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79" r:id="rId6"/>
    <p:sldId id="282" r:id="rId7"/>
    <p:sldId id="261" r:id="rId8"/>
    <p:sldId id="267" r:id="rId9"/>
    <p:sldId id="262" r:id="rId10"/>
    <p:sldId id="283" r:id="rId11"/>
    <p:sldId id="257" r:id="rId12"/>
    <p:sldId id="259" r:id="rId13"/>
    <p:sldId id="268" r:id="rId14"/>
    <p:sldId id="269" r:id="rId15"/>
    <p:sldId id="270" r:id="rId16"/>
    <p:sldId id="260" r:id="rId17"/>
    <p:sldId id="271" r:id="rId18"/>
    <p:sldId id="265" r:id="rId19"/>
    <p:sldId id="273" r:id="rId20"/>
    <p:sldId id="274" r:id="rId21"/>
    <p:sldId id="275" r:id="rId22"/>
    <p:sldId id="276" r:id="rId23"/>
    <p:sldId id="277" r:id="rId24"/>
    <p:sldId id="272" r:id="rId25"/>
    <p:sldId id="27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4T22:57:26.511" idx="1">
    <p:pos x="7152" y="11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9AD24-DC0D-4D77-A860-141FB24A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93C992-CF11-4610-9680-7987964C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C5CEF-132B-4930-820E-EAE939C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8C6C9-AA62-486B-B7D7-D9D8730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5455-616D-4880-B4AF-FAC7475E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BFEE-7D4A-44EA-9676-1F87EFD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A7124-C4DB-4402-9DA0-2D0807BD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2D63A-0C31-4755-BCDB-D9340E2B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F5C10-702E-4C2E-87C6-9A06655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4C0BE-61FA-47A9-AF30-A0D82D60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1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7269B6-198F-4853-83B5-A48DD82A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C830D-48A5-426A-B48D-EC8E1917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F25F7-0051-4537-AEE6-822DF8AB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F11BC-475C-4286-9A2A-414D009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A3B2C-5E97-4420-B9AA-7DC16677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BE3CB-E158-493E-9BA2-88AC087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3F893-E276-45EE-8E5F-110FD22E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45984-3E35-42DC-8114-6FA4C59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AE88-0F8B-42DE-8B40-504C5E31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A0076-2445-406F-BEED-17D2F620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918E-E1EF-46FE-8AD6-8738FA3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07E27-3C20-4960-98E3-1C26DF5A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FA248-69FB-40A2-86A4-29C5BF7E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236AD-09F9-4B69-84FA-8A8E2295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D3AD2-255D-4A8C-AE83-2432C3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EF99-3A5E-442B-A91D-3BC633B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9EDE8-88C4-41D2-A4A2-FEF18DE60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FB005-175E-4D50-B577-12A6374A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A2869-7985-4E95-B564-85F1CC9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0DE6E-8717-4579-A263-1B395A06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8855-0371-4AB6-99D5-4E92323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3D091-F5E0-4C1D-AA18-6556A38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44084-8615-463C-B53E-484A5E37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33E88-79CC-4D32-8566-9965A0D2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DCE312-3DCA-4EF0-8912-9A4772A4E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93DC08-8001-4EE9-B62E-E314D981F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47F277-33FE-4EBD-91F9-AAB1B93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2DA8B8-A91C-4AFA-8571-943DF00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C597B-2EE0-4A7C-9121-BE578535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2D9B8-DC52-423F-891E-DA2997F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84FC7A-2B96-4490-B3DE-513ED65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376B3-0A55-421A-B284-41853CA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A4362C-1FB8-41D0-BA17-8D2412D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67AB1-BFA6-452B-BC17-F3B6608A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EDE3DE-9E15-4F21-8C67-26F729E8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7E52C-3741-4581-A037-40BF544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E24A1-110B-413C-A17A-88CEC54B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F1DF7-53C5-485A-81B3-D082652E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17D67F-552D-4198-8122-9E580181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AE301-525E-4F87-98FB-6BC0F612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295B27-7C4F-47A7-BA04-D9F4D69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FBD7C1-1E53-4A35-993D-8F6EE01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4D68-08F5-4B55-8E7D-A753DBA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170596-012D-4C20-806F-2F203453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354DAE-0A35-4895-915F-EB8AF075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1588B2-CB97-437F-8F25-E99EB7E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3FF3E-A314-42BC-8BF6-33EA338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6740D2-A03E-45E3-ACFA-705C378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6AFBA6-D271-4F5B-BE08-2EC43627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8964A-38D2-444A-97FF-D8D92883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9D4679-2D74-486C-838A-52FCC2F8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7F982-427B-48F0-A36A-1C1187B99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C26C1-62C2-4EFE-938F-C5F31029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4CA-A07D-44FD-B7C1-3B0A36114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TW" dirty="0"/>
              <a:t>KDD CUP 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B2F3F-2229-421C-9930-D17527AE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丁立安、楊晴淮、林冠伶</a:t>
            </a:r>
          </a:p>
        </p:txBody>
      </p:sp>
    </p:spTree>
    <p:extLst>
      <p:ext uri="{BB962C8B-B14F-4D97-AF65-F5344CB8AC3E}">
        <p14:creationId xmlns:p14="http://schemas.microsoft.com/office/powerpoint/2010/main" val="330323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åæ£ãçåçæå°çµæ">
            <a:extLst>
              <a:ext uri="{FF2B5EF4-FFF2-40B4-BE49-F238E27FC236}">
                <a16:creationId xmlns:a16="http://schemas.microsoft.com/office/drawing/2014/main" id="{9D47176C-9D3E-4CC9-8C48-29482FC0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18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8F8104-0624-4E0C-9CF0-00C93C14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/>
              <a:t>AlphaGO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D3805E-94D9-4090-A463-1D5E3A18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>
              <a:solidFill>
                <a:schemeClr val="tx1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4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AlphaGO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06869"/>
            <a:ext cx="10706100" cy="397009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Deep convolutional neural network(DCNN)</a:t>
            </a:r>
          </a:p>
          <a:p>
            <a:r>
              <a:rPr lang="en-US" altLang="zh-TW" sz="3200" dirty="0"/>
              <a:t>Monte Carlo tree search(MCTS)</a:t>
            </a:r>
          </a:p>
          <a:p>
            <a:endParaRPr lang="en-US" altLang="zh-TW" sz="3200" dirty="0"/>
          </a:p>
          <a:p>
            <a:r>
              <a:rPr lang="en-US" altLang="zh-TW" sz="3200" dirty="0"/>
              <a:t>Policy network + Value network</a:t>
            </a:r>
          </a:p>
        </p:txBody>
      </p:sp>
    </p:spTree>
    <p:extLst>
      <p:ext uri="{BB962C8B-B14F-4D97-AF65-F5344CB8AC3E}">
        <p14:creationId xmlns:p14="http://schemas.microsoft.com/office/powerpoint/2010/main" val="12606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oh\AppData\Local\LINE\Cache\tmp\1556091723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71" y="866775"/>
            <a:ext cx="96202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5804" y="5600700"/>
            <a:ext cx="403566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KGS Data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5804" y="1576155"/>
            <a:ext cx="9662746" cy="19389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DCNN</a:t>
            </a: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63059" y="3552856"/>
            <a:ext cx="215997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MCTS</a:t>
            </a:r>
          </a:p>
          <a:p>
            <a:endParaRPr lang="en-US" altLang="zh-TW" sz="2400" dirty="0">
              <a:solidFill>
                <a:schemeClr val="accent2"/>
              </a:solidFill>
            </a:endParaRPr>
          </a:p>
          <a:p>
            <a:endParaRPr lang="zh-TW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0937630" y="2063705"/>
            <a:ext cx="903775" cy="2680688"/>
            <a:chOff x="10937630" y="2063705"/>
            <a:chExt cx="903775" cy="2680688"/>
          </a:xfrm>
        </p:grpSpPr>
        <p:sp>
          <p:nvSpPr>
            <p:cNvPr id="7" name="右中括弧 6"/>
            <p:cNvSpPr/>
            <p:nvPr/>
          </p:nvSpPr>
          <p:spPr>
            <a:xfrm>
              <a:off x="10937630" y="3544064"/>
              <a:ext cx="202224" cy="1200329"/>
            </a:xfrm>
            <a:prstGeom prst="rightBracket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肘形接點 8"/>
            <p:cNvCxnSpPr>
              <a:stCxn id="7" idx="2"/>
            </p:cNvCxnSpPr>
            <p:nvPr/>
          </p:nvCxnSpPr>
          <p:spPr>
            <a:xfrm rot="10800000" flipH="1">
              <a:off x="11139854" y="2371483"/>
              <a:ext cx="41520" cy="1772747"/>
            </a:xfrm>
            <a:prstGeom prst="bentConnector4">
              <a:avLst>
                <a:gd name="adj1" fmla="val 1715263"/>
                <a:gd name="adj2" fmla="val 100158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1307284" y="2063705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>
                  <a:solidFill>
                    <a:schemeClr val="accent2"/>
                  </a:solidFill>
                </a:rPr>
                <a:t>train</a:t>
              </a:r>
              <a:endParaRPr lang="zh-TW" altLang="en-US" sz="14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180492" y="641746"/>
            <a:ext cx="6020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faster</a:t>
            </a:r>
            <a:endParaRPr lang="zh-TW" alt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oh\AppData\Local\LINE\Cache\tmp\15561002830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" y="1303008"/>
            <a:ext cx="4875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31776" y="1690495"/>
            <a:ext cx="6526824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Policy network(classification)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Predicts move.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Output</a:t>
            </a:r>
            <a:r>
              <a:rPr lang="zh-TW" altLang="en-US" sz="2800" dirty="0"/>
              <a:t>：</a:t>
            </a:r>
            <a:r>
              <a:rPr lang="en-US" altLang="zh-TW" sz="2800" dirty="0"/>
              <a:t>probability distribution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Value network(evaluation)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Predicts outcome from a position.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Output</a:t>
            </a:r>
            <a:r>
              <a:rPr lang="zh-TW" altLang="en-US" sz="2800" dirty="0"/>
              <a:t>：</a:t>
            </a:r>
            <a:r>
              <a:rPr lang="en-US" altLang="zh-TW" sz="2800" dirty="0"/>
              <a:t>prediction of the game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		1 for win, -1 for lose</a:t>
            </a:r>
          </a:p>
        </p:txBody>
      </p:sp>
    </p:spTree>
    <p:extLst>
      <p:ext uri="{BB962C8B-B14F-4D97-AF65-F5344CB8AC3E}">
        <p14:creationId xmlns:p14="http://schemas.microsoft.com/office/powerpoint/2010/main" val="354684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2661"/>
            <a:ext cx="10515600" cy="5104301"/>
          </a:xfrm>
        </p:spPr>
        <p:txBody>
          <a:bodyPr/>
          <a:lstStyle/>
          <a:p>
            <a:r>
              <a:rPr lang="en-US" altLang="zh-TW" dirty="0"/>
              <a:t>Policy network = 	Supervised learning (</a:t>
            </a:r>
            <a:r>
              <a:rPr lang="en-US" altLang="zh-TW" dirty="0" err="1"/>
              <a:t>SLp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		        +	Reinforcement learning(</a:t>
            </a:r>
            <a:r>
              <a:rPr lang="en-US" altLang="zh-TW" dirty="0" err="1"/>
              <a:t>RLp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Initially bootstrapped with KDG data at </a:t>
            </a:r>
            <a:r>
              <a:rPr lang="en-US" altLang="zh-TW" dirty="0" err="1"/>
              <a:t>SLp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Mimic human play</a:t>
            </a:r>
          </a:p>
          <a:p>
            <a:pPr lvl="1"/>
            <a:r>
              <a:rPr lang="en-US" altLang="zh-TW" dirty="0"/>
              <a:t>Improve </a:t>
            </a:r>
            <a:r>
              <a:rPr lang="en-US" altLang="zh-TW" dirty="0" err="1"/>
              <a:t>RLp</a:t>
            </a:r>
            <a:r>
              <a:rPr lang="en-US" altLang="zh-TW" dirty="0"/>
              <a:t> by self-play</a:t>
            </a:r>
          </a:p>
          <a:p>
            <a:endParaRPr lang="en-US" altLang="zh-TW" dirty="0"/>
          </a:p>
          <a:p>
            <a:r>
              <a:rPr lang="en-US" altLang="zh-TW" dirty="0"/>
              <a:t>Value network</a:t>
            </a:r>
            <a:r>
              <a:rPr lang="zh-TW" altLang="en-US" dirty="0"/>
              <a:t>：</a:t>
            </a:r>
            <a:r>
              <a:rPr lang="en-US" altLang="zh-TW" dirty="0"/>
              <a:t>similar to policy network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RLp</a:t>
            </a:r>
            <a:r>
              <a:rPr lang="en-US" altLang="zh-TW" dirty="0"/>
              <a:t> self-play to train.</a:t>
            </a:r>
          </a:p>
          <a:p>
            <a:pPr lvl="1"/>
            <a:r>
              <a:rPr lang="en-US" altLang="zh-TW" dirty="0"/>
              <a:t>Backpropagation to modify parameter.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98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072662"/>
            <a:ext cx="10515600" cy="38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949569"/>
            <a:ext cx="10515600" cy="522739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Now there’s…</a:t>
            </a:r>
          </a:p>
          <a:p>
            <a:pPr marL="0" indent="0">
              <a:buNone/>
            </a:pPr>
            <a:endParaRPr lang="en-US" altLang="zh-TW" sz="3200" dirty="0"/>
          </a:p>
          <a:p>
            <a:pPr lvl="1"/>
            <a:r>
              <a:rPr lang="en-US" altLang="zh-TW" sz="2800" dirty="0"/>
              <a:t>a policy network that tells us what moves are promising</a:t>
            </a:r>
          </a:p>
          <a:p>
            <a:pPr lvl="1"/>
            <a:r>
              <a:rPr lang="en-US" altLang="zh-TW" sz="2800" dirty="0"/>
              <a:t>a value network that tells us how good a board position is</a:t>
            </a:r>
          </a:p>
          <a:p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To combine,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	use Monte Carlo tree search(MCTS).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6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Simulating moves suggested by the policy and the value network is the best way to find the next move.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 descr="C:\Users\Aroh\AppData\Local\LINE\Cache\tmp\1556103215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2" y="2716823"/>
            <a:ext cx="11001205" cy="3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4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64931"/>
            <a:ext cx="10515600" cy="541203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Selection</a:t>
            </a:r>
            <a:r>
              <a:rPr lang="zh-TW" altLang="en-US" dirty="0"/>
              <a:t>：</a:t>
            </a:r>
            <a:r>
              <a:rPr lang="en-US" altLang="zh-TW" dirty="0"/>
              <a:t>Uses policy and value network to prioritize the search.</a:t>
            </a:r>
          </a:p>
          <a:p>
            <a:pPr marL="0" indent="0">
              <a:buNone/>
            </a:pPr>
            <a:r>
              <a:rPr lang="en-US" altLang="zh-TW" dirty="0"/>
              <a:t>			→Reduce search calculation</a:t>
            </a:r>
          </a:p>
          <a:p>
            <a:endParaRPr lang="en-US" altLang="zh-TW" b="1" dirty="0"/>
          </a:p>
          <a:p>
            <a:r>
              <a:rPr lang="en-US" altLang="zh-TW" b="1" dirty="0"/>
              <a:t>Expansion</a:t>
            </a:r>
            <a:r>
              <a:rPr lang="zh-TW" altLang="en-US" dirty="0"/>
              <a:t>：</a:t>
            </a:r>
            <a:r>
              <a:rPr lang="en-US" altLang="zh-TW" dirty="0"/>
              <a:t> Reward the newly visited, decay when visited repeatedly. 			→Explore diversity moves.</a:t>
            </a:r>
          </a:p>
          <a:p>
            <a:endParaRPr lang="en-US" altLang="zh-TW" dirty="0"/>
          </a:p>
          <a:p>
            <a:r>
              <a:rPr lang="en-US" altLang="zh-TW" b="1" dirty="0"/>
              <a:t>Evaluation</a:t>
            </a:r>
            <a:r>
              <a:rPr lang="zh-TW" altLang="en-US" dirty="0"/>
              <a:t>：</a:t>
            </a:r>
            <a:r>
              <a:rPr lang="en-US" altLang="zh-TW" dirty="0"/>
              <a:t>Simulate using rollout policy instead of </a:t>
            </a:r>
            <a:r>
              <a:rPr lang="en-US" altLang="zh-TW" dirty="0" err="1"/>
              <a:t>SLp</a:t>
            </a:r>
            <a:r>
              <a:rPr lang="en-US" altLang="zh-TW" dirty="0"/>
              <a:t>/</a:t>
            </a:r>
            <a:r>
              <a:rPr lang="en-US" altLang="zh-TW" dirty="0" err="1"/>
              <a:t>RLp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			→Speed up the simulation.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Backup</a:t>
            </a:r>
            <a:r>
              <a:rPr lang="zh-TW" altLang="en-US" dirty="0"/>
              <a:t>：</a:t>
            </a:r>
            <a:r>
              <a:rPr lang="en-US" altLang="zh-TW" dirty="0"/>
              <a:t>Use the result of evaluation for backpropagation.</a:t>
            </a:r>
          </a:p>
          <a:p>
            <a:pPr marL="0" indent="0">
              <a:buNone/>
            </a:pPr>
            <a:r>
              <a:rPr lang="en-US" altLang="zh-TW" dirty="0"/>
              <a:t>			→Decide move.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68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AlphaGo</a:t>
            </a:r>
            <a:r>
              <a:rPr lang="en-US" altLang="zh-TW" dirty="0"/>
              <a:t> Zero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469BB3-24F6-164E-8B67-569EFD4ACF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/>
              <a:t>Features</a:t>
            </a:r>
            <a:r>
              <a:rPr lang="zh-TW" altLang="en-US" sz="3200" dirty="0"/>
              <a:t>：</a:t>
            </a:r>
            <a:endParaRPr lang="en-US" altLang="zh-TW" sz="3200" dirty="0"/>
          </a:p>
          <a:p>
            <a:r>
              <a:rPr lang="zh-TW" altLang="en-US" sz="2400" dirty="0"/>
              <a:t>　</a:t>
            </a:r>
            <a:r>
              <a:rPr lang="en-US" altLang="zh-TW" dirty="0"/>
              <a:t>Tells only the rule and learn by itself.</a:t>
            </a:r>
          </a:p>
          <a:p>
            <a:r>
              <a:rPr lang="zh-TW" altLang="en-US" sz="2400" dirty="0"/>
              <a:t>　</a:t>
            </a:r>
            <a:r>
              <a:rPr lang="en-US" altLang="zh-TW" dirty="0"/>
              <a:t>Found formula that was not yet found by human.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Takes only 40 days to succeed </a:t>
            </a:r>
            <a:r>
              <a:rPr lang="en-US" altLang="zh-TW" dirty="0" err="1"/>
              <a:t>AlphaGO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The algorithm is much easier.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1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6BCE2-6FCC-8141-912F-B17C4CD2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4136" cy="3179961"/>
          </a:xfrm>
        </p:spPr>
        <p:txBody>
          <a:bodyPr/>
          <a:lstStyle/>
          <a:p>
            <a:r>
              <a:rPr lang="af-ZA" altLang="zh-TW"/>
              <a:t>Self-play reinforcement learning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4834961-F7C9-5747-9757-843D367C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65" y="267272"/>
            <a:ext cx="7188953" cy="64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A1579-0433-4426-ABCC-73223A9B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47C58-98BF-4A7B-A5DC-DE8A2E2A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根據用戶的出行目的，幫助用戶制定出合適的出行計劃，例如步行、騎自行車、自駕、公共交通等方式。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782972-DC26-4FDC-9C42-F05221B6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56" y="1163955"/>
            <a:ext cx="321599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E06A33-5DDF-46AE-BD1C-1F1F1838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1397"/>
            <a:ext cx="10905066" cy="346069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F5B354B-4108-BA47-9224-F9AAD0ADB07D}"/>
              </a:ext>
            </a:extLst>
          </p:cNvPr>
          <p:cNvSpPr txBox="1"/>
          <p:nvPr/>
        </p:nvSpPr>
        <p:spPr>
          <a:xfrm>
            <a:off x="1148357" y="712444"/>
            <a:ext cx="1040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/>
              <a:t>Monte-Carlo tree search in AlphaGo Zero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297782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current chess state</a:t>
            </a:r>
            <a:r>
              <a:rPr lang="zh-TW" altLang="en-US" sz="3200" dirty="0"/>
              <a:t> </a:t>
            </a:r>
            <a:r>
              <a:rPr lang="en-US" altLang="zh-TW" sz="3200" dirty="0"/>
              <a:t>S_ {t}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pPr lvl="1"/>
            <a:r>
              <a:rPr lang="zh-CN" altLang="en-US" sz="2800" dirty="0"/>
              <a:t> </a:t>
            </a:r>
            <a:r>
              <a:rPr lang="en-US" altLang="zh-TW" sz="2800" dirty="0"/>
              <a:t>v( S_{t} )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TW" sz="2800" dirty="0"/>
              <a:t>The chance of winning of current state</a:t>
            </a:r>
          </a:p>
          <a:p>
            <a:pPr lvl="1"/>
            <a:r>
              <a:rPr lang="en-US" altLang="zh-TW" sz="2800" dirty="0"/>
              <a:t>P( a_{t+1} | S_{t} )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TW" sz="2800" dirty="0"/>
              <a:t>The probability</a:t>
            </a:r>
            <a:r>
              <a:rPr lang="zh-CN" altLang="en-US" sz="2800" dirty="0"/>
              <a:t> </a:t>
            </a:r>
            <a:r>
              <a:rPr lang="en-US" altLang="zh-CN" sz="2800" dirty="0"/>
              <a:t>of </a:t>
            </a:r>
            <a:r>
              <a:rPr lang="en-US" altLang="zh-TW" sz="2800" dirty="0"/>
              <a:t>next position  </a:t>
            </a:r>
          </a:p>
          <a:p>
            <a:r>
              <a:rPr lang="en-US" altLang="zh-TW" sz="3200" dirty="0"/>
              <a:t>The self-played manual is used to train </a:t>
            </a:r>
            <a:r>
              <a:rPr lang="en-US" altLang="zh-TW" sz="3200" dirty="0" err="1"/>
              <a:t>ResNet</a:t>
            </a:r>
            <a:r>
              <a:rPr lang="en-US" altLang="zh-TW" sz="3200" dirty="0"/>
              <a:t>, fit input S_{t}, output P( a_{t+1} | S_{t} ) vector and v( S_{t} ) 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55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Confidence Bound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It is used to encourage the discovery of new position.</a:t>
            </a:r>
          </a:p>
          <a:p>
            <a:r>
              <a:rPr lang="en-US" altLang="zh-TW" sz="3200" dirty="0"/>
              <a:t>The less a position has been visited, the higher the score of UCB( a_{t+1} ) </a:t>
            </a:r>
            <a:r>
              <a:rPr lang="zh-TW" altLang="en-US" sz="3200" dirty="0"/>
              <a:t> </a:t>
            </a:r>
            <a:r>
              <a:rPr lang="en-US" altLang="zh-TW" sz="3200" dirty="0"/>
              <a:t>is.</a:t>
            </a:r>
            <a:endParaRPr lang="zh-TW" altLang="en-US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098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Considering the </a:t>
            </a:r>
            <a:r>
              <a:rPr lang="en-US" altLang="zh-CN" sz="3200" dirty="0"/>
              <a:t>equities</a:t>
            </a:r>
            <a:r>
              <a:rPr lang="en-US" altLang="zh-TW" sz="3200" dirty="0"/>
              <a:t> of the next hand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including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en-US" altLang="zh-TW" sz="3200" dirty="0"/>
              <a:t> v ( S_{t+1} )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TW" sz="3200" dirty="0"/>
              <a:t>P ( a_{t+1} | S_{t} ), and UCB( a_{t+1} ) </a:t>
            </a:r>
            <a:r>
              <a:rPr lang="en-US" altLang="zh-CN" sz="3200" dirty="0"/>
              <a:t>.</a:t>
            </a:r>
            <a:endParaRPr lang="en-US" altLang="zh-TW" sz="3200" dirty="0"/>
          </a:p>
          <a:p>
            <a:r>
              <a:rPr lang="en-US" altLang="zh-TW" sz="3200" dirty="0"/>
              <a:t>score the position of each of the next hand. </a:t>
            </a:r>
          </a:p>
          <a:p>
            <a:r>
              <a:rPr lang="en-US" altLang="zh-TW" sz="3200" dirty="0"/>
              <a:t>Take the highest scorer to guide </a:t>
            </a:r>
            <a:r>
              <a:rPr lang="en-US" altLang="zh-CN" sz="3200" dirty="0"/>
              <a:t>MCTS </a:t>
            </a:r>
            <a:r>
              <a:rPr lang="en-US" altLang="zh-TW" sz="3200" dirty="0"/>
              <a:t>and decide where to place the next piece.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098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D1347-6A1B-5641-839E-B75907A0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Training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65D90-3C32-9D45-9797-0246086E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With the improved </a:t>
            </a:r>
            <a:r>
              <a:rPr lang="en-US" altLang="zh-CN" sz="3200" dirty="0"/>
              <a:t>MCTS</a:t>
            </a:r>
            <a:r>
              <a:rPr lang="en-US" altLang="zh-TW" sz="3200" dirty="0"/>
              <a:t>, continue to let the machine play against itself in order to gain more GO manual. </a:t>
            </a:r>
          </a:p>
          <a:p>
            <a:r>
              <a:rPr lang="en-US" altLang="zh-TW" sz="3200" dirty="0" err="1"/>
              <a:t>ResNet</a:t>
            </a:r>
            <a:r>
              <a:rPr lang="en-US" altLang="zh-TW" sz="3200" dirty="0"/>
              <a:t> is trained again with the new data to improve the estimation accuracy of the win rate and the probability of the new position. </a:t>
            </a:r>
          </a:p>
          <a:p>
            <a:r>
              <a:rPr lang="en-US" altLang="zh-TW" sz="3200" dirty="0"/>
              <a:t>Repeat this cycle to improve the </a:t>
            </a:r>
            <a:r>
              <a:rPr lang="en-US" altLang="zh-TW" sz="3200" dirty="0" err="1"/>
              <a:t>ResNet</a:t>
            </a:r>
            <a:r>
              <a:rPr lang="en-US" altLang="zh-TW" sz="3200" dirty="0"/>
              <a:t>.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47973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version of </a:t>
            </a:r>
            <a:r>
              <a:rPr lang="en-US" altLang="zh-TW" dirty="0" err="1"/>
              <a:t>AlphaGo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F5F254-BE4F-4207-98E0-C5F63C30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78" y="1825625"/>
            <a:ext cx="10502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A3162-1C8C-4E3B-8840-8473779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en-US" altLang="zh-TW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A91E47F-A3C4-4310-8882-B08A5048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5" y="2188471"/>
            <a:ext cx="11403429" cy="13888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9BB5C3E-FE2B-4836-B2B5-11124457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5" y="4763933"/>
            <a:ext cx="11202014" cy="12807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F1A0009-E472-41A6-AACE-68A67B1503E1}"/>
              </a:ext>
            </a:extLst>
          </p:cNvPr>
          <p:cNvSpPr/>
          <p:nvPr/>
        </p:nvSpPr>
        <p:spPr>
          <a:xfrm>
            <a:off x="394285" y="1625601"/>
            <a:ext cx="4762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Query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User attributes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2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4CE7E-3F54-4620-BE1D-D90D322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65225A-7F99-4C77-878F-B1BAF039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1998545"/>
            <a:ext cx="10295466" cy="2786843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51C8F71-BB9B-47F9-B98F-70210BD2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013"/>
            <a:ext cx="10515600" cy="4351338"/>
          </a:xfrm>
        </p:spPr>
        <p:txBody>
          <a:bodyPr/>
          <a:lstStyle/>
          <a:p>
            <a:r>
              <a:rPr lang="en-US" altLang="zh-TW" sz="3200" dirty="0"/>
              <a:t>Display record</a:t>
            </a:r>
          </a:p>
          <a:p>
            <a:endParaRPr lang="en-US" altLang="zh-TW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spcBef>
                <a:spcPts val="2500"/>
              </a:spcBef>
            </a:pPr>
            <a:r>
              <a:rPr lang="en-US" altLang="zh-TW" sz="3200" dirty="0"/>
              <a:t>Click record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B6EC5E-A111-4F1B-B1D5-128763CF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7" y="5295987"/>
            <a:ext cx="10295466" cy="8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C2822-BEDB-451D-A51B-BD212C8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2C720-08DA-405A-88AC-5DA13A26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星期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當日時間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Rank feature :</a:t>
            </a:r>
          </a:p>
          <a:p>
            <a:pPr lvl="1"/>
            <a:r>
              <a:rPr lang="en-US" altLang="zh-TW" sz="2800" dirty="0">
                <a:solidFill>
                  <a:schemeClr val="accent1"/>
                </a:solidFill>
              </a:rPr>
              <a:t>plans ranking (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百度推薦</a:t>
            </a:r>
            <a:r>
              <a:rPr lang="en-US" altLang="zh-TW" sz="28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TW" sz="3200" dirty="0"/>
              <a:t>Plans features: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時間（平均值，最小值，最大值</a:t>
            </a:r>
            <a:r>
              <a:rPr lang="zh-TW" altLang="en-US" sz="2800" dirty="0"/>
              <a:t>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15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9ED-7366-470C-BF21-6D9A03E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3118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B865-4E73-4A44-9E3D-FFBE135D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400" dirty="0"/>
              <a:t>Train Features 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經緯度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en-US" altLang="zh-TW" sz="3200" dirty="0">
                <a:ea typeface="標楷體" panose="03000509000000000000" pitchFamily="65" charset="-120"/>
              </a:rPr>
              <a:t>ID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模式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包含未點選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距離、時間、花費、推薦排名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1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F0FCB-3236-4BD6-9DE6-178176F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3F683-7959-46D8-B13D-58806C8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Win10  python3.5</a:t>
            </a:r>
          </a:p>
          <a:p>
            <a:r>
              <a:rPr lang="en-US" altLang="zh-TW" dirty="0" err="1"/>
              <a:t>LightGBM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一個梯度</a:t>
            </a:r>
            <a:r>
              <a:rPr lang="en-US" altLang="zh-TW" dirty="0">
                <a:ea typeface="標楷體" panose="03000509000000000000" pitchFamily="65" charset="-120"/>
              </a:rPr>
              <a:t>boosting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框架，使用基於學習算法的決策樹。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ithelp.ithome.com.tw/upload/images/20181028/20112538JuUroXhf8Z.png">
            <a:extLst>
              <a:ext uri="{FF2B5EF4-FFF2-40B4-BE49-F238E27FC236}">
                <a16:creationId xmlns:a16="http://schemas.microsoft.com/office/drawing/2014/main" id="{1118BF73-1B31-4C21-9437-1EB97D5E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80" y="3616259"/>
            <a:ext cx="5966142" cy="20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A686-7A11-4A2D-9202-7C8A830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AD3DC1-49DE-4EE1-9CD1-49E78285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513" r="30216"/>
          <a:stretch/>
        </p:blipFill>
        <p:spPr>
          <a:xfrm>
            <a:off x="838200" y="2622274"/>
            <a:ext cx="9409070" cy="7157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98D944-DC03-4F60-88D8-C149C49CA802}"/>
              </a:ext>
            </a:extLst>
          </p:cNvPr>
          <p:cNvSpPr txBox="1"/>
          <p:nvPr/>
        </p:nvSpPr>
        <p:spPr>
          <a:xfrm>
            <a:off x="838200" y="1540234"/>
            <a:ext cx="103831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0.689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最新排名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300</a:t>
            </a:r>
            <a:r>
              <a:rPr lang="zh-TW" altLang="en-US" sz="3200" dirty="0"/>
              <a:t> </a:t>
            </a:r>
            <a:r>
              <a:rPr lang="en-US" altLang="zh-TW" sz="3200" dirty="0"/>
              <a:t>/</a:t>
            </a:r>
            <a:r>
              <a:rPr lang="zh-TW" altLang="en-US" sz="3200" dirty="0"/>
              <a:t> </a:t>
            </a:r>
            <a:r>
              <a:rPr lang="en-US" altLang="zh-TW" sz="3200" dirty="0"/>
              <a:t>598</a:t>
            </a:r>
          </a:p>
          <a:p>
            <a:endParaRPr lang="en-US" altLang="zh-TW" sz="3200" dirty="0"/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目前第一名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0.7043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的結果準確率較低，不過佔整體比例極小。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的結果準確率約在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0.5~0.8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，佔整體資料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0.18~0.05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，有較大的進步空間。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8981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有效的將 </a:t>
            </a:r>
            <a:r>
              <a:rPr lang="en-US" altLang="zh-TW" sz="3200" dirty="0">
                <a:ea typeface="標楷體" panose="03000509000000000000" pitchFamily="65" charset="-120"/>
              </a:rPr>
              <a:t>user attribute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維度降低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，提升資料複雜度提升效能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將當地的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天氣資訊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一併考慮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北京交通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更了解</a:t>
            </a:r>
            <a:r>
              <a:rPr lang="en-US" altLang="zh-TW" sz="3200" dirty="0">
                <a:ea typeface="標楷體" panose="03000509000000000000" pitchFamily="65" charset="-120"/>
              </a:rPr>
              <a:t>(train10~11/test12)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節日、特殊日期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會不會導致誤判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、時段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626</Words>
  <Application>Microsoft Office PowerPoint</Application>
  <PresentationFormat>寬螢幕</PresentationFormat>
  <Paragraphs>136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華康細圓體</vt:lpstr>
      <vt:lpstr>標楷體</vt:lpstr>
      <vt:lpstr>Arial</vt:lpstr>
      <vt:lpstr>Calibri</vt:lpstr>
      <vt:lpstr>Calibri Light</vt:lpstr>
      <vt:lpstr>Office 佈景主題</vt:lpstr>
      <vt:lpstr>KDD CUP 期中報告</vt:lpstr>
      <vt:lpstr>目的</vt:lpstr>
      <vt:lpstr>Data description</vt:lpstr>
      <vt:lpstr>Data description</vt:lpstr>
      <vt:lpstr>預處理</vt:lpstr>
      <vt:lpstr>預處理</vt:lpstr>
      <vt:lpstr>實作方法</vt:lpstr>
      <vt:lpstr>總結</vt:lpstr>
      <vt:lpstr>Future work</vt:lpstr>
      <vt:lpstr>AlphaGO</vt:lpstr>
      <vt:lpstr>AlphaGO</vt:lpstr>
      <vt:lpstr>PowerPoint 簡報</vt:lpstr>
      <vt:lpstr>PowerPoint 簡報</vt:lpstr>
      <vt:lpstr>PowerPoint 簡報</vt:lpstr>
      <vt:lpstr>PowerPoint 簡報</vt:lpstr>
      <vt:lpstr>MCTS</vt:lpstr>
      <vt:lpstr>PowerPoint 簡報</vt:lpstr>
      <vt:lpstr>AlphaGo Zero</vt:lpstr>
      <vt:lpstr>Self-play reinforcement learning</vt:lpstr>
      <vt:lpstr>PowerPoint 簡報</vt:lpstr>
      <vt:lpstr>ResNet</vt:lpstr>
      <vt:lpstr>Upper Confidence Bound</vt:lpstr>
      <vt:lpstr>Training</vt:lpstr>
      <vt:lpstr>Training</vt:lpstr>
      <vt:lpstr>Different version of AlphaGo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Mining</dc:title>
  <dc:creator>晴淮 楊</dc:creator>
  <cp:lastModifiedBy>晴淮 楊</cp:lastModifiedBy>
  <cp:revision>2</cp:revision>
  <dcterms:created xsi:type="dcterms:W3CDTF">2019-05-09T08:11:59Z</dcterms:created>
  <dcterms:modified xsi:type="dcterms:W3CDTF">2019-05-09T08:20:57Z</dcterms:modified>
</cp:coreProperties>
</file>