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5" r:id="rId4"/>
    <p:sldId id="259" r:id="rId5"/>
    <p:sldId id="260" r:id="rId6"/>
    <p:sldId id="277" r:id="rId7"/>
    <p:sldId id="279" r:id="rId8"/>
    <p:sldId id="280" r:id="rId9"/>
    <p:sldId id="281" r:id="rId10"/>
    <p:sldId id="278" r:id="rId11"/>
    <p:sldId id="283" r:id="rId12"/>
    <p:sldId id="282" r:id="rId13"/>
    <p:sldId id="263" r:id="rId14"/>
    <p:sldId id="284" r:id="rId15"/>
    <p:sldId id="285" r:id="rId16"/>
    <p:sldId id="286" r:id="rId17"/>
    <p:sldId id="287" r:id="rId18"/>
    <p:sldId id="288" r:id="rId19"/>
    <p:sldId id="289" r:id="rId20"/>
    <p:sldId id="274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9F86"/>
    <a:srgbClr val="589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>
        <p:guide orient="horz" pos="2182"/>
        <p:guide orient="horz" pos="98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4933-6FF5-46AB-9AF8-A01D90662351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24A2-BBF2-4DEB-8E2B-6EA37D5A4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3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3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7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3C2-0E26-4270-A30F-7637F53D9102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AFC45-F4B7-4F3B-91AE-A35F217B2E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7183"/>
      </p:ext>
    </p:extLst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468A8-8620-431B-A38E-0AAB47B78FB2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4E1B-6985-4E98-9277-A48C39916CD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75381"/>
      </p:ext>
    </p:extLst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C0FF-4621-4430-9991-9D324F7F055D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09E10-EEFB-43C8-B655-7DAE5B8401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98611"/>
      </p:ext>
    </p:extLst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C9AA1-C8A7-44D4-AF34-26C6D6B6B424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B5568-A1C8-4369-8469-D5486FC14A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6017"/>
      </p:ext>
    </p:extLst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89FD-65FF-4D1C-AE5A-A199E8654996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3393B-4A68-49ED-97FF-3D23B2E88C2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78070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DAF0-BA3C-4802-B99C-CEDE14900CF6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37A99-2111-42CA-81E4-C98A1D96986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17099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D981-FA46-4AC7-B624-C68C8AD62AF0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39625-2E9C-48A6-95D2-8F600241FA3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2718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2D64-166B-4660-B8FA-9828971B1FD7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DEB19-752C-4493-9019-A15635BF6B9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9547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2950C-1E25-4AA5-A4A7-4CD59751A364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40B2E-7A83-4CA3-9D14-C517F1B6C0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60841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1DFA-9369-41E7-AC65-DD0618C9DEC0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864CA-6336-4CFE-B113-E90A1C5C701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22822"/>
      </p:ext>
    </p:extLst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2DDA-3983-4C9B-9967-E10E58573B9E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EC48-5105-4078-BCBB-2E973544BF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43156"/>
      </p:ext>
    </p:extLst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1B7E-7BB0-47B0-87C6-C6C2D26192A7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C3293-E9A4-4A27-AA27-CE72F7B2ABB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3208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C86099-5431-4B3A-8ED6-26094DBFCEF2}" type="datetime1">
              <a:rPr lang="zh-CN" altLang="en-US"/>
              <a:pPr>
                <a:defRPr/>
              </a:pPr>
              <a:t>2019/5/9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7D66058-5A86-4E4D-BE42-BAAA70E74EF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0">
    <p:fad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27781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任意多边形 10"/>
          <p:cNvSpPr>
            <a:spLocks noChangeArrowheads="1"/>
          </p:cNvSpPr>
          <p:nvPr/>
        </p:nvSpPr>
        <p:spPr bwMode="auto">
          <a:xfrm rot="5400000">
            <a:off x="9534239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任意多边形 11"/>
          <p:cNvSpPr>
            <a:spLocks noChangeArrowheads="1"/>
          </p:cNvSpPr>
          <p:nvPr/>
        </p:nvSpPr>
        <p:spPr bwMode="auto">
          <a:xfrm rot="16200000" flipH="1">
            <a:off x="341155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1534085" y="1703990"/>
            <a:ext cx="9803845" cy="2751300"/>
            <a:chOff x="-1465125" y="451726"/>
            <a:chExt cx="9804152" cy="2752816"/>
          </a:xfrm>
        </p:grpSpPr>
        <p:sp>
          <p:nvSpPr>
            <p:cNvPr id="2060" name="文本框 6"/>
            <p:cNvSpPr>
              <a:spLocks noChangeArrowheads="1"/>
            </p:cNvSpPr>
            <p:nvPr/>
          </p:nvSpPr>
          <p:spPr bwMode="auto">
            <a:xfrm>
              <a:off x="-1465125" y="451726"/>
              <a:ext cx="9804152" cy="1324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800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KDDCUP</a:t>
              </a:r>
              <a:endParaRPr lang="zh-CN" altLang="en-US" sz="8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61" name="文本框 9"/>
            <p:cNvSpPr>
              <a:spLocks noChangeArrowheads="1"/>
            </p:cNvSpPr>
            <p:nvPr/>
          </p:nvSpPr>
          <p:spPr bwMode="auto">
            <a:xfrm>
              <a:off x="1158546" y="2681034"/>
              <a:ext cx="3935111" cy="52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Midterm-presentation</a:t>
              </a:r>
              <a:endParaRPr lang="zh-CN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802829" y="5411334"/>
            <a:ext cx="3775329" cy="800220"/>
            <a:chOff x="-718483" y="-22706"/>
            <a:chExt cx="3775917" cy="801178"/>
          </a:xfrm>
        </p:grpSpPr>
        <p:sp>
          <p:nvSpPr>
            <p:cNvPr id="14" name="文本框 13"/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>
              <a:spLocks noChangeArrowheads="1"/>
            </p:cNvSpPr>
            <p:nvPr/>
          </p:nvSpPr>
          <p:spPr bwMode="auto">
            <a:xfrm>
              <a:off x="961726" y="377883"/>
              <a:ext cx="1467362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May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9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  <p:bldP spid="3078" grpId="0" animBg="1"/>
      <p:bldP spid="307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4322198" y="2978318"/>
            <a:ext cx="34921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830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sz="4800" dirty="0"/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11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29F996E1-71E8-4AC5-99C8-41FE8E294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6" y="2568401"/>
            <a:ext cx="10573708" cy="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9514"/>
      </p:ext>
    </p:extLst>
  </p:cSld>
  <p:clrMapOvr>
    <a:masterClrMapping/>
  </p:clrMapOvr>
  <p:transition spd="slow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3795722" y="2978318"/>
            <a:ext cx="46005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294627"/>
      </p:ext>
    </p:extLst>
  </p:cSld>
  <p:clrMapOvr>
    <a:masterClrMapping/>
  </p:clrMapOvr>
  <p:transition spd="slow"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47650" y="55563"/>
            <a:ext cx="35779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7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en-US" altLang="zh-TW" sz="1000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2321" name="矩形 43"/>
          <p:cNvSpPr>
            <a:spLocks noChangeArrowheads="1"/>
          </p:cNvSpPr>
          <p:nvPr/>
        </p:nvSpPr>
        <p:spPr bwMode="auto">
          <a:xfrm>
            <a:off x="448013" y="1781910"/>
            <a:ext cx="10612519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未來會再多增加新的特徵進行訓練，例如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天氣等等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或是針對掉封包的資訊做其他處理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也有遇到同一個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transport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mode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，但有不同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ETA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Distance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 可能會影響訓練結果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之後也會在實際分類出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transport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mode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 為何，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Ex: price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為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0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，且速度為最慢，猜其應為步行，這樣的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feature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rPr>
              <a:t>應該能提升準確率</a:t>
            </a:r>
            <a:endParaRPr lang="zh-CN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0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1741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文本框 5"/>
          <p:cNvSpPr>
            <a:spLocks noChangeArrowheads="1"/>
          </p:cNvSpPr>
          <p:nvPr/>
        </p:nvSpPr>
        <p:spPr bwMode="auto">
          <a:xfrm>
            <a:off x="4595428" y="2978318"/>
            <a:ext cx="31261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Alpha Go</a:t>
            </a:r>
            <a:endParaRPr lang="zh-TW" altLang="en-US" sz="6000" dirty="0"/>
          </a:p>
        </p:txBody>
      </p:sp>
      <p:sp>
        <p:nvSpPr>
          <p:cNvPr id="4105" name="矩形 4"/>
          <p:cNvSpPr>
            <a:spLocks noChangeArrowheads="1"/>
          </p:cNvSpPr>
          <p:nvPr/>
        </p:nvSpPr>
        <p:spPr bwMode="auto">
          <a:xfrm rot="2700000">
            <a:off x="5651500" y="1726165"/>
            <a:ext cx="889000" cy="889000"/>
          </a:xfrm>
          <a:prstGeom prst="rect">
            <a:avLst/>
          </a:prstGeom>
          <a:solidFill>
            <a:srgbClr val="2F374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A5A5A5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Freeform 6"/>
          <p:cNvSpPr>
            <a:spLocks noEditPoints="1" noChangeArrowheads="1"/>
          </p:cNvSpPr>
          <p:nvPr/>
        </p:nvSpPr>
        <p:spPr bwMode="auto">
          <a:xfrm>
            <a:off x="5809483" y="1865066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80971"/>
      </p:ext>
    </p:extLst>
  </p:cSld>
  <p:clrMapOvr>
    <a:masterClrMapping/>
  </p:clrMapOvr>
  <p:transition spd="slow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5362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Alpha Go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15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2" name="Freeform 6"/>
          <p:cNvSpPr>
            <a:spLocks noEditPoints="1" noChangeArrowheads="1"/>
          </p:cNvSpPr>
          <p:nvPr/>
        </p:nvSpPr>
        <p:spPr bwMode="auto">
          <a:xfrm>
            <a:off x="11304591" y="177345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84558"/>
              </p:ext>
            </p:extLst>
          </p:nvPr>
        </p:nvGraphicFramePr>
        <p:xfrm>
          <a:off x="319226" y="1386422"/>
          <a:ext cx="11573164" cy="48569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6582"/>
                <a:gridCol w="5786582"/>
              </a:tblGrid>
              <a:tr h="37640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Alpha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Go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Alpha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Go</a:t>
                      </a:r>
                      <a:r>
                        <a:rPr lang="zh-TW" altLang="en-US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Zero</a:t>
                      </a:r>
                      <a:endPara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  <a:alpha val="41000"/>
                      </a:schemeClr>
                    </a:solidFill>
                  </a:tcPr>
                </a:tc>
              </a:tr>
              <a:tr h="4461227">
                <a:tc>
                  <a:txBody>
                    <a:bodyPr/>
                    <a:lstStyle/>
                    <a:p>
                      <a:pPr eaLnBrk="1" hangingPunct="1"/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Calibri" panose="020F0502020204030204" pitchFamily="34" charset="0"/>
                      </a:endParaRPr>
                    </a:p>
                    <a:p>
                      <a:pPr eaLnBrk="1" hangingPunct="1"/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Calibri" panose="020F0502020204030204" pitchFamily="34" charset="0"/>
                        </a:rPr>
                        <a:t>圍棋一直被視為人工智能經典遊戲中最具挑戰性的遊戲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Calibri" panose="020F0502020204030204" pitchFamily="34" charset="0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Calibri" panose="020F0502020204030204" pitchFamily="34" charset="0"/>
                        </a:rPr>
                      </a:b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Calibri" panose="020F0502020204030204" pitchFamily="34" charset="0"/>
                        </a:rPr>
                        <a:t>因為巨大的搜索空間以及評估棋盤位置和移動的難度</a:t>
                      </a:r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Calibri" panose="020F0502020204030204" pitchFamily="34" charset="0"/>
                      </a:endParaRPr>
                    </a:p>
                    <a:p>
                      <a:pPr eaLnBrk="1" hangingPunct="1"/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Calibri" panose="020F0502020204030204" pitchFamily="34" charset="0"/>
                      </a:endParaRPr>
                    </a:p>
                    <a:p>
                      <a:pPr eaLnBrk="1" hangingPunct="1"/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使用 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value networks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 來評估位置</a:t>
                      </a:r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使用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policy networks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 來選擇移動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</a:b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這些深度神經網絡通過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1.Supervised learning from human expert games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2.Reinforcement learning from games of self-play.</a:t>
                      </a:r>
                    </a:p>
                    <a:p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Without any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lookahead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search, the neural networks play Go at the level of state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of-the-art Monte Carlo tree search programs that simulate thousands of random games of self-play.</a:t>
                      </a:r>
                      <a:endPara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eaLnBrk="1" hangingPunct="1"/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提出了一種完全獨立的增強學習算法，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不需要人工數據，或是領域知識</a:t>
                      </a:r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eaLnBrk="1" hangingPunct="1"/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eaLnBrk="1" hangingPunct="1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1.AlphaGo Zero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完全獨立的通過自我增強學習來完成訓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練，沒有任何的監督或使用人工數據。</a:t>
                      </a:r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eaLnBrk="1" hangingPunct="1"/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eaLnBrk="1" hangingPunct="1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2.uses only the black and white stones from the 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board as input features.</a:t>
                      </a:r>
                    </a:p>
                    <a:p>
                      <a:pPr eaLnBrk="1" hangingPunct="1"/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eaLnBrk="1" hangingPunct="1"/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只使用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single neural network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，而不是分開的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policy 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and value networks.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以單一神經網絡來評估落子概率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和落子對局勢的影響。</a:t>
                      </a:r>
                      <a:endParaRPr lang="en-US" altLang="zh-TW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eaLnBrk="1" hangingPunct="1"/>
                      <a:endParaRPr lang="en-US" altLang="zh-CN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  <a:p>
                      <a:pPr eaLnBrk="1" hangingPunct="1"/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 </a:t>
                      </a:r>
                      <a:r>
                        <a:rPr lang="zh-TW" alt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局面評估使用了神經網絡，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MCTS </a:t>
                      </a:r>
                      <a:r>
                        <a:rPr lang="zh-TW" alt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使用了走子採樣，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而沒有執行蒙特卡洛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rollout</a:t>
                      </a:r>
                      <a:r>
                        <a:rPr lang="zh-TW" alt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CN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alpha val="41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57230"/>
      </p:ext>
    </p:extLst>
  </p:cSld>
  <p:clrMapOvr>
    <a:masterClrMapping/>
  </p:clrMapOvr>
  <p:transition spd="slow"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5362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Alpha Go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16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2" name="Freeform 6"/>
          <p:cNvSpPr>
            <a:spLocks noEditPoints="1" noChangeArrowheads="1"/>
          </p:cNvSpPr>
          <p:nvPr/>
        </p:nvSpPr>
        <p:spPr bwMode="auto">
          <a:xfrm>
            <a:off x="11304591" y="177345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37948" y="1590366"/>
            <a:ext cx="86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 policy network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是一個卷積神經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棋面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下每一個位置的落子概率</a:t>
            </a:r>
          </a:p>
        </p:txBody>
      </p:sp>
      <p:sp>
        <p:nvSpPr>
          <p:cNvPr id="9" name="矩形 8"/>
          <p:cNvSpPr/>
          <p:nvPr/>
        </p:nvSpPr>
        <p:spPr>
          <a:xfrm>
            <a:off x="337948" y="1212244"/>
            <a:ext cx="2067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249F8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Supervised learning</a:t>
            </a:r>
            <a:endParaRPr lang="zh-CN" altLang="en-US" b="1" dirty="0">
              <a:solidFill>
                <a:srgbClr val="249F8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7947" y="3378859"/>
            <a:ext cx="2425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249F8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Reinforcement learning</a:t>
            </a:r>
            <a:endParaRPr lang="zh-CN" altLang="en-US" b="1" dirty="0">
              <a:solidFill>
                <a:srgbClr val="249F8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7947" y="3774787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為了進一步提高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policy network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的對弈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訓練了一個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RL policy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，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網路的結構與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 policy network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的網路結構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的權重向著收益最大化的方向進化。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此時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的學習目標不再是模擬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人類的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走法，而是更為終極的目標：贏棋。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37947" y="5064324"/>
            <a:ext cx="951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強化學習的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，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能快速預估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價值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與前面的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Policy Network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類似，也是一個卷積神經網路，只是輸出層變成了一個單神經元的標量。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37947" y="4653024"/>
            <a:ext cx="166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 dirty="0" smtClean="0">
                <a:solidFill>
                  <a:srgbClr val="249F8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Value networks</a:t>
            </a:r>
            <a:endParaRPr lang="zh-CN" altLang="en-US" b="1" dirty="0">
              <a:solidFill>
                <a:srgbClr val="249F8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7947" y="2616574"/>
            <a:ext cx="930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 policy network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的走子太慢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，使得這個網路很難被直接用於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MCTS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rollout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中進行策略的隨機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。因此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又訓練了一個更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但準確率有所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rollout policy network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947" y="2212179"/>
            <a:ext cx="2435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b="1" dirty="0" smtClean="0">
                <a:solidFill>
                  <a:srgbClr val="249F8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Rollout policy networks</a:t>
            </a:r>
            <a:endParaRPr lang="zh-CN" altLang="en-US" b="1" dirty="0">
              <a:solidFill>
                <a:srgbClr val="249F8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017195"/>
      </p:ext>
    </p:extLst>
  </p:cSld>
  <p:clrMapOvr>
    <a:masterClrMapping/>
  </p:clrMapOvr>
  <p:transition spd="slow" advTm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5362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Alpha Go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17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2" name="Freeform 6"/>
          <p:cNvSpPr>
            <a:spLocks noEditPoints="1" noChangeArrowheads="1"/>
          </p:cNvSpPr>
          <p:nvPr/>
        </p:nvSpPr>
        <p:spPr bwMode="auto">
          <a:xfrm>
            <a:off x="11304591" y="177345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394" y="1619789"/>
            <a:ext cx="7757320" cy="42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9654"/>
      </p:ext>
    </p:extLst>
  </p:cSld>
  <p:clrMapOvr>
    <a:masterClrMapping/>
  </p:clrMapOvr>
  <p:transition spd="slow" advTm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8130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Alpha Go Zero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18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2" name="Freeform 6"/>
          <p:cNvSpPr>
            <a:spLocks noEditPoints="1" noChangeArrowheads="1"/>
          </p:cNvSpPr>
          <p:nvPr/>
        </p:nvSpPr>
        <p:spPr bwMode="auto">
          <a:xfrm>
            <a:off x="11304591" y="177345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47650" y="1132115"/>
                <a:ext cx="11556276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問題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任意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給定一個狀態 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TW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e>
                    </m:acc>
                  </m:oMath>
                </a14:m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尋找最優的應對策略 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最終可以獲得棋盤上的最大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地盤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endPara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網路結構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的網絡中，使用了一個參數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需要通過訓練來不斷調整）的深度神經網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TW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endPara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改進的強化學習算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法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</a:p>
              <a:p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使用基於</a:t>
                </a:r>
                <a:r>
                  <a:rPr lang="en-US" altLang="zh-TW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MCTS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提升後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policy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進行落子，然後用自對弈最終對局的勝者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作為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Value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作為一個強力的策略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評估過程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，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完成一個迭代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算法去更新神經網絡的參數 ，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使神經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網絡輸出的落子概率和評估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值更加貼近贏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落子方式（使用不斷提升的</a:t>
                </a:r>
                <a:r>
                  <a:rPr lang="en-US" altLang="zh-TW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MCST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搜索落子策略和自對弈的勝者作為調整依據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）並且在下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輪迭代中使用新的參數來進行自對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弈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近期的自我對弈數據持續地優化神經網絡的權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</a:t>
                </a:r>
                <a:endPara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 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持續地評估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棋手</a:t>
                </a:r>
                <a:endPara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 </a:t>
                </a:r>
                <a:r>
                  <a: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使用最強的棋手來生成新的自我對弈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</a:t>
                </a:r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132115"/>
                <a:ext cx="11556276" cy="4801314"/>
              </a:xfrm>
              <a:prstGeom prst="rect">
                <a:avLst/>
              </a:prstGeom>
              <a:blipFill rotWithShape="0">
                <a:blip r:embed="rId3"/>
                <a:stretch>
                  <a:fillRect l="-580" t="-762" r="-106" b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697034"/>
      </p:ext>
    </p:extLst>
  </p:cSld>
  <p:clrMapOvr>
    <a:masterClrMapping/>
  </p:clrMapOvr>
  <p:transition spd="slow" advTm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8130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Alpha Go</a:t>
            </a:r>
            <a:r>
              <a:rPr lang="zh-TW" altLang="en-US" sz="4800" b="1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TW" sz="4800" b="1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Zero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2" name="Freeform 6"/>
          <p:cNvSpPr>
            <a:spLocks noEditPoints="1" noChangeArrowheads="1"/>
          </p:cNvSpPr>
          <p:nvPr/>
        </p:nvSpPr>
        <p:spPr bwMode="auto">
          <a:xfrm>
            <a:off x="11304591" y="177345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82" y="1273081"/>
            <a:ext cx="5960652" cy="50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39627"/>
      </p:ext>
    </p:extLst>
  </p:cSld>
  <p:clrMapOvr>
    <a:masterClrMapping/>
  </p:clrMapOvr>
  <p:transition spd="slow" advTm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3238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Freeform 6"/>
          <p:cNvSpPr>
            <a:spLocks noEditPoints="1" noChangeArrowheads="1"/>
          </p:cNvSpPr>
          <p:nvPr/>
        </p:nvSpPr>
        <p:spPr bwMode="auto">
          <a:xfrm>
            <a:off x="11207241" y="182272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E7B686E1-2089-41B4-826C-63A7FC1B9B15}"/>
              </a:ext>
            </a:extLst>
          </p:cNvPr>
          <p:cNvGrpSpPr/>
          <p:nvPr/>
        </p:nvGrpSpPr>
        <p:grpSpPr>
          <a:xfrm>
            <a:off x="0" y="895350"/>
            <a:ext cx="12192000" cy="5962650"/>
            <a:chOff x="0" y="958850"/>
            <a:chExt cx="12192000" cy="5962650"/>
          </a:xfrm>
        </p:grpSpPr>
        <p:sp>
          <p:nvSpPr>
            <p:cNvPr id="5125" name="矩形 1"/>
            <p:cNvSpPr>
              <a:spLocks noChangeArrowheads="1"/>
            </p:cNvSpPr>
            <p:nvPr/>
          </p:nvSpPr>
          <p:spPr bwMode="auto">
            <a:xfrm>
              <a:off x="0" y="958850"/>
              <a:ext cx="12192000" cy="5962650"/>
            </a:xfrm>
            <a:prstGeom prst="rect">
              <a:avLst/>
            </a:prstGeom>
            <a:solidFill>
              <a:srgbClr val="FFFFFF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3372480" y="1490602"/>
              <a:ext cx="5948116" cy="2383530"/>
              <a:chOff x="2297483" y="1481366"/>
              <a:chExt cx="5948116" cy="2383530"/>
            </a:xfrm>
          </p:grpSpPr>
          <p:sp>
            <p:nvSpPr>
              <p:cNvPr id="5132" name="直接连接符 17"/>
              <p:cNvSpPr>
                <a:spLocks noChangeShapeType="1"/>
              </p:cNvSpPr>
              <p:nvPr/>
            </p:nvSpPr>
            <p:spPr bwMode="auto">
              <a:xfrm>
                <a:off x="2297483" y="2129189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文本框 19"/>
              <p:cNvSpPr>
                <a:spLocks noChangeArrowheads="1"/>
              </p:cNvSpPr>
              <p:nvPr/>
            </p:nvSpPr>
            <p:spPr bwMode="auto">
              <a:xfrm>
                <a:off x="2453058" y="148136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3" name="文本框 18"/>
              <p:cNvSpPr>
                <a:spLocks noChangeArrowheads="1"/>
              </p:cNvSpPr>
              <p:nvPr/>
            </p:nvSpPr>
            <p:spPr bwMode="auto">
              <a:xfrm>
                <a:off x="3211657" y="1575417"/>
                <a:ext cx="50339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QUESTION &amp; DATA DESCRIBTION</a:t>
                </a:r>
                <a:endParaRPr lang="zh-TW" altLang="en-US" sz="2800" dirty="0"/>
              </a:p>
            </p:txBody>
          </p:sp>
          <p:sp>
            <p:nvSpPr>
              <p:cNvPr id="5137" name="直接连接符 26"/>
              <p:cNvSpPr>
                <a:spLocks noChangeShapeType="1"/>
              </p:cNvSpPr>
              <p:nvPr/>
            </p:nvSpPr>
            <p:spPr bwMode="auto">
              <a:xfrm>
                <a:off x="2297483" y="2940473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文本框 28"/>
              <p:cNvSpPr>
                <a:spLocks noChangeArrowheads="1"/>
              </p:cNvSpPr>
              <p:nvPr/>
            </p:nvSpPr>
            <p:spPr bwMode="auto">
              <a:xfrm>
                <a:off x="2453058" y="2260049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1" name="文本框 27"/>
              <p:cNvSpPr>
                <a:spLocks noChangeArrowheads="1"/>
              </p:cNvSpPr>
              <p:nvPr/>
            </p:nvSpPr>
            <p:spPr bwMode="auto">
              <a:xfrm>
                <a:off x="3208708" y="2354885"/>
                <a:ext cx="20355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ALGORITHM</a:t>
                </a:r>
                <a:endParaRPr lang="zh-CN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2" name="直接连接符 31"/>
              <p:cNvSpPr>
                <a:spLocks noChangeShapeType="1"/>
              </p:cNvSpPr>
              <p:nvPr/>
            </p:nvSpPr>
            <p:spPr bwMode="auto">
              <a:xfrm>
                <a:off x="2297483" y="3824019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143" name="文本框 33"/>
              <p:cNvSpPr>
                <a:spLocks noChangeArrowheads="1"/>
              </p:cNvSpPr>
              <p:nvPr/>
            </p:nvSpPr>
            <p:spPr bwMode="auto">
              <a:xfrm>
                <a:off x="2453058" y="3156871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15" name="文本框 59"/>
              <p:cNvSpPr>
                <a:spLocks noChangeArrowheads="1"/>
              </p:cNvSpPr>
              <p:nvPr/>
            </p:nvSpPr>
            <p:spPr bwMode="auto">
              <a:xfrm>
                <a:off x="3208708" y="3246007"/>
                <a:ext cx="18093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SOLUTION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 </a:t>
                </a:r>
                <a:endParaRPr lang="zh-CN" altLang="en-US" sz="2800" dirty="0"/>
              </a:p>
            </p:txBody>
          </p:sp>
        </p:grpSp>
        <p:sp>
          <p:nvSpPr>
            <p:cNvPr id="18" name="直接连接符 31">
              <a:extLst>
                <a:ext uri="{FF2B5EF4-FFF2-40B4-BE49-F238E27FC236}">
                  <a16:creationId xmlns="" xmlns:a16="http://schemas.microsoft.com/office/drawing/2014/main" id="{9BA34562-2C44-432F-8C80-5E659C0EA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480" y="4660256"/>
              <a:ext cx="755650" cy="1587"/>
            </a:xfrm>
            <a:prstGeom prst="line">
              <a:avLst/>
            </a:prstGeom>
            <a:noFill/>
            <a:ln w="44450" cap="rnd">
              <a:solidFill>
                <a:srgbClr val="249F8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" name="文本框 33">
              <a:extLst>
                <a:ext uri="{FF2B5EF4-FFF2-40B4-BE49-F238E27FC236}">
                  <a16:creationId xmlns="" xmlns:a16="http://schemas.microsoft.com/office/drawing/2014/main" id="{26D06CAF-04DC-4A04-B1AC-BEF7F667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055" y="3982901"/>
              <a:ext cx="4443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20" name="文本框 59">
              <a:extLst>
                <a:ext uri="{FF2B5EF4-FFF2-40B4-BE49-F238E27FC236}">
                  <a16:creationId xmlns="" xmlns:a16="http://schemas.microsoft.com/office/drawing/2014/main" id="{F2174562-E553-4FCC-8E35-41017594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705" y="4075234"/>
              <a:ext cx="2247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CONCLUSION</a:t>
              </a:r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800" dirty="0"/>
            </a:p>
          </p:txBody>
        </p:sp>
      </p:grpSp>
      <p:sp>
        <p:nvSpPr>
          <p:cNvPr id="22" name="文本框 33">
            <a:extLst>
              <a:ext uri="{FF2B5EF4-FFF2-40B4-BE49-F238E27FC236}">
                <a16:creationId xmlns="" xmlns:a16="http://schemas.microsoft.com/office/drawing/2014/main" id="{26D06CAF-04DC-4A04-B1AC-BEF7F667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055" y="4743880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5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3" name="直接连接符 31">
            <a:extLst>
              <a:ext uri="{FF2B5EF4-FFF2-40B4-BE49-F238E27FC236}">
                <a16:creationId xmlns="" xmlns:a16="http://schemas.microsoft.com/office/drawing/2014/main" id="{9BA34562-2C44-432F-8C80-5E659C0EA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2480" y="5490717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" name="文本框 59">
            <a:extLst>
              <a:ext uri="{FF2B5EF4-FFF2-40B4-BE49-F238E27FC236}">
                <a16:creationId xmlns="" xmlns:a16="http://schemas.microsoft.com/office/drawing/2014/main" id="{F2174562-E553-4FCC-8E35-41017594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705" y="4831725"/>
            <a:ext cx="16385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8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Alpha Go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800" dirty="0"/>
          </a:p>
        </p:txBody>
      </p:sp>
    </p:spTree>
  </p:cSld>
  <p:clrMapOvr>
    <a:masterClrMapping/>
  </p:clrMapOvr>
  <p:transition spd="slow" advTm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4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1" name="文本框 6"/>
          <p:cNvSpPr>
            <a:spLocks noChangeArrowheads="1"/>
          </p:cNvSpPr>
          <p:nvPr/>
        </p:nvSpPr>
        <p:spPr bwMode="auto">
          <a:xfrm>
            <a:off x="3628926" y="1606315"/>
            <a:ext cx="5224463" cy="1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802829" y="5411334"/>
            <a:ext cx="3775329" cy="800220"/>
            <a:chOff x="-718483" y="-22706"/>
            <a:chExt cx="3775917" cy="801178"/>
          </a:xfrm>
        </p:grpSpPr>
        <p:sp>
          <p:nvSpPr>
            <p:cNvPr id="12" name="文本框 13"/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14"/>
            <p:cNvSpPr>
              <a:spLocks noChangeArrowheads="1"/>
            </p:cNvSpPr>
            <p:nvPr/>
          </p:nvSpPr>
          <p:spPr bwMode="auto">
            <a:xfrm>
              <a:off x="961726" y="377883"/>
              <a:ext cx="1467362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May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9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3" grpId="1" animBg="1"/>
      <p:bldP spid="27654" grpId="0" animBg="1"/>
      <p:bldP spid="2765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0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1741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文本框 5"/>
          <p:cNvSpPr>
            <a:spLocks noChangeArrowheads="1"/>
          </p:cNvSpPr>
          <p:nvPr/>
        </p:nvSpPr>
        <p:spPr bwMode="auto">
          <a:xfrm>
            <a:off x="4595428" y="2978318"/>
            <a:ext cx="30011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OUTLINE</a:t>
            </a:r>
            <a:endParaRPr lang="zh-TW" altLang="en-US" sz="6000" dirty="0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5651500" y="1726165"/>
            <a:ext cx="889000" cy="889000"/>
            <a:chOff x="0" y="0"/>
            <a:chExt cx="888824" cy="888824"/>
          </a:xfrm>
        </p:grpSpPr>
        <p:sp>
          <p:nvSpPr>
            <p:cNvPr id="4105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6" name="Freeform 6"/>
            <p:cNvSpPr>
              <a:spLocks noEditPoints="1" noChangeArrowheads="1"/>
            </p:cNvSpPr>
            <p:nvPr/>
          </p:nvSpPr>
          <p:spPr bwMode="auto">
            <a:xfrm>
              <a:off x="187237" y="197556"/>
              <a:ext cx="514350" cy="493712"/>
            </a:xfrm>
            <a:custGeom>
              <a:avLst/>
              <a:gdLst>
                <a:gd name="T0" fmla="*/ 88284 w 134"/>
                <a:gd name="T1" fmla="*/ 459267 h 129"/>
                <a:gd name="T2" fmla="*/ 88284 w 134"/>
                <a:gd name="T3" fmla="*/ 463094 h 129"/>
                <a:gd name="T4" fmla="*/ 99799 w 134"/>
                <a:gd name="T5" fmla="*/ 486058 h 129"/>
                <a:gd name="T6" fmla="*/ 126668 w 134"/>
                <a:gd name="T7" fmla="*/ 486058 h 129"/>
                <a:gd name="T8" fmla="*/ 257175 w 134"/>
                <a:gd name="T9" fmla="*/ 417168 h 129"/>
                <a:gd name="T10" fmla="*/ 383843 w 134"/>
                <a:gd name="T11" fmla="*/ 486058 h 129"/>
                <a:gd name="T12" fmla="*/ 414551 w 134"/>
                <a:gd name="T13" fmla="*/ 486058 h 129"/>
                <a:gd name="T14" fmla="*/ 426066 w 134"/>
                <a:gd name="T15" fmla="*/ 463094 h 129"/>
                <a:gd name="T16" fmla="*/ 426066 w 134"/>
                <a:gd name="T17" fmla="*/ 459267 h 129"/>
                <a:gd name="T18" fmla="*/ 395359 w 134"/>
                <a:gd name="T19" fmla="*/ 313832 h 129"/>
                <a:gd name="T20" fmla="*/ 502835 w 134"/>
                <a:gd name="T21" fmla="*/ 214325 h 129"/>
                <a:gd name="T22" fmla="*/ 514350 w 134"/>
                <a:gd name="T23" fmla="*/ 195188 h 129"/>
                <a:gd name="T24" fmla="*/ 510512 w 134"/>
                <a:gd name="T25" fmla="*/ 187534 h 129"/>
                <a:gd name="T26" fmla="*/ 487481 w 134"/>
                <a:gd name="T27" fmla="*/ 168398 h 129"/>
                <a:gd name="T28" fmla="*/ 341621 w 134"/>
                <a:gd name="T29" fmla="*/ 149262 h 129"/>
                <a:gd name="T30" fmla="*/ 280206 w 134"/>
                <a:gd name="T31" fmla="*/ 15309 h 129"/>
                <a:gd name="T32" fmla="*/ 257175 w 134"/>
                <a:gd name="T33" fmla="*/ 0 h 129"/>
                <a:gd name="T34" fmla="*/ 230306 w 134"/>
                <a:gd name="T35" fmla="*/ 15309 h 129"/>
                <a:gd name="T36" fmla="*/ 168891 w 134"/>
                <a:gd name="T37" fmla="*/ 149262 h 129"/>
                <a:gd name="T38" fmla="*/ 23031 w 134"/>
                <a:gd name="T39" fmla="*/ 168398 h 129"/>
                <a:gd name="T40" fmla="*/ 0 w 134"/>
                <a:gd name="T41" fmla="*/ 187534 h 129"/>
                <a:gd name="T42" fmla="*/ 0 w 134"/>
                <a:gd name="T43" fmla="*/ 195188 h 129"/>
                <a:gd name="T44" fmla="*/ 7677 w 134"/>
                <a:gd name="T45" fmla="*/ 214325 h 129"/>
                <a:gd name="T46" fmla="*/ 115153 w 134"/>
                <a:gd name="T47" fmla="*/ 313832 h 129"/>
                <a:gd name="T48" fmla="*/ 88284 w 134"/>
                <a:gd name="T49" fmla="*/ 459267 h 129"/>
                <a:gd name="T50" fmla="*/ 191922 w 134"/>
                <a:gd name="T51" fmla="*/ 179880 h 129"/>
                <a:gd name="T52" fmla="*/ 195760 w 134"/>
                <a:gd name="T53" fmla="*/ 172225 h 129"/>
                <a:gd name="T54" fmla="*/ 257175 w 134"/>
                <a:gd name="T55" fmla="*/ 42099 h 129"/>
                <a:gd name="T56" fmla="*/ 318590 w 134"/>
                <a:gd name="T57" fmla="*/ 172225 h 129"/>
                <a:gd name="T58" fmla="*/ 322428 w 134"/>
                <a:gd name="T59" fmla="*/ 179880 h 129"/>
                <a:gd name="T60" fmla="*/ 330105 w 134"/>
                <a:gd name="T61" fmla="*/ 179880 h 129"/>
                <a:gd name="T62" fmla="*/ 472127 w 134"/>
                <a:gd name="T63" fmla="*/ 199016 h 129"/>
                <a:gd name="T64" fmla="*/ 368490 w 134"/>
                <a:gd name="T65" fmla="*/ 294696 h 129"/>
                <a:gd name="T66" fmla="*/ 360813 w 134"/>
                <a:gd name="T67" fmla="*/ 302351 h 129"/>
                <a:gd name="T68" fmla="*/ 360813 w 134"/>
                <a:gd name="T69" fmla="*/ 310005 h 129"/>
                <a:gd name="T70" fmla="*/ 391520 w 134"/>
                <a:gd name="T71" fmla="*/ 451613 h 129"/>
                <a:gd name="T72" fmla="*/ 264852 w 134"/>
                <a:gd name="T73" fmla="*/ 382722 h 129"/>
                <a:gd name="T74" fmla="*/ 257175 w 134"/>
                <a:gd name="T75" fmla="*/ 378895 h 129"/>
                <a:gd name="T76" fmla="*/ 249498 w 134"/>
                <a:gd name="T77" fmla="*/ 382722 h 129"/>
                <a:gd name="T78" fmla="*/ 122830 w 134"/>
                <a:gd name="T79" fmla="*/ 451613 h 129"/>
                <a:gd name="T80" fmla="*/ 149699 w 134"/>
                <a:gd name="T81" fmla="*/ 310005 h 129"/>
                <a:gd name="T82" fmla="*/ 153537 w 134"/>
                <a:gd name="T83" fmla="*/ 302351 h 129"/>
                <a:gd name="T84" fmla="*/ 145860 w 134"/>
                <a:gd name="T85" fmla="*/ 294696 h 129"/>
                <a:gd name="T86" fmla="*/ 38384 w 134"/>
                <a:gd name="T87" fmla="*/ 199016 h 129"/>
                <a:gd name="T88" fmla="*/ 184245 w 134"/>
                <a:gd name="T89" fmla="*/ 179880 h 129"/>
                <a:gd name="T90" fmla="*/ 191922 w 134"/>
                <a:gd name="T91" fmla="*/ 179880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29"/>
                <a:gd name="T140" fmla="*/ 134 w 134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29">
                  <a:moveTo>
                    <a:pt x="23" y="120"/>
                  </a:moveTo>
                  <a:cubicBezTo>
                    <a:pt x="23" y="120"/>
                    <a:pt x="23" y="121"/>
                    <a:pt x="23" y="121"/>
                  </a:cubicBezTo>
                  <a:cubicBezTo>
                    <a:pt x="23" y="123"/>
                    <a:pt x="24" y="126"/>
                    <a:pt x="26" y="127"/>
                  </a:cubicBezTo>
                  <a:cubicBezTo>
                    <a:pt x="28" y="129"/>
                    <a:pt x="31" y="129"/>
                    <a:pt x="33" y="127"/>
                  </a:cubicBezTo>
                  <a:cubicBezTo>
                    <a:pt x="33" y="127"/>
                    <a:pt x="59" y="113"/>
                    <a:pt x="67" y="109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3" y="129"/>
                    <a:pt x="106" y="129"/>
                    <a:pt x="108" y="127"/>
                  </a:cubicBezTo>
                  <a:cubicBezTo>
                    <a:pt x="110" y="126"/>
                    <a:pt x="111" y="123"/>
                    <a:pt x="111" y="121"/>
                  </a:cubicBezTo>
                  <a:cubicBezTo>
                    <a:pt x="111" y="121"/>
                    <a:pt x="111" y="120"/>
                    <a:pt x="111" y="120"/>
                  </a:cubicBezTo>
                  <a:cubicBezTo>
                    <a:pt x="111" y="120"/>
                    <a:pt x="105" y="91"/>
                    <a:pt x="103" y="82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3" y="55"/>
                    <a:pt x="134" y="53"/>
                    <a:pt x="134" y="51"/>
                  </a:cubicBezTo>
                  <a:cubicBezTo>
                    <a:pt x="134" y="50"/>
                    <a:pt x="134" y="49"/>
                    <a:pt x="133" y="49"/>
                  </a:cubicBezTo>
                  <a:cubicBezTo>
                    <a:pt x="132" y="46"/>
                    <a:pt x="130" y="44"/>
                    <a:pt x="127" y="44"/>
                  </a:cubicBezTo>
                  <a:cubicBezTo>
                    <a:pt x="127" y="44"/>
                    <a:pt x="98" y="40"/>
                    <a:pt x="89" y="39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2" y="2"/>
                    <a:pt x="70" y="0"/>
                    <a:pt x="67" y="0"/>
                  </a:cubicBezTo>
                  <a:cubicBezTo>
                    <a:pt x="64" y="0"/>
                    <a:pt x="61" y="2"/>
                    <a:pt x="60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1" y="46"/>
                    <a:pt x="0" y="49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53"/>
                    <a:pt x="1" y="55"/>
                    <a:pt x="2" y="56"/>
                  </a:cubicBezTo>
                  <a:cubicBezTo>
                    <a:pt x="2" y="56"/>
                    <a:pt x="24" y="76"/>
                    <a:pt x="30" y="82"/>
                  </a:cubicBezTo>
                  <a:lnTo>
                    <a:pt x="23" y="120"/>
                  </a:lnTo>
                  <a:close/>
                  <a:moveTo>
                    <a:pt x="50" y="47"/>
                  </a:moveTo>
                  <a:cubicBezTo>
                    <a:pt x="50" y="47"/>
                    <a:pt x="51" y="45"/>
                    <a:pt x="51" y="4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1" y="19"/>
                    <a:pt x="83" y="45"/>
                    <a:pt x="83" y="45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6" y="47"/>
                    <a:pt x="86" y="47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16" y="58"/>
                    <a:pt x="96" y="77"/>
                    <a:pt x="96" y="77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93" y="114"/>
                    <a:pt x="69" y="100"/>
                    <a:pt x="69" y="100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99"/>
                    <a:pt x="65" y="100"/>
                    <a:pt x="65" y="100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09"/>
                    <a:pt x="39" y="81"/>
                    <a:pt x="39" y="81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38" y="77"/>
                    <a:pt x="38" y="7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20" y="51"/>
                    <a:pt x="48" y="47"/>
                    <a:pt x="48" y="47"/>
                  </a:cubicBezTo>
                  <a:lnTo>
                    <a:pt x="5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0" y="91640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   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文本框 4"/>
          <p:cNvSpPr>
            <a:spLocks noChangeArrowheads="1"/>
          </p:cNvSpPr>
          <p:nvPr/>
        </p:nvSpPr>
        <p:spPr bwMode="auto">
          <a:xfrm>
            <a:off x="247650" y="55563"/>
            <a:ext cx="84899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QUESTION &amp; DATA DESCRIBTION</a:t>
            </a:r>
            <a:endParaRPr lang="zh-TW" altLang="en-US" sz="4800" dirty="0"/>
          </a:p>
        </p:txBody>
      </p:sp>
      <p:sp>
        <p:nvSpPr>
          <p:cNvPr id="5142" name="文本框 66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04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1" name="Freeform 6"/>
          <p:cNvSpPr>
            <a:spLocks noEditPoints="1" noChangeArrowheads="1"/>
          </p:cNvSpPr>
          <p:nvPr/>
        </p:nvSpPr>
        <p:spPr bwMode="auto">
          <a:xfrm>
            <a:off x="11284720" y="211295"/>
            <a:ext cx="514452" cy="493810"/>
          </a:xfrm>
          <a:custGeom>
            <a:avLst/>
            <a:gdLst>
              <a:gd name="T0" fmla="*/ 88284 w 134"/>
              <a:gd name="T1" fmla="*/ 459267 h 129"/>
              <a:gd name="T2" fmla="*/ 88284 w 134"/>
              <a:gd name="T3" fmla="*/ 463094 h 129"/>
              <a:gd name="T4" fmla="*/ 99799 w 134"/>
              <a:gd name="T5" fmla="*/ 486058 h 129"/>
              <a:gd name="T6" fmla="*/ 126668 w 134"/>
              <a:gd name="T7" fmla="*/ 486058 h 129"/>
              <a:gd name="T8" fmla="*/ 257175 w 134"/>
              <a:gd name="T9" fmla="*/ 417168 h 129"/>
              <a:gd name="T10" fmla="*/ 383843 w 134"/>
              <a:gd name="T11" fmla="*/ 486058 h 129"/>
              <a:gd name="T12" fmla="*/ 414551 w 134"/>
              <a:gd name="T13" fmla="*/ 486058 h 129"/>
              <a:gd name="T14" fmla="*/ 426066 w 134"/>
              <a:gd name="T15" fmla="*/ 463094 h 129"/>
              <a:gd name="T16" fmla="*/ 426066 w 134"/>
              <a:gd name="T17" fmla="*/ 459267 h 129"/>
              <a:gd name="T18" fmla="*/ 395359 w 134"/>
              <a:gd name="T19" fmla="*/ 313832 h 129"/>
              <a:gd name="T20" fmla="*/ 502835 w 134"/>
              <a:gd name="T21" fmla="*/ 214325 h 129"/>
              <a:gd name="T22" fmla="*/ 514350 w 134"/>
              <a:gd name="T23" fmla="*/ 195188 h 129"/>
              <a:gd name="T24" fmla="*/ 510512 w 134"/>
              <a:gd name="T25" fmla="*/ 187534 h 129"/>
              <a:gd name="T26" fmla="*/ 487481 w 134"/>
              <a:gd name="T27" fmla="*/ 168398 h 129"/>
              <a:gd name="T28" fmla="*/ 341621 w 134"/>
              <a:gd name="T29" fmla="*/ 149262 h 129"/>
              <a:gd name="T30" fmla="*/ 280206 w 134"/>
              <a:gd name="T31" fmla="*/ 15309 h 129"/>
              <a:gd name="T32" fmla="*/ 257175 w 134"/>
              <a:gd name="T33" fmla="*/ 0 h 129"/>
              <a:gd name="T34" fmla="*/ 230306 w 134"/>
              <a:gd name="T35" fmla="*/ 15309 h 129"/>
              <a:gd name="T36" fmla="*/ 168891 w 134"/>
              <a:gd name="T37" fmla="*/ 149262 h 129"/>
              <a:gd name="T38" fmla="*/ 23031 w 134"/>
              <a:gd name="T39" fmla="*/ 168398 h 129"/>
              <a:gd name="T40" fmla="*/ 0 w 134"/>
              <a:gd name="T41" fmla="*/ 187534 h 129"/>
              <a:gd name="T42" fmla="*/ 0 w 134"/>
              <a:gd name="T43" fmla="*/ 195188 h 129"/>
              <a:gd name="T44" fmla="*/ 7677 w 134"/>
              <a:gd name="T45" fmla="*/ 214325 h 129"/>
              <a:gd name="T46" fmla="*/ 115153 w 134"/>
              <a:gd name="T47" fmla="*/ 313832 h 129"/>
              <a:gd name="T48" fmla="*/ 88284 w 134"/>
              <a:gd name="T49" fmla="*/ 459267 h 129"/>
              <a:gd name="T50" fmla="*/ 191922 w 134"/>
              <a:gd name="T51" fmla="*/ 179880 h 129"/>
              <a:gd name="T52" fmla="*/ 195760 w 134"/>
              <a:gd name="T53" fmla="*/ 172225 h 129"/>
              <a:gd name="T54" fmla="*/ 257175 w 134"/>
              <a:gd name="T55" fmla="*/ 42099 h 129"/>
              <a:gd name="T56" fmla="*/ 318590 w 134"/>
              <a:gd name="T57" fmla="*/ 172225 h 129"/>
              <a:gd name="T58" fmla="*/ 322428 w 134"/>
              <a:gd name="T59" fmla="*/ 179880 h 129"/>
              <a:gd name="T60" fmla="*/ 330105 w 134"/>
              <a:gd name="T61" fmla="*/ 179880 h 129"/>
              <a:gd name="T62" fmla="*/ 472127 w 134"/>
              <a:gd name="T63" fmla="*/ 199016 h 129"/>
              <a:gd name="T64" fmla="*/ 368490 w 134"/>
              <a:gd name="T65" fmla="*/ 294696 h 129"/>
              <a:gd name="T66" fmla="*/ 360813 w 134"/>
              <a:gd name="T67" fmla="*/ 302351 h 129"/>
              <a:gd name="T68" fmla="*/ 360813 w 134"/>
              <a:gd name="T69" fmla="*/ 310005 h 129"/>
              <a:gd name="T70" fmla="*/ 391520 w 134"/>
              <a:gd name="T71" fmla="*/ 451613 h 129"/>
              <a:gd name="T72" fmla="*/ 264852 w 134"/>
              <a:gd name="T73" fmla="*/ 382722 h 129"/>
              <a:gd name="T74" fmla="*/ 257175 w 134"/>
              <a:gd name="T75" fmla="*/ 378895 h 129"/>
              <a:gd name="T76" fmla="*/ 249498 w 134"/>
              <a:gd name="T77" fmla="*/ 382722 h 129"/>
              <a:gd name="T78" fmla="*/ 122830 w 134"/>
              <a:gd name="T79" fmla="*/ 451613 h 129"/>
              <a:gd name="T80" fmla="*/ 149699 w 134"/>
              <a:gd name="T81" fmla="*/ 310005 h 129"/>
              <a:gd name="T82" fmla="*/ 153537 w 134"/>
              <a:gd name="T83" fmla="*/ 302351 h 129"/>
              <a:gd name="T84" fmla="*/ 145860 w 134"/>
              <a:gd name="T85" fmla="*/ 294696 h 129"/>
              <a:gd name="T86" fmla="*/ 38384 w 134"/>
              <a:gd name="T87" fmla="*/ 199016 h 129"/>
              <a:gd name="T88" fmla="*/ 184245 w 134"/>
              <a:gd name="T89" fmla="*/ 179880 h 129"/>
              <a:gd name="T90" fmla="*/ 191922 w 134"/>
              <a:gd name="T91" fmla="*/ 179880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4"/>
              <a:gd name="T139" fmla="*/ 0 h 129"/>
              <a:gd name="T140" fmla="*/ 134 w 134"/>
              <a:gd name="T141" fmla="*/ 129 h 12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4" h="129">
                <a:moveTo>
                  <a:pt x="23" y="120"/>
                </a:moveTo>
                <a:cubicBezTo>
                  <a:pt x="23" y="120"/>
                  <a:pt x="23" y="121"/>
                  <a:pt x="23" y="121"/>
                </a:cubicBezTo>
                <a:cubicBezTo>
                  <a:pt x="23" y="123"/>
                  <a:pt x="24" y="126"/>
                  <a:pt x="26" y="127"/>
                </a:cubicBezTo>
                <a:cubicBezTo>
                  <a:pt x="28" y="129"/>
                  <a:pt x="31" y="129"/>
                  <a:pt x="33" y="127"/>
                </a:cubicBezTo>
                <a:cubicBezTo>
                  <a:pt x="33" y="127"/>
                  <a:pt x="59" y="113"/>
                  <a:pt x="67" y="10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3" y="129"/>
                  <a:pt x="106" y="129"/>
                  <a:pt x="108" y="127"/>
                </a:cubicBezTo>
                <a:cubicBezTo>
                  <a:pt x="110" y="126"/>
                  <a:pt x="111" y="123"/>
                  <a:pt x="111" y="121"/>
                </a:cubicBezTo>
                <a:cubicBezTo>
                  <a:pt x="111" y="121"/>
                  <a:pt x="111" y="120"/>
                  <a:pt x="111" y="120"/>
                </a:cubicBezTo>
                <a:cubicBezTo>
                  <a:pt x="111" y="120"/>
                  <a:pt x="105" y="91"/>
                  <a:pt x="103" y="82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3" y="55"/>
                  <a:pt x="134" y="53"/>
                  <a:pt x="134" y="51"/>
                </a:cubicBezTo>
                <a:cubicBezTo>
                  <a:pt x="134" y="50"/>
                  <a:pt x="134" y="49"/>
                  <a:pt x="133" y="49"/>
                </a:cubicBezTo>
                <a:cubicBezTo>
                  <a:pt x="132" y="46"/>
                  <a:pt x="130" y="44"/>
                  <a:pt x="127" y="44"/>
                </a:cubicBezTo>
                <a:cubicBezTo>
                  <a:pt x="127" y="44"/>
                  <a:pt x="98" y="40"/>
                  <a:pt x="89" y="39"/>
                </a:cubicBezTo>
                <a:cubicBezTo>
                  <a:pt x="73" y="4"/>
                  <a:pt x="73" y="4"/>
                  <a:pt x="73" y="4"/>
                </a:cubicBezTo>
                <a:cubicBezTo>
                  <a:pt x="72" y="2"/>
                  <a:pt x="70" y="0"/>
                  <a:pt x="67" y="0"/>
                </a:cubicBezTo>
                <a:cubicBezTo>
                  <a:pt x="64" y="0"/>
                  <a:pt x="61" y="2"/>
                  <a:pt x="60" y="4"/>
                </a:cubicBezTo>
                <a:cubicBezTo>
                  <a:pt x="44" y="39"/>
                  <a:pt x="44" y="39"/>
                  <a:pt x="44" y="39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6"/>
                  <a:pt x="0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3"/>
                  <a:pt x="1" y="55"/>
                  <a:pt x="2" y="56"/>
                </a:cubicBezTo>
                <a:cubicBezTo>
                  <a:pt x="2" y="56"/>
                  <a:pt x="24" y="76"/>
                  <a:pt x="30" y="82"/>
                </a:cubicBezTo>
                <a:lnTo>
                  <a:pt x="23" y="120"/>
                </a:lnTo>
                <a:close/>
                <a:moveTo>
                  <a:pt x="50" y="47"/>
                </a:moveTo>
                <a:cubicBezTo>
                  <a:pt x="50" y="47"/>
                  <a:pt x="51" y="45"/>
                  <a:pt x="51" y="45"/>
                </a:cubicBezTo>
                <a:cubicBezTo>
                  <a:pt x="67" y="11"/>
                  <a:pt x="67" y="11"/>
                  <a:pt x="67" y="11"/>
                </a:cubicBezTo>
                <a:cubicBezTo>
                  <a:pt x="71" y="19"/>
                  <a:pt x="83" y="45"/>
                  <a:pt x="83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6" y="47"/>
                  <a:pt x="86" y="47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16" y="58"/>
                  <a:pt x="96" y="77"/>
                  <a:pt x="96" y="77"/>
                </a:cubicBezTo>
                <a:cubicBezTo>
                  <a:pt x="94" y="79"/>
                  <a:pt x="94" y="79"/>
                  <a:pt x="94" y="79"/>
                </a:cubicBezTo>
                <a:cubicBezTo>
                  <a:pt x="94" y="81"/>
                  <a:pt x="94" y="81"/>
                  <a:pt x="94" y="81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93" y="114"/>
                  <a:pt x="69" y="100"/>
                  <a:pt x="69" y="100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5" y="100"/>
                  <a:pt x="65" y="100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09"/>
                  <a:pt x="39" y="81"/>
                  <a:pt x="39" y="81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38" y="77"/>
                  <a:pt x="38" y="77"/>
                </a:cubicBezTo>
                <a:cubicBezTo>
                  <a:pt x="10" y="52"/>
                  <a:pt x="10" y="52"/>
                  <a:pt x="10" y="52"/>
                </a:cubicBezTo>
                <a:cubicBezTo>
                  <a:pt x="20" y="51"/>
                  <a:pt x="48" y="47"/>
                  <a:pt x="48" y="47"/>
                </a:cubicBezTo>
                <a:lnTo>
                  <a:pt x="5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3F0F0A6E-6C6E-493A-83B9-AC7787E26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9" y="1900911"/>
            <a:ext cx="2011514" cy="36572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8978A7B7-E4AE-436D-AB13-DB23EE1D2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52" y="1900911"/>
            <a:ext cx="2017609" cy="36572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1CD530EF-CBF7-4D2F-BEFC-B50B9A811334}"/>
              </a:ext>
            </a:extLst>
          </p:cNvPr>
          <p:cNvSpPr txBox="1"/>
          <p:nvPr/>
        </p:nvSpPr>
        <p:spPr>
          <a:xfrm>
            <a:off x="2548181" y="3228945"/>
            <a:ext cx="321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Baidu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recommendation list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29B7E455-2F5E-4594-9EAF-1C99618E995D}"/>
              </a:ext>
            </a:extLst>
          </p:cNvPr>
          <p:cNvSpPr txBox="1"/>
          <p:nvPr/>
        </p:nvSpPr>
        <p:spPr>
          <a:xfrm>
            <a:off x="8735014" y="3228945"/>
            <a:ext cx="321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Details of the list route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文本框 4"/>
          <p:cNvSpPr>
            <a:spLocks noChangeArrowheads="1"/>
          </p:cNvSpPr>
          <p:nvPr/>
        </p:nvSpPr>
        <p:spPr bwMode="auto">
          <a:xfrm>
            <a:off x="247650" y="55563"/>
            <a:ext cx="84899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QUESTION &amp; DATA DESCRIBTION</a:t>
            </a:r>
            <a:endParaRPr lang="zh-TW" altLang="en-US" sz="4800" dirty="0"/>
          </a:p>
        </p:txBody>
      </p:sp>
      <p:sp>
        <p:nvSpPr>
          <p:cNvPr id="8228" name="文本框 118"/>
          <p:cNvSpPr>
            <a:spLocks noChangeArrowheads="1"/>
          </p:cNvSpPr>
          <p:nvPr/>
        </p:nvSpPr>
        <p:spPr bwMode="auto">
          <a:xfrm>
            <a:off x="51587" y="1208430"/>
            <a:ext cx="72265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3200" b="1" dirty="0" err="1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train_queries</a:t>
            </a:r>
            <a:r>
              <a:rPr lang="en-US" altLang="zh-TW" sz="3200" b="1" dirty="0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 &amp; </a:t>
            </a:r>
            <a:r>
              <a:rPr lang="en-US" altLang="zh-TW" sz="3200" b="1" dirty="0" err="1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train_plans</a:t>
            </a:r>
            <a:r>
              <a:rPr lang="en-US" altLang="zh-TW" sz="3200" b="1" dirty="0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 &amp; </a:t>
            </a:r>
            <a:r>
              <a:rPr lang="en-US" altLang="zh-TW" sz="3200" b="1" dirty="0" err="1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train_clicks</a:t>
            </a:r>
            <a:endParaRPr lang="zh-CN" altLang="en-US" sz="3200" b="1" dirty="0">
              <a:solidFill>
                <a:srgbClr val="249F86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616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05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Freeform 6"/>
          <p:cNvSpPr>
            <a:spLocks noEditPoints="1" noChangeArrowheads="1"/>
          </p:cNvSpPr>
          <p:nvPr/>
        </p:nvSpPr>
        <p:spPr bwMode="auto">
          <a:xfrm>
            <a:off x="11284720" y="211295"/>
            <a:ext cx="514452" cy="493810"/>
          </a:xfrm>
          <a:custGeom>
            <a:avLst/>
            <a:gdLst>
              <a:gd name="T0" fmla="*/ 88284 w 134"/>
              <a:gd name="T1" fmla="*/ 459267 h 129"/>
              <a:gd name="T2" fmla="*/ 88284 w 134"/>
              <a:gd name="T3" fmla="*/ 463094 h 129"/>
              <a:gd name="T4" fmla="*/ 99799 w 134"/>
              <a:gd name="T5" fmla="*/ 486058 h 129"/>
              <a:gd name="T6" fmla="*/ 126668 w 134"/>
              <a:gd name="T7" fmla="*/ 486058 h 129"/>
              <a:gd name="T8" fmla="*/ 257175 w 134"/>
              <a:gd name="T9" fmla="*/ 417168 h 129"/>
              <a:gd name="T10" fmla="*/ 383843 w 134"/>
              <a:gd name="T11" fmla="*/ 486058 h 129"/>
              <a:gd name="T12" fmla="*/ 414551 w 134"/>
              <a:gd name="T13" fmla="*/ 486058 h 129"/>
              <a:gd name="T14" fmla="*/ 426066 w 134"/>
              <a:gd name="T15" fmla="*/ 463094 h 129"/>
              <a:gd name="T16" fmla="*/ 426066 w 134"/>
              <a:gd name="T17" fmla="*/ 459267 h 129"/>
              <a:gd name="T18" fmla="*/ 395359 w 134"/>
              <a:gd name="T19" fmla="*/ 313832 h 129"/>
              <a:gd name="T20" fmla="*/ 502835 w 134"/>
              <a:gd name="T21" fmla="*/ 214325 h 129"/>
              <a:gd name="T22" fmla="*/ 514350 w 134"/>
              <a:gd name="T23" fmla="*/ 195188 h 129"/>
              <a:gd name="T24" fmla="*/ 510512 w 134"/>
              <a:gd name="T25" fmla="*/ 187534 h 129"/>
              <a:gd name="T26" fmla="*/ 487481 w 134"/>
              <a:gd name="T27" fmla="*/ 168398 h 129"/>
              <a:gd name="T28" fmla="*/ 341621 w 134"/>
              <a:gd name="T29" fmla="*/ 149262 h 129"/>
              <a:gd name="T30" fmla="*/ 280206 w 134"/>
              <a:gd name="T31" fmla="*/ 15309 h 129"/>
              <a:gd name="T32" fmla="*/ 257175 w 134"/>
              <a:gd name="T33" fmla="*/ 0 h 129"/>
              <a:gd name="T34" fmla="*/ 230306 w 134"/>
              <a:gd name="T35" fmla="*/ 15309 h 129"/>
              <a:gd name="T36" fmla="*/ 168891 w 134"/>
              <a:gd name="T37" fmla="*/ 149262 h 129"/>
              <a:gd name="T38" fmla="*/ 23031 w 134"/>
              <a:gd name="T39" fmla="*/ 168398 h 129"/>
              <a:gd name="T40" fmla="*/ 0 w 134"/>
              <a:gd name="T41" fmla="*/ 187534 h 129"/>
              <a:gd name="T42" fmla="*/ 0 w 134"/>
              <a:gd name="T43" fmla="*/ 195188 h 129"/>
              <a:gd name="T44" fmla="*/ 7677 w 134"/>
              <a:gd name="T45" fmla="*/ 214325 h 129"/>
              <a:gd name="T46" fmla="*/ 115153 w 134"/>
              <a:gd name="T47" fmla="*/ 313832 h 129"/>
              <a:gd name="T48" fmla="*/ 88284 w 134"/>
              <a:gd name="T49" fmla="*/ 459267 h 129"/>
              <a:gd name="T50" fmla="*/ 191922 w 134"/>
              <a:gd name="T51" fmla="*/ 179880 h 129"/>
              <a:gd name="T52" fmla="*/ 195760 w 134"/>
              <a:gd name="T53" fmla="*/ 172225 h 129"/>
              <a:gd name="T54" fmla="*/ 257175 w 134"/>
              <a:gd name="T55" fmla="*/ 42099 h 129"/>
              <a:gd name="T56" fmla="*/ 318590 w 134"/>
              <a:gd name="T57" fmla="*/ 172225 h 129"/>
              <a:gd name="T58" fmla="*/ 322428 w 134"/>
              <a:gd name="T59" fmla="*/ 179880 h 129"/>
              <a:gd name="T60" fmla="*/ 330105 w 134"/>
              <a:gd name="T61" fmla="*/ 179880 h 129"/>
              <a:gd name="T62" fmla="*/ 472127 w 134"/>
              <a:gd name="T63" fmla="*/ 199016 h 129"/>
              <a:gd name="T64" fmla="*/ 368490 w 134"/>
              <a:gd name="T65" fmla="*/ 294696 h 129"/>
              <a:gd name="T66" fmla="*/ 360813 w 134"/>
              <a:gd name="T67" fmla="*/ 302351 h 129"/>
              <a:gd name="T68" fmla="*/ 360813 w 134"/>
              <a:gd name="T69" fmla="*/ 310005 h 129"/>
              <a:gd name="T70" fmla="*/ 391520 w 134"/>
              <a:gd name="T71" fmla="*/ 451613 h 129"/>
              <a:gd name="T72" fmla="*/ 264852 w 134"/>
              <a:gd name="T73" fmla="*/ 382722 h 129"/>
              <a:gd name="T74" fmla="*/ 257175 w 134"/>
              <a:gd name="T75" fmla="*/ 378895 h 129"/>
              <a:gd name="T76" fmla="*/ 249498 w 134"/>
              <a:gd name="T77" fmla="*/ 382722 h 129"/>
              <a:gd name="T78" fmla="*/ 122830 w 134"/>
              <a:gd name="T79" fmla="*/ 451613 h 129"/>
              <a:gd name="T80" fmla="*/ 149699 w 134"/>
              <a:gd name="T81" fmla="*/ 310005 h 129"/>
              <a:gd name="T82" fmla="*/ 153537 w 134"/>
              <a:gd name="T83" fmla="*/ 302351 h 129"/>
              <a:gd name="T84" fmla="*/ 145860 w 134"/>
              <a:gd name="T85" fmla="*/ 294696 h 129"/>
              <a:gd name="T86" fmla="*/ 38384 w 134"/>
              <a:gd name="T87" fmla="*/ 199016 h 129"/>
              <a:gd name="T88" fmla="*/ 184245 w 134"/>
              <a:gd name="T89" fmla="*/ 179880 h 129"/>
              <a:gd name="T90" fmla="*/ 191922 w 134"/>
              <a:gd name="T91" fmla="*/ 179880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4"/>
              <a:gd name="T139" fmla="*/ 0 h 129"/>
              <a:gd name="T140" fmla="*/ 134 w 134"/>
              <a:gd name="T141" fmla="*/ 129 h 12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4" h="129">
                <a:moveTo>
                  <a:pt x="23" y="120"/>
                </a:moveTo>
                <a:cubicBezTo>
                  <a:pt x="23" y="120"/>
                  <a:pt x="23" y="121"/>
                  <a:pt x="23" y="121"/>
                </a:cubicBezTo>
                <a:cubicBezTo>
                  <a:pt x="23" y="123"/>
                  <a:pt x="24" y="126"/>
                  <a:pt x="26" y="127"/>
                </a:cubicBezTo>
                <a:cubicBezTo>
                  <a:pt x="28" y="129"/>
                  <a:pt x="31" y="129"/>
                  <a:pt x="33" y="127"/>
                </a:cubicBezTo>
                <a:cubicBezTo>
                  <a:pt x="33" y="127"/>
                  <a:pt x="59" y="113"/>
                  <a:pt x="67" y="10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3" y="129"/>
                  <a:pt x="106" y="129"/>
                  <a:pt x="108" y="127"/>
                </a:cubicBezTo>
                <a:cubicBezTo>
                  <a:pt x="110" y="126"/>
                  <a:pt x="111" y="123"/>
                  <a:pt x="111" y="121"/>
                </a:cubicBezTo>
                <a:cubicBezTo>
                  <a:pt x="111" y="121"/>
                  <a:pt x="111" y="120"/>
                  <a:pt x="111" y="120"/>
                </a:cubicBezTo>
                <a:cubicBezTo>
                  <a:pt x="111" y="120"/>
                  <a:pt x="105" y="91"/>
                  <a:pt x="103" y="82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3" y="55"/>
                  <a:pt x="134" y="53"/>
                  <a:pt x="134" y="51"/>
                </a:cubicBezTo>
                <a:cubicBezTo>
                  <a:pt x="134" y="50"/>
                  <a:pt x="134" y="49"/>
                  <a:pt x="133" y="49"/>
                </a:cubicBezTo>
                <a:cubicBezTo>
                  <a:pt x="132" y="46"/>
                  <a:pt x="130" y="44"/>
                  <a:pt x="127" y="44"/>
                </a:cubicBezTo>
                <a:cubicBezTo>
                  <a:pt x="127" y="44"/>
                  <a:pt x="98" y="40"/>
                  <a:pt x="89" y="39"/>
                </a:cubicBezTo>
                <a:cubicBezTo>
                  <a:pt x="73" y="4"/>
                  <a:pt x="73" y="4"/>
                  <a:pt x="73" y="4"/>
                </a:cubicBezTo>
                <a:cubicBezTo>
                  <a:pt x="72" y="2"/>
                  <a:pt x="70" y="0"/>
                  <a:pt x="67" y="0"/>
                </a:cubicBezTo>
                <a:cubicBezTo>
                  <a:pt x="64" y="0"/>
                  <a:pt x="61" y="2"/>
                  <a:pt x="60" y="4"/>
                </a:cubicBezTo>
                <a:cubicBezTo>
                  <a:pt x="44" y="39"/>
                  <a:pt x="44" y="39"/>
                  <a:pt x="44" y="39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6"/>
                  <a:pt x="0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3"/>
                  <a:pt x="1" y="55"/>
                  <a:pt x="2" y="56"/>
                </a:cubicBezTo>
                <a:cubicBezTo>
                  <a:pt x="2" y="56"/>
                  <a:pt x="24" y="76"/>
                  <a:pt x="30" y="82"/>
                </a:cubicBezTo>
                <a:lnTo>
                  <a:pt x="23" y="120"/>
                </a:lnTo>
                <a:close/>
                <a:moveTo>
                  <a:pt x="50" y="47"/>
                </a:moveTo>
                <a:cubicBezTo>
                  <a:pt x="50" y="47"/>
                  <a:pt x="51" y="45"/>
                  <a:pt x="51" y="45"/>
                </a:cubicBezTo>
                <a:cubicBezTo>
                  <a:pt x="67" y="11"/>
                  <a:pt x="67" y="11"/>
                  <a:pt x="67" y="11"/>
                </a:cubicBezTo>
                <a:cubicBezTo>
                  <a:pt x="71" y="19"/>
                  <a:pt x="83" y="45"/>
                  <a:pt x="83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6" y="47"/>
                  <a:pt x="86" y="47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16" y="58"/>
                  <a:pt x="96" y="77"/>
                  <a:pt x="96" y="77"/>
                </a:cubicBezTo>
                <a:cubicBezTo>
                  <a:pt x="94" y="79"/>
                  <a:pt x="94" y="79"/>
                  <a:pt x="94" y="79"/>
                </a:cubicBezTo>
                <a:cubicBezTo>
                  <a:pt x="94" y="81"/>
                  <a:pt x="94" y="81"/>
                  <a:pt x="94" y="81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93" y="114"/>
                  <a:pt x="69" y="100"/>
                  <a:pt x="69" y="100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5" y="100"/>
                  <a:pt x="65" y="100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09"/>
                  <a:pt x="39" y="81"/>
                  <a:pt x="39" y="81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38" y="77"/>
                  <a:pt x="38" y="77"/>
                </a:cubicBezTo>
                <a:cubicBezTo>
                  <a:pt x="10" y="52"/>
                  <a:pt x="10" y="52"/>
                  <a:pt x="10" y="52"/>
                </a:cubicBezTo>
                <a:cubicBezTo>
                  <a:pt x="20" y="51"/>
                  <a:pt x="48" y="47"/>
                  <a:pt x="48" y="47"/>
                </a:cubicBezTo>
                <a:lnTo>
                  <a:pt x="5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636C8DC3-1523-4539-A8D7-F369D377D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54860"/>
              </p:ext>
            </p:extLst>
          </p:nvPr>
        </p:nvGraphicFramePr>
        <p:xfrm>
          <a:off x="410255" y="2310130"/>
          <a:ext cx="11424732" cy="264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="" xmlns:a16="http://schemas.microsoft.com/office/drawing/2014/main" val="2947305254"/>
                    </a:ext>
                  </a:extLst>
                </a:gridCol>
                <a:gridCol w="2453577">
                  <a:extLst>
                    <a:ext uri="{9D8B030D-6E8A-4147-A177-3AD203B41FA5}">
                      <a16:colId xmlns="" xmlns:a16="http://schemas.microsoft.com/office/drawing/2014/main" val="1564708246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4018484249"/>
                    </a:ext>
                  </a:extLst>
                </a:gridCol>
                <a:gridCol w="2572498">
                  <a:extLst>
                    <a:ext uri="{9D8B030D-6E8A-4147-A177-3AD203B41FA5}">
                      <a16:colId xmlns="" xmlns:a16="http://schemas.microsoft.com/office/drawing/2014/main" val="2671187021"/>
                    </a:ext>
                  </a:extLst>
                </a:gridCol>
                <a:gridCol w="1235746">
                  <a:extLst>
                    <a:ext uri="{9D8B030D-6E8A-4147-A177-3AD203B41FA5}">
                      <a16:colId xmlns="" xmlns:a16="http://schemas.microsoft.com/office/drawing/2014/main" val="4064377706"/>
                    </a:ext>
                  </a:extLst>
                </a:gridCol>
                <a:gridCol w="2453577">
                  <a:extLst>
                    <a:ext uri="{9D8B030D-6E8A-4147-A177-3AD203B41FA5}">
                      <a16:colId xmlns="" xmlns:a16="http://schemas.microsoft.com/office/drawing/2014/main" val="1889861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train_queries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alpha val="2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err="1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train_plans</a:t>
                      </a:r>
                      <a:r>
                        <a:rPr lang="en-US" altLang="zh-TW" sz="2800" kern="1200" dirty="0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zh-TW" altLang="en-US" sz="2800" b="1" kern="1200" dirty="0">
                        <a:solidFill>
                          <a:schemeClr val="bg1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dk1">
                        <a:alpha val="2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err="1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train_clicks</a:t>
                      </a:r>
                      <a:endParaRPr lang="zh-TW" altLang="en-US" sz="2800" b="1" kern="1200" dirty="0">
                        <a:solidFill>
                          <a:schemeClr val="bg1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dk1">
                        <a:alpha val="2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509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Recommendation list 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Recommendation list 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Recommendation list 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858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User ID(included profile)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Plan_time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Time stick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Plan_time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Time stick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978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Req_time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Request 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Plans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Distance, price, transport mode, ETA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Plans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Distance, price, transport mode, ETA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56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Starting point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38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Destination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28294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26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文本框 5"/>
          <p:cNvSpPr>
            <a:spLocks noChangeArrowheads="1"/>
          </p:cNvSpPr>
          <p:nvPr/>
        </p:nvSpPr>
        <p:spPr bwMode="auto">
          <a:xfrm>
            <a:off x="4020239" y="2904302"/>
            <a:ext cx="41515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60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1273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226925" y="215018"/>
              <a:ext cx="434975" cy="458788"/>
              <a:chOff x="0" y="0"/>
              <a:chExt cx="434975" cy="458788"/>
            </a:xfrm>
          </p:grpSpPr>
          <p:sp>
            <p:nvSpPr>
              <p:cNvPr id="11275" name="Freeform 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34975" cy="142875"/>
              </a:xfrm>
              <a:custGeom>
                <a:avLst/>
                <a:gdLst>
                  <a:gd name="T0" fmla="*/ 434975 w 113"/>
                  <a:gd name="T1" fmla="*/ 30892 h 37"/>
                  <a:gd name="T2" fmla="*/ 408030 w 113"/>
                  <a:gd name="T3" fmla="*/ 0 h 37"/>
                  <a:gd name="T4" fmla="*/ 30795 w 113"/>
                  <a:gd name="T5" fmla="*/ 0 h 37"/>
                  <a:gd name="T6" fmla="*/ 0 w 113"/>
                  <a:gd name="T7" fmla="*/ 30892 h 37"/>
                  <a:gd name="T8" fmla="*/ 0 w 113"/>
                  <a:gd name="T9" fmla="*/ 111983 h 37"/>
                  <a:gd name="T10" fmla="*/ 30795 w 113"/>
                  <a:gd name="T11" fmla="*/ 142875 h 37"/>
                  <a:gd name="T12" fmla="*/ 408030 w 113"/>
                  <a:gd name="T13" fmla="*/ 142875 h 37"/>
                  <a:gd name="T14" fmla="*/ 434975 w 113"/>
                  <a:gd name="T15" fmla="*/ 111983 h 37"/>
                  <a:gd name="T16" fmla="*/ 434975 w 113"/>
                  <a:gd name="T17" fmla="*/ 30892 h 37"/>
                  <a:gd name="T18" fmla="*/ 404180 w 113"/>
                  <a:gd name="T19" fmla="*/ 30892 h 37"/>
                  <a:gd name="T20" fmla="*/ 404180 w 113"/>
                  <a:gd name="T21" fmla="*/ 111983 h 37"/>
                  <a:gd name="T22" fmla="*/ 30795 w 113"/>
                  <a:gd name="T23" fmla="*/ 111983 h 37"/>
                  <a:gd name="T24" fmla="*/ 30795 w 113"/>
                  <a:gd name="T25" fmla="*/ 30892 h 37"/>
                  <a:gd name="T26" fmla="*/ 404180 w 113"/>
                  <a:gd name="T27" fmla="*/ 30892 h 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7"/>
                  <a:gd name="T44" fmla="*/ 113 w 113"/>
                  <a:gd name="T45" fmla="*/ 37 h 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7">
                    <a:moveTo>
                      <a:pt x="113" y="8"/>
                    </a:moveTo>
                    <a:cubicBezTo>
                      <a:pt x="113" y="4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7"/>
                      <a:pt x="8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10" y="37"/>
                      <a:pt x="113" y="33"/>
                      <a:pt x="113" y="29"/>
                    </a:cubicBezTo>
                    <a:lnTo>
                      <a:pt x="113" y="8"/>
                    </a:lnTo>
                    <a:close/>
                    <a:moveTo>
                      <a:pt x="105" y="8"/>
                    </a:moveTo>
                    <a:cubicBezTo>
                      <a:pt x="105" y="29"/>
                      <a:pt x="105" y="29"/>
                      <a:pt x="105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" name="Freeform 6"/>
              <p:cNvSpPr>
                <a:spLocks noChangeArrowheads="1"/>
              </p:cNvSpPr>
              <p:nvPr/>
            </p:nvSpPr>
            <p:spPr bwMode="auto">
              <a:xfrm>
                <a:off x="303213" y="46038"/>
                <a:ext cx="77788" cy="31750"/>
              </a:xfrm>
              <a:custGeom>
                <a:avLst/>
                <a:gdLst>
                  <a:gd name="T0" fmla="*/ 7779 w 20"/>
                  <a:gd name="T1" fmla="*/ 31750 h 8"/>
                  <a:gd name="T2" fmla="*/ 70009 w 20"/>
                  <a:gd name="T3" fmla="*/ 31750 h 8"/>
                  <a:gd name="T4" fmla="*/ 77788 w 20"/>
                  <a:gd name="T5" fmla="*/ 23813 h 8"/>
                  <a:gd name="T6" fmla="*/ 77788 w 20"/>
                  <a:gd name="T7" fmla="*/ 11906 h 8"/>
                  <a:gd name="T8" fmla="*/ 70009 w 20"/>
                  <a:gd name="T9" fmla="*/ 0 h 8"/>
                  <a:gd name="T10" fmla="*/ 7779 w 20"/>
                  <a:gd name="T11" fmla="*/ 0 h 8"/>
                  <a:gd name="T12" fmla="*/ 0 w 20"/>
                  <a:gd name="T13" fmla="*/ 11906 h 8"/>
                  <a:gd name="T14" fmla="*/ 0 w 20"/>
                  <a:gd name="T15" fmla="*/ 23813 h 8"/>
                  <a:gd name="T16" fmla="*/ 7779 w 20"/>
                  <a:gd name="T17" fmla="*/ 3175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2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Freeform 7"/>
              <p:cNvSpPr>
                <a:spLocks noEditPoints="1" noChangeArrowheads="1"/>
              </p:cNvSpPr>
              <p:nvPr/>
            </p:nvSpPr>
            <p:spPr bwMode="auto">
              <a:xfrm>
                <a:off x="0" y="161925"/>
                <a:ext cx="434975" cy="139700"/>
              </a:xfrm>
              <a:custGeom>
                <a:avLst/>
                <a:gdLst>
                  <a:gd name="T0" fmla="*/ 408030 w 113"/>
                  <a:gd name="T1" fmla="*/ 0 h 36"/>
                  <a:gd name="T2" fmla="*/ 30795 w 113"/>
                  <a:gd name="T3" fmla="*/ 0 h 36"/>
                  <a:gd name="T4" fmla="*/ 0 w 113"/>
                  <a:gd name="T5" fmla="*/ 27164 h 36"/>
                  <a:gd name="T6" fmla="*/ 0 w 113"/>
                  <a:gd name="T7" fmla="*/ 112536 h 36"/>
                  <a:gd name="T8" fmla="*/ 30795 w 113"/>
                  <a:gd name="T9" fmla="*/ 139700 h 36"/>
                  <a:gd name="T10" fmla="*/ 408030 w 113"/>
                  <a:gd name="T11" fmla="*/ 139700 h 36"/>
                  <a:gd name="T12" fmla="*/ 434975 w 113"/>
                  <a:gd name="T13" fmla="*/ 112536 h 36"/>
                  <a:gd name="T14" fmla="*/ 434975 w 113"/>
                  <a:gd name="T15" fmla="*/ 27164 h 36"/>
                  <a:gd name="T16" fmla="*/ 408030 w 113"/>
                  <a:gd name="T17" fmla="*/ 0 h 36"/>
                  <a:gd name="T18" fmla="*/ 404180 w 113"/>
                  <a:gd name="T19" fmla="*/ 31044 h 36"/>
                  <a:gd name="T20" fmla="*/ 404180 w 113"/>
                  <a:gd name="T21" fmla="*/ 108656 h 36"/>
                  <a:gd name="T22" fmla="*/ 30795 w 113"/>
                  <a:gd name="T23" fmla="*/ 108656 h 36"/>
                  <a:gd name="T24" fmla="*/ 30795 w 113"/>
                  <a:gd name="T25" fmla="*/ 31044 h 36"/>
                  <a:gd name="T26" fmla="*/ 404180 w 113"/>
                  <a:gd name="T27" fmla="*/ 31044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10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lose/>
                    <a:moveTo>
                      <a:pt x="105" y="8"/>
                    </a:moveTo>
                    <a:cubicBezTo>
                      <a:pt x="105" y="28"/>
                      <a:pt x="105" y="28"/>
                      <a:pt x="105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Freeform 8"/>
              <p:cNvSpPr>
                <a:spLocks noChangeArrowheads="1"/>
              </p:cNvSpPr>
              <p:nvPr/>
            </p:nvSpPr>
            <p:spPr bwMode="auto">
              <a:xfrm>
                <a:off x="303213" y="207963"/>
                <a:ext cx="77788" cy="26988"/>
              </a:xfrm>
              <a:custGeom>
                <a:avLst/>
                <a:gdLst>
                  <a:gd name="T0" fmla="*/ 7779 w 20"/>
                  <a:gd name="T1" fmla="*/ 26988 h 7"/>
                  <a:gd name="T2" fmla="*/ 70009 w 20"/>
                  <a:gd name="T3" fmla="*/ 26988 h 7"/>
                  <a:gd name="T4" fmla="*/ 77788 w 20"/>
                  <a:gd name="T5" fmla="*/ 19277 h 7"/>
                  <a:gd name="T6" fmla="*/ 77788 w 20"/>
                  <a:gd name="T7" fmla="*/ 7711 h 7"/>
                  <a:gd name="T8" fmla="*/ 70009 w 20"/>
                  <a:gd name="T9" fmla="*/ 0 h 7"/>
                  <a:gd name="T10" fmla="*/ 7779 w 20"/>
                  <a:gd name="T11" fmla="*/ 0 h 7"/>
                  <a:gd name="T12" fmla="*/ 0 w 20"/>
                  <a:gd name="T13" fmla="*/ 7711 h 7"/>
                  <a:gd name="T14" fmla="*/ 0 w 20"/>
                  <a:gd name="T15" fmla="*/ 19277 h 7"/>
                  <a:gd name="T16" fmla="*/ 7779 w 20"/>
                  <a:gd name="T17" fmla="*/ 26988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7"/>
                  <a:gd name="T29" fmla="*/ 20 w 20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7">
                    <a:moveTo>
                      <a:pt x="2" y="7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320675"/>
                <a:ext cx="434975" cy="138113"/>
              </a:xfrm>
              <a:custGeom>
                <a:avLst/>
                <a:gdLst>
                  <a:gd name="T0" fmla="*/ 30795 w 113"/>
                  <a:gd name="T1" fmla="*/ 138113 h 36"/>
                  <a:gd name="T2" fmla="*/ 408030 w 113"/>
                  <a:gd name="T3" fmla="*/ 138113 h 36"/>
                  <a:gd name="T4" fmla="*/ 434975 w 113"/>
                  <a:gd name="T5" fmla="*/ 111258 h 36"/>
                  <a:gd name="T6" fmla="*/ 434975 w 113"/>
                  <a:gd name="T7" fmla="*/ 26855 h 36"/>
                  <a:gd name="T8" fmla="*/ 408030 w 113"/>
                  <a:gd name="T9" fmla="*/ 0 h 36"/>
                  <a:gd name="T10" fmla="*/ 30795 w 113"/>
                  <a:gd name="T11" fmla="*/ 0 h 36"/>
                  <a:gd name="T12" fmla="*/ 0 w 113"/>
                  <a:gd name="T13" fmla="*/ 26855 h 36"/>
                  <a:gd name="T14" fmla="*/ 0 w 113"/>
                  <a:gd name="T15" fmla="*/ 111258 h 36"/>
                  <a:gd name="T16" fmla="*/ 30795 w 113"/>
                  <a:gd name="T17" fmla="*/ 138113 h 36"/>
                  <a:gd name="T18" fmla="*/ 30795 w 113"/>
                  <a:gd name="T19" fmla="*/ 107421 h 36"/>
                  <a:gd name="T20" fmla="*/ 30795 w 113"/>
                  <a:gd name="T21" fmla="*/ 30692 h 36"/>
                  <a:gd name="T22" fmla="*/ 404180 w 113"/>
                  <a:gd name="T23" fmla="*/ 30692 h 36"/>
                  <a:gd name="T24" fmla="*/ 404180 w 113"/>
                  <a:gd name="T25" fmla="*/ 107421 h 36"/>
                  <a:gd name="T26" fmla="*/ 30795 w 113"/>
                  <a:gd name="T27" fmla="*/ 107421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8" y="36"/>
                    </a:move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lose/>
                    <a:moveTo>
                      <a:pt x="8" y="2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5" y="28"/>
                      <a:pt x="105" y="28"/>
                      <a:pt x="105" y="28"/>
                    </a:cubicBezTo>
                    <a:lnTo>
                      <a:pt x="8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0" name="Freeform 10"/>
              <p:cNvSpPr>
                <a:spLocks noChangeArrowheads="1"/>
              </p:cNvSpPr>
              <p:nvPr/>
            </p:nvSpPr>
            <p:spPr bwMode="auto">
              <a:xfrm>
                <a:off x="303213" y="366713"/>
                <a:ext cx="77788" cy="30163"/>
              </a:xfrm>
              <a:custGeom>
                <a:avLst/>
                <a:gdLst>
                  <a:gd name="T0" fmla="*/ 70009 w 20"/>
                  <a:gd name="T1" fmla="*/ 0 h 8"/>
                  <a:gd name="T2" fmla="*/ 7779 w 20"/>
                  <a:gd name="T3" fmla="*/ 0 h 8"/>
                  <a:gd name="T4" fmla="*/ 0 w 20"/>
                  <a:gd name="T5" fmla="*/ 7541 h 8"/>
                  <a:gd name="T6" fmla="*/ 0 w 20"/>
                  <a:gd name="T7" fmla="*/ 18852 h 8"/>
                  <a:gd name="T8" fmla="*/ 7779 w 20"/>
                  <a:gd name="T9" fmla="*/ 30163 h 8"/>
                  <a:gd name="T10" fmla="*/ 70009 w 20"/>
                  <a:gd name="T11" fmla="*/ 30163 h 8"/>
                  <a:gd name="T12" fmla="*/ 77788 w 20"/>
                  <a:gd name="T13" fmla="*/ 18852 h 8"/>
                  <a:gd name="T14" fmla="*/ 77788 w 20"/>
                  <a:gd name="T15" fmla="*/ 7541 h 8"/>
                  <a:gd name="T16" fmla="*/ 70009 w 20"/>
                  <a:gd name="T17" fmla="*/ 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7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直接连接符 17">
            <a:extLst>
              <a:ext uri="{FF2B5EF4-FFF2-40B4-BE49-F238E27FC236}">
                <a16:creationId xmlns="" xmlns:a16="http://schemas.microsoft.com/office/drawing/2014/main" id="{C3773126-76CC-4F51-99D3-56AA5BAF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789" y="2123885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9">
            <a:extLst>
              <a:ext uri="{FF2B5EF4-FFF2-40B4-BE49-F238E27FC236}">
                <a16:creationId xmlns="" xmlns:a16="http://schemas.microsoft.com/office/drawing/2014/main" id="{27B2E32A-5DB5-4F4D-B0D7-A743C209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4" y="1401930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865FFF92-5A5D-4846-AD9C-33E46ED8A12F}"/>
              </a:ext>
            </a:extLst>
          </p:cNvPr>
          <p:cNvSpPr txBox="1"/>
          <p:nvPr/>
        </p:nvSpPr>
        <p:spPr>
          <a:xfrm>
            <a:off x="2085966" y="1515859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數據合併、整理</a:t>
            </a:r>
          </a:p>
        </p:txBody>
      </p:sp>
      <p:sp>
        <p:nvSpPr>
          <p:cNvPr id="20" name="直接连接符 17">
            <a:extLst>
              <a:ext uri="{FF2B5EF4-FFF2-40B4-BE49-F238E27FC236}">
                <a16:creationId xmlns="" xmlns:a16="http://schemas.microsoft.com/office/drawing/2014/main" id="{9115FF6A-72DB-499B-A07B-6E634855D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434" y="2599259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19">
            <a:extLst>
              <a:ext uri="{FF2B5EF4-FFF2-40B4-BE49-F238E27FC236}">
                <a16:creationId xmlns="" xmlns:a16="http://schemas.microsoft.com/office/drawing/2014/main" id="{8D8F4BC5-E55E-47BE-93F5-1A102995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717" y="2509637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A6AB9192-60D4-4E0C-BA8E-FD36E3632946}"/>
              </a:ext>
            </a:extLst>
          </p:cNvPr>
          <p:cNvSpPr txBox="1"/>
          <p:nvPr/>
        </p:nvSpPr>
        <p:spPr>
          <a:xfrm>
            <a:off x="3034104" y="2659588"/>
            <a:ext cx="866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所有出現在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train_clicks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train_plans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全部出現在了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train_queries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直接连接符 17">
            <a:extLst>
              <a:ext uri="{FF2B5EF4-FFF2-40B4-BE49-F238E27FC236}">
                <a16:creationId xmlns="" xmlns:a16="http://schemas.microsoft.com/office/drawing/2014/main" id="{67E28374-B30A-4F59-9472-28529832B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859" y="3867325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19">
            <a:extLst>
              <a:ext uri="{FF2B5EF4-FFF2-40B4-BE49-F238E27FC236}">
                <a16:creationId xmlns="" xmlns:a16="http://schemas.microsoft.com/office/drawing/2014/main" id="{EA722644-537A-4D5D-824B-28214D08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142" y="3777703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5FD57521-2A28-4659-968B-457B411C3B3E}"/>
              </a:ext>
            </a:extLst>
          </p:cNvPr>
          <p:cNvSpPr txBox="1"/>
          <p:nvPr/>
        </p:nvSpPr>
        <p:spPr>
          <a:xfrm>
            <a:off x="3155816" y="3822583"/>
            <a:ext cx="837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所有出現在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clicks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全部出現在了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plans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也就是說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query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但是沒有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plans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的用戶全部是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0,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這部分幾乎不需要進行預測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64334"/>
      </p:ext>
    </p:extLst>
  </p:cSld>
  <p:clrMapOvr>
    <a:masterClrMapping/>
  </p:clrMapOvr>
  <p:transition spd="slow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直接连接符 17">
            <a:extLst>
              <a:ext uri="{FF2B5EF4-FFF2-40B4-BE49-F238E27FC236}">
                <a16:creationId xmlns="" xmlns:a16="http://schemas.microsoft.com/office/drawing/2014/main" id="{C3773126-76CC-4F51-99D3-56AA5BAF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789" y="2123885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9">
            <a:extLst>
              <a:ext uri="{FF2B5EF4-FFF2-40B4-BE49-F238E27FC236}">
                <a16:creationId xmlns="" xmlns:a16="http://schemas.microsoft.com/office/drawing/2014/main" id="{27B2E32A-5DB5-4F4D-B0D7-A743C209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4" y="1401930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865FFF92-5A5D-4846-AD9C-33E46ED8A12F}"/>
              </a:ext>
            </a:extLst>
          </p:cNvPr>
          <p:cNvSpPr txBox="1"/>
          <p:nvPr/>
        </p:nvSpPr>
        <p:spPr>
          <a:xfrm>
            <a:off x="2085966" y="1515859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特徵提取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76CEA72A-D220-4DF5-96EB-A439149E1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61199"/>
              </p:ext>
            </p:extLst>
          </p:nvPr>
        </p:nvGraphicFramePr>
        <p:xfrm>
          <a:off x="1620705" y="3000991"/>
          <a:ext cx="8128000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="" xmlns:a16="http://schemas.microsoft.com/office/drawing/2014/main" val="683318290"/>
                    </a:ext>
                  </a:extLst>
                </a:gridCol>
                <a:gridCol w="6981794">
                  <a:extLst>
                    <a:ext uri="{9D8B030D-6E8A-4147-A177-3AD203B41FA5}">
                      <a16:colId xmlns="" xmlns:a16="http://schemas.microsoft.com/office/drawing/2014/main" val="333235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利用經緯度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pair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K-means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classification 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分析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7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時間特徵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Plan_time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req_time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有時間差，所以須先做正規化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zh-TW" sz="1800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提取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weekday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來標誌是周幾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; hour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來標誌是當日幾點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85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Plan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特徵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ETA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Others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6270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96190"/>
      </p:ext>
    </p:extLst>
  </p:cSld>
  <p:clrMapOvr>
    <a:masterClrMapping/>
  </p:clrMapOvr>
  <p:transition spd="slow" advTm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直接连接符 17">
            <a:extLst>
              <a:ext uri="{FF2B5EF4-FFF2-40B4-BE49-F238E27FC236}">
                <a16:creationId xmlns="" xmlns:a16="http://schemas.microsoft.com/office/drawing/2014/main" id="{C3773126-76CC-4F51-99D3-56AA5BAF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789" y="2123885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9">
            <a:extLst>
              <a:ext uri="{FF2B5EF4-FFF2-40B4-BE49-F238E27FC236}">
                <a16:creationId xmlns="" xmlns:a16="http://schemas.microsoft.com/office/drawing/2014/main" id="{27B2E32A-5DB5-4F4D-B0D7-A743C209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4" y="1401930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865FFF92-5A5D-4846-AD9C-33E46ED8A12F}"/>
              </a:ext>
            </a:extLst>
          </p:cNvPr>
          <p:cNvSpPr txBox="1"/>
          <p:nvPr/>
        </p:nvSpPr>
        <p:spPr>
          <a:xfrm>
            <a:off x="2085966" y="1515859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Light-GBM (Python) 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直接连接符 17">
            <a:extLst>
              <a:ext uri="{FF2B5EF4-FFF2-40B4-BE49-F238E27FC236}">
                <a16:creationId xmlns="" xmlns:a16="http://schemas.microsoft.com/office/drawing/2014/main" id="{C2DCB260-29D4-4CAB-91AE-A7074A91B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66" y="2395267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67C1D7AC-D963-446D-BC8B-A8AB762E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249" y="2305645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2E4D6407-06D9-4935-BB3A-2D99501B0B13}"/>
              </a:ext>
            </a:extLst>
          </p:cNvPr>
          <p:cNvSpPr txBox="1"/>
          <p:nvPr/>
        </p:nvSpPr>
        <p:spPr>
          <a:xfrm>
            <a:off x="2781636" y="2455596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通過訓練發現，</a:t>
            </a:r>
            <a:r>
              <a:rPr lang="en-US" altLang="zh-TW" sz="20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是特徵中最重要的</a:t>
            </a:r>
          </a:p>
        </p:txBody>
      </p:sp>
      <p:sp>
        <p:nvSpPr>
          <p:cNvPr id="22" name="直接连接符 17">
            <a:extLst>
              <a:ext uri="{FF2B5EF4-FFF2-40B4-BE49-F238E27FC236}">
                <a16:creationId xmlns="" xmlns:a16="http://schemas.microsoft.com/office/drawing/2014/main" id="{21DCB84F-1278-4BAC-952A-9C4FD8627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2209" y="3387143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9">
            <a:extLst>
              <a:ext uri="{FF2B5EF4-FFF2-40B4-BE49-F238E27FC236}">
                <a16:creationId xmlns="" xmlns:a16="http://schemas.microsoft.com/office/drawing/2014/main" id="{20C929BF-6B35-42F8-94F3-28EE39E5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492" y="3297521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707149D6-0EE7-45BD-809F-02B8F7325A2A}"/>
              </a:ext>
            </a:extLst>
          </p:cNvPr>
          <p:cNvSpPr txBox="1"/>
          <p:nvPr/>
        </p:nvSpPr>
        <p:spPr>
          <a:xfrm>
            <a:off x="2797879" y="3447472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時間方差、距離方差也是重要特徵之一</a:t>
            </a:r>
          </a:p>
        </p:txBody>
      </p:sp>
      <p:sp>
        <p:nvSpPr>
          <p:cNvPr id="25" name="直接连接符 17">
            <a:extLst>
              <a:ext uri="{FF2B5EF4-FFF2-40B4-BE49-F238E27FC236}">
                <a16:creationId xmlns="" xmlns:a16="http://schemas.microsoft.com/office/drawing/2014/main" id="{BEADF8C3-A3C7-409F-8C0D-A86A6463B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681" y="4426012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文本框 19">
            <a:extLst>
              <a:ext uri="{FF2B5EF4-FFF2-40B4-BE49-F238E27FC236}">
                <a16:creationId xmlns="" xmlns:a16="http://schemas.microsoft.com/office/drawing/2014/main" id="{4A1E9CCA-2EAE-4CEE-B62F-3BABB3F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964" y="4336390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3.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="" xmlns:a16="http://schemas.microsoft.com/office/drawing/2014/main" id="{D5AC63CF-7A5F-4289-8F69-1F5D637DC9CE}"/>
              </a:ext>
            </a:extLst>
          </p:cNvPr>
          <p:cNvSpPr txBox="1"/>
          <p:nvPr/>
        </p:nvSpPr>
        <p:spPr>
          <a:xfrm>
            <a:off x="2816351" y="4486341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Req_time_hour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weight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也普遍較大</a:t>
            </a:r>
          </a:p>
        </p:txBody>
      </p:sp>
    </p:spTree>
    <p:extLst>
      <p:ext uri="{BB962C8B-B14F-4D97-AF65-F5344CB8AC3E}">
        <p14:creationId xmlns:p14="http://schemas.microsoft.com/office/powerpoint/2010/main" val="2560782712"/>
      </p:ext>
    </p:extLst>
  </p:cSld>
  <p:clrMapOvr>
    <a:masterClrMapping/>
  </p:clrMapOvr>
  <p:transition spd="slow" advTm="0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</TotalTime>
  <Pages>0</Pages>
  <Words>594</Words>
  <Characters>0</Characters>
  <Application>Microsoft Office PowerPoint</Application>
  <DocSecurity>0</DocSecurity>
  <PresentationFormat>寬螢幕</PresentationFormat>
  <Lines>0</Lines>
  <Paragraphs>159</Paragraphs>
  <Slides>20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Cambria Math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Xiaozout</cp:lastModifiedBy>
  <cp:revision>114</cp:revision>
  <dcterms:created xsi:type="dcterms:W3CDTF">2014-06-17T15:52:00Z</dcterms:created>
  <dcterms:modified xsi:type="dcterms:W3CDTF">2019-05-09T06:42:00Z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