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715000" type="screen16x1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3" autoAdjust="0"/>
    <p:restoredTop sz="95545"/>
  </p:normalViewPr>
  <p:slideViewPr>
    <p:cSldViewPr snapToObjects="1">
      <p:cViewPr varScale="1">
        <p:scale>
          <a:sx n="119" d="100"/>
          <a:sy n="119" d="100"/>
        </p:scale>
        <p:origin x="1384" y="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78D3-A798-4E66-AA7B-A508224B7689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ADF3-549F-49AF-ACB8-ACB2D0AB0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3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點按此處添加母版副標題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FA64D4-9157-4C81-B1B9-67F07C7972E5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3047E-FCCB-409F-94B9-5FC8FFF06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縱向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A87588-F4B2-4723-8ACE-64AD42ED5517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7ACDB-54D8-4635-8BB5-3DE2079E7E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縱向標題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縱向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024EC-F36F-4898-8C39-B8A953382CD8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0F33-9E69-48E4-8B07-DE393C5631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600"/>
              </a:lnSpc>
              <a:defRPr sz="2400">
                <a:latin typeface="+mn-lt"/>
              </a:defRPr>
            </a:lvl1pPr>
            <a:lvl2pPr>
              <a:lnSpc>
                <a:spcPts val="3600"/>
              </a:lnSpc>
              <a:defRPr sz="2000">
                <a:latin typeface="+mn-lt"/>
              </a:defRPr>
            </a:lvl2pPr>
            <a:lvl3pPr>
              <a:lnSpc>
                <a:spcPts val="3600"/>
              </a:lnSpc>
              <a:defRPr sz="1600">
                <a:latin typeface="+mn-lt"/>
              </a:defRPr>
            </a:lvl3pPr>
            <a:lvl4pPr>
              <a:lnSpc>
                <a:spcPts val="3600"/>
              </a:lnSpc>
              <a:defRPr/>
            </a:lvl4pPr>
            <a:lvl5pPr>
              <a:lnSpc>
                <a:spcPts val="3600"/>
              </a:lnSpc>
              <a:defRPr/>
            </a:lvl5pPr>
          </a:lstStyle>
          <a:p>
            <a:pPr lvl="0"/>
            <a:r>
              <a:rPr lang="zh-CN" altLang="en-US" dirty="0"/>
              <a:t>點按此處編輯文本風格</a:t>
            </a:r>
          </a:p>
          <a:p>
            <a:pPr lvl="1"/>
            <a:r>
              <a:rPr lang="zh-CN" altLang="en-US" dirty="0"/>
              <a:t>第二級</a:t>
            </a:r>
          </a:p>
          <a:p>
            <a:pPr lvl="2"/>
            <a:r>
              <a:rPr lang="zh-CN" altLang="en-US" dirty="0"/>
              <a:t>第三級</a:t>
            </a:r>
          </a:p>
          <a:p>
            <a:pPr lvl="3"/>
            <a:r>
              <a:rPr lang="zh-CN" altLang="en-US" dirty="0"/>
              <a:t>第四級</a:t>
            </a:r>
          </a:p>
          <a:p>
            <a:pPr lvl="4"/>
            <a:r>
              <a:rPr lang="zh-CN" altLang="en-US" dirty="0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D14E1-E456-4E07-98FC-9BE515A61063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DBA80-94F7-4E84-BEB2-500F4D11DC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部分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0D9BF2-C18F-41AE-90F6-60918010E57B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C0F47-8B1A-499B-8713-B3BEDBBCBF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1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EAFCC-F38A-4C6C-A54E-03239CC9A48F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090B-25B9-4EDE-9C54-EBB808F386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4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5" name="文本佔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7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CD23BB-494E-4759-9507-BA2A2C60FC02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8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38795-FB82-4C2A-839D-B9E046F187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44F2F-7A7F-4F3D-9C68-A936C296A13F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4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30046-1215-4DD2-B408-D2227E1119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3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9F4F6-1E81-44E0-8AA0-40F93E56DA53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3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FD4D6-F01D-4588-AE45-3802E3DD4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8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2A4357-2A60-444C-AB8F-F500ECA99CA0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9C071-E47E-48B2-92B8-7BCC86AC58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圖片佔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EB94FA-B96B-4E9F-9E54-B44FC1C87A8A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19ACA-896B-4C58-A87A-A4E167AE92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佔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點按此處編輯母版標題風格</a:t>
            </a:r>
          </a:p>
        </p:txBody>
      </p:sp>
      <p:sp>
        <p:nvSpPr>
          <p:cNvPr id="1027" name="文本佔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FA2868F2-8D58-4651-9C9C-93808C02FC69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7B6DE32-02F4-41D5-88F8-6577D348D08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94DDEF59-0112-7840-9A9A-DD2972F1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641476"/>
            <a:ext cx="5256584" cy="648072"/>
          </a:xfrm>
        </p:spPr>
        <p:txBody>
          <a:bodyPr/>
          <a:lstStyle/>
          <a:p>
            <a:r>
              <a:rPr lang="zh-CN" altLang="en-US" dirty="0"/>
              <a:t>類神經網路期</a:t>
            </a:r>
            <a:r>
              <a:rPr lang="zh-TW" altLang="en-US" dirty="0"/>
              <a:t>末</a:t>
            </a:r>
            <a:r>
              <a:rPr lang="zh-CN" altLang="en-US" dirty="0"/>
              <a:t>報告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xmlns="" id="{14244EA4-D87C-764D-971C-B8EEF1266094}"/>
              </a:ext>
            </a:extLst>
          </p:cNvPr>
          <p:cNvSpPr txBox="1">
            <a:spLocks/>
          </p:cNvSpPr>
          <p:nvPr/>
        </p:nvSpPr>
        <p:spPr bwMode="auto">
          <a:xfrm>
            <a:off x="6216367" y="4009628"/>
            <a:ext cx="295232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dirty="0"/>
              <a:t>Ｍ</a:t>
            </a:r>
            <a:r>
              <a:rPr lang="en-US" altLang="zh-TW" sz="1800" dirty="0"/>
              <a:t>10715054</a:t>
            </a:r>
            <a:r>
              <a:rPr lang="zh-TW" altLang="en-US" sz="1800" dirty="0"/>
              <a:t> </a:t>
            </a:r>
            <a:r>
              <a:rPr lang="zh-CN" altLang="en-US" sz="1800" dirty="0"/>
              <a:t>吳博元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Ｍ</a:t>
            </a:r>
            <a:r>
              <a:rPr lang="en-US" altLang="zh-TW" sz="1800" dirty="0"/>
              <a:t>10715036 </a:t>
            </a:r>
            <a:r>
              <a:rPr lang="zh-CN" altLang="en-US" sz="1800" dirty="0"/>
              <a:t>謝予綺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1970B9-D6C1-C64A-9FE1-AB88F625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DB4A506-0EE2-3545-B281-D29D773F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31" y="1633364"/>
            <a:ext cx="7317785" cy="1133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47732883-8D26-A24C-AAA6-15461A1E5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8" t="-3297"/>
          <a:stretch/>
        </p:blipFill>
        <p:spPr>
          <a:xfrm>
            <a:off x="1296286" y="2919771"/>
            <a:ext cx="7020129" cy="305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DF7EC42B-6062-C648-9EA5-B83CC2739347}"/>
              </a:ext>
            </a:extLst>
          </p:cNvPr>
          <p:cNvSpPr txBox="1"/>
          <p:nvPr/>
        </p:nvSpPr>
        <p:spPr>
          <a:xfrm>
            <a:off x="971599" y="1111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期末排名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0C8A7D1B-76F1-5F41-B0C0-457669BAEDC0}"/>
              </a:ext>
            </a:extLst>
          </p:cNvPr>
          <p:cNvSpPr txBox="1"/>
          <p:nvPr/>
        </p:nvSpPr>
        <p:spPr>
          <a:xfrm>
            <a:off x="948211" y="364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最佳排名</a:t>
            </a:r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C9B6A2CC-E22D-4E42-93B8-0D0CB8A4D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4814" b="26502"/>
          <a:stretch/>
        </p:blipFill>
        <p:spPr>
          <a:xfrm>
            <a:off x="1296286" y="4154963"/>
            <a:ext cx="7020130" cy="2887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49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8BB592C-D7D0-744F-BAD9-8638C16E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A781791F-AD35-CD42-9A04-C71BDF3C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5680"/>
              </p:ext>
            </p:extLst>
          </p:nvPr>
        </p:nvGraphicFramePr>
        <p:xfrm>
          <a:off x="1524000" y="12733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9498013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24929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076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搜尋相關資料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吳博元、謝予綺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30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資料整併及前處理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98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建立模型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231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期中報告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67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期末報告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吳博元、謝予綺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19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5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8BB592C-D7D0-744F-BAD9-8638C16E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心得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xmlns="" id="{F52C789C-8ACE-3B4E-9AA0-9B9669E7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78859"/>
            <a:ext cx="8424936" cy="3771900"/>
          </a:xfrm>
        </p:spPr>
        <p:txBody>
          <a:bodyPr/>
          <a:lstStyle/>
          <a:p>
            <a:r>
              <a:rPr kumimoji="1" lang="zh-TW" altLang="en-US" sz="2000" dirty="0" smtClean="0"/>
              <a:t>在</a:t>
            </a:r>
            <a:r>
              <a:rPr kumimoji="1" lang="zh-TW" altLang="en-US" sz="2000" dirty="0" smtClean="0"/>
              <a:t>得知主題為運輸模式</a:t>
            </a:r>
            <a:r>
              <a:rPr lang="zh-TW" altLang="en-US" sz="2000" dirty="0" smtClean="0"/>
              <a:t>推薦</a:t>
            </a:r>
            <a:r>
              <a:rPr lang="zh-TW" altLang="en-US" sz="2000" dirty="0" smtClean="0"/>
              <a:t>預測時，我們想了幾個情況下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會導致使用者偏好的選擇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運輸時間</a:t>
            </a:r>
            <a:r>
              <a:rPr lang="zh-TW" altLang="en-US" sz="2000" dirty="0" smtClean="0"/>
              <a:t>價錢等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我們考量了是否為上下班時間的尖峰時期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這可能會影響交通堵塞的程度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此外我們考量了北京的地理位址 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因此加入北京的環狀區域判別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很多住在二環外的居民可能每天都會到一二環上班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因此在一二環內的交通堵塞會成為民眾交通考量的一個原因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在訓練資料結果上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我們發現了太多的欄位並不會因此得出更好的結果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在一些多餘欄位的處理上是我們還需要再繼續考量的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66239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54BB8311-D02C-4842-AEAF-EE0FE4A7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2DF606BF-DEF6-404C-8D25-F994DF8E0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345332"/>
            <a:ext cx="5040560" cy="37719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TW" altLang="en-US" sz="2400" dirty="0"/>
              <a:t>工具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作法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模型架構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遇到的困難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解決方法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結果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78F568-ABFC-2C4A-8D8D-963D8519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F9C604E-F9EE-7142-BC75-4597B158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198418"/>
            <a:ext cx="4258816" cy="3771900"/>
          </a:xfrm>
        </p:spPr>
        <p:txBody>
          <a:bodyPr/>
          <a:lstStyle/>
          <a:p>
            <a:r>
              <a:rPr lang="en-US" altLang="zh-TW" sz="2400" dirty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/>
              <a:t>3.6</a:t>
            </a:r>
          </a:p>
          <a:p>
            <a:r>
              <a:rPr lang="en-US" altLang="zh-TW" sz="2400" dirty="0" err="1"/>
              <a:t>Jupyter</a:t>
            </a:r>
            <a:endParaRPr lang="en-US" altLang="zh-TW" sz="2400" dirty="0"/>
          </a:p>
          <a:p>
            <a:r>
              <a:rPr lang="en-US" altLang="zh-TW" sz="2400" dirty="0" err="1"/>
              <a:t>Tensorflow</a:t>
            </a:r>
            <a:endParaRPr lang="en-US" altLang="zh-TW" sz="2400" dirty="0"/>
          </a:p>
          <a:p>
            <a:r>
              <a:rPr lang="en-US" altLang="zh-TW" sz="2400" dirty="0" err="1"/>
              <a:t>Keras</a:t>
            </a:r>
            <a:endParaRPr lang="en-US" altLang="zh-TW" sz="2400" dirty="0"/>
          </a:p>
          <a:p>
            <a:r>
              <a:rPr lang="en-US" altLang="zh-TW" sz="2400" dirty="0"/>
              <a:t>GEFORCE GTX 1080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63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4F945E0-DDAC-6B40-ABE9-8343A61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1CEEDE-2C14-B247-8E4C-8B376B29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44" y="1333500"/>
            <a:ext cx="8229600" cy="3771900"/>
          </a:xfrm>
        </p:spPr>
        <p:txBody>
          <a:bodyPr/>
          <a:lstStyle/>
          <a:p>
            <a:r>
              <a:rPr kumimoji="1" lang="zh-TW" altLang="en-US" dirty="0"/>
              <a:t>觀察資料，找出關聯性</a:t>
            </a:r>
            <a:endParaRPr lang="en-US" altLang="zh-CN" dirty="0"/>
          </a:p>
          <a:p>
            <a:r>
              <a:rPr lang="zh-TW" altLang="en-US" dirty="0"/>
              <a:t>使用</a:t>
            </a:r>
            <a:r>
              <a:rPr lang="en-US" altLang="zh-TW" dirty="0"/>
              <a:t>pandas</a:t>
            </a:r>
            <a:r>
              <a:rPr lang="zh-CN" altLang="en-US" dirty="0"/>
              <a:t>進行資料整併及前處理</a:t>
            </a:r>
            <a:endParaRPr lang="en-US" altLang="zh-CN" dirty="0"/>
          </a:p>
          <a:p>
            <a:pPr lvl="1"/>
            <a:r>
              <a:rPr lang="zh-CN" altLang="en-US" dirty="0"/>
              <a:t>以檔案中有共同的</a:t>
            </a:r>
            <a:r>
              <a:rPr lang="en-US" altLang="zh-CN" dirty="0" err="1"/>
              <a:t>pid</a:t>
            </a:r>
            <a:r>
              <a:rPr lang="zh-CN" altLang="en-US" dirty="0"/>
              <a:t>、</a:t>
            </a:r>
            <a:r>
              <a:rPr lang="en-US" altLang="zh-CN" dirty="0" err="1"/>
              <a:t>sid</a:t>
            </a:r>
            <a:r>
              <a:rPr lang="zh-CN" altLang="en-US" dirty="0"/>
              <a:t>進行合併</a:t>
            </a:r>
            <a:endParaRPr lang="en-US" altLang="zh-CN" dirty="0"/>
          </a:p>
          <a:p>
            <a:pPr lvl="1"/>
            <a:r>
              <a:rPr lang="zh-CN" altLang="en-US" dirty="0"/>
              <a:t>分割時間字串、起訖位置</a:t>
            </a:r>
            <a:endParaRPr lang="en-US" altLang="zh-CN" dirty="0"/>
          </a:p>
          <a:p>
            <a:pPr lvl="1"/>
            <a:r>
              <a:rPr lang="zh-CN" altLang="en-US" dirty="0"/>
              <a:t>對於沒有關聯性的特徵</a:t>
            </a:r>
            <a:r>
              <a:rPr lang="en-US" altLang="zh-CN" dirty="0"/>
              <a:t>(</a:t>
            </a:r>
            <a:r>
              <a:rPr lang="zh-CN" altLang="en-US" dirty="0"/>
              <a:t>例如：日期、時間</a:t>
            </a:r>
            <a:r>
              <a:rPr lang="en-US" altLang="zh-CN" dirty="0"/>
              <a:t>)</a:t>
            </a:r>
            <a:r>
              <a:rPr lang="zh-CN" altLang="en-US" dirty="0"/>
              <a:t>做</a:t>
            </a:r>
            <a:r>
              <a:rPr lang="en-US" altLang="zh-CN" dirty="0" err="1"/>
              <a:t>OneHotEncoding</a:t>
            </a:r>
            <a:endParaRPr lang="en-US" altLang="zh-TW" dirty="0"/>
          </a:p>
          <a:p>
            <a:pPr lvl="1"/>
            <a:r>
              <a:rPr lang="zh-CN" altLang="en-US" dirty="0"/>
              <a:t>填補缺失值，</a:t>
            </a:r>
            <a:r>
              <a:rPr lang="en-US" altLang="zh-CN" dirty="0" err="1"/>
              <a:t>attribute.csv</a:t>
            </a:r>
            <a:r>
              <a:rPr lang="zh-CN" altLang="en-US" dirty="0"/>
              <a:t>中用眾數的方式填補每一欄的缺失值</a:t>
            </a:r>
            <a:endParaRPr lang="en-US" altLang="zh-TW" dirty="0"/>
          </a:p>
          <a:p>
            <a:pPr lvl="1"/>
            <a:r>
              <a:rPr lang="zh-CN" altLang="en-US" dirty="0"/>
              <a:t>亂數打散資料避免有順序性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34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4F945E0-DDAC-6B40-ABE9-8343A610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196"/>
            <a:ext cx="8229600" cy="952500"/>
          </a:xfrm>
        </p:spPr>
        <p:txBody>
          <a:bodyPr/>
          <a:lstStyle/>
          <a:p>
            <a:r>
              <a:rPr lang="zh-CN" altLang="en-US" dirty="0"/>
              <a:t>作法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1CEEDE-2C14-B247-8E4C-8B376B29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44" y="841276"/>
            <a:ext cx="6501408" cy="3771900"/>
          </a:xfrm>
        </p:spPr>
        <p:txBody>
          <a:bodyPr/>
          <a:lstStyle/>
          <a:p>
            <a:pPr lvl="1"/>
            <a:r>
              <a:rPr lang="zh-CN" altLang="en-US" dirty="0"/>
              <a:t>將推薦交通模式印到一個</a:t>
            </a:r>
            <a:r>
              <a:rPr lang="en-US" altLang="zh-CN" dirty="0"/>
              <a:t>44</a:t>
            </a:r>
            <a:r>
              <a:rPr lang="zh-TW" altLang="en-US" dirty="0"/>
              <a:t>維的</a:t>
            </a:r>
            <a:r>
              <a:rPr lang="en-US" altLang="zh-TW" dirty="0"/>
              <a:t>feature</a:t>
            </a:r>
          </a:p>
          <a:p>
            <a:pPr lvl="2"/>
            <a:r>
              <a:rPr lang="zh-CN" altLang="en-US" dirty="0"/>
              <a:t>在有推薦的模式下填入相對應的所需時間、距離、花費</a:t>
            </a:r>
            <a:endParaRPr lang="en-US" altLang="zh-CN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0553C525-D18D-B940-98E7-9B0F0CB567F8}"/>
              </a:ext>
            </a:extLst>
          </p:cNvPr>
          <p:cNvSpPr txBox="1">
            <a:spLocks/>
          </p:cNvSpPr>
          <p:nvPr/>
        </p:nvSpPr>
        <p:spPr bwMode="auto">
          <a:xfrm>
            <a:off x="2452800" y="1705372"/>
            <a:ext cx="936553" cy="65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舉例如下：</a:t>
            </a:r>
            <a:endParaRPr lang="en-US" altLang="zh-TW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7DE9388A-3DA5-0E49-A45C-30B13BAE13A2}"/>
              </a:ext>
            </a:extLst>
          </p:cNvPr>
          <p:cNvSpPr txBox="1"/>
          <p:nvPr/>
        </p:nvSpPr>
        <p:spPr>
          <a:xfrm>
            <a:off x="3710152" y="268928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xmlns="" id="{BB34CEF2-613D-8D4C-857E-B9D70D0A8855}"/>
              </a:ext>
            </a:extLst>
          </p:cNvPr>
          <p:cNvSpPr txBox="1">
            <a:spLocks/>
          </p:cNvSpPr>
          <p:nvPr/>
        </p:nvSpPr>
        <p:spPr>
          <a:xfrm>
            <a:off x="2431846" y="1813935"/>
            <a:ext cx="5674033" cy="1763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buNone/>
            </a:pPr>
            <a:r>
              <a:rPr lang="en" altLang="zh-TW" sz="1400" dirty="0"/>
              <a:t>[{"distance": 32303, "price": 600, "eta": 5087, "</a:t>
            </a:r>
            <a:r>
              <a:rPr lang="en" altLang="zh-TW" sz="1400" dirty="0" err="1"/>
              <a:t>transport_mode</a:t>
            </a:r>
            <a:r>
              <a:rPr lang="en" altLang="zh-TW" sz="1400" dirty="0"/>
              <a:t>": 9},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" altLang="zh-TW" sz="1400" dirty="0"/>
              <a:t>{"distance": 33678, "price": "", "eta": 3149, "</a:t>
            </a:r>
            <a:r>
              <a:rPr lang="en" altLang="zh-TW" sz="1400" dirty="0" err="1"/>
              <a:t>transport_mode</a:t>
            </a:r>
            <a:r>
              <a:rPr lang="en" altLang="zh-TW" sz="1400" dirty="0"/>
              <a:t>": 3},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" altLang="zh-TW" sz="1400" dirty="0"/>
              <a:t> {"distance": 33678, "price": 10000, "eta": 3269, "</a:t>
            </a:r>
            <a:r>
              <a:rPr lang="en" altLang="zh-TW" sz="1400" dirty="0" err="1"/>
              <a:t>transport_mode</a:t>
            </a:r>
            <a:r>
              <a:rPr lang="en" altLang="zh-TW" sz="1400" dirty="0"/>
              <a:t>": 9}, ]</a:t>
            </a:r>
            <a:endParaRPr kumimoji="1" lang="en-US" altLang="zh-CN" sz="1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3664F3FB-C347-1B4C-A14A-3FABF451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4563"/>
              </p:ext>
            </p:extLst>
          </p:nvPr>
        </p:nvGraphicFramePr>
        <p:xfrm>
          <a:off x="1418641" y="3204909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xmlns="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249512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4D3680-4FB2-904A-9499-B6867E95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85822"/>
              </p:ext>
            </p:extLst>
          </p:nvPr>
        </p:nvGraphicFramePr>
        <p:xfrm>
          <a:off x="1418641" y="3702145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xmlns="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249512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485BDBF1-4146-7A4A-BB05-D3E894414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73478"/>
              </p:ext>
            </p:extLst>
          </p:nvPr>
        </p:nvGraphicFramePr>
        <p:xfrm>
          <a:off x="1418641" y="4199381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xmlns="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249512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3229F96A-618D-BE44-A6F5-285156418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48916"/>
              </p:ext>
            </p:extLst>
          </p:nvPr>
        </p:nvGraphicFramePr>
        <p:xfrm>
          <a:off x="1418641" y="4701012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xmlns="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xmlns="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249512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510493AE-8D34-904A-BC99-6A453E93845F}"/>
              </a:ext>
            </a:extLst>
          </p:cNvPr>
          <p:cNvSpPr txBox="1"/>
          <p:nvPr/>
        </p:nvSpPr>
        <p:spPr>
          <a:xfrm>
            <a:off x="1259632" y="3145532"/>
            <a:ext cx="2279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" dirty="0"/>
              <a:t>1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B8F984BD-49CF-7F4B-8698-7A12C9068419}"/>
              </a:ext>
            </a:extLst>
          </p:cNvPr>
          <p:cNvGrpSpPr/>
          <p:nvPr/>
        </p:nvGrpSpPr>
        <p:grpSpPr>
          <a:xfrm>
            <a:off x="6392615" y="3202310"/>
            <a:ext cx="609462" cy="1833724"/>
            <a:chOff x="10160816" y="4006080"/>
            <a:chExt cx="609462" cy="1833724"/>
          </a:xfrm>
          <a:noFill/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685AF45-7CE9-174F-AFDA-3969C1769529}"/>
                </a:ext>
              </a:extLst>
            </p:cNvPr>
            <p:cNvSpPr txBox="1"/>
            <p:nvPr/>
          </p:nvSpPr>
          <p:spPr>
            <a:xfrm>
              <a:off x="10244974" y="4006080"/>
              <a:ext cx="44114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10</a:t>
              </a:r>
              <a:endParaRPr kumimoji="1"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210797FD-2CB3-C54A-AA02-94FCF3A0A53C}"/>
                </a:ext>
              </a:extLst>
            </p:cNvPr>
            <p:cNvSpPr txBox="1"/>
            <p:nvPr/>
          </p:nvSpPr>
          <p:spPr>
            <a:xfrm>
              <a:off x="10160816" y="4566614"/>
              <a:ext cx="6094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32303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EBC7B96D-EF87-B94E-B2AA-B1F1AF663EA4}"/>
                </a:ext>
              </a:extLst>
            </p:cNvPr>
            <p:cNvSpPr txBox="1"/>
            <p:nvPr/>
          </p:nvSpPr>
          <p:spPr>
            <a:xfrm>
              <a:off x="10191363" y="4982134"/>
              <a:ext cx="56938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600</a:t>
              </a:r>
              <a:endParaRPr kumimoji="1"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E9AE0FC9-B49F-A34C-9354-F59ECA4CD464}"/>
                </a:ext>
              </a:extLst>
            </p:cNvPr>
            <p:cNvSpPr txBox="1"/>
            <p:nvPr/>
          </p:nvSpPr>
          <p:spPr>
            <a:xfrm>
              <a:off x="10180853" y="5532027"/>
              <a:ext cx="58221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/>
                <a:t>5087</a:t>
              </a:r>
              <a:endParaRPr kumimoji="1" lang="zh-TW" altLang="en-US" sz="14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5BB6D310-C465-7846-A2AF-FC8A244944E7}"/>
              </a:ext>
            </a:extLst>
          </p:cNvPr>
          <p:cNvGrpSpPr/>
          <p:nvPr/>
        </p:nvGrpSpPr>
        <p:grpSpPr>
          <a:xfrm>
            <a:off x="2646841" y="3202310"/>
            <a:ext cx="609462" cy="1833724"/>
            <a:chOff x="3840009" y="4016610"/>
            <a:chExt cx="609462" cy="1833724"/>
          </a:xfrm>
          <a:noFill/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B7815901-3D9B-6343-A3CC-27031DF4CEE1}"/>
                </a:ext>
              </a:extLst>
            </p:cNvPr>
            <p:cNvSpPr txBox="1"/>
            <p:nvPr/>
          </p:nvSpPr>
          <p:spPr>
            <a:xfrm>
              <a:off x="3976717" y="401661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9</a:t>
              </a:r>
              <a:endParaRPr kumimoji="1"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07E20821-4B0A-1342-A6FE-352EB0046878}"/>
                </a:ext>
              </a:extLst>
            </p:cNvPr>
            <p:cNvSpPr txBox="1"/>
            <p:nvPr/>
          </p:nvSpPr>
          <p:spPr>
            <a:xfrm>
              <a:off x="3840009" y="4577144"/>
              <a:ext cx="6094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33678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40CB5173-44DF-7045-B4BC-3DEAA6374802}"/>
                </a:ext>
              </a:extLst>
            </p:cNvPr>
            <p:cNvSpPr txBox="1"/>
            <p:nvPr/>
          </p:nvSpPr>
          <p:spPr>
            <a:xfrm>
              <a:off x="3994698" y="5005124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0</a:t>
              </a:r>
              <a:endParaRPr kumimoji="1"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1A937B2E-9D10-924B-A1E5-E2C3D1F36B72}"/>
                </a:ext>
              </a:extLst>
            </p:cNvPr>
            <p:cNvSpPr txBox="1"/>
            <p:nvPr/>
          </p:nvSpPr>
          <p:spPr>
            <a:xfrm>
              <a:off x="3860046" y="5542557"/>
              <a:ext cx="58221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/>
                <a:t>3149</a:t>
              </a:r>
              <a:endParaRPr kumimoji="1" lang="zh-TW" altLang="en-US" sz="1400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xmlns="" id="{CB50D48D-22CA-E442-B3EE-8323235492BE}"/>
              </a:ext>
            </a:extLst>
          </p:cNvPr>
          <p:cNvGrpSpPr/>
          <p:nvPr/>
        </p:nvGrpSpPr>
        <p:grpSpPr>
          <a:xfrm>
            <a:off x="1572120" y="3201718"/>
            <a:ext cx="6915756" cy="1930002"/>
            <a:chOff x="2765288" y="4016018"/>
            <a:chExt cx="6915756" cy="1930002"/>
          </a:xfrm>
          <a:noFill/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8AAB1C07-4554-7E40-B881-16DC43881CD5}"/>
                </a:ext>
              </a:extLst>
            </p:cNvPr>
            <p:cNvSpPr txBox="1"/>
            <p:nvPr/>
          </p:nvSpPr>
          <p:spPr>
            <a:xfrm>
              <a:off x="9409816" y="5761354"/>
              <a:ext cx="27122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600" dirty="0"/>
                <a:t>44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xmlns="" id="{486AA4DC-8B4E-5549-B409-4C8A3844C03B}"/>
                </a:ext>
              </a:extLst>
            </p:cNvPr>
            <p:cNvGrpSpPr/>
            <p:nvPr/>
          </p:nvGrpSpPr>
          <p:grpSpPr>
            <a:xfrm>
              <a:off x="2765288" y="4019176"/>
              <a:ext cx="954379" cy="1849743"/>
              <a:chOff x="1422067" y="4149408"/>
              <a:chExt cx="954379" cy="1849743"/>
            </a:xfrm>
            <a:grpFill/>
          </p:grpSpPr>
          <p:grpSp>
            <p:nvGrpSpPr>
              <p:cNvPr id="62" name="群組 61">
                <a:extLst>
                  <a:ext uri="{FF2B5EF4-FFF2-40B4-BE49-F238E27FC236}">
                    <a16:creationId xmlns:a16="http://schemas.microsoft.com/office/drawing/2014/main" xmlns="" id="{724B82ED-A38B-A44B-BB90-165C50DC5187}"/>
                  </a:ext>
                </a:extLst>
              </p:cNvPr>
              <p:cNvGrpSpPr/>
              <p:nvPr/>
            </p:nvGrpSpPr>
            <p:grpSpPr>
              <a:xfrm>
                <a:off x="1422067" y="4149408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xmlns="" id="{6DBE6296-1438-5040-94F6-0FFDBB4C01EB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xmlns="" id="{42EDF1AD-6C89-2F40-883D-38F65E8733A8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xmlns="" id="{84659DD1-F780-B14F-A72D-E4E9BAE6F9B2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xmlns="" id="{387AE152-2205-4C4E-A9AB-0A5E6C2CC326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xmlns="" id="{7C13F866-B0E6-6B41-A404-722EB3DF6C43}"/>
                  </a:ext>
                </a:extLst>
              </p:cNvPr>
              <p:cNvGrpSpPr/>
              <p:nvPr/>
            </p:nvGrpSpPr>
            <p:grpSpPr>
              <a:xfrm>
                <a:off x="2046691" y="4151905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xmlns="" id="{A8C91BC3-A1DA-F54C-B009-55C96D812EB0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xmlns="" id="{F8BA5FE5-3E4C-5146-909E-20B0CD67087D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xmlns="" id="{183A7CF0-5713-724E-817B-D79CE8CC5424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xmlns="" id="{0ED5E85D-46CA-5D4F-95A1-2093613A1AE8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xmlns="" id="{A0247B22-5693-EC44-A108-AA76682EB4A9}"/>
                </a:ext>
              </a:extLst>
            </p:cNvPr>
            <p:cNvGrpSpPr/>
            <p:nvPr/>
          </p:nvGrpSpPr>
          <p:grpSpPr>
            <a:xfrm>
              <a:off x="4644239" y="4028701"/>
              <a:ext cx="954379" cy="1849743"/>
              <a:chOff x="1422067" y="4149408"/>
              <a:chExt cx="954379" cy="1849743"/>
            </a:xfrm>
            <a:grpFill/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xmlns="" id="{266DEDA0-26A7-6746-A7E0-BFDF688F42A0}"/>
                  </a:ext>
                </a:extLst>
              </p:cNvPr>
              <p:cNvGrpSpPr/>
              <p:nvPr/>
            </p:nvGrpSpPr>
            <p:grpSpPr>
              <a:xfrm>
                <a:off x="1422067" y="4149408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xmlns="" id="{B799766F-7230-E648-BAE5-6313B79C544B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xmlns="" id="{DB667B03-972D-AB43-AA36-347CC14A4799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xmlns="" id="{BE383360-15C8-3A44-94E1-C5BBA26EE873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xmlns="" id="{1C3DC44C-25C3-6049-8817-1DD90292DC2D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xmlns="" id="{5ECCEC05-F4A1-2C41-9D8C-068A65E6BD86}"/>
                  </a:ext>
                </a:extLst>
              </p:cNvPr>
              <p:cNvGrpSpPr/>
              <p:nvPr/>
            </p:nvGrpSpPr>
            <p:grpSpPr>
              <a:xfrm>
                <a:off x="2046691" y="4151905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xmlns="" id="{FA98D628-A505-DD4D-BFA4-2A18CFBEC731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xmlns="" id="{25E5FD97-32EA-F14E-8812-F9304630C2EF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xmlns="" id="{AE91DFA1-B37F-2040-B516-14201FEEDFA6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xmlns="" id="{65089E6C-D444-5946-99D4-4698180A79FC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xmlns="" id="{F9ED85FE-6C2B-5D41-8BA8-CAA56574E22F}"/>
                </a:ext>
              </a:extLst>
            </p:cNvPr>
            <p:cNvGrpSpPr/>
            <p:nvPr/>
          </p:nvGrpSpPr>
          <p:grpSpPr>
            <a:xfrm>
              <a:off x="5860684" y="4016018"/>
              <a:ext cx="329755" cy="1847246"/>
              <a:chOff x="2126685" y="4016610"/>
              <a:chExt cx="329755" cy="1847246"/>
            </a:xfrm>
            <a:grpFill/>
          </p:grpSpPr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xmlns="" id="{1F6C7189-7620-8643-8877-74BD544820A5}"/>
                  </a:ext>
                </a:extLst>
              </p:cNvPr>
              <p:cNvSpPr txBox="1"/>
              <p:nvPr/>
            </p:nvSpPr>
            <p:spPr>
              <a:xfrm>
                <a:off x="2143534" y="4016610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B782B8B5-8E15-7A42-8AA3-C8FC4C896A11}"/>
                  </a:ext>
                </a:extLst>
              </p:cNvPr>
              <p:cNvSpPr txBox="1"/>
              <p:nvPr/>
            </p:nvSpPr>
            <p:spPr>
              <a:xfrm>
                <a:off x="2132388" y="5494524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xmlns="" id="{BEC1B5CB-BC18-4147-AA72-B865B2368B36}"/>
                  </a:ext>
                </a:extLst>
              </p:cNvPr>
              <p:cNvSpPr txBox="1"/>
              <p:nvPr/>
            </p:nvSpPr>
            <p:spPr>
              <a:xfrm>
                <a:off x="2126685" y="501397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id="{BA5254F5-6D7F-554C-B70F-3B4F11288645}"/>
                  </a:ext>
                </a:extLst>
              </p:cNvPr>
              <p:cNvSpPr txBox="1"/>
              <p:nvPr/>
            </p:nvSpPr>
            <p:spPr>
              <a:xfrm>
                <a:off x="2139795" y="451865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xmlns="" id="{E3233617-E378-644A-B38B-736800467BD0}"/>
                </a:ext>
              </a:extLst>
            </p:cNvPr>
            <p:cNvGrpSpPr/>
            <p:nvPr/>
          </p:nvGrpSpPr>
          <p:grpSpPr>
            <a:xfrm>
              <a:off x="6485308" y="4018515"/>
              <a:ext cx="329755" cy="1847246"/>
              <a:chOff x="2126685" y="4016610"/>
              <a:chExt cx="329755" cy="1847246"/>
            </a:xfrm>
            <a:grpFill/>
          </p:grpSpPr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xmlns="" id="{F24A0DBF-3862-3C4C-8808-428FA01F58E4}"/>
                  </a:ext>
                </a:extLst>
              </p:cNvPr>
              <p:cNvSpPr txBox="1"/>
              <p:nvPr/>
            </p:nvSpPr>
            <p:spPr>
              <a:xfrm>
                <a:off x="2143534" y="4016610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163AA1D9-549B-8549-AA6A-392C4B447C6E}"/>
                  </a:ext>
                </a:extLst>
              </p:cNvPr>
              <p:cNvSpPr txBox="1"/>
              <p:nvPr/>
            </p:nvSpPr>
            <p:spPr>
              <a:xfrm>
                <a:off x="2132388" y="5494524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xmlns="" id="{25D11102-109A-1742-BC1F-E33695D9FB0E}"/>
                  </a:ext>
                </a:extLst>
              </p:cNvPr>
              <p:cNvSpPr txBox="1"/>
              <p:nvPr/>
            </p:nvSpPr>
            <p:spPr>
              <a:xfrm>
                <a:off x="2126685" y="501397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="" id="{AFC6A7AB-6532-954B-B787-D83882B70739}"/>
                  </a:ext>
                </a:extLst>
              </p:cNvPr>
              <p:cNvSpPr txBox="1"/>
              <p:nvPr/>
            </p:nvSpPr>
            <p:spPr>
              <a:xfrm>
                <a:off x="2139795" y="451865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xmlns="" id="{C1CF1C3B-9526-6843-9EE9-1944586DB5B0}"/>
                </a:ext>
              </a:extLst>
            </p:cNvPr>
            <p:cNvGrpSpPr/>
            <p:nvPr/>
          </p:nvGrpSpPr>
          <p:grpSpPr>
            <a:xfrm>
              <a:off x="8367453" y="4041268"/>
              <a:ext cx="954379" cy="1849743"/>
              <a:chOff x="1422067" y="4149408"/>
              <a:chExt cx="954379" cy="1849743"/>
            </a:xfrm>
            <a:grpFill/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xmlns="" id="{FB05AE5D-12BA-3749-B035-727C52B7FCA1}"/>
                  </a:ext>
                </a:extLst>
              </p:cNvPr>
              <p:cNvGrpSpPr/>
              <p:nvPr/>
            </p:nvGrpSpPr>
            <p:grpSpPr>
              <a:xfrm>
                <a:off x="1422067" y="4149408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xmlns="" id="{AC3D3F80-613B-3A41-B39F-C89B91BB8752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xmlns="" id="{E51CBEAE-81DF-7042-B97E-9DCD848A5D97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xmlns="" id="{12B452E0-E351-D048-91FC-5E64341958B0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xmlns="" id="{8A24E1AA-EFF0-D946-91A7-BBCF5218347D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xmlns="" id="{3A2FDB16-B633-FD4A-A84F-446F81781DE5}"/>
                  </a:ext>
                </a:extLst>
              </p:cNvPr>
              <p:cNvGrpSpPr/>
              <p:nvPr/>
            </p:nvGrpSpPr>
            <p:grpSpPr>
              <a:xfrm>
                <a:off x="2046691" y="4151905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xmlns="" id="{F0BBED08-AD83-A24A-B9BF-A9F011F43FE6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xmlns="" id="{D2D995EB-4E7A-A941-A706-3FCABBC5DF4D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xmlns="" id="{1F9B1030-011B-BD4A-B562-B0B019EDE653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xmlns="" id="{663D2284-B4DC-434F-A655-9E707FF4BEA9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xmlns="" id="{E5DE7E8C-188F-D541-BEDE-EDA61252C83A}"/>
                </a:ext>
              </a:extLst>
            </p:cNvPr>
            <p:cNvGrpSpPr/>
            <p:nvPr/>
          </p:nvGrpSpPr>
          <p:grpSpPr>
            <a:xfrm>
              <a:off x="7082256" y="4027383"/>
              <a:ext cx="329755" cy="1847246"/>
              <a:chOff x="2126685" y="4016610"/>
              <a:chExt cx="329755" cy="1847246"/>
            </a:xfrm>
            <a:grpFill/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xmlns="" id="{9163BE39-FD47-F64C-BF69-3572427B7CE5}"/>
                  </a:ext>
                </a:extLst>
              </p:cNvPr>
              <p:cNvSpPr txBox="1"/>
              <p:nvPr/>
            </p:nvSpPr>
            <p:spPr>
              <a:xfrm>
                <a:off x="2143534" y="4016610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xmlns="" id="{31E8F08A-4CFA-114C-A928-9A30EA4FE2D3}"/>
                  </a:ext>
                </a:extLst>
              </p:cNvPr>
              <p:cNvSpPr txBox="1"/>
              <p:nvPr/>
            </p:nvSpPr>
            <p:spPr>
              <a:xfrm>
                <a:off x="2132388" y="5494524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xmlns="" id="{DA73A50A-222C-F840-98C1-B45E58E6A6D9}"/>
                  </a:ext>
                </a:extLst>
              </p:cNvPr>
              <p:cNvSpPr txBox="1"/>
              <p:nvPr/>
            </p:nvSpPr>
            <p:spPr>
              <a:xfrm>
                <a:off x="2126685" y="501397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xmlns="" id="{169F0EFD-8E3A-0F46-8EF9-24216966F9B1}"/>
                  </a:ext>
                </a:extLst>
              </p:cNvPr>
              <p:cNvSpPr txBox="1"/>
              <p:nvPr/>
            </p:nvSpPr>
            <p:spPr>
              <a:xfrm>
                <a:off x="2139795" y="451865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81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4F945E0-DDAC-6B40-ABE9-8343A61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1CEEDE-2C14-B247-8E4C-8B376B29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44" y="1333500"/>
            <a:ext cx="6933456" cy="3771900"/>
          </a:xfrm>
        </p:spPr>
        <p:txBody>
          <a:bodyPr/>
          <a:lstStyle/>
          <a:p>
            <a:r>
              <a:rPr lang="zh-CN" altLang="en-US" dirty="0"/>
              <a:t>以神經網路為模型架構輸出</a:t>
            </a:r>
            <a:r>
              <a:rPr lang="en-US" altLang="zh-CN" dirty="0"/>
              <a:t>1x12</a:t>
            </a:r>
            <a:r>
              <a:rPr lang="zh-CN" altLang="en-US" dirty="0"/>
              <a:t>的</a:t>
            </a:r>
            <a:r>
              <a:rPr lang="en-US" altLang="zh-CN" dirty="0"/>
              <a:t>output</a:t>
            </a:r>
          </a:p>
          <a:p>
            <a:pPr lvl="1"/>
            <a:r>
              <a:rPr lang="zh-CN" altLang="en-US" dirty="0"/>
              <a:t>從</a:t>
            </a:r>
            <a:r>
              <a:rPr lang="en-US" altLang="zh-CN" dirty="0"/>
              <a:t>training data </a:t>
            </a:r>
            <a:r>
              <a:rPr lang="zh-CN" altLang="en-US" dirty="0"/>
              <a:t>中切一部分的資料當作</a:t>
            </a:r>
            <a:r>
              <a:rPr lang="en-US" altLang="zh-CN" dirty="0"/>
              <a:t>validation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</a:p>
          <a:p>
            <a:pPr lvl="1"/>
            <a:r>
              <a:rPr lang="zh-CN" altLang="en-US" dirty="0"/>
              <a:t>神經網路架構為兩層中間層，神經元數分別為</a:t>
            </a:r>
            <a:r>
              <a:rPr lang="en-US" altLang="zh-CN" dirty="0"/>
              <a:t>128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</a:p>
          <a:p>
            <a:pPr lvl="1"/>
            <a:r>
              <a:rPr lang="zh-CN" altLang="en-US" dirty="0"/>
              <a:t>輸出層的激活函數使用</a:t>
            </a:r>
            <a:r>
              <a:rPr lang="en-US" altLang="zh-CN" dirty="0" err="1"/>
              <a:t>softmax</a:t>
            </a:r>
            <a:r>
              <a:rPr lang="zh-CN" altLang="en-US" dirty="0"/>
              <a:t>，將輸出看成一個預測的機率值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588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7B43AE-D9F1-2C40-B67F-B13AB0D7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模型架構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8EEB95F-7F4C-CA4E-85BE-C5EC42C9269E}"/>
              </a:ext>
            </a:extLst>
          </p:cNvPr>
          <p:cNvSpPr/>
          <p:nvPr/>
        </p:nvSpPr>
        <p:spPr>
          <a:xfrm>
            <a:off x="644254" y="1345332"/>
            <a:ext cx="826141" cy="305578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input</a:t>
            </a:r>
            <a:endParaRPr kumimoji="1" lang="zh-TW" altLang="en-US" sz="1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xmlns="" id="{F04D4DC7-30BF-DA4E-823E-CBDE01947BEE}"/>
              </a:ext>
            </a:extLst>
          </p:cNvPr>
          <p:cNvCxnSpPr>
            <a:cxnSpLocks/>
          </p:cNvCxnSpPr>
          <p:nvPr/>
        </p:nvCxnSpPr>
        <p:spPr>
          <a:xfrm>
            <a:off x="1691680" y="2849060"/>
            <a:ext cx="11333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5DFC1E4-A612-8046-9638-5971BA61A9FA}"/>
              </a:ext>
            </a:extLst>
          </p:cNvPr>
          <p:cNvSpPr/>
          <p:nvPr/>
        </p:nvSpPr>
        <p:spPr>
          <a:xfrm>
            <a:off x="2987824" y="1598983"/>
            <a:ext cx="3330269" cy="252233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Nural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 Network</a:t>
            </a:r>
            <a:endParaRPr kumimoji="1" lang="zh-TW" altLang="en-US" sz="1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xmlns="" id="{BC651C8C-5123-964C-B2C5-520CBF1D22B2}"/>
              </a:ext>
            </a:extLst>
          </p:cNvPr>
          <p:cNvCxnSpPr>
            <a:cxnSpLocks/>
          </p:cNvCxnSpPr>
          <p:nvPr/>
        </p:nvCxnSpPr>
        <p:spPr>
          <a:xfrm>
            <a:off x="6444208" y="2831490"/>
            <a:ext cx="1045764" cy="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98C0C8F-264A-3941-A4B4-15342DBDD1D9}"/>
              </a:ext>
            </a:extLst>
          </p:cNvPr>
          <p:cNvSpPr/>
          <p:nvPr/>
        </p:nvSpPr>
        <p:spPr>
          <a:xfrm>
            <a:off x="7566613" y="1347630"/>
            <a:ext cx="855430" cy="320105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Output</a:t>
            </a:r>
            <a:endParaRPr kumimoji="1" lang="zh-TW" altLang="en-US" sz="1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50664058-DE71-A04C-8E5B-418F02E52674}"/>
              </a:ext>
            </a:extLst>
          </p:cNvPr>
          <p:cNvSpPr txBox="1"/>
          <p:nvPr/>
        </p:nvSpPr>
        <p:spPr>
          <a:xfrm>
            <a:off x="480187" y="4532985"/>
            <a:ext cx="118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dim=244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5400DC5-8EBB-FD4E-BAD3-26D10213F86F}"/>
              </a:ext>
            </a:extLst>
          </p:cNvPr>
          <p:cNvSpPr txBox="1"/>
          <p:nvPr/>
        </p:nvSpPr>
        <p:spPr>
          <a:xfrm>
            <a:off x="7415801" y="4576353"/>
            <a:ext cx="118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dim=12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21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DAC2D3-99C2-1F4A-8DC8-1453A497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969AF4-B6E8-5C45-95DD-96670FCE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312" y="1333500"/>
            <a:ext cx="6059016" cy="3771900"/>
          </a:xfrm>
        </p:spPr>
        <p:txBody>
          <a:bodyPr/>
          <a:lstStyle/>
          <a:p>
            <a:r>
              <a:rPr kumimoji="1" lang="zh-TW" altLang="en-US" dirty="0"/>
              <a:t>雖然</a:t>
            </a:r>
            <a:r>
              <a:rPr lang="en-US" altLang="zh-TW" dirty="0"/>
              <a:t>training data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validation</a:t>
            </a:r>
            <a:r>
              <a:rPr lang="zh-TW" altLang="en-US" dirty="0"/>
              <a:t> </a:t>
            </a:r>
            <a:r>
              <a:rPr lang="en-US" altLang="zh-TW" dirty="0"/>
              <a:t>data </a:t>
            </a:r>
            <a:r>
              <a:rPr lang="zh-CN" altLang="en-US" dirty="0"/>
              <a:t>的</a:t>
            </a:r>
            <a:r>
              <a:rPr lang="en-US" altLang="zh-CN" dirty="0"/>
              <a:t> loss</a:t>
            </a:r>
            <a:r>
              <a:rPr lang="zh-CN" altLang="en-US" dirty="0"/>
              <a:t>都有收斂，但明顯的有</a:t>
            </a:r>
            <a:r>
              <a:rPr lang="en-US" altLang="zh-CN" dirty="0"/>
              <a:t>overfitting </a:t>
            </a:r>
            <a:r>
              <a:rPr lang="zh-CN" altLang="en-US" dirty="0"/>
              <a:t>的現象</a:t>
            </a:r>
            <a:endParaRPr lang="en-US" altLang="zh-CN" dirty="0"/>
          </a:p>
          <a:p>
            <a:r>
              <a:rPr kumimoji="1" lang="zh-TW" altLang="en-US" dirty="0"/>
              <a:t>資料分布不均，有些</a:t>
            </a:r>
            <a:r>
              <a:rPr kumimoji="1" lang="en-US" altLang="zh-TW" dirty="0"/>
              <a:t> Label </a:t>
            </a:r>
            <a:r>
              <a:rPr kumimoji="1" lang="zh-CN" altLang="en-US" dirty="0"/>
              <a:t>的資料數很少，神經網路學習不到這些類的特徵，導致預測效果很差</a:t>
            </a:r>
            <a:endParaRPr kumimoji="1" lang="en-US" altLang="zh-CN" dirty="0"/>
          </a:p>
          <a:p>
            <a:r>
              <a:rPr kumimoji="1" lang="zh-TW" altLang="en-US" dirty="0"/>
              <a:t>無意義的資料例如月份、秒數、月份對於預測無幫助</a:t>
            </a:r>
          </a:p>
        </p:txBody>
      </p:sp>
    </p:spTree>
    <p:extLst>
      <p:ext uri="{BB962C8B-B14F-4D97-AF65-F5344CB8AC3E}">
        <p14:creationId xmlns:p14="http://schemas.microsoft.com/office/powerpoint/2010/main" val="132433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C8B86C-4861-0D43-B315-59F14A9E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解決方法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52C789C-8ACE-3B4E-9AA0-9B9669E7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181100"/>
            <a:ext cx="6912768" cy="3771900"/>
          </a:xfrm>
        </p:spPr>
        <p:txBody>
          <a:bodyPr/>
          <a:lstStyle/>
          <a:p>
            <a:r>
              <a:rPr kumimoji="1" lang="zh-TW" altLang="en-US" dirty="0"/>
              <a:t>在神經網路</a:t>
            </a:r>
            <a:r>
              <a:rPr lang="zh-CN" altLang="en-US" dirty="0"/>
              <a:t>中加入</a:t>
            </a:r>
            <a:r>
              <a:rPr lang="zh-TW" altLang="en-US" dirty="0"/>
              <a:t> </a:t>
            </a:r>
            <a:r>
              <a:rPr lang="en-US" altLang="zh-TW" dirty="0"/>
              <a:t>regularization</a:t>
            </a:r>
            <a:r>
              <a:rPr lang="zh-TW" altLang="en-US" dirty="0"/>
              <a:t>、</a:t>
            </a:r>
            <a:r>
              <a:rPr lang="en-US" altLang="zh-TW" dirty="0"/>
              <a:t>dropout</a:t>
            </a:r>
          </a:p>
          <a:p>
            <a:r>
              <a:rPr kumimoji="1" lang="zh-TW" altLang="en-US" dirty="0"/>
              <a:t>避免梯度消失的情況發生，將中間層的激活函數由</a:t>
            </a:r>
            <a:r>
              <a:rPr kumimoji="1" lang="en-US" altLang="zh-TW" dirty="0"/>
              <a:t>sigmoid</a:t>
            </a:r>
            <a:r>
              <a:rPr kumimoji="1" lang="zh-CN" altLang="en-US" dirty="0"/>
              <a:t>改為</a:t>
            </a:r>
            <a:r>
              <a:rPr kumimoji="1" lang="en-US" altLang="zh-CN" dirty="0"/>
              <a:t>leaky </a:t>
            </a:r>
            <a:r>
              <a:rPr kumimoji="1" lang="en-US" altLang="zh-CN" dirty="0" err="1"/>
              <a:t>Relu</a:t>
            </a:r>
            <a:endParaRPr kumimoji="1" lang="en-US" altLang="zh-CN" dirty="0"/>
          </a:p>
          <a:p>
            <a:r>
              <a:rPr kumimoji="1" lang="zh-TW" altLang="en-US" dirty="0"/>
              <a:t>為增加</a:t>
            </a:r>
            <a:r>
              <a:rPr lang="en-US" altLang="zh-TW" dirty="0"/>
              <a:t>accuracy</a:t>
            </a:r>
            <a:r>
              <a:rPr lang="zh-TW" altLang="en-US" dirty="0"/>
              <a:t> 增加新的特徵，例如：週末、上下班時段、大眾運輸工具時段、北京環狀線位置等等</a:t>
            </a:r>
            <a:endParaRPr lang="en-US" altLang="zh-TW" dirty="0"/>
          </a:p>
          <a:p>
            <a:r>
              <a:rPr kumimoji="1" lang="zh-TW" altLang="en-US" dirty="0"/>
              <a:t>將資料以 </a:t>
            </a:r>
            <a:r>
              <a:rPr kumimoji="1" lang="en-US" altLang="zh-TW" dirty="0"/>
              <a:t>Label</a:t>
            </a:r>
            <a:r>
              <a:rPr kumimoji="1" lang="zh-TW" altLang="en-US" dirty="0"/>
              <a:t> 分類完後，將較少資料的類別，重複複製，使得各類的資料量較平均</a:t>
            </a:r>
          </a:p>
        </p:txBody>
      </p:sp>
    </p:spTree>
    <p:extLst>
      <p:ext uri="{BB962C8B-B14F-4D97-AF65-F5344CB8AC3E}">
        <p14:creationId xmlns:p14="http://schemas.microsoft.com/office/powerpoint/2010/main" val="374797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634</Words>
  <Application>Microsoft Macintosh PowerPoint</Application>
  <PresentationFormat>如螢幕大小 (16:10)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Calibri</vt:lpstr>
      <vt:lpstr>Wingdings</vt:lpstr>
      <vt:lpstr>ヒラギノ角ゴ Pro W3</vt:lpstr>
      <vt:lpstr>宋体</vt:lpstr>
      <vt:lpstr>新細明體</vt:lpstr>
      <vt:lpstr>Arial</vt:lpstr>
      <vt:lpstr>Office Theme</vt:lpstr>
      <vt:lpstr>類神經網路期末報告</vt:lpstr>
      <vt:lpstr>大綱</vt:lpstr>
      <vt:lpstr>工具</vt:lpstr>
      <vt:lpstr>作法</vt:lpstr>
      <vt:lpstr>作法</vt:lpstr>
      <vt:lpstr>模型架構</vt:lpstr>
      <vt:lpstr>模型架構</vt:lpstr>
      <vt:lpstr>遇到的困難</vt:lpstr>
      <vt:lpstr>解決方法</vt:lpstr>
      <vt:lpstr>結果</vt:lpstr>
      <vt:lpstr>分工</vt:lpstr>
      <vt:lpstr>心得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幻燈片 1</dc:title>
  <dc:creator>Mac</dc:creator>
  <cp:lastModifiedBy>Microsoft Office 使用者</cp:lastModifiedBy>
  <cp:revision>60</cp:revision>
  <dcterms:created xsi:type="dcterms:W3CDTF">2013-01-20T16:15:42Z</dcterms:created>
  <dcterms:modified xsi:type="dcterms:W3CDTF">2019-06-15T10:31:00Z</dcterms:modified>
</cp:coreProperties>
</file>