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2"/>
  </p:notesMasterIdLst>
  <p:handoutMasterIdLst>
    <p:handoutMasterId r:id="rId13"/>
  </p:handoutMasterIdLst>
  <p:sldIdLst>
    <p:sldId id="256" r:id="rId2"/>
    <p:sldId id="257" r:id="rId3"/>
    <p:sldId id="291" r:id="rId4"/>
    <p:sldId id="292" r:id="rId5"/>
    <p:sldId id="293" r:id="rId6"/>
    <p:sldId id="294" r:id="rId7"/>
    <p:sldId id="265" r:id="rId8"/>
    <p:sldId id="288" r:id="rId9"/>
    <p:sldId id="289" r:id="rId10"/>
    <p:sldId id="295" r:id="rId11"/>
  </p:sldIdLst>
  <p:sldSz cx="12188825"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FFF7E4"/>
    <a:srgbClr val="252525"/>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208" autoAdjust="0"/>
  </p:normalViewPr>
  <p:slideViewPr>
    <p:cSldViewPr>
      <p:cViewPr varScale="1">
        <p:scale>
          <a:sx n="86" d="100"/>
          <a:sy n="86" d="100"/>
        </p:scale>
        <p:origin x="246" y="9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09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7A04A64-DD31-4676-815D-A4E5B658E764}" type="datetime1">
              <a:rPr lang="zh-TW" altLang="en-US" smtClean="0">
                <a:latin typeface="Microsoft JhengHei UI" panose="020B0604030504040204" pitchFamily="34" charset="-120"/>
                <a:ea typeface="Microsoft JhengHei UI" panose="020B0604030504040204" pitchFamily="34" charset="-120"/>
              </a:rPr>
              <a:t>2019/6/11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TW">
                <a:latin typeface="Microsoft JhengHei UI" panose="020B0604030504040204" pitchFamily="34" charset="-120"/>
                <a:ea typeface="Microsoft JhengHei UI" panose="020B0604030504040204" pitchFamily="34" charset="-120"/>
              </a:rPr>
              <a:t>‹#›</a:t>
            </a:fld>
            <a:endParaRPr lang="en-US" altLang="zh-TW"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8C3DF527-CB9F-4451-8853-A61312AC4F28}" type="datetime1">
              <a:rPr lang="zh-TW" altLang="en-US" smtClean="0"/>
              <a:pPr/>
              <a:t>2019/6/11</a:t>
            </a:fld>
            <a:endParaRPr lang="zh-TW" altLang="en-US" dirty="0"/>
          </a:p>
        </p:txBody>
      </p:sp>
      <p:sp>
        <p:nvSpPr>
          <p:cNvPr id="4" name="投影片影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F2A70B-78F2-4DCF-B53B-C990D2FAFB8A}" type="slidenum">
              <a:rPr lang="en-US" altLang="zh-TW" smtClean="0"/>
              <a:pPr/>
              <a:t>‹#›</a:t>
            </a:fld>
            <a:endParaRPr lang="en-US" altLang="zh-TW"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https://ithelp.ithome.com.tw/articles/10186473</a:t>
            </a:r>
          </a:p>
          <a:p>
            <a:endParaRPr lang="en-US" altLang="zh-TW" dirty="0"/>
          </a:p>
          <a:p>
            <a:r>
              <a:rPr lang="en-US" altLang="zh-TW" dirty="0"/>
              <a:t>http://web.stanford.edu/class/cs20si/syllabus.html</a:t>
            </a:r>
            <a:endParaRPr lang="zh-TW" altLang="en-US" dirty="0"/>
          </a:p>
        </p:txBody>
      </p:sp>
      <p:sp>
        <p:nvSpPr>
          <p:cNvPr id="4" name="投影片編號版面配置區 3"/>
          <p:cNvSpPr>
            <a:spLocks noGrp="1"/>
          </p:cNvSpPr>
          <p:nvPr>
            <p:ph type="sldNum" sz="quarter" idx="10"/>
          </p:nvPr>
        </p:nvSpPr>
        <p:spPr/>
        <p:txBody>
          <a:bodyPr/>
          <a:lstStyle/>
          <a:p>
            <a:fld id="{01F2A70B-78F2-4DCF-B53B-C990D2FAFB8A}" type="slidenum">
              <a:rPr lang="en-US" altLang="zh-TW" smtClean="0"/>
              <a:pPr/>
              <a:t>1</a:t>
            </a:fld>
            <a:endParaRPr lang="zh-TW" altLang="en-US" dirty="0"/>
          </a:p>
        </p:txBody>
      </p:sp>
    </p:spTree>
    <p:extLst>
      <p:ext uri="{BB962C8B-B14F-4D97-AF65-F5344CB8AC3E}">
        <p14:creationId xmlns:p14="http://schemas.microsoft.com/office/powerpoint/2010/main" val="425762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幻燈片">
    <p:spTree>
      <p:nvGrpSpPr>
        <p:cNvPr id="1" name=""/>
        <p:cNvGrpSpPr/>
        <p:nvPr/>
      </p:nvGrpSpPr>
      <p:grpSpPr>
        <a:xfrm>
          <a:off x="0" y="0"/>
          <a:ext cx="0" cy="0"/>
          <a:chOff x="0" y="0"/>
          <a:chExt cx="0" cy="0"/>
        </a:xfrm>
      </p:grpSpPr>
      <p:sp>
        <p:nvSpPr>
          <p:cNvPr id="2" name="標題 1"/>
          <p:cNvSpPr>
            <a:spLocks noGrp="1"/>
          </p:cNvSpPr>
          <p:nvPr>
            <p:ph type="ctrTitle"/>
          </p:nvPr>
        </p:nvSpPr>
        <p:spPr>
          <a:xfrm>
            <a:off x="914162" y="2130427"/>
            <a:ext cx="10360501" cy="1470025"/>
          </a:xfrm>
        </p:spPr>
        <p:txBody>
          <a:bodyPr/>
          <a:lstStyle/>
          <a:p>
            <a:r>
              <a:rPr lang="zh-TW" altLang="en-US"/>
              <a:t>按一下以編輯母片標題樣式</a:t>
            </a:r>
            <a:endParaRPr lang="zh-CN" altLang="en-US"/>
          </a:p>
        </p:txBody>
      </p:sp>
      <p:sp>
        <p:nvSpPr>
          <p:cNvPr id="3" name="副標題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TW" altLang="en-US"/>
              <a:t>按一下以編輯母片副標題樣式</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38764632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和縱向文本">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縱向標題佔位符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2057347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縱向標題和文本">
    <p:spTree>
      <p:nvGrpSpPr>
        <p:cNvPr id="1" name=""/>
        <p:cNvGrpSpPr/>
        <p:nvPr/>
      </p:nvGrpSpPr>
      <p:grpSpPr>
        <a:xfrm>
          <a:off x="0" y="0"/>
          <a:ext cx="0" cy="0"/>
          <a:chOff x="0" y="0"/>
          <a:chExt cx="0" cy="0"/>
        </a:xfrm>
      </p:grpSpPr>
      <p:sp>
        <p:nvSpPr>
          <p:cNvPr id="2" name="縱向標題 1"/>
          <p:cNvSpPr>
            <a:spLocks noGrp="1"/>
          </p:cNvSpPr>
          <p:nvPr>
            <p:ph type="title" orient="vert"/>
          </p:nvPr>
        </p:nvSpPr>
        <p:spPr>
          <a:xfrm>
            <a:off x="8836898" y="228600"/>
            <a:ext cx="2742486" cy="4876800"/>
          </a:xfrm>
        </p:spPr>
        <p:txBody>
          <a:bodyPr vert="eaVert"/>
          <a:lstStyle/>
          <a:p>
            <a:r>
              <a:rPr lang="zh-TW" altLang="en-US"/>
              <a:t>按一下以編輯母片標題樣式</a:t>
            </a:r>
            <a:endParaRPr lang="zh-CN" altLang="en-US"/>
          </a:p>
        </p:txBody>
      </p:sp>
      <p:sp>
        <p:nvSpPr>
          <p:cNvPr id="3" name="縱向標題佔位符 2"/>
          <p:cNvSpPr>
            <a:spLocks noGrp="1"/>
          </p:cNvSpPr>
          <p:nvPr>
            <p:ph type="body" orient="vert" idx="1"/>
          </p:nvPr>
        </p:nvSpPr>
        <p:spPr>
          <a:xfrm>
            <a:off x="609441" y="228600"/>
            <a:ext cx="8024310" cy="4876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7000579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較">
    <p:spTree>
      <p:nvGrpSpPr>
        <p:cNvPr id="1" name=""/>
        <p:cNvGrpSpPr/>
        <p:nvPr/>
      </p:nvGrpSpPr>
      <p:grpSpPr>
        <a:xfrm>
          <a:off x="0" y="0"/>
          <a:ext cx="0" cy="0"/>
          <a:chOff x="0" y="0"/>
          <a:chExt cx="0" cy="0"/>
        </a:xfrm>
      </p:grpSpPr>
      <p:sp>
        <p:nvSpPr>
          <p:cNvPr id="2" name="標題 1"/>
          <p:cNvSpPr>
            <a:spLocks noGrp="1"/>
          </p:cNvSpPr>
          <p:nvPr>
            <p:ph type="title"/>
          </p:nvPr>
        </p:nvSpPr>
        <p:spPr>
          <a:xfrm>
            <a:off x="1522414" y="274638"/>
            <a:ext cx="9143998" cy="1020762"/>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grpSp>
        <p:nvGrpSpPr>
          <p:cNvPr id="160" name="線條" descr="線條圖形"/>
          <p:cNvGrpSpPr/>
          <p:nvPr/>
        </p:nvGrpSpPr>
        <p:grpSpPr bwMode="invGray">
          <a:xfrm>
            <a:off x="1522413" y="1514475"/>
            <a:ext cx="10569575" cy="64008"/>
            <a:chOff x="1522413" y="1514475"/>
            <a:chExt cx="10569575" cy="64008"/>
          </a:xfrm>
        </p:grpSpPr>
        <p:sp>
          <p:nvSpPr>
            <p:cNvPr id="161" name="手繪多邊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2" name="手繪多邊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3" name="手繪多邊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4" name="手繪多邊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5" name="手繪多邊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6" name="手繪多邊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7" name="手繪多邊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8" name="手繪多邊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9" name="手繪多邊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0" name="手繪多邊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1" name="手繪多邊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2" name="手繪多邊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3" name="手繪多邊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4" name="手繪多邊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5" name="手繪多邊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6" name="手繪多邊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7" name="手繪多邊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8" name="手繪多邊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9" name="手繪多邊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0" name="手繪多邊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1" name="手繪多邊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2" name="手繪多邊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3" name="手繪多邊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4" name="手繪多邊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5" name="手繪多邊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6" name="手繪多邊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7" name="手繪多邊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8" name="手繪多邊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9" name="手繪多邊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0" name="手繪多邊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1" name="手繪多邊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2" name="手繪多邊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3" name="手繪多邊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4" name="手繪多邊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5" name="手繪多邊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6" name="手繪多邊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7" name="手繪多邊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8" name="手繪多邊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9" name="手繪多邊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0" name="手繪多邊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1" name="手繪多邊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2" name="手繪多邊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3" name="手繪多邊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4" name="手繪多邊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5" name="手繪多邊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6" name="手繪多邊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7" name="手繪多邊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8" name="手繪多邊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9" name="手繪多邊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0" name="手繪多邊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1" name="手繪多邊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2" name="手繪多邊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3" name="手繪多邊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4" name="手繪多邊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5" name="手繪多邊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6" name="手繪多邊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7" name="手繪多邊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8" name="手繪多邊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9" name="手繪多邊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0" name="手繪多邊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1" name="手繪多邊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2" name="手繪多邊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3" name="手繪多邊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4" name="手繪多邊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5" name="手繪多邊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6" name="手繪多邊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7" name="手繪多邊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8" name="手繪多邊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9" name="手繪多邊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0" name="手繪多邊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1" name="手繪多邊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2" name="手繪多邊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3" name="手繪多邊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4" name="手繪多邊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grpSp>
      <p:sp>
        <p:nvSpPr>
          <p:cNvPr id="3" name="文字預留位置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22413" y="2819399"/>
            <a:ext cx="4416552" cy="3352801"/>
          </a:xfrm>
        </p:spPr>
        <p:txBody>
          <a:bodyPr rtlCol="0"/>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vl6pPr marL="1956816">
              <a:defRPr sz="1600"/>
            </a:lvl6pPr>
            <a:lvl7pPr marL="1956816">
              <a:defRPr sz="1600" baseline="0"/>
            </a:lvl7pPr>
            <a:lvl8pPr marL="1956816">
              <a:defRPr sz="1600" baseline="0"/>
            </a:lvl8pPr>
            <a:lvl9pPr marL="1956816">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8" name="頁尾預留位置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7" name="日期預留位置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66661F67-92FC-487A-8910-F31C817AFA41}" type="datetime1">
              <a:rPr lang="zh-TW" altLang="en-US" smtClean="0"/>
              <a:pPr/>
              <a:t>2019/6/11</a:t>
            </a:fld>
            <a:endParaRPr lang="zh-TW" altLang="en-US"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5BA54BD-C84D-46CE-8B72-31BFB26ABA43}" type="slidenum">
              <a:rPr lang="en-US" altLang="zh-TW" smtClean="0"/>
              <a:pPr/>
              <a:t>‹#›</a:t>
            </a:fld>
            <a:endParaRPr lang="en-US" altLang="zh-TW" dirty="0"/>
          </a:p>
        </p:txBody>
      </p:sp>
      <p:sp>
        <p:nvSpPr>
          <p:cNvPr id="85" name="內容預留位置 3"/>
          <p:cNvSpPr>
            <a:spLocks noGrp="1"/>
          </p:cNvSpPr>
          <p:nvPr>
            <p:ph sz="half" idx="13"/>
          </p:nvPr>
        </p:nvSpPr>
        <p:spPr>
          <a:xfrm>
            <a:off x="6249860" y="2819400"/>
            <a:ext cx="4416552" cy="3352801"/>
          </a:xfrm>
        </p:spPr>
        <p:txBody>
          <a:bodyPr rtlCol="0"/>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vl6pPr marL="1956816">
              <a:defRPr sz="1600"/>
            </a:lvl6pPr>
            <a:lvl7pPr marL="1956816">
              <a:defRPr sz="1600" baseline="0"/>
            </a:lvl7pPr>
            <a:lvl8pPr marL="1956816">
              <a:defRPr sz="1600" baseline="0"/>
            </a:lvl8pPr>
            <a:lvl9pPr marL="1956816">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和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8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zh-CN" altLang="en-US" dirty="0"/>
          </a:p>
        </p:txBody>
      </p:sp>
      <p:sp>
        <p:nvSpPr>
          <p:cNvPr id="3" name="內容佔位符 2"/>
          <p:cNvSpPr>
            <a:spLocks noGrp="1"/>
          </p:cNvSpPr>
          <p:nvPr>
            <p:ph idx="1"/>
          </p:nvPr>
        </p:nvSpPr>
        <p:spPr/>
        <p:txBody>
          <a:bodyPr/>
          <a:lstStyle>
            <a:lvl1pPr>
              <a:defRPr sz="2800">
                <a:latin typeface="Times New Roman" panose="02020603050405020304" pitchFamily="18" charset="0"/>
                <a:ea typeface="標楷體" panose="03000509000000000000" pitchFamily="65" charset="-120"/>
                <a:cs typeface="Times New Roman" panose="02020603050405020304" pitchFamily="18" charset="0"/>
              </a:defRPr>
            </a:lvl1pPr>
            <a:lvl2pPr>
              <a:defRPr sz="2600">
                <a:latin typeface="Times New Roman" panose="02020603050405020304" pitchFamily="18" charset="0"/>
                <a:ea typeface="標楷體" panose="03000509000000000000" pitchFamily="65" charset="-120"/>
                <a:cs typeface="Times New Roman" panose="02020603050405020304" pitchFamily="18" charset="0"/>
              </a:defRPr>
            </a:lvl2pPr>
            <a:lvl3pPr>
              <a:defRPr sz="2400">
                <a:latin typeface="Times New Roman" panose="02020603050405020304" pitchFamily="18" charset="0"/>
                <a:ea typeface="標楷體" panose="03000509000000000000" pitchFamily="65" charset="-120"/>
                <a:cs typeface="Times New Roman" panose="02020603050405020304" pitchFamily="18" charset="0"/>
              </a:defRPr>
            </a:lvl3pPr>
            <a:lvl4pPr>
              <a:defRPr sz="2200">
                <a:latin typeface="Times New Roman" panose="02020603050405020304" pitchFamily="18" charset="0"/>
                <a:ea typeface="標楷體" panose="03000509000000000000" pitchFamily="65" charset="-120"/>
                <a:cs typeface="Times New Roman" panose="02020603050405020304" pitchFamily="18" charset="0"/>
              </a:defRPr>
            </a:lvl4pPr>
            <a:lvl5pPr>
              <a:defRPr sz="20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CN" altLang="en-US" dirty="0"/>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38548399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部分標題">
    <p:spTree>
      <p:nvGrpSpPr>
        <p:cNvPr id="1" name=""/>
        <p:cNvGrpSpPr/>
        <p:nvPr/>
      </p:nvGrpSpPr>
      <p:grpSpPr>
        <a:xfrm>
          <a:off x="0" y="0"/>
          <a:ext cx="0" cy="0"/>
          <a:chOff x="0" y="0"/>
          <a:chExt cx="0" cy="0"/>
        </a:xfrm>
      </p:grpSpPr>
      <p:sp>
        <p:nvSpPr>
          <p:cNvPr id="2" name="標題 1"/>
          <p:cNvSpPr>
            <a:spLocks noGrp="1"/>
          </p:cNvSpPr>
          <p:nvPr>
            <p:ph type="title"/>
          </p:nvPr>
        </p:nvSpPr>
        <p:spPr>
          <a:xfrm>
            <a:off x="962833" y="4406901"/>
            <a:ext cx="10360501" cy="1362076"/>
          </a:xfrm>
        </p:spPr>
        <p:txBody>
          <a:bodyPr anchor="t"/>
          <a:lstStyle>
            <a:lvl1pPr algn="l">
              <a:defRPr sz="4800" b="1" cap="all"/>
            </a:lvl1pPr>
          </a:lstStyle>
          <a:p>
            <a:r>
              <a:rPr lang="zh-TW" altLang="en-US"/>
              <a:t>按一下以編輯母片標題樣式</a:t>
            </a:r>
            <a:endParaRPr lang="zh-CN" altLang="en-US"/>
          </a:p>
        </p:txBody>
      </p:sp>
      <p:sp>
        <p:nvSpPr>
          <p:cNvPr id="3" name="文本佔位符 2"/>
          <p:cNvSpPr>
            <a:spLocks noGrp="1"/>
          </p:cNvSpPr>
          <p:nvPr>
            <p:ph type="body" idx="1"/>
          </p:nvPr>
        </p:nvSpPr>
        <p:spPr>
          <a:xfrm>
            <a:off x="962833" y="2906713"/>
            <a:ext cx="10360501"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TW" altLang="en-US"/>
              <a:t>編輯母片文字樣式</a:t>
            </a:r>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9299503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內容佔位符 2"/>
          <p:cNvSpPr>
            <a:spLocks noGrp="1"/>
          </p:cNvSpPr>
          <p:nvPr>
            <p:ph sz="half" idx="1"/>
          </p:nvPr>
        </p:nvSpPr>
        <p:spPr>
          <a:xfrm>
            <a:off x="609441" y="1333500"/>
            <a:ext cx="5383398"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內容佔位符 3"/>
          <p:cNvSpPr>
            <a:spLocks noGrp="1"/>
          </p:cNvSpPr>
          <p:nvPr>
            <p:ph sz="half" idx="2"/>
          </p:nvPr>
        </p:nvSpPr>
        <p:spPr>
          <a:xfrm>
            <a:off x="6195986" y="1333500"/>
            <a:ext cx="5383398"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6239697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09441" y="274638"/>
            <a:ext cx="10969943" cy="1143000"/>
          </a:xfrm>
        </p:spPr>
        <p:txBody>
          <a:bodyPr/>
          <a:lstStyle>
            <a:lvl1pPr>
              <a:defRPr/>
            </a:lvl1pPr>
          </a:lstStyle>
          <a:p>
            <a:r>
              <a:rPr lang="zh-TW" altLang="en-US"/>
              <a:t>按一下以編輯母片標題樣式</a:t>
            </a:r>
            <a:endParaRPr lang="zh-CN" altLang="en-US"/>
          </a:p>
        </p:txBody>
      </p:sp>
      <p:sp>
        <p:nvSpPr>
          <p:cNvPr id="3" name="文本佔位符 2"/>
          <p:cNvSpPr>
            <a:spLocks noGrp="1"/>
          </p:cNvSpPr>
          <p:nvPr>
            <p:ph type="body" idx="1"/>
          </p:nvPr>
        </p:nvSpPr>
        <p:spPr>
          <a:xfrm>
            <a:off x="609441" y="1535114"/>
            <a:ext cx="5385514"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TW" altLang="en-US"/>
              <a:t>編輯母片文字樣式</a:t>
            </a:r>
          </a:p>
        </p:txBody>
      </p:sp>
      <p:sp>
        <p:nvSpPr>
          <p:cNvPr id="4" name="內容佔位符 3"/>
          <p:cNvSpPr>
            <a:spLocks noGrp="1"/>
          </p:cNvSpPr>
          <p:nvPr>
            <p:ph sz="half" idx="2"/>
          </p:nvPr>
        </p:nvSpPr>
        <p:spPr>
          <a:xfrm>
            <a:off x="609441" y="2174875"/>
            <a:ext cx="5385514"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文本佔位符 4"/>
          <p:cNvSpPr>
            <a:spLocks noGrp="1"/>
          </p:cNvSpPr>
          <p:nvPr>
            <p:ph type="body" sz="quarter" idx="3"/>
          </p:nvPr>
        </p:nvSpPr>
        <p:spPr>
          <a:xfrm>
            <a:off x="6191756" y="1535114"/>
            <a:ext cx="5387630"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TW" altLang="en-US"/>
              <a:t>編輯母片文字樣式</a:t>
            </a:r>
          </a:p>
        </p:txBody>
      </p:sp>
      <p:sp>
        <p:nvSpPr>
          <p:cNvPr id="6" name="內容佔位符 5"/>
          <p:cNvSpPr>
            <a:spLocks noGrp="1"/>
          </p:cNvSpPr>
          <p:nvPr>
            <p:ph sz="quarter" idx="4"/>
          </p:nvPr>
        </p:nvSpPr>
        <p:spPr>
          <a:xfrm>
            <a:off x="6191756" y="2174875"/>
            <a:ext cx="5387630"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7" name="日期佔位符 3"/>
          <p:cNvSpPr>
            <a:spLocks noGrp="1"/>
          </p:cNvSpPr>
          <p:nvPr>
            <p:ph type="dt" sz="half" idx="10"/>
          </p:nvPr>
        </p:nvSpPr>
        <p:spPr/>
        <p:txBody>
          <a:bodyPr/>
          <a:lstStyle>
            <a:lvl1pPr>
              <a:defRPr/>
            </a:lvl1pPr>
          </a:lstStyle>
          <a:p>
            <a:fld id="{66661F67-92FC-487A-8910-F31C817AFA41}" type="datetime1">
              <a:rPr lang="zh-TW" altLang="en-US" smtClean="0"/>
              <a:pPr/>
              <a:t>2019/6/11</a:t>
            </a:fld>
            <a:endParaRPr lang="zh-TW" altLang="en-US" dirty="0"/>
          </a:p>
        </p:txBody>
      </p:sp>
      <p:sp>
        <p:nvSpPr>
          <p:cNvPr id="8" name="頁腳佔位符 4"/>
          <p:cNvSpPr>
            <a:spLocks noGrp="1"/>
          </p:cNvSpPr>
          <p:nvPr>
            <p:ph type="ftr" sz="quarter" idx="11"/>
          </p:nvPr>
        </p:nvSpPr>
        <p:spPr/>
        <p:txBody>
          <a:bodyPr/>
          <a:lstStyle>
            <a:lvl1pPr>
              <a:defRPr/>
            </a:lvl1pPr>
          </a:lstStyle>
          <a:p>
            <a:endParaRPr lang="zh-TW" altLang="en-US" dirty="0"/>
          </a:p>
        </p:txBody>
      </p:sp>
      <p:sp>
        <p:nvSpPr>
          <p:cNvPr id="9"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en-US" altLang="zh-TW" dirty="0"/>
          </a:p>
        </p:txBody>
      </p:sp>
    </p:spTree>
    <p:extLst>
      <p:ext uri="{BB962C8B-B14F-4D97-AF65-F5344CB8AC3E}">
        <p14:creationId xmlns:p14="http://schemas.microsoft.com/office/powerpoint/2010/main" val="162658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日期佔位符 3"/>
          <p:cNvSpPr>
            <a:spLocks noGrp="1"/>
          </p:cNvSpPr>
          <p:nvPr>
            <p:ph type="dt" sz="half" idx="10"/>
          </p:nvPr>
        </p:nvSpPr>
        <p:spPr/>
        <p:txBody>
          <a:bodyPr/>
          <a:lstStyle>
            <a:lvl1pPr>
              <a:defRPr/>
            </a:lvl1pPr>
          </a:lstStyle>
          <a:p>
            <a:fld id="{EF82FDFD-18A2-4FA7-913D-8D2BA1111367}" type="datetime1">
              <a:rPr lang="zh-TW" altLang="en-US" smtClean="0"/>
              <a:pPr/>
              <a:t>2019/6/11</a:t>
            </a:fld>
            <a:endParaRPr lang="zh-TW" altLang="en-US" dirty="0"/>
          </a:p>
        </p:txBody>
      </p:sp>
      <p:sp>
        <p:nvSpPr>
          <p:cNvPr id="4" name="頁腳佔位符 4"/>
          <p:cNvSpPr>
            <a:spLocks noGrp="1"/>
          </p:cNvSpPr>
          <p:nvPr>
            <p:ph type="ftr" sz="quarter" idx="11"/>
          </p:nvPr>
        </p:nvSpPr>
        <p:spPr/>
        <p:txBody>
          <a:bodyPr/>
          <a:lstStyle>
            <a:lvl1pPr>
              <a:defRPr/>
            </a:lvl1pPr>
          </a:lstStyle>
          <a:p>
            <a:endParaRPr lang="zh-TW" altLang="en-US" dirty="0"/>
          </a:p>
        </p:txBody>
      </p:sp>
      <p:sp>
        <p:nvSpPr>
          <p:cNvPr id="5"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en-US" altLang="zh-TW" dirty="0"/>
          </a:p>
        </p:txBody>
      </p:sp>
    </p:spTree>
    <p:extLst>
      <p:ext uri="{BB962C8B-B14F-4D97-AF65-F5344CB8AC3E}">
        <p14:creationId xmlns:p14="http://schemas.microsoft.com/office/powerpoint/2010/main" val="113040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佔位符 3"/>
          <p:cNvSpPr>
            <a:spLocks noGrp="1"/>
          </p:cNvSpPr>
          <p:nvPr>
            <p:ph type="dt" sz="half" idx="10"/>
          </p:nvPr>
        </p:nvSpPr>
        <p:spPr/>
        <p:txBody>
          <a:bodyPr/>
          <a:lstStyle>
            <a:lvl1pPr>
              <a:defRPr/>
            </a:lvl1pPr>
          </a:lstStyle>
          <a:p>
            <a:pPr rtl="0"/>
            <a:fld id="{29161E1E-59DD-4B90-931A-B39E9CA0383F}" type="datetime1">
              <a:rPr lang="zh-TW" altLang="en-US" smtClean="0"/>
              <a:t>2019/6/11</a:t>
            </a:fld>
            <a:endParaRPr lang="zh-TW" altLang="en-US" dirty="0"/>
          </a:p>
        </p:txBody>
      </p:sp>
      <p:sp>
        <p:nvSpPr>
          <p:cNvPr id="3" name="頁腳佔位符 4"/>
          <p:cNvSpPr>
            <a:spLocks noGrp="1"/>
          </p:cNvSpPr>
          <p:nvPr>
            <p:ph type="ftr" sz="quarter" idx="11"/>
          </p:nvPr>
        </p:nvSpPr>
        <p:spPr/>
        <p:txBody>
          <a:bodyPr/>
          <a:lstStyle>
            <a:lvl1pPr>
              <a:defRPr/>
            </a:lvl1pPr>
          </a:lstStyle>
          <a:p>
            <a:pPr rtl="0"/>
            <a:endParaRPr lang="zh-TW" altLang="en-US" dirty="0"/>
          </a:p>
        </p:txBody>
      </p:sp>
      <p:sp>
        <p:nvSpPr>
          <p:cNvPr id="4" name="幻燈片編號佔位符 5"/>
          <p:cNvSpPr>
            <a:spLocks noGrp="1"/>
          </p:cNvSpPr>
          <p:nvPr>
            <p:ph type="sldNum" sz="quarter" idx="12"/>
          </p:nvPr>
        </p:nvSpPr>
        <p:spPr/>
        <p:txBody>
          <a:bodyPr/>
          <a:lstStyle>
            <a:lvl1pPr>
              <a:defRPr/>
            </a:lvl1pPr>
          </a:lstStyle>
          <a:p>
            <a:pPr rtl="0"/>
            <a:fld id="{25BA54BD-C84D-46CE-8B72-31BFB26ABA43}" type="slidenum">
              <a:rPr lang="en-US" altLang="zh-TW" smtClean="0"/>
              <a:t>‹#›</a:t>
            </a:fld>
            <a:endParaRPr lang="en-US" altLang="zh-TW" dirty="0"/>
          </a:p>
        </p:txBody>
      </p:sp>
    </p:spTree>
    <p:extLst>
      <p:ext uri="{BB962C8B-B14F-4D97-AF65-F5344CB8AC3E}">
        <p14:creationId xmlns:p14="http://schemas.microsoft.com/office/powerpoint/2010/main" val="2615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內容和說明">
    <p:spTree>
      <p:nvGrpSpPr>
        <p:cNvPr id="1" name=""/>
        <p:cNvGrpSpPr/>
        <p:nvPr/>
      </p:nvGrpSpPr>
      <p:grpSpPr>
        <a:xfrm>
          <a:off x="0" y="0"/>
          <a:ext cx="0" cy="0"/>
          <a:chOff x="0" y="0"/>
          <a:chExt cx="0" cy="0"/>
        </a:xfrm>
      </p:grpSpPr>
      <p:sp>
        <p:nvSpPr>
          <p:cNvPr id="2" name="標題 1"/>
          <p:cNvSpPr>
            <a:spLocks noGrp="1"/>
          </p:cNvSpPr>
          <p:nvPr>
            <p:ph type="title"/>
          </p:nvPr>
        </p:nvSpPr>
        <p:spPr>
          <a:xfrm>
            <a:off x="609443" y="273051"/>
            <a:ext cx="4010039" cy="1162050"/>
          </a:xfrm>
        </p:spPr>
        <p:txBody>
          <a:bodyPr anchor="b"/>
          <a:lstStyle>
            <a:lvl1pPr algn="l">
              <a:defRPr sz="2400" b="1"/>
            </a:lvl1pPr>
          </a:lstStyle>
          <a:p>
            <a:r>
              <a:rPr lang="zh-TW" altLang="en-US"/>
              <a:t>按一下以編輯母片標題樣式</a:t>
            </a:r>
            <a:endParaRPr lang="zh-CN" altLang="en-US"/>
          </a:p>
        </p:txBody>
      </p:sp>
      <p:sp>
        <p:nvSpPr>
          <p:cNvPr id="3" name="內容佔位符 2"/>
          <p:cNvSpPr>
            <a:spLocks noGrp="1"/>
          </p:cNvSpPr>
          <p:nvPr>
            <p:ph idx="1"/>
          </p:nvPr>
        </p:nvSpPr>
        <p:spPr>
          <a:xfrm>
            <a:off x="4765492" y="273050"/>
            <a:ext cx="6813892"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文本佔位符 3"/>
          <p:cNvSpPr>
            <a:spLocks noGrp="1"/>
          </p:cNvSpPr>
          <p:nvPr>
            <p:ph type="body" sz="half" idx="2"/>
          </p:nvPr>
        </p:nvSpPr>
        <p:spPr>
          <a:xfrm>
            <a:off x="609443" y="1435101"/>
            <a:ext cx="4010039"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TW" altLang="en-US"/>
              <a:t>編輯母片文字樣式</a:t>
            </a:r>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5377047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圖片和說明">
    <p:spTree>
      <p:nvGrpSpPr>
        <p:cNvPr id="1" name=""/>
        <p:cNvGrpSpPr/>
        <p:nvPr/>
      </p:nvGrpSpPr>
      <p:grpSpPr>
        <a:xfrm>
          <a:off x="0" y="0"/>
          <a:ext cx="0" cy="0"/>
          <a:chOff x="0" y="0"/>
          <a:chExt cx="0" cy="0"/>
        </a:xfrm>
      </p:grpSpPr>
      <p:sp>
        <p:nvSpPr>
          <p:cNvPr id="2" name="標題 1"/>
          <p:cNvSpPr>
            <a:spLocks noGrp="1"/>
          </p:cNvSpPr>
          <p:nvPr>
            <p:ph type="title"/>
          </p:nvPr>
        </p:nvSpPr>
        <p:spPr>
          <a:xfrm>
            <a:off x="2389095" y="4800600"/>
            <a:ext cx="7313295" cy="566738"/>
          </a:xfrm>
        </p:spPr>
        <p:txBody>
          <a:bodyPr anchor="b"/>
          <a:lstStyle>
            <a:lvl1pPr algn="l">
              <a:defRPr sz="2400" b="1"/>
            </a:lvl1pPr>
          </a:lstStyle>
          <a:p>
            <a:r>
              <a:rPr lang="zh-TW" altLang="en-US"/>
              <a:t>按一下以編輯母片標題樣式</a:t>
            </a:r>
            <a:endParaRPr lang="zh-CN" altLang="en-US"/>
          </a:p>
        </p:txBody>
      </p:sp>
      <p:sp>
        <p:nvSpPr>
          <p:cNvPr id="3" name="圖片佔位符 2"/>
          <p:cNvSpPr>
            <a:spLocks noGrp="1"/>
          </p:cNvSpPr>
          <p:nvPr>
            <p:ph type="pic" idx="1"/>
          </p:nvPr>
        </p:nvSpPr>
        <p:spPr>
          <a:xfrm>
            <a:off x="2389095" y="612775"/>
            <a:ext cx="7313295" cy="4114800"/>
          </a:xfrm>
        </p:spPr>
        <p:txBody>
          <a:bodyPr rtlCol="0">
            <a:normAutofit/>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zh-TW" altLang="en-US" noProof="0"/>
              <a:t>按一下圖示以新增圖片</a:t>
            </a:r>
            <a:endParaRPr lang="zh-CN" altLang="en-US" noProof="0"/>
          </a:p>
        </p:txBody>
      </p:sp>
      <p:sp>
        <p:nvSpPr>
          <p:cNvPr id="4" name="文本佔位符 3"/>
          <p:cNvSpPr>
            <a:spLocks noGrp="1"/>
          </p:cNvSpPr>
          <p:nvPr>
            <p:ph type="body" sz="half" idx="2"/>
          </p:nvPr>
        </p:nvSpPr>
        <p:spPr>
          <a:xfrm>
            <a:off x="2389095" y="5367338"/>
            <a:ext cx="7313295"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TW" altLang="en-US"/>
              <a:t>編輯母片文字樣式</a:t>
            </a:r>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2019/6/11</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1639803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標題佔位符 1"/>
          <p:cNvSpPr>
            <a:spLocks noGrp="1"/>
          </p:cNvSpPr>
          <p:nvPr>
            <p:ph type="title"/>
          </p:nvPr>
        </p:nvSpPr>
        <p:spPr bwMode="auto">
          <a:xfrm>
            <a:off x="609441" y="27432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點按此處編輯母版標題風格</a:t>
            </a:r>
          </a:p>
        </p:txBody>
      </p:sp>
      <p:sp>
        <p:nvSpPr>
          <p:cNvPr id="1027" name="文本佔位符 2"/>
          <p:cNvSpPr>
            <a:spLocks noGrp="1"/>
          </p:cNvSpPr>
          <p:nvPr>
            <p:ph type="body" idx="1"/>
          </p:nvPr>
        </p:nvSpPr>
        <p:spPr bwMode="auto">
          <a:xfrm>
            <a:off x="609441" y="1600200"/>
            <a:ext cx="10969943"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點按此處編輯文本風格</a:t>
            </a:r>
          </a:p>
          <a:p>
            <a:pPr lvl="1"/>
            <a:r>
              <a:rPr lang="zh-CN" altLang="en-US"/>
              <a:t>第二級</a:t>
            </a:r>
          </a:p>
          <a:p>
            <a:pPr lvl="2"/>
            <a:r>
              <a:rPr lang="zh-CN" altLang="en-US"/>
              <a:t>第三級</a:t>
            </a:r>
          </a:p>
          <a:p>
            <a:pPr lvl="3"/>
            <a:r>
              <a:rPr lang="zh-CN" altLang="en-US"/>
              <a:t>第四級</a:t>
            </a:r>
          </a:p>
          <a:p>
            <a:pPr lvl="4"/>
            <a:r>
              <a:rPr lang="zh-CN" altLang="en-US"/>
              <a:t>第五級</a:t>
            </a:r>
          </a:p>
        </p:txBody>
      </p:sp>
      <p:sp>
        <p:nvSpPr>
          <p:cNvPr id="4" name="日期佔位符 3"/>
          <p:cNvSpPr>
            <a:spLocks noGrp="1"/>
          </p:cNvSpPr>
          <p:nvPr>
            <p:ph type="dt" sz="half" idx="2"/>
          </p:nvPr>
        </p:nvSpPr>
        <p:spPr>
          <a:xfrm>
            <a:off x="609441" y="6356986"/>
            <a:ext cx="2844059" cy="363854"/>
          </a:xfrm>
          <a:prstGeom prst="rect">
            <a:avLst/>
          </a:prstGeom>
        </p:spPr>
        <p:txBody>
          <a:bodyPr vert="horz" wrap="square" lIns="91440" tIns="45720" rIns="91440" bIns="45720" numCol="1" anchor="ctr" anchorCtr="0" compatLnSpc="1">
            <a:prstTxWarp prst="textNoShape">
              <a:avLst/>
            </a:prstTxWarp>
          </a:bodyPr>
          <a:lstStyle>
            <a:lvl1pPr>
              <a:defRPr kumimoji="0" sz="1440">
                <a:solidFill>
                  <a:srgbClr val="898989"/>
                </a:solidFill>
                <a:latin typeface="Calibri" panose="020F0502020204030204" pitchFamily="34" charset="0"/>
                <a:ea typeface="宋体" panose="02010600030101010101" pitchFamily="2" charset="-122"/>
              </a:defRPr>
            </a:lvl1pPr>
          </a:lstStyle>
          <a:p>
            <a:fld id="{7589E56E-42C2-4E97-8112-DE797D0A7C24}" type="datetime1">
              <a:rPr lang="zh-TW" altLang="en-US" smtClean="0"/>
              <a:t>2019/6/11</a:t>
            </a:fld>
            <a:endParaRPr lang="zh-TW" altLang="en-US" dirty="0"/>
          </a:p>
        </p:txBody>
      </p:sp>
      <p:sp>
        <p:nvSpPr>
          <p:cNvPr id="5" name="頁腳佔位符 4"/>
          <p:cNvSpPr>
            <a:spLocks noGrp="1"/>
          </p:cNvSpPr>
          <p:nvPr>
            <p:ph type="ftr" sz="quarter" idx="3"/>
          </p:nvPr>
        </p:nvSpPr>
        <p:spPr>
          <a:xfrm>
            <a:off x="4164515" y="6356986"/>
            <a:ext cx="3859795" cy="363854"/>
          </a:xfrm>
          <a:prstGeom prst="rect">
            <a:avLst/>
          </a:prstGeom>
        </p:spPr>
        <p:txBody>
          <a:bodyPr vert="horz" wrap="square" lIns="91440" tIns="45720" rIns="91440" bIns="45720" numCol="1" anchor="ctr" anchorCtr="0" compatLnSpc="1">
            <a:prstTxWarp prst="textNoShape">
              <a:avLst/>
            </a:prstTxWarp>
          </a:bodyPr>
          <a:lstStyle>
            <a:lvl1pPr algn="ctr">
              <a:defRPr kumimoji="0" sz="1440">
                <a:solidFill>
                  <a:srgbClr val="898989"/>
                </a:solidFill>
                <a:latin typeface="Calibri" panose="020F0502020204030204" pitchFamily="34" charset="0"/>
                <a:ea typeface="宋体" panose="02010600030101010101" pitchFamily="2" charset="-122"/>
              </a:defRPr>
            </a:lvl1pPr>
          </a:lstStyle>
          <a:p>
            <a:endParaRPr lang="zh-TW" altLang="en-US" dirty="0"/>
          </a:p>
        </p:txBody>
      </p:sp>
      <p:sp>
        <p:nvSpPr>
          <p:cNvPr id="6" name="幻燈片編號佔位符 5"/>
          <p:cNvSpPr>
            <a:spLocks noGrp="1"/>
          </p:cNvSpPr>
          <p:nvPr>
            <p:ph type="sldNum" sz="quarter" idx="4"/>
          </p:nvPr>
        </p:nvSpPr>
        <p:spPr>
          <a:xfrm>
            <a:off x="8735325" y="6356986"/>
            <a:ext cx="2844059" cy="363854"/>
          </a:xfrm>
          <a:prstGeom prst="rect">
            <a:avLst/>
          </a:prstGeom>
        </p:spPr>
        <p:txBody>
          <a:bodyPr vert="horz" wrap="square" lIns="91440" tIns="45720" rIns="91440" bIns="45720" numCol="1" anchor="ctr" anchorCtr="0" compatLnSpc="1">
            <a:prstTxWarp prst="textNoShape">
              <a:avLst/>
            </a:prstTxWarp>
          </a:bodyPr>
          <a:lstStyle>
            <a:lvl1pPr algn="r">
              <a:defRPr kumimoji="0" sz="1440">
                <a:solidFill>
                  <a:srgbClr val="898989"/>
                </a:solidFill>
                <a:latin typeface="Calibri" panose="020F0502020204030204" pitchFamily="34" charset="0"/>
                <a:ea typeface="宋体" panose="02010600030101010101" pitchFamily="2" charset="-122"/>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81166697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66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548640" rtl="0" eaLnBrk="1" fontAlgn="base" hangingPunct="1">
        <a:spcBef>
          <a:spcPct val="0"/>
        </a:spcBef>
        <a:spcAft>
          <a:spcPct val="0"/>
        </a:spcAft>
        <a:defRPr kumimoji="1" sz="5280" kern="1200">
          <a:solidFill>
            <a:schemeClr val="tx1"/>
          </a:solidFill>
          <a:latin typeface="+mj-lt"/>
          <a:ea typeface="+mj-ea"/>
          <a:cs typeface="+mj-cs"/>
        </a:defRPr>
      </a:lvl1pPr>
      <a:lvl2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2pPr>
      <a:lvl3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3pPr>
      <a:lvl4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4pPr>
      <a:lvl5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5pPr>
      <a:lvl6pPr marL="54864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6pPr>
      <a:lvl7pPr marL="109728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7pPr>
      <a:lvl8pPr marL="164592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8pPr>
      <a:lvl9pPr marL="219456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9pPr>
    </p:titleStyle>
    <p:bodyStyle>
      <a:lvl1pPr marL="411480" indent="-411480" algn="l" defTabSz="548640" rtl="0" eaLnBrk="1" fontAlgn="base" hangingPunct="1">
        <a:spcBef>
          <a:spcPct val="20000"/>
        </a:spcBef>
        <a:spcAft>
          <a:spcPct val="0"/>
        </a:spcAft>
        <a:buFont typeface="Arial" panose="020B0604020202020204" pitchFamily="34" charset="0"/>
        <a:buChar char="•"/>
        <a:defRPr kumimoji="1" sz="3840" kern="1200">
          <a:solidFill>
            <a:schemeClr val="tx1"/>
          </a:solidFill>
          <a:latin typeface="+mn-lt"/>
          <a:ea typeface="+mn-ea"/>
          <a:cs typeface="+mn-cs"/>
        </a:defRPr>
      </a:lvl1pPr>
      <a:lvl2pPr marL="891540" indent="-342900" algn="l" defTabSz="548640" rtl="0" eaLnBrk="1" fontAlgn="base" hangingPunct="1">
        <a:spcBef>
          <a:spcPct val="20000"/>
        </a:spcBef>
        <a:spcAft>
          <a:spcPct val="0"/>
        </a:spcAft>
        <a:buFont typeface="Arial" panose="020B0604020202020204" pitchFamily="34" charset="0"/>
        <a:buChar char="–"/>
        <a:defRPr kumimoji="1" sz="3360" kern="1200">
          <a:solidFill>
            <a:schemeClr val="tx1"/>
          </a:solidFill>
          <a:latin typeface="+mn-lt"/>
          <a:ea typeface="+mn-ea"/>
          <a:cs typeface="+mn-cs"/>
        </a:defRPr>
      </a:lvl2pPr>
      <a:lvl3pPr marL="1371600" indent="-274320" algn="l" defTabSz="548640" rtl="0" eaLnBrk="1" fontAlgn="base" hangingPunct="1">
        <a:spcBef>
          <a:spcPct val="20000"/>
        </a:spcBef>
        <a:spcAft>
          <a:spcPct val="0"/>
        </a:spcAft>
        <a:buFont typeface="Arial" panose="020B0604020202020204" pitchFamily="34" charset="0"/>
        <a:buChar char="•"/>
        <a:defRPr kumimoji="1" sz="2880" kern="1200">
          <a:solidFill>
            <a:schemeClr val="tx1"/>
          </a:solidFill>
          <a:latin typeface="+mn-lt"/>
          <a:ea typeface="+mn-ea"/>
          <a:cs typeface="+mn-cs"/>
        </a:defRPr>
      </a:lvl3pPr>
      <a:lvl4pPr marL="192024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4pPr>
      <a:lvl5pPr marL="246888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zh-CN"/>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r>
              <a:rPr lang="en-US" altLang="zh-TW" sz="5000" dirty="0">
                <a:latin typeface="Times New Roman" panose="02020603050405020304" pitchFamily="18" charset="0"/>
                <a:ea typeface="標楷體" panose="03000509000000000000" pitchFamily="65" charset="-120"/>
                <a:cs typeface="Times New Roman" panose="02020603050405020304" pitchFamily="18" charset="0"/>
              </a:rPr>
              <a:t>KDD</a:t>
            </a:r>
            <a:r>
              <a:rPr lang="zh-TW" altLang="en-US" sz="5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0" dirty="0">
                <a:latin typeface="Times New Roman" panose="02020603050405020304" pitchFamily="18" charset="0"/>
                <a:ea typeface="標楷體" panose="03000509000000000000" pitchFamily="65" charset="-120"/>
                <a:cs typeface="Times New Roman" panose="02020603050405020304" pitchFamily="18" charset="0"/>
              </a:rPr>
              <a:t>CUP</a:t>
            </a:r>
            <a:r>
              <a:rPr lang="zh-TW" altLang="en-US" sz="5000" dirty="0">
                <a:latin typeface="Times New Roman" panose="02020603050405020304" pitchFamily="18" charset="0"/>
                <a:ea typeface="標楷體" panose="03000509000000000000" pitchFamily="65" charset="-120"/>
                <a:cs typeface="Times New Roman" panose="02020603050405020304" pitchFamily="18" charset="0"/>
              </a:rPr>
              <a:t>期末報告</a:t>
            </a:r>
          </a:p>
        </p:txBody>
      </p:sp>
      <p:sp>
        <p:nvSpPr>
          <p:cNvPr id="4" name="副標題 3"/>
          <p:cNvSpPr>
            <a:spLocks noGrp="1"/>
          </p:cNvSpPr>
          <p:nvPr>
            <p:ph type="subTitle" idx="1"/>
          </p:nvPr>
        </p:nvSpPr>
        <p:spPr/>
        <p:txBody>
          <a:bodyPr/>
          <a:lstStyle/>
          <a:p>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Speaker :</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張閔翔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M10703426</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謝睿滄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M10703430</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吳泓毅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M10703435</a:t>
            </a:r>
          </a:p>
          <a:p>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Artificial Vision Laboratory</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台灣科技大學</a:t>
            </a: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800" dirty="0">
              <a:solidFill>
                <a:schemeClr val="tx1"/>
              </a:solidFill>
              <a:latin typeface="標楷體" panose="03000509000000000000" pitchFamily="65" charset="-120"/>
              <a:ea typeface="標楷體" panose="03000509000000000000" pitchFamily="65" charset="-120"/>
            </a:endParaRPr>
          </a:p>
          <a:p>
            <a:r>
              <a:rPr lang="zh-TW" altLang="en-US" sz="1800" dirty="0">
                <a:solidFill>
                  <a:schemeClr val="tx1"/>
                </a:solidFill>
                <a:latin typeface="標楷體" panose="03000509000000000000" pitchFamily="65" charset="-120"/>
                <a:ea typeface="標楷體" panose="03000509000000000000" pitchFamily="65" charset="-120"/>
              </a:rPr>
              <a:t>第</a:t>
            </a:r>
            <a:r>
              <a:rPr lang="en-US" altLang="zh-TW" sz="1800" dirty="0">
                <a:solidFill>
                  <a:schemeClr val="tx1"/>
                </a:solidFill>
                <a:latin typeface="標楷體" panose="03000509000000000000" pitchFamily="65" charset="-120"/>
                <a:ea typeface="標楷體" panose="03000509000000000000" pitchFamily="65" charset="-120"/>
              </a:rPr>
              <a:t>21</a:t>
            </a:r>
            <a:r>
              <a:rPr lang="zh-TW" altLang="en-US" sz="1800" dirty="0">
                <a:solidFill>
                  <a:schemeClr val="tx1"/>
                </a:solidFill>
                <a:latin typeface="標楷體" panose="03000509000000000000" pitchFamily="65" charset="-120"/>
                <a:ea typeface="標楷體" panose="03000509000000000000" pitchFamily="65" charset="-120"/>
              </a:rPr>
              <a:t>組</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A5C558-50C8-445B-9998-F70245550029}"/>
              </a:ext>
            </a:extLst>
          </p:cNvPr>
          <p:cNvSpPr>
            <a:spLocks noGrp="1"/>
          </p:cNvSpPr>
          <p:nvPr>
            <p:ph type="title"/>
          </p:nvPr>
        </p:nvSpPr>
        <p:spPr/>
        <p:txBody>
          <a:bodyPr/>
          <a:lstStyle/>
          <a:p>
            <a:r>
              <a:rPr lang="zh-TW" altLang="en-US" dirty="0"/>
              <a:t>參賽心得</a:t>
            </a:r>
          </a:p>
        </p:txBody>
      </p:sp>
      <p:sp>
        <p:nvSpPr>
          <p:cNvPr id="3" name="內容版面配置區 2">
            <a:extLst>
              <a:ext uri="{FF2B5EF4-FFF2-40B4-BE49-F238E27FC236}">
                <a16:creationId xmlns:a16="http://schemas.microsoft.com/office/drawing/2014/main" id="{EB8CFB42-DAE8-4C2A-9A04-F2EC9D2BFAB1}"/>
              </a:ext>
            </a:extLst>
          </p:cNvPr>
          <p:cNvSpPr>
            <a:spLocks noGrp="1"/>
          </p:cNvSpPr>
          <p:nvPr>
            <p:ph idx="1"/>
          </p:nvPr>
        </p:nvSpPr>
        <p:spPr/>
        <p:txBody>
          <a:bodyPr/>
          <a:lstStyle/>
          <a:p>
            <a:r>
              <a:rPr lang="zh-TW" altLang="en-US" sz="2400" dirty="0"/>
              <a:t>過去雖然偶爾會使用一些資料處理的方法，但所處理的數據通常都已經提供了明確的特徵關係，例如</a:t>
            </a:r>
            <a:r>
              <a:rPr lang="en-US" altLang="zh-TW" sz="2400" dirty="0"/>
              <a:t>:</a:t>
            </a:r>
            <a:r>
              <a:rPr lang="zh-TW" altLang="en-US" sz="2400" dirty="0"/>
              <a:t>這張照片對應的身分特徵以及年齡等型式。從未有過像是</a:t>
            </a:r>
            <a:r>
              <a:rPr lang="en-US" altLang="zh-TW" sz="2400" dirty="0"/>
              <a:t>KDDCUP2019</a:t>
            </a:r>
            <a:r>
              <a:rPr lang="zh-TW" altLang="en-US" sz="2400" dirty="0"/>
              <a:t>所提供幾乎未知的特徵資訊，這讓我們在分析資料的初期就遇到了困難，因此在期中報告時，結果不盡理想。</a:t>
            </a:r>
            <a:endParaRPr lang="en-US" altLang="zh-TW" sz="2400" dirty="0"/>
          </a:p>
          <a:p>
            <a:r>
              <a:rPr lang="zh-TW" altLang="en-US" sz="2400" dirty="0"/>
              <a:t>但藉由在課堂上大家互相分享如何對未知資料進行分析以及正規化的經驗，我們也逐漸地可以透過已知資料的分布性質而對未知資料的特徵資訊進行處理，並且做出有效的特徵分析，此外也嘗試不同的演算法來改進我們的模型，最後的成績也相較於期中的成績有顯著的提升。</a:t>
            </a:r>
            <a:endParaRPr lang="en-US" altLang="zh-TW" sz="2400" dirty="0"/>
          </a:p>
          <a:p>
            <a:r>
              <a:rPr lang="zh-TW" altLang="en-US" sz="2400" dirty="0"/>
              <a:t>透過這次的比賽，讓我們獲得許多在資料處理上的經驗，了解在特徵分析上，需要非常明白特徵間的關聯性及背景，才能有效的對特徵進行分析。</a:t>
            </a:r>
            <a:endParaRPr lang="en-US" altLang="zh-TW" sz="2400" dirty="0"/>
          </a:p>
        </p:txBody>
      </p:sp>
    </p:spTree>
    <p:extLst>
      <p:ext uri="{BB962C8B-B14F-4D97-AF65-F5344CB8AC3E}">
        <p14:creationId xmlns:p14="http://schemas.microsoft.com/office/powerpoint/2010/main" val="66502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1F596-D4D6-4D1E-99CC-5B0715E43F9B}"/>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23F0EE4D-1513-4144-87BF-BC92F1852C4F}"/>
              </a:ext>
            </a:extLst>
          </p:cNvPr>
          <p:cNvSpPr>
            <a:spLocks noGrp="1"/>
          </p:cNvSpPr>
          <p:nvPr>
            <p:ph idx="1"/>
          </p:nvPr>
        </p:nvSpPr>
        <p:spPr/>
        <p:txBody>
          <a:bodyPr/>
          <a:lstStyle/>
          <a:p>
            <a:r>
              <a:rPr lang="zh-TW" altLang="en-US" sz="2600" dirty="0"/>
              <a:t>資料前處理</a:t>
            </a:r>
            <a:endParaRPr lang="en-US" altLang="zh-TW" sz="2600" dirty="0"/>
          </a:p>
          <a:p>
            <a:r>
              <a:rPr lang="zh-TW" altLang="en-US" sz="2600" dirty="0"/>
              <a:t>使用方法</a:t>
            </a:r>
            <a:endParaRPr lang="en-US" altLang="zh-TW" sz="2600" dirty="0"/>
          </a:p>
          <a:p>
            <a:r>
              <a:rPr lang="zh-TW" altLang="en-US" sz="2600" dirty="0"/>
              <a:t>結果</a:t>
            </a:r>
            <a:endParaRPr lang="en-US" altLang="zh-TW" sz="2600" dirty="0"/>
          </a:p>
          <a:p>
            <a:r>
              <a:rPr lang="zh-TW" altLang="en-US" sz="2600" dirty="0"/>
              <a:t>結果分析</a:t>
            </a:r>
            <a:endParaRPr lang="en-US" altLang="zh-TW" sz="2600" dirty="0"/>
          </a:p>
        </p:txBody>
      </p:sp>
    </p:spTree>
    <p:extLst>
      <p:ext uri="{BB962C8B-B14F-4D97-AF65-F5344CB8AC3E}">
        <p14:creationId xmlns:p14="http://schemas.microsoft.com/office/powerpoint/2010/main" val="78491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2">
            <a:extLst>
              <a:ext uri="{FF2B5EF4-FFF2-40B4-BE49-F238E27FC236}">
                <a16:creationId xmlns:a16="http://schemas.microsoft.com/office/drawing/2014/main" id="{A1CEB9E3-D381-434D-81E1-C85D5D9E576C}"/>
              </a:ext>
            </a:extLst>
          </p:cNvPr>
          <p:cNvSpPr>
            <a:spLocks noGrp="1"/>
          </p:cNvSpPr>
          <p:nvPr/>
        </p:nvSpPr>
        <p:spPr bwMode="auto">
          <a:xfrm>
            <a:off x="615416" y="3573016"/>
            <a:ext cx="10969943" cy="252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11480" indent="-411480" algn="l" defTabSz="548640" rtl="0" eaLnBrk="1" fontAlgn="base" hangingPunct="1">
              <a:spcBef>
                <a:spcPct val="20000"/>
              </a:spcBef>
              <a:spcAft>
                <a:spcPct val="0"/>
              </a:spcAft>
              <a:buFont typeface="Arial" panose="020B0604020202020204" pitchFamily="34" charset="0"/>
              <a:buChar char="•"/>
              <a:defRPr kumimoji="1" sz="2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891540" indent="-342900" algn="l" defTabSz="548640" rtl="0" eaLnBrk="1" fontAlgn="base" hangingPunct="1">
              <a:spcBef>
                <a:spcPct val="20000"/>
              </a:spcBef>
              <a:spcAft>
                <a:spcPct val="0"/>
              </a:spcAft>
              <a:buFont typeface="Arial" panose="020B0604020202020204" pitchFamily="34" charset="0"/>
              <a:buChar char="–"/>
              <a:defRPr kumimoji="1" sz="2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37160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920240" indent="-274320" algn="l" defTabSz="548640" rtl="0" eaLnBrk="1" fontAlgn="base" hangingPunct="1">
              <a:spcBef>
                <a:spcPct val="20000"/>
              </a:spcBef>
              <a:spcAft>
                <a:spcPct val="0"/>
              </a:spcAft>
              <a:buFont typeface="Arial" panose="020B0604020202020204" pitchFamily="34" charset="0"/>
              <a:buChar char="–"/>
              <a:defRPr kumimoji="1" sz="22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468880" indent="-274320" algn="l" defTabSz="548640" rtl="0" eaLnBrk="1" fontAlgn="base" hangingPunct="1">
              <a:spcBef>
                <a:spcPct val="20000"/>
              </a:spcBef>
              <a:spcAft>
                <a:spcPct val="0"/>
              </a:spcAft>
              <a:buFont typeface="Arial" panose="020B0604020202020204" pitchFamily="34" charset="0"/>
              <a:buChar char="»"/>
              <a:defRPr kumimoji="1"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endParaRPr lang="en-US" altLang="zh-TW" dirty="0">
              <a:ea typeface="PMingLiU" panose="02020500000000000000" pitchFamily="18" charset="-120"/>
            </a:endParaRPr>
          </a:p>
          <a:p>
            <a:r>
              <a:rPr lang="en-US" altLang="zh-TW" dirty="0"/>
              <a:t>One-hot vector</a:t>
            </a:r>
          </a:p>
          <a:p>
            <a:r>
              <a:rPr lang="zh-TW" altLang="en-US" dirty="0"/>
              <a:t>如果有資料沒有</a:t>
            </a:r>
            <a:r>
              <a:rPr lang="en-US" altLang="zh-TW" dirty="0" err="1"/>
              <a:t>pid</a:t>
            </a:r>
            <a:r>
              <a:rPr lang="zh-TW" altLang="en-US" dirty="0"/>
              <a:t>，將所有</a:t>
            </a:r>
            <a:r>
              <a:rPr lang="en-US" altLang="zh-TW" dirty="0"/>
              <a:t>One-hot vector</a:t>
            </a:r>
            <a:r>
              <a:rPr lang="zh-TW" altLang="en-US" dirty="0"/>
              <a:t>設為</a:t>
            </a:r>
            <a:r>
              <a:rPr lang="en-US" altLang="zh-TW" dirty="0"/>
              <a:t>0</a:t>
            </a:r>
          </a:p>
        </p:txBody>
      </p:sp>
      <p:sp>
        <p:nvSpPr>
          <p:cNvPr id="2" name="標題 1"/>
          <p:cNvSpPr>
            <a:spLocks noGrp="1"/>
          </p:cNvSpPr>
          <p:nvPr>
            <p:ph type="title"/>
          </p:nvPr>
        </p:nvSpPr>
        <p:spPr/>
        <p:txBody>
          <a:bodyPr/>
          <a:lstStyle/>
          <a:p>
            <a:r>
              <a:rPr lang="zh-TW" altLang="en-US" dirty="0"/>
              <a:t>資料前處理</a:t>
            </a:r>
          </a:p>
        </p:txBody>
      </p:sp>
      <p:graphicFrame>
        <p:nvGraphicFramePr>
          <p:cNvPr id="7" name="表格 6">
            <a:extLst>
              <a:ext uri="{FF2B5EF4-FFF2-40B4-BE49-F238E27FC236}">
                <a16:creationId xmlns:a16="http://schemas.microsoft.com/office/drawing/2014/main" id="{C6FAF450-7CED-4ACE-962D-250445296AEB}"/>
              </a:ext>
            </a:extLst>
          </p:cNvPr>
          <p:cNvGraphicFramePr>
            <a:graphicFrameLocks noGrp="1"/>
          </p:cNvGraphicFramePr>
          <p:nvPr>
            <p:extLst>
              <p:ext uri="{D42A27DB-BD31-4B8C-83A1-F6EECF244321}">
                <p14:modId xmlns:p14="http://schemas.microsoft.com/office/powerpoint/2010/main" val="2423809667"/>
              </p:ext>
            </p:extLst>
          </p:nvPr>
        </p:nvGraphicFramePr>
        <p:xfrm>
          <a:off x="1593242" y="1988840"/>
          <a:ext cx="9002340" cy="1682496"/>
        </p:xfrm>
        <a:graphic>
          <a:graphicData uri="http://schemas.openxmlformats.org/drawingml/2006/table">
            <a:tbl>
              <a:tblPr firstRow="1" bandRow="1">
                <a:tableStyleId>{8EC20E35-A176-4012-BC5E-935CFFF8708E}</a:tableStyleId>
              </a:tblPr>
              <a:tblGrid>
                <a:gridCol w="1092483">
                  <a:extLst>
                    <a:ext uri="{9D8B030D-6E8A-4147-A177-3AD203B41FA5}">
                      <a16:colId xmlns:a16="http://schemas.microsoft.com/office/drawing/2014/main" val="295819443"/>
                    </a:ext>
                  </a:extLst>
                </a:gridCol>
                <a:gridCol w="707985">
                  <a:extLst>
                    <a:ext uri="{9D8B030D-6E8A-4147-A177-3AD203B41FA5}">
                      <a16:colId xmlns:a16="http://schemas.microsoft.com/office/drawing/2014/main" val="1420094219"/>
                    </a:ext>
                  </a:extLst>
                </a:gridCol>
                <a:gridCol w="900234">
                  <a:extLst>
                    <a:ext uri="{9D8B030D-6E8A-4147-A177-3AD203B41FA5}">
                      <a16:colId xmlns:a16="http://schemas.microsoft.com/office/drawing/2014/main" val="1599583576"/>
                    </a:ext>
                  </a:extLst>
                </a:gridCol>
                <a:gridCol w="900234">
                  <a:extLst>
                    <a:ext uri="{9D8B030D-6E8A-4147-A177-3AD203B41FA5}">
                      <a16:colId xmlns:a16="http://schemas.microsoft.com/office/drawing/2014/main" val="2158134791"/>
                    </a:ext>
                  </a:extLst>
                </a:gridCol>
                <a:gridCol w="900234">
                  <a:extLst>
                    <a:ext uri="{9D8B030D-6E8A-4147-A177-3AD203B41FA5}">
                      <a16:colId xmlns:a16="http://schemas.microsoft.com/office/drawing/2014/main" val="3441094347"/>
                    </a:ext>
                  </a:extLst>
                </a:gridCol>
                <a:gridCol w="900234">
                  <a:extLst>
                    <a:ext uri="{9D8B030D-6E8A-4147-A177-3AD203B41FA5}">
                      <a16:colId xmlns:a16="http://schemas.microsoft.com/office/drawing/2014/main" val="2027815224"/>
                    </a:ext>
                  </a:extLst>
                </a:gridCol>
                <a:gridCol w="900234">
                  <a:extLst>
                    <a:ext uri="{9D8B030D-6E8A-4147-A177-3AD203B41FA5}">
                      <a16:colId xmlns:a16="http://schemas.microsoft.com/office/drawing/2014/main" val="1810818385"/>
                    </a:ext>
                  </a:extLst>
                </a:gridCol>
                <a:gridCol w="900234">
                  <a:extLst>
                    <a:ext uri="{9D8B030D-6E8A-4147-A177-3AD203B41FA5}">
                      <a16:colId xmlns:a16="http://schemas.microsoft.com/office/drawing/2014/main" val="1797241613"/>
                    </a:ext>
                  </a:extLst>
                </a:gridCol>
                <a:gridCol w="900234">
                  <a:extLst>
                    <a:ext uri="{9D8B030D-6E8A-4147-A177-3AD203B41FA5}">
                      <a16:colId xmlns:a16="http://schemas.microsoft.com/office/drawing/2014/main" val="4098949605"/>
                    </a:ext>
                  </a:extLst>
                </a:gridCol>
                <a:gridCol w="900234">
                  <a:extLst>
                    <a:ext uri="{9D8B030D-6E8A-4147-A177-3AD203B41FA5}">
                      <a16:colId xmlns:a16="http://schemas.microsoft.com/office/drawing/2014/main" val="2735053961"/>
                    </a:ext>
                  </a:extLst>
                </a:gridCol>
              </a:tblGrid>
              <a:tr h="370840">
                <a:tc>
                  <a:txBody>
                    <a:bodyPr/>
                    <a:lstStyle/>
                    <a:p>
                      <a:r>
                        <a:rPr lang="en-US" altLang="zh-TW" dirty="0" err="1"/>
                        <a:t>Pid</a:t>
                      </a:r>
                      <a:endParaRPr lang="zh-TW" altLang="en-US" dirty="0"/>
                    </a:p>
                  </a:txBody>
                  <a:tcPr/>
                </a:tc>
                <a:tc>
                  <a:txBody>
                    <a:bodyPr/>
                    <a:lstStyle/>
                    <a:p>
                      <a:r>
                        <a:rPr lang="en-US" altLang="zh-TW" dirty="0"/>
                        <a:t>P0</a:t>
                      </a:r>
                      <a:endParaRPr lang="zh-TW" altLang="en-US" dirty="0"/>
                    </a:p>
                  </a:txBody>
                  <a:tcPr/>
                </a:tc>
                <a:tc>
                  <a:txBody>
                    <a:bodyPr/>
                    <a:lstStyle/>
                    <a:p>
                      <a:r>
                        <a:rPr lang="en-US" altLang="zh-TW" dirty="0"/>
                        <a:t>P1</a:t>
                      </a:r>
                      <a:endParaRPr lang="zh-TW" altLang="en-US" dirty="0"/>
                    </a:p>
                  </a:txBody>
                  <a:tcPr/>
                </a:tc>
                <a:tc>
                  <a:txBody>
                    <a:bodyPr/>
                    <a:lstStyle/>
                    <a:p>
                      <a:r>
                        <a:rPr lang="en-US" altLang="zh-TW" dirty="0"/>
                        <a:t>P3</a:t>
                      </a:r>
                      <a:endParaRPr lang="zh-TW" altLang="en-US" dirty="0"/>
                    </a:p>
                  </a:txBody>
                  <a:tcPr/>
                </a:tc>
                <a:tc>
                  <a:txBody>
                    <a:bodyPr/>
                    <a:lstStyle/>
                    <a:p>
                      <a:r>
                        <a:rPr lang="en-US" altLang="zh-TW" dirty="0"/>
                        <a:t>P4</a:t>
                      </a:r>
                      <a:endParaRPr lang="zh-TW" altLang="en-US" dirty="0"/>
                    </a:p>
                  </a:txBody>
                  <a:tcPr/>
                </a:tc>
                <a:tc>
                  <a:txBody>
                    <a:bodyPr/>
                    <a:lstStyle/>
                    <a:p>
                      <a:r>
                        <a:rPr lang="en-US" altLang="zh-TW" dirty="0"/>
                        <a:t>…</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P62</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P63</a:t>
                      </a:r>
                      <a:endParaRPr lang="zh-TW" altLang="en-US" dirty="0"/>
                    </a:p>
                  </a:txBody>
                  <a:tcPr/>
                </a:tc>
                <a:tc>
                  <a:txBody>
                    <a:bodyPr/>
                    <a:lstStyle/>
                    <a:p>
                      <a:r>
                        <a:rPr lang="en-US" altLang="zh-TW" dirty="0"/>
                        <a:t>P64</a:t>
                      </a:r>
                      <a:endParaRPr lang="zh-TW" altLang="en-US" dirty="0"/>
                    </a:p>
                  </a:txBody>
                  <a:tcPr/>
                </a:tc>
                <a:tc>
                  <a:txBody>
                    <a:bodyPr/>
                    <a:lstStyle/>
                    <a:p>
                      <a:r>
                        <a:rPr lang="en-US" altLang="zh-TW" dirty="0"/>
                        <a:t>P65</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196356</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204083</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spTree>
    <p:extLst>
      <p:ext uri="{BB962C8B-B14F-4D97-AF65-F5344CB8AC3E}">
        <p14:creationId xmlns:p14="http://schemas.microsoft.com/office/powerpoint/2010/main" val="42497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資料前處理</a:t>
            </a:r>
          </a:p>
        </p:txBody>
      </p:sp>
      <p:graphicFrame>
        <p:nvGraphicFramePr>
          <p:cNvPr id="7" name="表格 6">
            <a:extLst>
              <a:ext uri="{FF2B5EF4-FFF2-40B4-BE49-F238E27FC236}">
                <a16:creationId xmlns:a16="http://schemas.microsoft.com/office/drawing/2014/main" id="{C6FAF450-7CED-4ACE-962D-250445296AEB}"/>
              </a:ext>
            </a:extLst>
          </p:cNvPr>
          <p:cNvGraphicFramePr>
            <a:graphicFrameLocks noGrp="1"/>
          </p:cNvGraphicFramePr>
          <p:nvPr>
            <p:extLst>
              <p:ext uri="{D42A27DB-BD31-4B8C-83A1-F6EECF244321}">
                <p14:modId xmlns:p14="http://schemas.microsoft.com/office/powerpoint/2010/main" val="3441620580"/>
              </p:ext>
            </p:extLst>
          </p:nvPr>
        </p:nvGraphicFramePr>
        <p:xfrm>
          <a:off x="490151" y="1848079"/>
          <a:ext cx="11089233" cy="1682496"/>
        </p:xfrm>
        <a:graphic>
          <a:graphicData uri="http://schemas.openxmlformats.org/drawingml/2006/table">
            <a:tbl>
              <a:tblPr firstRow="1" bandRow="1">
                <a:tableStyleId>{8EC20E35-A176-4012-BC5E-935CFFF8708E}</a:tableStyleId>
              </a:tblPr>
              <a:tblGrid>
                <a:gridCol w="1440160">
                  <a:extLst>
                    <a:ext uri="{9D8B030D-6E8A-4147-A177-3AD203B41FA5}">
                      <a16:colId xmlns:a16="http://schemas.microsoft.com/office/drawing/2014/main" val="295819443"/>
                    </a:ext>
                  </a:extLst>
                </a:gridCol>
                <a:gridCol w="1296144">
                  <a:extLst>
                    <a:ext uri="{9D8B030D-6E8A-4147-A177-3AD203B41FA5}">
                      <a16:colId xmlns:a16="http://schemas.microsoft.com/office/drawing/2014/main" val="1420094219"/>
                    </a:ext>
                  </a:extLst>
                </a:gridCol>
                <a:gridCol w="3312368">
                  <a:extLst>
                    <a:ext uri="{9D8B030D-6E8A-4147-A177-3AD203B41FA5}">
                      <a16:colId xmlns:a16="http://schemas.microsoft.com/office/drawing/2014/main" val="1599583576"/>
                    </a:ext>
                  </a:extLst>
                </a:gridCol>
                <a:gridCol w="2448272">
                  <a:extLst>
                    <a:ext uri="{9D8B030D-6E8A-4147-A177-3AD203B41FA5}">
                      <a16:colId xmlns:a16="http://schemas.microsoft.com/office/drawing/2014/main" val="2158134791"/>
                    </a:ext>
                  </a:extLst>
                </a:gridCol>
                <a:gridCol w="2592289">
                  <a:extLst>
                    <a:ext uri="{9D8B030D-6E8A-4147-A177-3AD203B41FA5}">
                      <a16:colId xmlns:a16="http://schemas.microsoft.com/office/drawing/2014/main" val="3441094347"/>
                    </a:ext>
                  </a:extLst>
                </a:gridCol>
              </a:tblGrid>
              <a:tr h="370840">
                <a:tc>
                  <a:txBody>
                    <a:bodyPr/>
                    <a:lstStyle/>
                    <a:p>
                      <a:r>
                        <a:rPr lang="en-US" altLang="zh-TW" dirty="0"/>
                        <a:t>Sid</a:t>
                      </a:r>
                      <a:endParaRPr lang="zh-TW" altLang="en-US" dirty="0"/>
                    </a:p>
                  </a:txBody>
                  <a:tcPr/>
                </a:tc>
                <a:tc>
                  <a:txBody>
                    <a:bodyPr/>
                    <a:lstStyle/>
                    <a:p>
                      <a:r>
                        <a:rPr lang="en-US" altLang="zh-TW" dirty="0" err="1"/>
                        <a:t>Pid</a:t>
                      </a:r>
                      <a:endParaRPr lang="zh-TW" altLang="en-US" dirty="0"/>
                    </a:p>
                  </a:txBody>
                  <a:tcPr/>
                </a:tc>
                <a:tc>
                  <a:txBody>
                    <a:bodyPr/>
                    <a:lstStyle/>
                    <a:p>
                      <a:r>
                        <a:rPr lang="en-US" altLang="zh-TW" dirty="0" err="1"/>
                        <a:t>Req_time</a:t>
                      </a:r>
                      <a:endParaRPr lang="zh-TW" altLang="en-US" dirty="0"/>
                    </a:p>
                  </a:txBody>
                  <a:tcPr/>
                </a:tc>
                <a:tc>
                  <a:txBody>
                    <a:bodyPr/>
                    <a:lstStyle/>
                    <a:p>
                      <a:r>
                        <a:rPr lang="en-US" altLang="zh-TW" dirty="0"/>
                        <a:t>O</a:t>
                      </a:r>
                      <a:endParaRPr lang="zh-TW" altLang="en-US" dirty="0"/>
                    </a:p>
                  </a:txBody>
                  <a:tcPr/>
                </a:tc>
                <a:tc>
                  <a:txBody>
                    <a:bodyPr/>
                    <a:lstStyle/>
                    <a:p>
                      <a:r>
                        <a:rPr lang="en-US" altLang="zh-TW" dirty="0"/>
                        <a:t>D</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3000821</a:t>
                      </a:r>
                      <a:endParaRPr lang="zh-TW" altLang="en-US" dirty="0"/>
                    </a:p>
                  </a:txBody>
                  <a:tcPr/>
                </a:tc>
                <a:tc>
                  <a:txBody>
                    <a:bodyPr/>
                    <a:lstStyle/>
                    <a:p>
                      <a:r>
                        <a:rPr lang="en-US" altLang="zh-TW" dirty="0"/>
                        <a:t>210736</a:t>
                      </a:r>
                      <a:endParaRPr lang="zh-TW" altLang="en-US" dirty="0"/>
                    </a:p>
                  </a:txBody>
                  <a:tcPr/>
                </a:tc>
                <a:tc>
                  <a:txBody>
                    <a:bodyPr/>
                    <a:lstStyle/>
                    <a:p>
                      <a:r>
                        <a:rPr lang="en-US" altLang="zh-TW" dirty="0"/>
                        <a:t>2018/11/2 17:54:30</a:t>
                      </a:r>
                      <a:endParaRPr lang="zh-TW" altLang="en-US" dirty="0"/>
                    </a:p>
                  </a:txBody>
                  <a:tcPr/>
                </a:tc>
                <a:tc>
                  <a:txBody>
                    <a:bodyPr/>
                    <a:lstStyle/>
                    <a:p>
                      <a:r>
                        <a:rPr lang="en-US" altLang="zh-TW" dirty="0"/>
                        <a:t>116.29, 39.97</a:t>
                      </a:r>
                      <a:endParaRPr lang="zh-TW" altLang="en-US" dirty="0"/>
                    </a:p>
                  </a:txBody>
                  <a:tcPr/>
                </a:tc>
                <a:tc>
                  <a:txBody>
                    <a:bodyPr/>
                    <a:lstStyle/>
                    <a:p>
                      <a:r>
                        <a:rPr lang="en-US" altLang="zh-TW" dirty="0"/>
                        <a:t>116.32,39.96</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204083</a:t>
                      </a:r>
                      <a:endParaRPr lang="zh-TW" altLang="en-US" dirty="0"/>
                    </a:p>
                  </a:txBody>
                  <a:tcPr/>
                </a:tc>
                <a:tc>
                  <a:txBody>
                    <a:bodyPr/>
                    <a:lstStyle/>
                    <a:p>
                      <a:r>
                        <a:rPr lang="en-US" altLang="zh-TW" dirty="0"/>
                        <a:t>0</a:t>
                      </a:r>
                      <a:endParaRPr lang="zh-TW" altLang="en-US" dirty="0"/>
                    </a:p>
                  </a:txBody>
                  <a:tcPr/>
                </a:tc>
                <a:tc>
                  <a:txBody>
                    <a:bodyPr/>
                    <a:lstStyle/>
                    <a:p>
                      <a:r>
                        <a:rPr lang="en-US" altLang="zh-TW" dirty="0"/>
                        <a:t>2018/10/6 10:33:58</a:t>
                      </a:r>
                      <a:endParaRPr lang="zh-TW" altLang="en-US" dirty="0"/>
                    </a:p>
                  </a:txBody>
                  <a:tcPr/>
                </a:tc>
                <a:tc>
                  <a:txBody>
                    <a:bodyPr/>
                    <a:lstStyle/>
                    <a:p>
                      <a:r>
                        <a:rPr lang="en-US" altLang="zh-TW" dirty="0"/>
                        <a:t>116.31, 39.93</a:t>
                      </a:r>
                      <a:endParaRPr lang="zh-TW" altLang="en-US" dirty="0"/>
                    </a:p>
                  </a:txBody>
                  <a:tcPr/>
                </a:tc>
                <a:tc>
                  <a:txBody>
                    <a:bodyPr/>
                    <a:lstStyle/>
                    <a:p>
                      <a:r>
                        <a:rPr lang="en-US" altLang="zh-TW" dirty="0"/>
                        <a:t>116.27, 40.00</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graphicFrame>
        <p:nvGraphicFramePr>
          <p:cNvPr id="5" name="表格 4">
            <a:extLst>
              <a:ext uri="{FF2B5EF4-FFF2-40B4-BE49-F238E27FC236}">
                <a16:creationId xmlns:a16="http://schemas.microsoft.com/office/drawing/2014/main" id="{F654BFC9-E247-4EC0-815A-0FEEC5DFE3F4}"/>
              </a:ext>
            </a:extLst>
          </p:cNvPr>
          <p:cNvGraphicFramePr>
            <a:graphicFrameLocks noGrp="1"/>
          </p:cNvGraphicFramePr>
          <p:nvPr>
            <p:extLst>
              <p:ext uri="{D42A27DB-BD31-4B8C-83A1-F6EECF244321}">
                <p14:modId xmlns:p14="http://schemas.microsoft.com/office/powerpoint/2010/main" val="1975586112"/>
              </p:ext>
            </p:extLst>
          </p:nvPr>
        </p:nvGraphicFramePr>
        <p:xfrm>
          <a:off x="3304438" y="4194776"/>
          <a:ext cx="2736304" cy="1682496"/>
        </p:xfrm>
        <a:graphic>
          <a:graphicData uri="http://schemas.openxmlformats.org/drawingml/2006/table">
            <a:tbl>
              <a:tblPr firstRow="1" bandRow="1">
                <a:tableStyleId>{8EC20E35-A176-4012-BC5E-935CFFF8708E}</a:tableStyleId>
              </a:tblPr>
              <a:tblGrid>
                <a:gridCol w="1440160">
                  <a:extLst>
                    <a:ext uri="{9D8B030D-6E8A-4147-A177-3AD203B41FA5}">
                      <a16:colId xmlns:a16="http://schemas.microsoft.com/office/drawing/2014/main" val="295819443"/>
                    </a:ext>
                  </a:extLst>
                </a:gridCol>
                <a:gridCol w="1296144">
                  <a:extLst>
                    <a:ext uri="{9D8B030D-6E8A-4147-A177-3AD203B41FA5}">
                      <a16:colId xmlns:a16="http://schemas.microsoft.com/office/drawing/2014/main" val="1420094219"/>
                    </a:ext>
                  </a:extLst>
                </a:gridCol>
              </a:tblGrid>
              <a:tr h="370840">
                <a:tc>
                  <a:txBody>
                    <a:bodyPr/>
                    <a:lstStyle/>
                    <a:p>
                      <a:r>
                        <a:rPr lang="en-US" altLang="zh-TW" dirty="0"/>
                        <a:t>weekday</a:t>
                      </a:r>
                      <a:endParaRPr lang="zh-TW" altLang="en-US" dirty="0"/>
                    </a:p>
                  </a:txBody>
                  <a:tcPr/>
                </a:tc>
                <a:tc>
                  <a:txBody>
                    <a:bodyPr/>
                    <a:lstStyle/>
                    <a:p>
                      <a:r>
                        <a:rPr lang="en-US" altLang="zh-TW" dirty="0"/>
                        <a:t>hour</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2</a:t>
                      </a:r>
                      <a:endParaRPr lang="zh-TW" altLang="en-US" dirty="0"/>
                    </a:p>
                  </a:txBody>
                  <a:tcPr/>
                </a:tc>
                <a:tc>
                  <a:txBody>
                    <a:bodyPr/>
                    <a:lstStyle/>
                    <a:p>
                      <a:r>
                        <a:rPr lang="en-US" altLang="zh-TW" dirty="0"/>
                        <a:t>17</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6</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sp>
        <p:nvSpPr>
          <p:cNvPr id="3" name="箭號: 向下 2">
            <a:extLst>
              <a:ext uri="{FF2B5EF4-FFF2-40B4-BE49-F238E27FC236}">
                <a16:creationId xmlns:a16="http://schemas.microsoft.com/office/drawing/2014/main" id="{6CF1D9E2-6536-4ABC-A708-5E87E3F85767}"/>
              </a:ext>
            </a:extLst>
          </p:cNvPr>
          <p:cNvSpPr/>
          <p:nvPr/>
        </p:nvSpPr>
        <p:spPr>
          <a:xfrm>
            <a:off x="4418036" y="3682655"/>
            <a:ext cx="288032" cy="360040"/>
          </a:xfrm>
          <a:prstGeom prst="down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p>
        </p:txBody>
      </p:sp>
      <p:graphicFrame>
        <p:nvGraphicFramePr>
          <p:cNvPr id="9" name="表格 8">
            <a:extLst>
              <a:ext uri="{FF2B5EF4-FFF2-40B4-BE49-F238E27FC236}">
                <a16:creationId xmlns:a16="http://schemas.microsoft.com/office/drawing/2014/main" id="{4E57177B-3926-4AE0-97DF-EF9D8C9ED9D2}"/>
              </a:ext>
            </a:extLst>
          </p:cNvPr>
          <p:cNvGraphicFramePr>
            <a:graphicFrameLocks noGrp="1"/>
          </p:cNvGraphicFramePr>
          <p:nvPr>
            <p:extLst>
              <p:ext uri="{D42A27DB-BD31-4B8C-83A1-F6EECF244321}">
                <p14:modId xmlns:p14="http://schemas.microsoft.com/office/powerpoint/2010/main" val="898755526"/>
              </p:ext>
            </p:extLst>
          </p:nvPr>
        </p:nvGraphicFramePr>
        <p:xfrm>
          <a:off x="6767735" y="4194776"/>
          <a:ext cx="4811649" cy="1682496"/>
        </p:xfrm>
        <a:graphic>
          <a:graphicData uri="http://schemas.openxmlformats.org/drawingml/2006/table">
            <a:tbl>
              <a:tblPr firstRow="1" bandRow="1">
                <a:tableStyleId>{8EC20E35-A176-4012-BC5E-935CFFF8708E}</a:tableStyleId>
              </a:tblPr>
              <a:tblGrid>
                <a:gridCol w="1224137">
                  <a:extLst>
                    <a:ext uri="{9D8B030D-6E8A-4147-A177-3AD203B41FA5}">
                      <a16:colId xmlns:a16="http://schemas.microsoft.com/office/drawing/2014/main" val="1420094219"/>
                    </a:ext>
                  </a:extLst>
                </a:gridCol>
                <a:gridCol w="1073964">
                  <a:extLst>
                    <a:ext uri="{9D8B030D-6E8A-4147-A177-3AD203B41FA5}">
                      <a16:colId xmlns:a16="http://schemas.microsoft.com/office/drawing/2014/main" val="1599583576"/>
                    </a:ext>
                  </a:extLst>
                </a:gridCol>
                <a:gridCol w="1220866">
                  <a:extLst>
                    <a:ext uri="{9D8B030D-6E8A-4147-A177-3AD203B41FA5}">
                      <a16:colId xmlns:a16="http://schemas.microsoft.com/office/drawing/2014/main" val="2158134791"/>
                    </a:ext>
                  </a:extLst>
                </a:gridCol>
                <a:gridCol w="1292682">
                  <a:extLst>
                    <a:ext uri="{9D8B030D-6E8A-4147-A177-3AD203B41FA5}">
                      <a16:colId xmlns:a16="http://schemas.microsoft.com/office/drawing/2014/main" val="3441094347"/>
                    </a:ext>
                  </a:extLst>
                </a:gridCol>
              </a:tblGrid>
              <a:tr h="370840">
                <a:tc>
                  <a:txBody>
                    <a:bodyPr/>
                    <a:lstStyle/>
                    <a:p>
                      <a:r>
                        <a:rPr lang="en-US" altLang="zh-TW" dirty="0"/>
                        <a:t>O1</a:t>
                      </a:r>
                      <a:endParaRPr lang="zh-TW" altLang="en-US" dirty="0"/>
                    </a:p>
                  </a:txBody>
                  <a:tcPr/>
                </a:tc>
                <a:tc>
                  <a:txBody>
                    <a:bodyPr/>
                    <a:lstStyle/>
                    <a:p>
                      <a:r>
                        <a:rPr lang="en-US" altLang="zh-TW" dirty="0"/>
                        <a:t>O2</a:t>
                      </a:r>
                      <a:endParaRPr lang="zh-TW" altLang="en-US" dirty="0"/>
                    </a:p>
                  </a:txBody>
                  <a:tcPr/>
                </a:tc>
                <a:tc>
                  <a:txBody>
                    <a:bodyPr/>
                    <a:lstStyle/>
                    <a:p>
                      <a:r>
                        <a:rPr lang="en-US" altLang="zh-TW" dirty="0"/>
                        <a:t>D1</a:t>
                      </a:r>
                      <a:endParaRPr lang="zh-TW" altLang="en-US" dirty="0"/>
                    </a:p>
                  </a:txBody>
                  <a:tcPr/>
                </a:tc>
                <a:tc>
                  <a:txBody>
                    <a:bodyPr/>
                    <a:lstStyle/>
                    <a:p>
                      <a:r>
                        <a:rPr lang="en-US" altLang="zh-TW" dirty="0"/>
                        <a:t>D2</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116.29</a:t>
                      </a:r>
                      <a:endParaRPr lang="zh-TW" altLang="en-US" dirty="0"/>
                    </a:p>
                  </a:txBody>
                  <a:tcPr/>
                </a:tc>
                <a:tc>
                  <a:txBody>
                    <a:bodyPr/>
                    <a:lstStyle/>
                    <a:p>
                      <a:r>
                        <a:rPr lang="en-US" altLang="zh-TW" dirty="0"/>
                        <a:t>39.97</a:t>
                      </a:r>
                      <a:endParaRPr lang="zh-TW" altLang="en-US" dirty="0"/>
                    </a:p>
                  </a:txBody>
                  <a:tcPr/>
                </a:tc>
                <a:tc>
                  <a:txBody>
                    <a:bodyPr/>
                    <a:lstStyle/>
                    <a:p>
                      <a:r>
                        <a:rPr lang="en-US" altLang="zh-TW" dirty="0"/>
                        <a:t>116.32</a:t>
                      </a:r>
                      <a:endParaRPr lang="zh-TW" altLang="en-US" dirty="0"/>
                    </a:p>
                  </a:txBody>
                  <a:tcPr/>
                </a:tc>
                <a:tc>
                  <a:txBody>
                    <a:bodyPr/>
                    <a:lstStyle/>
                    <a:p>
                      <a:r>
                        <a:rPr lang="en-US" altLang="zh-TW" dirty="0"/>
                        <a:t>39.96</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116.31</a:t>
                      </a:r>
                      <a:endParaRPr lang="zh-TW" altLang="en-US" dirty="0"/>
                    </a:p>
                  </a:txBody>
                  <a:tcPr/>
                </a:tc>
                <a:tc>
                  <a:txBody>
                    <a:bodyPr/>
                    <a:lstStyle/>
                    <a:p>
                      <a:r>
                        <a:rPr lang="en-US" altLang="zh-TW" dirty="0"/>
                        <a:t>39.93</a:t>
                      </a:r>
                      <a:endParaRPr lang="zh-TW" altLang="en-US" dirty="0"/>
                    </a:p>
                  </a:txBody>
                  <a:tcPr/>
                </a:tc>
                <a:tc>
                  <a:txBody>
                    <a:bodyPr/>
                    <a:lstStyle/>
                    <a:p>
                      <a:r>
                        <a:rPr lang="en-US" altLang="zh-TW" dirty="0"/>
                        <a:t>116.27</a:t>
                      </a:r>
                      <a:endParaRPr lang="zh-TW" altLang="en-US" dirty="0"/>
                    </a:p>
                  </a:txBody>
                  <a:tcPr/>
                </a:tc>
                <a:tc>
                  <a:txBody>
                    <a:bodyPr/>
                    <a:lstStyle/>
                    <a:p>
                      <a:r>
                        <a:rPr lang="en-US" altLang="zh-TW" dirty="0"/>
                        <a:t>40.00</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sp>
        <p:nvSpPr>
          <p:cNvPr id="10" name="箭號: 向下 9">
            <a:extLst>
              <a:ext uri="{FF2B5EF4-FFF2-40B4-BE49-F238E27FC236}">
                <a16:creationId xmlns:a16="http://schemas.microsoft.com/office/drawing/2014/main" id="{FFD4779C-8049-4229-B1C0-89016D3DC6B6}"/>
              </a:ext>
            </a:extLst>
          </p:cNvPr>
          <p:cNvSpPr/>
          <p:nvPr/>
        </p:nvSpPr>
        <p:spPr>
          <a:xfrm>
            <a:off x="9029543" y="3682655"/>
            <a:ext cx="288032" cy="360040"/>
          </a:xfrm>
          <a:prstGeom prst="down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69003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資料前處理</a:t>
            </a:r>
          </a:p>
        </p:txBody>
      </p:sp>
      <p:graphicFrame>
        <p:nvGraphicFramePr>
          <p:cNvPr id="7" name="表格 6">
            <a:extLst>
              <a:ext uri="{FF2B5EF4-FFF2-40B4-BE49-F238E27FC236}">
                <a16:creationId xmlns:a16="http://schemas.microsoft.com/office/drawing/2014/main" id="{C6FAF450-7CED-4ACE-962D-250445296AEB}"/>
              </a:ext>
            </a:extLst>
          </p:cNvPr>
          <p:cNvGraphicFramePr>
            <a:graphicFrameLocks noGrp="1"/>
          </p:cNvGraphicFramePr>
          <p:nvPr>
            <p:extLst>
              <p:ext uri="{D42A27DB-BD31-4B8C-83A1-F6EECF244321}">
                <p14:modId xmlns:p14="http://schemas.microsoft.com/office/powerpoint/2010/main" val="2715832577"/>
              </p:ext>
            </p:extLst>
          </p:nvPr>
        </p:nvGraphicFramePr>
        <p:xfrm>
          <a:off x="208094" y="1613912"/>
          <a:ext cx="11665295" cy="2103120"/>
        </p:xfrm>
        <a:graphic>
          <a:graphicData uri="http://schemas.openxmlformats.org/drawingml/2006/table">
            <a:tbl>
              <a:tblPr firstRow="1" bandRow="1">
                <a:tableStyleId>{8EC20E35-A176-4012-BC5E-935CFFF8708E}</a:tableStyleId>
              </a:tblPr>
              <a:tblGrid>
                <a:gridCol w="1205798">
                  <a:extLst>
                    <a:ext uri="{9D8B030D-6E8A-4147-A177-3AD203B41FA5}">
                      <a16:colId xmlns:a16="http://schemas.microsoft.com/office/drawing/2014/main" val="295819443"/>
                    </a:ext>
                  </a:extLst>
                </a:gridCol>
                <a:gridCol w="1224136">
                  <a:extLst>
                    <a:ext uri="{9D8B030D-6E8A-4147-A177-3AD203B41FA5}">
                      <a16:colId xmlns:a16="http://schemas.microsoft.com/office/drawing/2014/main" val="1420094219"/>
                    </a:ext>
                  </a:extLst>
                </a:gridCol>
                <a:gridCol w="792088">
                  <a:extLst>
                    <a:ext uri="{9D8B030D-6E8A-4147-A177-3AD203B41FA5}">
                      <a16:colId xmlns:a16="http://schemas.microsoft.com/office/drawing/2014/main" val="1599583576"/>
                    </a:ext>
                  </a:extLst>
                </a:gridCol>
                <a:gridCol w="792088">
                  <a:extLst>
                    <a:ext uri="{9D8B030D-6E8A-4147-A177-3AD203B41FA5}">
                      <a16:colId xmlns:a16="http://schemas.microsoft.com/office/drawing/2014/main" val="2158134791"/>
                    </a:ext>
                  </a:extLst>
                </a:gridCol>
                <a:gridCol w="841173">
                  <a:extLst>
                    <a:ext uri="{9D8B030D-6E8A-4147-A177-3AD203B41FA5}">
                      <a16:colId xmlns:a16="http://schemas.microsoft.com/office/drawing/2014/main" val="3441094347"/>
                    </a:ext>
                  </a:extLst>
                </a:gridCol>
                <a:gridCol w="1265397">
                  <a:extLst>
                    <a:ext uri="{9D8B030D-6E8A-4147-A177-3AD203B41FA5}">
                      <a16:colId xmlns:a16="http://schemas.microsoft.com/office/drawing/2014/main" val="3562674960"/>
                    </a:ext>
                  </a:extLst>
                </a:gridCol>
                <a:gridCol w="1004607">
                  <a:extLst>
                    <a:ext uri="{9D8B030D-6E8A-4147-A177-3AD203B41FA5}">
                      <a16:colId xmlns:a16="http://schemas.microsoft.com/office/drawing/2014/main" val="928590483"/>
                    </a:ext>
                  </a:extLst>
                </a:gridCol>
                <a:gridCol w="1135002">
                  <a:extLst>
                    <a:ext uri="{9D8B030D-6E8A-4147-A177-3AD203B41FA5}">
                      <a16:colId xmlns:a16="http://schemas.microsoft.com/office/drawing/2014/main" val="4275427373"/>
                    </a:ext>
                  </a:extLst>
                </a:gridCol>
                <a:gridCol w="1135002">
                  <a:extLst>
                    <a:ext uri="{9D8B030D-6E8A-4147-A177-3AD203B41FA5}">
                      <a16:colId xmlns:a16="http://schemas.microsoft.com/office/drawing/2014/main" val="2927752680"/>
                    </a:ext>
                  </a:extLst>
                </a:gridCol>
                <a:gridCol w="613821">
                  <a:extLst>
                    <a:ext uri="{9D8B030D-6E8A-4147-A177-3AD203B41FA5}">
                      <a16:colId xmlns:a16="http://schemas.microsoft.com/office/drawing/2014/main" val="3265950535"/>
                    </a:ext>
                  </a:extLst>
                </a:gridCol>
                <a:gridCol w="1656183">
                  <a:extLst>
                    <a:ext uri="{9D8B030D-6E8A-4147-A177-3AD203B41FA5}">
                      <a16:colId xmlns:a16="http://schemas.microsoft.com/office/drawing/2014/main" val="1406142513"/>
                    </a:ext>
                  </a:extLst>
                </a:gridCol>
              </a:tblGrid>
              <a:tr h="370840">
                <a:tc rowSpan="2">
                  <a:txBody>
                    <a:bodyPr/>
                    <a:lstStyle/>
                    <a:p>
                      <a:r>
                        <a:rPr lang="en-US" altLang="zh-TW" dirty="0"/>
                        <a:t>Sid</a:t>
                      </a:r>
                      <a:endParaRPr lang="zh-TW" altLang="en-US" dirty="0"/>
                    </a:p>
                  </a:txBody>
                  <a:tcPr/>
                </a:tc>
                <a:tc gridSpan="4">
                  <a:txBody>
                    <a:bodyPr/>
                    <a:lstStyle/>
                    <a:p>
                      <a:r>
                        <a:rPr lang="en-US" altLang="zh-TW" dirty="0"/>
                        <a:t>plan1</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gridSpan="4">
                  <a:txBody>
                    <a:bodyPr/>
                    <a:lstStyle/>
                    <a:p>
                      <a:r>
                        <a:rPr lang="en-US" altLang="zh-TW" dirty="0"/>
                        <a:t>plan2</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a:txBody>
                    <a:bodyPr/>
                    <a:lstStyle/>
                    <a:p>
                      <a:r>
                        <a:rPr lang="en-US" altLang="zh-TW" dirty="0"/>
                        <a:t>…</a:t>
                      </a:r>
                      <a:endParaRPr lang="zh-TW" altLang="en-US" dirty="0"/>
                    </a:p>
                  </a:txBody>
                  <a:tcPr/>
                </a:tc>
                <a:tc>
                  <a:txBody>
                    <a:bodyPr/>
                    <a:lstStyle/>
                    <a:p>
                      <a:r>
                        <a:rPr lang="en-US" altLang="zh-TW" dirty="0"/>
                        <a:t>Check</a:t>
                      </a:r>
                      <a:endParaRPr lang="zh-TW" altLang="en-US" dirty="0"/>
                    </a:p>
                  </a:txBody>
                  <a:tcPr/>
                </a:tc>
                <a:extLst>
                  <a:ext uri="{0D108BD9-81ED-4DB2-BD59-A6C34878D82A}">
                    <a16:rowId xmlns:a16="http://schemas.microsoft.com/office/drawing/2014/main" val="1951809644"/>
                  </a:ext>
                </a:extLst>
              </a:tr>
              <a:tr h="370840">
                <a:tc vMerge="1">
                  <a:txBody>
                    <a:bodyPr/>
                    <a:lstStyle/>
                    <a:p>
                      <a:endParaRPr lang="zh-TW" altLang="en-US" dirty="0"/>
                    </a:p>
                  </a:txBody>
                  <a:tcPr/>
                </a:tc>
                <a:tc>
                  <a:txBody>
                    <a:bodyPr/>
                    <a:lstStyle/>
                    <a:p>
                      <a:r>
                        <a:rPr lang="en-US" altLang="zh-TW" dirty="0"/>
                        <a:t>Distance</a:t>
                      </a:r>
                      <a:endParaRPr lang="zh-TW" altLang="en-US" dirty="0"/>
                    </a:p>
                  </a:txBody>
                  <a:tcPr/>
                </a:tc>
                <a:tc>
                  <a:txBody>
                    <a:bodyPr/>
                    <a:lstStyle/>
                    <a:p>
                      <a:r>
                        <a:rPr lang="en-US" altLang="zh-TW" dirty="0"/>
                        <a:t>Price</a:t>
                      </a:r>
                      <a:endParaRPr lang="zh-TW" altLang="en-US" dirty="0"/>
                    </a:p>
                  </a:txBody>
                  <a:tcPr/>
                </a:tc>
                <a:tc>
                  <a:txBody>
                    <a:bodyPr/>
                    <a:lstStyle/>
                    <a:p>
                      <a:r>
                        <a:rPr lang="en-US" altLang="zh-TW" dirty="0"/>
                        <a:t>ETA</a:t>
                      </a:r>
                      <a:endParaRPr lang="zh-TW" altLang="en-US" dirty="0"/>
                    </a:p>
                  </a:txBody>
                  <a:tcPr/>
                </a:tc>
                <a:tc>
                  <a:txBody>
                    <a:bodyPr/>
                    <a:lstStyle/>
                    <a:p>
                      <a:r>
                        <a:rPr lang="en-US" altLang="zh-TW" dirty="0"/>
                        <a:t>mode</a:t>
                      </a:r>
                      <a:endParaRPr lang="zh-TW" altLang="en-US" dirty="0"/>
                    </a:p>
                  </a:txBody>
                  <a:tcPr/>
                </a:tc>
                <a:tc>
                  <a:txBody>
                    <a:bodyPr/>
                    <a:lstStyle/>
                    <a:p>
                      <a:r>
                        <a:rPr lang="en-US" altLang="zh-TW" dirty="0"/>
                        <a:t>Distance</a:t>
                      </a:r>
                      <a:endParaRPr lang="zh-TW" altLang="en-US" dirty="0"/>
                    </a:p>
                  </a:txBody>
                  <a:tcPr/>
                </a:tc>
                <a:tc>
                  <a:txBody>
                    <a:bodyPr/>
                    <a:lstStyle/>
                    <a:p>
                      <a:r>
                        <a:rPr lang="en-US" altLang="zh-TW" dirty="0"/>
                        <a:t>Price</a:t>
                      </a:r>
                      <a:endParaRPr lang="zh-TW" altLang="en-US" dirty="0"/>
                    </a:p>
                  </a:txBody>
                  <a:tcPr/>
                </a:tc>
                <a:tc>
                  <a:txBody>
                    <a:bodyPr/>
                    <a:lstStyle/>
                    <a:p>
                      <a:r>
                        <a:rPr lang="en-US" altLang="zh-TW" dirty="0"/>
                        <a:t>ETA</a:t>
                      </a:r>
                      <a:endParaRPr lang="zh-TW" altLang="en-US" dirty="0"/>
                    </a:p>
                  </a:txBody>
                  <a:tcPr/>
                </a:tc>
                <a:tc>
                  <a:txBody>
                    <a:bodyPr/>
                    <a:lstStyle/>
                    <a:p>
                      <a:r>
                        <a:rPr lang="en-US" altLang="zh-TW" dirty="0"/>
                        <a:t>mode</a:t>
                      </a:r>
                      <a:endParaRPr lang="zh-TW" altLang="en-US" dirty="0"/>
                    </a:p>
                  </a:txBody>
                  <a:tcPr/>
                </a:tc>
                <a:tc>
                  <a:txBody>
                    <a:bodyPr/>
                    <a:lstStyle/>
                    <a:p>
                      <a:r>
                        <a:rPr lang="en-US" altLang="zh-TW" dirty="0"/>
                        <a:t>…</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Check_mode</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1709112</a:t>
                      </a:r>
                      <a:endParaRPr lang="zh-TW" altLang="en-US" dirty="0"/>
                    </a:p>
                  </a:txBody>
                  <a:tcPr/>
                </a:tc>
                <a:tc>
                  <a:txBody>
                    <a:bodyPr/>
                    <a:lstStyle/>
                    <a:p>
                      <a:r>
                        <a:rPr lang="en-US" altLang="zh-TW" dirty="0"/>
                        <a:t>32303</a:t>
                      </a:r>
                      <a:endParaRPr lang="zh-TW" altLang="en-US" dirty="0"/>
                    </a:p>
                  </a:txBody>
                  <a:tcPr/>
                </a:tc>
                <a:tc>
                  <a:txBody>
                    <a:bodyPr/>
                    <a:lstStyle/>
                    <a:p>
                      <a:r>
                        <a:rPr lang="en-US" altLang="zh-TW" dirty="0"/>
                        <a:t>600</a:t>
                      </a:r>
                      <a:endParaRPr lang="zh-TW" altLang="en-US" dirty="0"/>
                    </a:p>
                  </a:txBody>
                  <a:tcPr/>
                </a:tc>
                <a:tc>
                  <a:txBody>
                    <a:bodyPr/>
                    <a:lstStyle/>
                    <a:p>
                      <a:r>
                        <a:rPr lang="en-US" altLang="zh-TW" dirty="0"/>
                        <a:t>5087</a:t>
                      </a:r>
                      <a:endParaRPr lang="zh-TW" altLang="en-US" dirty="0"/>
                    </a:p>
                  </a:txBody>
                  <a:tcPr/>
                </a:tc>
                <a:tc>
                  <a:txBody>
                    <a:bodyPr/>
                    <a:lstStyle/>
                    <a:p>
                      <a:r>
                        <a:rPr lang="en-US" altLang="zh-TW" dirty="0"/>
                        <a:t>9</a:t>
                      </a:r>
                      <a:endParaRPr lang="zh-TW" altLang="en-US" dirty="0"/>
                    </a:p>
                  </a:txBody>
                  <a:tcPr/>
                </a:tc>
                <a:tc>
                  <a:txBody>
                    <a:bodyPr/>
                    <a:lstStyle/>
                    <a:p>
                      <a:r>
                        <a:rPr lang="en-US" altLang="zh-TW" dirty="0"/>
                        <a:t>33678</a:t>
                      </a:r>
                      <a:endParaRPr lang="zh-TW" altLang="en-US" dirty="0"/>
                    </a:p>
                  </a:txBody>
                  <a:tcPr/>
                </a:tc>
                <a:tc>
                  <a:txBody>
                    <a:bodyPr/>
                    <a:lstStyle/>
                    <a:p>
                      <a:r>
                        <a:rPr lang="en-US" altLang="zh-TW" dirty="0"/>
                        <a:t>0</a:t>
                      </a:r>
                      <a:endParaRPr lang="zh-TW" altLang="en-US" dirty="0"/>
                    </a:p>
                  </a:txBody>
                  <a:tcPr/>
                </a:tc>
                <a:tc>
                  <a:txBody>
                    <a:bodyPr/>
                    <a:lstStyle/>
                    <a:p>
                      <a:r>
                        <a:rPr lang="en-US" altLang="zh-TW" dirty="0"/>
                        <a:t>3149</a:t>
                      </a:r>
                      <a:endParaRPr lang="zh-TW" altLang="en-US" dirty="0"/>
                    </a:p>
                  </a:txBody>
                  <a:tcPr/>
                </a:tc>
                <a:tc>
                  <a:txBody>
                    <a:bodyPr/>
                    <a:lstStyle/>
                    <a:p>
                      <a:r>
                        <a:rPr lang="en-US" altLang="zh-TW" dirty="0"/>
                        <a:t>3</a:t>
                      </a:r>
                      <a:endParaRPr lang="zh-TW" altLang="en-US" dirty="0"/>
                    </a:p>
                  </a:txBody>
                  <a:tcPr/>
                </a:tc>
                <a:tc>
                  <a:txBody>
                    <a:bodyPr/>
                    <a:lstStyle/>
                    <a:p>
                      <a:r>
                        <a:rPr lang="en-US" altLang="zh-TW" dirty="0"/>
                        <a:t>…</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351369</a:t>
                      </a:r>
                      <a:endParaRPr lang="zh-TW" altLang="en-US" dirty="0"/>
                    </a:p>
                  </a:txBody>
                  <a:tcPr/>
                </a:tc>
                <a:tc>
                  <a:txBody>
                    <a:bodyPr/>
                    <a:lstStyle/>
                    <a:p>
                      <a:r>
                        <a:rPr lang="en-US" altLang="zh-TW" dirty="0"/>
                        <a:t>18495</a:t>
                      </a:r>
                      <a:endParaRPr lang="zh-TW" altLang="en-US" dirty="0"/>
                    </a:p>
                  </a:txBody>
                  <a:tcPr/>
                </a:tc>
                <a:tc>
                  <a:txBody>
                    <a:bodyPr/>
                    <a:lstStyle/>
                    <a:p>
                      <a:r>
                        <a:rPr lang="en-US" altLang="zh-TW" dirty="0"/>
                        <a:t>600</a:t>
                      </a:r>
                      <a:endParaRPr lang="zh-TW" altLang="en-US" dirty="0"/>
                    </a:p>
                  </a:txBody>
                  <a:tcPr/>
                </a:tc>
                <a:tc>
                  <a:txBody>
                    <a:bodyPr/>
                    <a:lstStyle/>
                    <a:p>
                      <a:r>
                        <a:rPr lang="en-US" altLang="zh-TW" dirty="0"/>
                        <a:t>427</a:t>
                      </a:r>
                      <a:endParaRPr lang="zh-TW" altLang="en-US" dirty="0"/>
                    </a:p>
                  </a:txBody>
                  <a:tcPr/>
                </a:tc>
                <a:tc>
                  <a:txBody>
                    <a:bodyPr/>
                    <a:lstStyle/>
                    <a:p>
                      <a:r>
                        <a:rPr lang="en-US" altLang="zh-TW" dirty="0"/>
                        <a:t>7</a:t>
                      </a:r>
                      <a:endParaRPr lang="zh-TW" altLang="en-US" dirty="0"/>
                    </a:p>
                  </a:txBody>
                  <a:tcPr/>
                </a:tc>
                <a:tc>
                  <a:txBody>
                    <a:bodyPr/>
                    <a:lstStyle/>
                    <a:p>
                      <a:r>
                        <a:rPr lang="en-US" altLang="zh-TW" dirty="0"/>
                        <a:t>19111</a:t>
                      </a:r>
                      <a:endParaRPr lang="zh-TW" altLang="en-US" dirty="0"/>
                    </a:p>
                  </a:txBody>
                  <a:tcPr/>
                </a:tc>
                <a:tc>
                  <a:txBody>
                    <a:bodyPr/>
                    <a:lstStyle/>
                    <a:p>
                      <a:r>
                        <a:rPr lang="en-US" altLang="zh-TW" dirty="0"/>
                        <a:t>0</a:t>
                      </a:r>
                      <a:endParaRPr lang="zh-TW" altLang="en-US" dirty="0"/>
                    </a:p>
                  </a:txBody>
                  <a:tcPr/>
                </a:tc>
                <a:tc>
                  <a:txBody>
                    <a:bodyPr/>
                    <a:lstStyle/>
                    <a:p>
                      <a:r>
                        <a:rPr lang="en-US" altLang="zh-TW" dirty="0"/>
                        <a:t>1513</a:t>
                      </a:r>
                      <a:endParaRPr lang="zh-TW" altLang="en-US" dirty="0"/>
                    </a:p>
                  </a:txBody>
                  <a:tcPr/>
                </a:tc>
                <a:tc>
                  <a:txBody>
                    <a:bodyPr/>
                    <a:lstStyle/>
                    <a:p>
                      <a:r>
                        <a:rPr lang="en-US" altLang="zh-TW" dirty="0"/>
                        <a:t>3</a:t>
                      </a:r>
                      <a:endParaRPr lang="zh-TW" altLang="en-US" dirty="0"/>
                    </a:p>
                  </a:txBody>
                  <a:tcPr/>
                </a:tc>
                <a:tc>
                  <a:txBody>
                    <a:bodyPr/>
                    <a:lstStyle/>
                    <a:p>
                      <a:r>
                        <a:rPr lang="en-US" altLang="zh-TW" dirty="0"/>
                        <a:t>...</a:t>
                      </a:r>
                      <a:endParaRPr lang="zh-TW" altLang="en-US" dirty="0"/>
                    </a:p>
                  </a:txBody>
                  <a:tcPr/>
                </a:tc>
                <a:tc>
                  <a:txBody>
                    <a:bodyPr/>
                    <a:lstStyle/>
                    <a:p>
                      <a:r>
                        <a:rPr lang="en-US" altLang="zh-TW" dirty="0"/>
                        <a:t>4</a:t>
                      </a:r>
                      <a:endParaRPr lang="zh-TW" altLang="en-US" dirty="0"/>
                    </a:p>
                  </a:txBody>
                  <a:tcPr/>
                </a:tc>
                <a:extLst>
                  <a:ext uri="{0D108BD9-81ED-4DB2-BD59-A6C34878D82A}">
                    <a16:rowId xmlns:a16="http://schemas.microsoft.com/office/drawing/2014/main" val="1562912270"/>
                  </a:ext>
                </a:extLst>
              </a:tr>
              <a:tr h="370840">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extLst>
                  <a:ext uri="{0D108BD9-81ED-4DB2-BD59-A6C34878D82A}">
                    <a16:rowId xmlns:a16="http://schemas.microsoft.com/office/drawing/2014/main" val="3477436591"/>
                  </a:ext>
                </a:extLst>
              </a:tr>
            </a:tbl>
          </a:graphicData>
        </a:graphic>
      </p:graphicFrame>
      <p:graphicFrame>
        <p:nvGraphicFramePr>
          <p:cNvPr id="8" name="表格 7">
            <a:extLst>
              <a:ext uri="{FF2B5EF4-FFF2-40B4-BE49-F238E27FC236}">
                <a16:creationId xmlns:a16="http://schemas.microsoft.com/office/drawing/2014/main" id="{5A02C0C5-5BCD-4874-AC76-BC04254B1F9A}"/>
              </a:ext>
            </a:extLst>
          </p:cNvPr>
          <p:cNvGraphicFramePr>
            <a:graphicFrameLocks noGrp="1"/>
          </p:cNvGraphicFramePr>
          <p:nvPr>
            <p:extLst>
              <p:ext uri="{D42A27DB-BD31-4B8C-83A1-F6EECF244321}">
                <p14:modId xmlns:p14="http://schemas.microsoft.com/office/powerpoint/2010/main" val="4123405502"/>
              </p:ext>
            </p:extLst>
          </p:nvPr>
        </p:nvGraphicFramePr>
        <p:xfrm>
          <a:off x="496124" y="4149080"/>
          <a:ext cx="11089233" cy="1682496"/>
        </p:xfrm>
        <a:graphic>
          <a:graphicData uri="http://schemas.openxmlformats.org/drawingml/2006/table">
            <a:tbl>
              <a:tblPr firstRow="1" bandRow="1">
                <a:tableStyleId>{8EC20E35-A176-4012-BC5E-935CFFF8708E}</a:tableStyleId>
              </a:tblPr>
              <a:tblGrid>
                <a:gridCol w="1440160">
                  <a:extLst>
                    <a:ext uri="{9D8B030D-6E8A-4147-A177-3AD203B41FA5}">
                      <a16:colId xmlns:a16="http://schemas.microsoft.com/office/drawing/2014/main" val="295819443"/>
                    </a:ext>
                  </a:extLst>
                </a:gridCol>
                <a:gridCol w="1421822">
                  <a:extLst>
                    <a:ext uri="{9D8B030D-6E8A-4147-A177-3AD203B41FA5}">
                      <a16:colId xmlns:a16="http://schemas.microsoft.com/office/drawing/2014/main" val="1420094219"/>
                    </a:ext>
                  </a:extLst>
                </a:gridCol>
                <a:gridCol w="2880320">
                  <a:extLst>
                    <a:ext uri="{9D8B030D-6E8A-4147-A177-3AD203B41FA5}">
                      <a16:colId xmlns:a16="http://schemas.microsoft.com/office/drawing/2014/main" val="1599583576"/>
                    </a:ext>
                  </a:extLst>
                </a:gridCol>
                <a:gridCol w="2754642">
                  <a:extLst>
                    <a:ext uri="{9D8B030D-6E8A-4147-A177-3AD203B41FA5}">
                      <a16:colId xmlns:a16="http://schemas.microsoft.com/office/drawing/2014/main" val="2158134791"/>
                    </a:ext>
                  </a:extLst>
                </a:gridCol>
                <a:gridCol w="2592289">
                  <a:extLst>
                    <a:ext uri="{9D8B030D-6E8A-4147-A177-3AD203B41FA5}">
                      <a16:colId xmlns:a16="http://schemas.microsoft.com/office/drawing/2014/main" val="3441094347"/>
                    </a:ext>
                  </a:extLst>
                </a:gridCol>
              </a:tblGrid>
              <a:tr h="370840">
                <a:tc>
                  <a:txBody>
                    <a:bodyPr/>
                    <a:lstStyle/>
                    <a:p>
                      <a:r>
                        <a:rPr lang="en-US" altLang="zh-TW" dirty="0"/>
                        <a:t>Sid</a:t>
                      </a:r>
                      <a:endParaRPr lang="zh-TW" altLang="en-US" dirty="0"/>
                    </a:p>
                  </a:txBody>
                  <a:tcPr/>
                </a:tc>
                <a:tc>
                  <a:txBody>
                    <a:bodyPr/>
                    <a:lstStyle/>
                    <a:p>
                      <a:r>
                        <a:rPr lang="en-US" altLang="zh-TW" dirty="0"/>
                        <a:t>First mode</a:t>
                      </a:r>
                      <a:endParaRPr lang="zh-TW" altLang="en-US" dirty="0"/>
                    </a:p>
                  </a:txBody>
                  <a:tcPr/>
                </a:tc>
                <a:tc>
                  <a:txBody>
                    <a:bodyPr/>
                    <a:lstStyle/>
                    <a:p>
                      <a:r>
                        <a:rPr lang="en-US" altLang="zh-TW" dirty="0"/>
                        <a:t>Max/min dist. mode</a:t>
                      </a:r>
                      <a:endParaRPr lang="zh-TW" altLang="en-US" dirty="0"/>
                    </a:p>
                  </a:txBody>
                  <a:tcPr/>
                </a:tc>
                <a:tc>
                  <a:txBody>
                    <a:bodyPr/>
                    <a:lstStyle/>
                    <a:p>
                      <a:r>
                        <a:rPr lang="en-US" altLang="zh-TW" dirty="0"/>
                        <a:t>Max/min price mode</a:t>
                      </a:r>
                      <a:endParaRPr lang="zh-TW" altLang="en-US" dirty="0"/>
                    </a:p>
                  </a:txBody>
                  <a:tcPr/>
                </a:tc>
                <a:tc>
                  <a:txBody>
                    <a:bodyPr/>
                    <a:lstStyle/>
                    <a:p>
                      <a:r>
                        <a:rPr lang="en-US" altLang="zh-TW" dirty="0"/>
                        <a:t>Max/min eta mode</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1709112</a:t>
                      </a:r>
                      <a:endParaRPr lang="zh-TW" altLang="en-US" dirty="0"/>
                    </a:p>
                  </a:txBody>
                  <a:tcPr/>
                </a:tc>
                <a:tc>
                  <a:txBody>
                    <a:bodyPr/>
                    <a:lstStyle/>
                    <a:p>
                      <a:r>
                        <a:rPr lang="en-US" altLang="zh-TW" dirty="0"/>
                        <a:t>9</a:t>
                      </a:r>
                      <a:endParaRPr lang="zh-TW" altLang="en-US" dirty="0"/>
                    </a:p>
                  </a:txBody>
                  <a:tcPr/>
                </a:tc>
                <a:tc>
                  <a:txBody>
                    <a:bodyPr/>
                    <a:lstStyle/>
                    <a:p>
                      <a:r>
                        <a:rPr lang="en-US" altLang="zh-TW" dirty="0"/>
                        <a:t>3/1</a:t>
                      </a:r>
                      <a:endParaRPr lang="zh-TW" altLang="en-US" dirty="0"/>
                    </a:p>
                  </a:txBody>
                  <a:tcPr/>
                </a:tc>
                <a:tc>
                  <a:txBody>
                    <a:bodyPr/>
                    <a:lstStyle/>
                    <a:p>
                      <a:r>
                        <a:rPr lang="en-US" altLang="zh-TW" dirty="0"/>
                        <a:t>4/3</a:t>
                      </a:r>
                      <a:endParaRPr lang="zh-TW" altLang="en-US" dirty="0"/>
                    </a:p>
                  </a:txBody>
                  <a:tcPr/>
                </a:tc>
                <a:tc>
                  <a:txBody>
                    <a:bodyPr/>
                    <a:lstStyle/>
                    <a:p>
                      <a:r>
                        <a:rPr lang="en-US" altLang="zh-TW" dirty="0"/>
                        <a:t>1/3</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351369</a:t>
                      </a:r>
                      <a:endParaRPr lang="zh-TW" altLang="en-US" dirty="0"/>
                    </a:p>
                  </a:txBody>
                  <a:tcPr/>
                </a:tc>
                <a:tc>
                  <a:txBody>
                    <a:bodyPr/>
                    <a:lstStyle/>
                    <a:p>
                      <a:r>
                        <a:rPr lang="en-US" altLang="zh-TW" dirty="0"/>
                        <a:t>7</a:t>
                      </a:r>
                      <a:endParaRPr lang="zh-TW" altLang="en-US" dirty="0"/>
                    </a:p>
                  </a:txBody>
                  <a:tcPr/>
                </a:tc>
                <a:tc>
                  <a:txBody>
                    <a:bodyPr/>
                    <a:lstStyle/>
                    <a:p>
                      <a:r>
                        <a:rPr lang="en-US" altLang="zh-TW" dirty="0"/>
                        <a:t>3/1</a:t>
                      </a:r>
                      <a:endParaRPr lang="zh-TW" altLang="en-US" dirty="0"/>
                    </a:p>
                  </a:txBody>
                  <a:tcPr/>
                </a:tc>
                <a:tc>
                  <a:txBody>
                    <a:bodyPr/>
                    <a:lstStyle/>
                    <a:p>
                      <a:r>
                        <a:rPr lang="en-US" altLang="zh-TW" dirty="0"/>
                        <a:t>4/3</a:t>
                      </a:r>
                      <a:endParaRPr lang="zh-TW" altLang="en-US" dirty="0"/>
                    </a:p>
                  </a:txBody>
                  <a:tcPr/>
                </a:tc>
                <a:tc>
                  <a:txBody>
                    <a:bodyPr/>
                    <a:lstStyle/>
                    <a:p>
                      <a:r>
                        <a:rPr lang="en-US" altLang="zh-TW" dirty="0"/>
                        <a:t>1/3</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spTree>
    <p:extLst>
      <p:ext uri="{BB962C8B-B14F-4D97-AF65-F5344CB8AC3E}">
        <p14:creationId xmlns:p14="http://schemas.microsoft.com/office/powerpoint/2010/main" val="226107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資料前處理</a:t>
            </a:r>
          </a:p>
        </p:txBody>
      </p:sp>
      <p:graphicFrame>
        <p:nvGraphicFramePr>
          <p:cNvPr id="7" name="表格 6">
            <a:extLst>
              <a:ext uri="{FF2B5EF4-FFF2-40B4-BE49-F238E27FC236}">
                <a16:creationId xmlns:a16="http://schemas.microsoft.com/office/drawing/2014/main" id="{C6FAF450-7CED-4ACE-962D-250445296AEB}"/>
              </a:ext>
            </a:extLst>
          </p:cNvPr>
          <p:cNvGraphicFramePr>
            <a:graphicFrameLocks noGrp="1"/>
          </p:cNvGraphicFramePr>
          <p:nvPr>
            <p:extLst>
              <p:ext uri="{D42A27DB-BD31-4B8C-83A1-F6EECF244321}">
                <p14:modId xmlns:p14="http://schemas.microsoft.com/office/powerpoint/2010/main" val="841097016"/>
              </p:ext>
            </p:extLst>
          </p:nvPr>
        </p:nvGraphicFramePr>
        <p:xfrm>
          <a:off x="549797" y="2628868"/>
          <a:ext cx="6480721" cy="1682496"/>
        </p:xfrm>
        <a:graphic>
          <a:graphicData uri="http://schemas.openxmlformats.org/drawingml/2006/table">
            <a:tbl>
              <a:tblPr firstRow="1" bandRow="1">
                <a:tableStyleId>{8EC20E35-A176-4012-BC5E-935CFFF8708E}</a:tableStyleId>
              </a:tblPr>
              <a:tblGrid>
                <a:gridCol w="1584175">
                  <a:extLst>
                    <a:ext uri="{9D8B030D-6E8A-4147-A177-3AD203B41FA5}">
                      <a16:colId xmlns:a16="http://schemas.microsoft.com/office/drawing/2014/main" val="295819443"/>
                    </a:ext>
                  </a:extLst>
                </a:gridCol>
                <a:gridCol w="2520280">
                  <a:extLst>
                    <a:ext uri="{9D8B030D-6E8A-4147-A177-3AD203B41FA5}">
                      <a16:colId xmlns:a16="http://schemas.microsoft.com/office/drawing/2014/main" val="1420094219"/>
                    </a:ext>
                  </a:extLst>
                </a:gridCol>
                <a:gridCol w="1224136">
                  <a:extLst>
                    <a:ext uri="{9D8B030D-6E8A-4147-A177-3AD203B41FA5}">
                      <a16:colId xmlns:a16="http://schemas.microsoft.com/office/drawing/2014/main" val="1599583576"/>
                    </a:ext>
                  </a:extLst>
                </a:gridCol>
                <a:gridCol w="1152130">
                  <a:extLst>
                    <a:ext uri="{9D8B030D-6E8A-4147-A177-3AD203B41FA5}">
                      <a16:colId xmlns:a16="http://schemas.microsoft.com/office/drawing/2014/main" val="2158134791"/>
                    </a:ext>
                  </a:extLst>
                </a:gridCol>
              </a:tblGrid>
              <a:tr h="352697">
                <a:tc>
                  <a:txBody>
                    <a:bodyPr/>
                    <a:lstStyle/>
                    <a:p>
                      <a:r>
                        <a:rPr lang="en-US" altLang="zh-TW" dirty="0"/>
                        <a:t>Date</a:t>
                      </a:r>
                      <a:endParaRPr lang="zh-TW" altLang="en-US" dirty="0"/>
                    </a:p>
                  </a:txBody>
                  <a:tcPr/>
                </a:tc>
                <a:tc>
                  <a:txBody>
                    <a:bodyPr/>
                    <a:lstStyle/>
                    <a:p>
                      <a:r>
                        <a:rPr lang="en-US" altLang="zh-TW" dirty="0"/>
                        <a:t>Max/min temp.</a:t>
                      </a:r>
                      <a:endParaRPr lang="zh-TW" altLang="en-US" dirty="0"/>
                    </a:p>
                  </a:txBody>
                  <a:tcPr/>
                </a:tc>
                <a:tc>
                  <a:txBody>
                    <a:bodyPr/>
                    <a:lstStyle/>
                    <a:p>
                      <a:r>
                        <a:rPr lang="en-US" altLang="zh-TW" dirty="0"/>
                        <a:t>Weather</a:t>
                      </a:r>
                      <a:endParaRPr lang="zh-TW" altLang="en-US" dirty="0"/>
                    </a:p>
                  </a:txBody>
                  <a:tcPr/>
                </a:tc>
                <a:tc>
                  <a:txBody>
                    <a:bodyPr/>
                    <a:lstStyle/>
                    <a:p>
                      <a:r>
                        <a:rPr lang="en-US" altLang="zh-TW" dirty="0"/>
                        <a:t>Wind</a:t>
                      </a:r>
                      <a:endParaRPr lang="zh-TW" altLang="en-US" dirty="0"/>
                    </a:p>
                  </a:txBody>
                  <a:tcPr/>
                </a:tc>
                <a:extLst>
                  <a:ext uri="{0D108BD9-81ED-4DB2-BD59-A6C34878D82A}">
                    <a16:rowId xmlns:a16="http://schemas.microsoft.com/office/drawing/2014/main" val="1951809644"/>
                  </a:ext>
                </a:extLst>
              </a:tr>
              <a:tr h="370840">
                <a:tc>
                  <a:txBody>
                    <a:bodyPr/>
                    <a:lstStyle/>
                    <a:p>
                      <a:r>
                        <a:rPr lang="en-US" altLang="zh-TW" dirty="0"/>
                        <a:t>10-01</a:t>
                      </a:r>
                      <a:endParaRPr lang="zh-TW" altLang="en-US" dirty="0"/>
                    </a:p>
                  </a:txBody>
                  <a:tcPr/>
                </a:tc>
                <a:tc>
                  <a:txBody>
                    <a:bodyPr/>
                    <a:lstStyle/>
                    <a:p>
                      <a:r>
                        <a:rPr lang="en-US" altLang="zh-TW" dirty="0"/>
                        <a:t>24/12</a:t>
                      </a:r>
                      <a:endParaRPr lang="zh-TW" altLang="en-US" dirty="0"/>
                    </a:p>
                  </a:txBody>
                  <a:tcPr/>
                </a:tc>
                <a:tc>
                  <a:txBody>
                    <a:bodyPr/>
                    <a:lstStyle/>
                    <a:p>
                      <a:r>
                        <a:rPr lang="en-US" altLang="zh-TW" dirty="0"/>
                        <a:t>q</a:t>
                      </a:r>
                      <a:endParaRPr lang="zh-TW" altLang="en-US" dirty="0"/>
                    </a:p>
                  </a:txBody>
                  <a:tcPr/>
                </a:tc>
                <a:tc>
                  <a:txBody>
                    <a:bodyPr/>
                    <a:lstStyle/>
                    <a:p>
                      <a:r>
                        <a:rPr lang="en-US" altLang="zh-TW" dirty="0"/>
                        <a:t>45</a:t>
                      </a:r>
                      <a:endParaRPr lang="zh-TW" altLang="en-US" dirty="0"/>
                    </a:p>
                  </a:txBody>
                  <a:tcPr/>
                </a:tc>
                <a:extLst>
                  <a:ext uri="{0D108BD9-81ED-4DB2-BD59-A6C34878D82A}">
                    <a16:rowId xmlns:a16="http://schemas.microsoft.com/office/drawing/2014/main" val="104601158"/>
                  </a:ext>
                </a:extLst>
              </a:tr>
              <a:tr h="370840">
                <a:tc>
                  <a:txBody>
                    <a:bodyPr/>
                    <a:lstStyle/>
                    <a:p>
                      <a:r>
                        <a:rPr lang="en-US" altLang="zh-TW" dirty="0"/>
                        <a:t>10-02</a:t>
                      </a:r>
                      <a:endParaRPr lang="zh-TW" altLang="en-US" dirty="0"/>
                    </a:p>
                  </a:txBody>
                  <a:tcPr/>
                </a:tc>
                <a:tc>
                  <a:txBody>
                    <a:bodyPr/>
                    <a:lstStyle/>
                    <a:p>
                      <a:r>
                        <a:rPr lang="en-US" altLang="zh-TW" dirty="0"/>
                        <a:t>24/11</a:t>
                      </a:r>
                      <a:endParaRPr lang="zh-TW" altLang="en-US" dirty="0"/>
                    </a:p>
                  </a:txBody>
                  <a:tcPr/>
                </a:tc>
                <a:tc>
                  <a:txBody>
                    <a:bodyPr/>
                    <a:lstStyle/>
                    <a:p>
                      <a:r>
                        <a:rPr lang="en-US" altLang="zh-TW" dirty="0"/>
                        <a:t>q</a:t>
                      </a:r>
                      <a:endParaRPr lang="zh-TW" altLang="en-US" dirty="0"/>
                    </a:p>
                  </a:txBody>
                  <a:tcPr/>
                </a:tc>
                <a:tc>
                  <a:txBody>
                    <a:bodyPr/>
                    <a:lstStyle/>
                    <a:p>
                      <a:r>
                        <a:rPr lang="en-US" altLang="zh-TW" dirty="0"/>
                        <a:t>12</a:t>
                      </a:r>
                      <a:endParaRPr lang="zh-TW" altLang="en-US" dirty="0"/>
                    </a:p>
                  </a:txBody>
                  <a:tcPr/>
                </a:tc>
                <a:extLst>
                  <a:ext uri="{0D108BD9-81ED-4DB2-BD59-A6C34878D82A}">
                    <a16:rowId xmlns:a16="http://schemas.microsoft.com/office/drawing/2014/main" val="270704603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562912270"/>
                  </a:ext>
                </a:extLst>
              </a:tr>
            </a:tbl>
          </a:graphicData>
        </a:graphic>
      </p:graphicFrame>
      <p:graphicFrame>
        <p:nvGraphicFramePr>
          <p:cNvPr id="4" name="表格 3">
            <a:extLst>
              <a:ext uri="{FF2B5EF4-FFF2-40B4-BE49-F238E27FC236}">
                <a16:creationId xmlns:a16="http://schemas.microsoft.com/office/drawing/2014/main" id="{55107054-8052-4988-93D3-581C19EECB5B}"/>
              </a:ext>
            </a:extLst>
          </p:cNvPr>
          <p:cNvGraphicFramePr>
            <a:graphicFrameLocks noGrp="1"/>
          </p:cNvGraphicFramePr>
          <p:nvPr>
            <p:extLst>
              <p:ext uri="{D42A27DB-BD31-4B8C-83A1-F6EECF244321}">
                <p14:modId xmlns:p14="http://schemas.microsoft.com/office/powerpoint/2010/main" val="2297657282"/>
              </p:ext>
            </p:extLst>
          </p:nvPr>
        </p:nvGraphicFramePr>
        <p:xfrm>
          <a:off x="549796" y="1836780"/>
          <a:ext cx="8208915" cy="420624"/>
        </p:xfrm>
        <a:graphic>
          <a:graphicData uri="http://schemas.openxmlformats.org/drawingml/2006/table">
            <a:tbl>
              <a:tblPr firstRow="1" bandRow="1">
                <a:tableStyleId>{8EC20E35-A176-4012-BC5E-935CFFF8708E}</a:tableStyleId>
              </a:tblPr>
              <a:tblGrid>
                <a:gridCol w="1296144">
                  <a:extLst>
                    <a:ext uri="{9D8B030D-6E8A-4147-A177-3AD203B41FA5}">
                      <a16:colId xmlns:a16="http://schemas.microsoft.com/office/drawing/2014/main" val="575031665"/>
                    </a:ext>
                  </a:extLst>
                </a:gridCol>
                <a:gridCol w="1152128">
                  <a:extLst>
                    <a:ext uri="{9D8B030D-6E8A-4147-A177-3AD203B41FA5}">
                      <a16:colId xmlns:a16="http://schemas.microsoft.com/office/drawing/2014/main" val="3906633032"/>
                    </a:ext>
                  </a:extLst>
                </a:gridCol>
                <a:gridCol w="1069835">
                  <a:extLst>
                    <a:ext uri="{9D8B030D-6E8A-4147-A177-3AD203B41FA5}">
                      <a16:colId xmlns:a16="http://schemas.microsoft.com/office/drawing/2014/main" val="3276049735"/>
                    </a:ext>
                  </a:extLst>
                </a:gridCol>
                <a:gridCol w="1172702">
                  <a:extLst>
                    <a:ext uri="{9D8B030D-6E8A-4147-A177-3AD203B41FA5}">
                      <a16:colId xmlns:a16="http://schemas.microsoft.com/office/drawing/2014/main" val="2023432183"/>
                    </a:ext>
                  </a:extLst>
                </a:gridCol>
                <a:gridCol w="1172702">
                  <a:extLst>
                    <a:ext uri="{9D8B030D-6E8A-4147-A177-3AD203B41FA5}">
                      <a16:colId xmlns:a16="http://schemas.microsoft.com/office/drawing/2014/main" val="2018605104"/>
                    </a:ext>
                  </a:extLst>
                </a:gridCol>
                <a:gridCol w="1172702">
                  <a:extLst>
                    <a:ext uri="{9D8B030D-6E8A-4147-A177-3AD203B41FA5}">
                      <a16:colId xmlns:a16="http://schemas.microsoft.com/office/drawing/2014/main" val="2015698438"/>
                    </a:ext>
                  </a:extLst>
                </a:gridCol>
                <a:gridCol w="1172702">
                  <a:extLst>
                    <a:ext uri="{9D8B030D-6E8A-4147-A177-3AD203B41FA5}">
                      <a16:colId xmlns:a16="http://schemas.microsoft.com/office/drawing/2014/main" val="3602011701"/>
                    </a:ext>
                  </a:extLst>
                </a:gridCol>
              </a:tblGrid>
              <a:tr h="370840">
                <a:tc>
                  <a:txBody>
                    <a:bodyPr/>
                    <a:lstStyle/>
                    <a:p>
                      <a:r>
                        <a:rPr lang="en-US" altLang="zh-TW" dirty="0"/>
                        <a:t>Weather</a:t>
                      </a:r>
                      <a:endParaRPr lang="zh-TW" altLang="en-US" dirty="0"/>
                    </a:p>
                  </a:txBody>
                  <a:tcPr/>
                </a:tc>
                <a:tc>
                  <a:txBody>
                    <a:bodyPr/>
                    <a:lstStyle/>
                    <a:p>
                      <a:r>
                        <a:rPr lang="en-US" altLang="zh-TW" dirty="0" err="1">
                          <a:solidFill>
                            <a:schemeClr val="tx1"/>
                          </a:solidFill>
                        </a:rPr>
                        <a:t>qdy</a:t>
                      </a:r>
                      <a:endParaRPr lang="zh-TW" altLang="en-US" dirty="0">
                        <a:solidFill>
                          <a:schemeClr val="tx1"/>
                        </a:solidFill>
                      </a:endParaRPr>
                    </a:p>
                  </a:txBody>
                  <a:tcPr>
                    <a:solidFill>
                      <a:schemeClr val="bg2"/>
                    </a:solidFill>
                  </a:tcPr>
                </a:tc>
                <a:tc>
                  <a:txBody>
                    <a:bodyPr/>
                    <a:lstStyle/>
                    <a:p>
                      <a:r>
                        <a:rPr lang="en-US" altLang="zh-TW" dirty="0" err="1">
                          <a:solidFill>
                            <a:schemeClr val="tx1"/>
                          </a:solidFill>
                        </a:rPr>
                        <a:t>xq</a:t>
                      </a:r>
                      <a:endParaRPr lang="zh-TW" altLang="en-US" dirty="0">
                        <a:solidFill>
                          <a:schemeClr val="tx1"/>
                        </a:solidFill>
                      </a:endParaRPr>
                    </a:p>
                  </a:txBody>
                  <a:tcPr>
                    <a:solidFill>
                      <a:schemeClr val="bg2"/>
                    </a:solidFill>
                  </a:tcPr>
                </a:tc>
                <a:tc>
                  <a:txBody>
                    <a:bodyPr/>
                    <a:lstStyle/>
                    <a:p>
                      <a:r>
                        <a:rPr lang="en-US" altLang="zh-TW" dirty="0">
                          <a:solidFill>
                            <a:schemeClr val="tx1"/>
                          </a:solidFill>
                        </a:rPr>
                        <a:t>q</a:t>
                      </a:r>
                      <a:endParaRPr lang="zh-TW" altLang="en-US" dirty="0">
                        <a:solidFill>
                          <a:schemeClr val="tx1"/>
                        </a:solidFill>
                      </a:endParaRPr>
                    </a:p>
                  </a:txBody>
                  <a:tcPr>
                    <a:solidFill>
                      <a:schemeClr val="bg2"/>
                    </a:solidFill>
                  </a:tcPr>
                </a:tc>
                <a:tc>
                  <a:txBody>
                    <a:bodyPr/>
                    <a:lstStyle/>
                    <a:p>
                      <a:r>
                        <a:rPr lang="en-US" altLang="zh-TW" dirty="0" err="1">
                          <a:solidFill>
                            <a:schemeClr val="tx1"/>
                          </a:solidFill>
                        </a:rPr>
                        <a:t>xydy</a:t>
                      </a:r>
                      <a:endParaRPr lang="zh-TW" altLang="en-US" dirty="0">
                        <a:solidFill>
                          <a:schemeClr val="tx1"/>
                        </a:solidFill>
                      </a:endParaRPr>
                    </a:p>
                  </a:txBody>
                  <a:tcPr>
                    <a:solidFill>
                      <a:schemeClr val="bg2"/>
                    </a:solidFill>
                  </a:tcPr>
                </a:tc>
                <a:tc>
                  <a:txBody>
                    <a:bodyPr/>
                    <a:lstStyle/>
                    <a:p>
                      <a:r>
                        <a:rPr lang="en-US" altLang="zh-TW" dirty="0" err="1">
                          <a:solidFill>
                            <a:schemeClr val="tx1"/>
                          </a:solidFill>
                        </a:rPr>
                        <a:t>dy</a:t>
                      </a:r>
                      <a:endParaRPr lang="zh-TW" altLang="en-US" dirty="0">
                        <a:solidFill>
                          <a:schemeClr val="tx1"/>
                        </a:solidFill>
                      </a:endParaRPr>
                    </a:p>
                  </a:txBody>
                  <a:tcPr>
                    <a:solidFill>
                      <a:schemeClr val="bg2"/>
                    </a:solidFill>
                  </a:tcPr>
                </a:tc>
                <a:tc>
                  <a:txBody>
                    <a:bodyPr/>
                    <a:lstStyle/>
                    <a:p>
                      <a:r>
                        <a:rPr lang="en-US" altLang="zh-TW" dirty="0" err="1">
                          <a:solidFill>
                            <a:schemeClr val="tx1"/>
                          </a:solidFill>
                        </a:rPr>
                        <a:t>dyq</a:t>
                      </a:r>
                      <a:endParaRPr lang="zh-TW" altLang="en-US" dirty="0">
                        <a:solidFill>
                          <a:schemeClr val="tx1"/>
                        </a:solidFill>
                      </a:endParaRPr>
                    </a:p>
                  </a:txBody>
                  <a:tcPr>
                    <a:solidFill>
                      <a:schemeClr val="bg2"/>
                    </a:solidFill>
                  </a:tcPr>
                </a:tc>
                <a:extLst>
                  <a:ext uri="{0D108BD9-81ED-4DB2-BD59-A6C34878D82A}">
                    <a16:rowId xmlns:a16="http://schemas.microsoft.com/office/drawing/2014/main" val="35530052"/>
                  </a:ext>
                </a:extLst>
              </a:tr>
            </a:tbl>
          </a:graphicData>
        </a:graphic>
      </p:graphicFrame>
      <p:sp>
        <p:nvSpPr>
          <p:cNvPr id="11" name="內容版面配置區 2">
            <a:extLst>
              <a:ext uri="{FF2B5EF4-FFF2-40B4-BE49-F238E27FC236}">
                <a16:creationId xmlns:a16="http://schemas.microsoft.com/office/drawing/2014/main" id="{A40AA1A9-491E-4DF5-9D6C-F1C82F081BD4}"/>
              </a:ext>
            </a:extLst>
          </p:cNvPr>
          <p:cNvSpPr>
            <a:spLocks noGrp="1"/>
          </p:cNvSpPr>
          <p:nvPr/>
        </p:nvSpPr>
        <p:spPr bwMode="auto">
          <a:xfrm>
            <a:off x="615416" y="4141036"/>
            <a:ext cx="10969943" cy="209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11480" indent="-411480" algn="l" defTabSz="548640" rtl="0" eaLnBrk="1" fontAlgn="base" hangingPunct="1">
              <a:spcBef>
                <a:spcPct val="20000"/>
              </a:spcBef>
              <a:spcAft>
                <a:spcPct val="0"/>
              </a:spcAft>
              <a:buFont typeface="Arial" panose="020B0604020202020204" pitchFamily="34" charset="0"/>
              <a:buChar char="•"/>
              <a:defRPr kumimoji="1" sz="2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891540" indent="-342900" algn="l" defTabSz="548640" rtl="0" eaLnBrk="1" fontAlgn="base" hangingPunct="1">
              <a:spcBef>
                <a:spcPct val="20000"/>
              </a:spcBef>
              <a:spcAft>
                <a:spcPct val="0"/>
              </a:spcAft>
              <a:buFont typeface="Arial" panose="020B0604020202020204" pitchFamily="34" charset="0"/>
              <a:buChar char="–"/>
              <a:defRPr kumimoji="1" sz="2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37160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920240" indent="-274320" algn="l" defTabSz="548640" rtl="0" eaLnBrk="1" fontAlgn="base" hangingPunct="1">
              <a:spcBef>
                <a:spcPct val="20000"/>
              </a:spcBef>
              <a:spcAft>
                <a:spcPct val="0"/>
              </a:spcAft>
              <a:buFont typeface="Arial" panose="020B0604020202020204" pitchFamily="34" charset="0"/>
              <a:buChar char="–"/>
              <a:defRPr kumimoji="1" sz="22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468880" indent="-274320" algn="l" defTabSz="548640" rtl="0" eaLnBrk="1" fontAlgn="base" hangingPunct="1">
              <a:spcBef>
                <a:spcPct val="20000"/>
              </a:spcBef>
              <a:spcAft>
                <a:spcPct val="0"/>
              </a:spcAft>
              <a:buFont typeface="Arial" panose="020B0604020202020204" pitchFamily="34" charset="0"/>
              <a:buChar char="»"/>
              <a:defRPr kumimoji="1"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endParaRPr lang="en-US" altLang="zh-TW" dirty="0">
              <a:ea typeface="PMingLiU" panose="02020500000000000000" pitchFamily="18" charset="-120"/>
            </a:endParaRPr>
          </a:p>
          <a:p>
            <a:r>
              <a:rPr lang="en-US" altLang="zh-TW" dirty="0"/>
              <a:t>One-hot vector (Weather)</a:t>
            </a:r>
          </a:p>
        </p:txBody>
      </p:sp>
    </p:spTree>
    <p:extLst>
      <p:ext uri="{BB962C8B-B14F-4D97-AF65-F5344CB8AC3E}">
        <p14:creationId xmlns:p14="http://schemas.microsoft.com/office/powerpoint/2010/main" val="409518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方法</a:t>
            </a:r>
          </a:p>
        </p:txBody>
      </p:sp>
      <p:graphicFrame>
        <p:nvGraphicFramePr>
          <p:cNvPr id="4" name="表格 3">
            <a:extLst>
              <a:ext uri="{FF2B5EF4-FFF2-40B4-BE49-F238E27FC236}">
                <a16:creationId xmlns:a16="http://schemas.microsoft.com/office/drawing/2014/main" id="{1D687D69-DD85-4793-9DE5-A5FB91F83402}"/>
              </a:ext>
            </a:extLst>
          </p:cNvPr>
          <p:cNvGraphicFramePr>
            <a:graphicFrameLocks noGrp="1"/>
          </p:cNvGraphicFramePr>
          <p:nvPr>
            <p:extLst>
              <p:ext uri="{D42A27DB-BD31-4B8C-83A1-F6EECF244321}">
                <p14:modId xmlns:p14="http://schemas.microsoft.com/office/powerpoint/2010/main" val="3167165327"/>
              </p:ext>
            </p:extLst>
          </p:nvPr>
        </p:nvGraphicFramePr>
        <p:xfrm>
          <a:off x="261764" y="1417320"/>
          <a:ext cx="11665296" cy="4590288"/>
        </p:xfrm>
        <a:graphic>
          <a:graphicData uri="http://schemas.openxmlformats.org/drawingml/2006/table">
            <a:tbl>
              <a:tblPr firstRow="1" bandRow="1">
                <a:tableStyleId>{8EC20E35-A176-4012-BC5E-935CFFF8708E}</a:tableStyleId>
              </a:tblPr>
              <a:tblGrid>
                <a:gridCol w="2333059">
                  <a:extLst>
                    <a:ext uri="{9D8B030D-6E8A-4147-A177-3AD203B41FA5}">
                      <a16:colId xmlns:a16="http://schemas.microsoft.com/office/drawing/2014/main" val="397434729"/>
                    </a:ext>
                  </a:extLst>
                </a:gridCol>
                <a:gridCol w="2995533">
                  <a:extLst>
                    <a:ext uri="{9D8B030D-6E8A-4147-A177-3AD203B41FA5}">
                      <a16:colId xmlns:a16="http://schemas.microsoft.com/office/drawing/2014/main" val="2160791301"/>
                    </a:ext>
                  </a:extLst>
                </a:gridCol>
                <a:gridCol w="2952328">
                  <a:extLst>
                    <a:ext uri="{9D8B030D-6E8A-4147-A177-3AD203B41FA5}">
                      <a16:colId xmlns:a16="http://schemas.microsoft.com/office/drawing/2014/main" val="4219486227"/>
                    </a:ext>
                  </a:extLst>
                </a:gridCol>
                <a:gridCol w="1872208">
                  <a:extLst>
                    <a:ext uri="{9D8B030D-6E8A-4147-A177-3AD203B41FA5}">
                      <a16:colId xmlns:a16="http://schemas.microsoft.com/office/drawing/2014/main" val="813231668"/>
                    </a:ext>
                  </a:extLst>
                </a:gridCol>
                <a:gridCol w="1512168">
                  <a:extLst>
                    <a:ext uri="{9D8B030D-6E8A-4147-A177-3AD203B41FA5}">
                      <a16:colId xmlns:a16="http://schemas.microsoft.com/office/drawing/2014/main" val="35592435"/>
                    </a:ext>
                  </a:extLst>
                </a:gridCol>
              </a:tblGrid>
              <a:tr h="370840">
                <a:tc>
                  <a:txBody>
                    <a:bodyPr/>
                    <a:lstStyle/>
                    <a:p>
                      <a:r>
                        <a:rPr lang="zh-TW" altLang="en-US" dirty="0"/>
                        <a:t>使用方法</a:t>
                      </a:r>
                    </a:p>
                  </a:txBody>
                  <a:tcPr/>
                </a:tc>
                <a:tc>
                  <a:txBody>
                    <a:bodyPr/>
                    <a:lstStyle/>
                    <a:p>
                      <a:r>
                        <a:rPr lang="zh-TW" altLang="en-US" dirty="0"/>
                        <a:t>使用工具</a:t>
                      </a:r>
                    </a:p>
                  </a:txBody>
                  <a:tcPr/>
                </a:tc>
                <a:tc>
                  <a:txBody>
                    <a:bodyPr/>
                    <a:lstStyle/>
                    <a:p>
                      <a:r>
                        <a:rPr lang="zh-TW" altLang="en-US" dirty="0"/>
                        <a:t>使用特徵</a:t>
                      </a:r>
                    </a:p>
                  </a:txBody>
                  <a:tcPr/>
                </a:tc>
                <a:tc>
                  <a:txBody>
                    <a:bodyPr/>
                    <a:lstStyle/>
                    <a:p>
                      <a:r>
                        <a:rPr lang="zh-TW" altLang="en-US" dirty="0"/>
                        <a:t>線下分數</a:t>
                      </a:r>
                    </a:p>
                  </a:txBody>
                  <a:tcPr/>
                </a:tc>
                <a:tc>
                  <a:txBody>
                    <a:bodyPr/>
                    <a:lstStyle/>
                    <a:p>
                      <a:r>
                        <a:rPr lang="zh-TW" altLang="en-US" dirty="0"/>
                        <a:t>線上分數</a:t>
                      </a:r>
                    </a:p>
                  </a:txBody>
                  <a:tcPr/>
                </a:tc>
                <a:extLst>
                  <a:ext uri="{0D108BD9-81ED-4DB2-BD59-A6C34878D82A}">
                    <a16:rowId xmlns:a16="http://schemas.microsoft.com/office/drawing/2014/main" val="360964477"/>
                  </a:ext>
                </a:extLst>
              </a:tr>
              <a:tr h="370840">
                <a:tc>
                  <a:txBody>
                    <a:bodyPr/>
                    <a:lstStyle/>
                    <a:p>
                      <a:r>
                        <a:rPr lang="en-US" altLang="zh-TW" dirty="0"/>
                        <a:t>if-else</a:t>
                      </a:r>
                      <a:endParaRPr lang="zh-TW" altLang="en-US" dirty="0"/>
                    </a:p>
                  </a:txBody>
                  <a:tcPr/>
                </a:tc>
                <a:tc>
                  <a:txBody>
                    <a:bodyPr/>
                    <a:lstStyle/>
                    <a:p>
                      <a:r>
                        <a:rPr lang="en-US" altLang="zh-TW" dirty="0"/>
                        <a:t>MATLAB</a:t>
                      </a:r>
                      <a:endParaRPr lang="zh-TW" altLang="en-US" dirty="0"/>
                    </a:p>
                  </a:txBody>
                  <a:tcPr/>
                </a:tc>
                <a:tc>
                  <a:txBody>
                    <a:bodyPr/>
                    <a:lstStyle/>
                    <a:p>
                      <a:r>
                        <a:rPr lang="en-US" altLang="zh-TW" dirty="0" err="1"/>
                        <a:t>pid</a:t>
                      </a:r>
                      <a:r>
                        <a:rPr lang="en-US" altLang="zh-TW" dirty="0"/>
                        <a:t>, </a:t>
                      </a:r>
                      <a:r>
                        <a:rPr lang="en-US" altLang="zh-TW" dirty="0" err="1"/>
                        <a:t>sid</a:t>
                      </a:r>
                      <a:r>
                        <a:rPr lang="en-US" altLang="zh-TW" dirty="0"/>
                        <a:t>, plans</a:t>
                      </a:r>
                      <a:endParaRPr lang="zh-TW" altLang="en-US" dirty="0"/>
                    </a:p>
                  </a:txBody>
                  <a:tcPr/>
                </a:tc>
                <a:tc>
                  <a:txBody>
                    <a:bodyPr/>
                    <a:lstStyle/>
                    <a:p>
                      <a:r>
                        <a:rPr lang="en-US" altLang="zh-TW" dirty="0"/>
                        <a:t>-</a:t>
                      </a:r>
                      <a:endParaRPr lang="zh-TW" altLang="en-US" dirty="0"/>
                    </a:p>
                  </a:txBody>
                  <a:tcPr/>
                </a:tc>
                <a:tc>
                  <a:txBody>
                    <a:bodyPr/>
                    <a:lstStyle/>
                    <a:p>
                      <a:r>
                        <a:rPr lang="en-US" altLang="zh-TW" dirty="0"/>
                        <a:t>0.4613</a:t>
                      </a:r>
                      <a:endParaRPr lang="zh-TW" altLang="en-US" dirty="0"/>
                    </a:p>
                  </a:txBody>
                  <a:tcPr/>
                </a:tc>
                <a:extLst>
                  <a:ext uri="{0D108BD9-81ED-4DB2-BD59-A6C34878D82A}">
                    <a16:rowId xmlns:a16="http://schemas.microsoft.com/office/drawing/2014/main" val="3182648463"/>
                  </a:ext>
                </a:extLst>
              </a:tr>
              <a:tr h="370840">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Softmax</a:t>
                      </a:r>
                      <a:r>
                        <a:rPr lang="en-US" altLang="zh-TW" dirty="0"/>
                        <a:t> Classifier</a:t>
                      </a:r>
                      <a:endParaRPr lang="zh-TW" altLang="en-US" dirty="0"/>
                    </a:p>
                  </a:txBody>
                  <a:tcPr/>
                </a:tc>
                <a:tc>
                  <a:txBody>
                    <a:bodyPr/>
                    <a:lstStyle/>
                    <a:p>
                      <a:r>
                        <a:rPr lang="en-US" altLang="zh-TW" dirty="0"/>
                        <a:t>Python,</a:t>
                      </a:r>
                      <a:r>
                        <a:rPr lang="zh-TW" altLang="en-US" dirty="0"/>
                        <a:t> </a:t>
                      </a:r>
                      <a:r>
                        <a:rPr lang="en-US" altLang="zh-TW" dirty="0" err="1"/>
                        <a:t>Pytorch</a:t>
                      </a:r>
                      <a:r>
                        <a:rPr lang="en-US" altLang="zh-TW" dirty="0"/>
                        <a:t>,</a:t>
                      </a:r>
                    </a:p>
                    <a:p>
                      <a:r>
                        <a:rPr lang="en-US" altLang="zh-TW" dirty="0"/>
                        <a:t>Pandas, </a:t>
                      </a:r>
                      <a:r>
                        <a:rPr lang="en-US" altLang="zh-TW" dirty="0" err="1"/>
                        <a:t>Numpy</a:t>
                      </a:r>
                      <a:r>
                        <a:rPr lang="en-US" altLang="zh-TW" dirty="0"/>
                        <a:t>, </a:t>
                      </a:r>
                      <a:r>
                        <a:rPr lang="en-US" altLang="zh-TW" sz="2160" b="0" kern="1200" dirty="0" err="1">
                          <a:solidFill>
                            <a:schemeClr val="dk1"/>
                          </a:solidFill>
                          <a:effectLst/>
                          <a:latin typeface="+mn-lt"/>
                          <a:ea typeface="+mn-ea"/>
                          <a:cs typeface="+mn-cs"/>
                        </a:rPr>
                        <a:t>sklearn</a:t>
                      </a:r>
                      <a:endParaRPr lang="zh-TW" altLang="en-US" dirty="0"/>
                    </a:p>
                  </a:txBody>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pid</a:t>
                      </a:r>
                      <a:r>
                        <a:rPr lang="en-US" altLang="zh-TW" dirty="0"/>
                        <a:t>, </a:t>
                      </a:r>
                      <a:r>
                        <a:rPr lang="en-US" altLang="zh-TW" dirty="0" err="1"/>
                        <a:t>sid</a:t>
                      </a:r>
                      <a:r>
                        <a:rPr lang="en-US" altLang="zh-TW" dirty="0"/>
                        <a:t>, plans</a:t>
                      </a:r>
                      <a:endParaRPr lang="zh-TW" altLang="en-US" dirty="0"/>
                    </a:p>
                  </a:txBody>
                  <a:tcPr/>
                </a:tc>
                <a:tc>
                  <a:txBody>
                    <a:bodyPr/>
                    <a:lstStyle/>
                    <a:p>
                      <a:r>
                        <a:rPr lang="en-US" altLang="zh-TW" dirty="0"/>
                        <a:t>Train/Val Acc:</a:t>
                      </a:r>
                    </a:p>
                    <a:p>
                      <a:r>
                        <a:rPr lang="en-US" altLang="zh-TW" dirty="0"/>
                        <a:t>0.6/0.59</a:t>
                      </a:r>
                      <a:endParaRPr lang="zh-TW" altLang="en-US" dirty="0"/>
                    </a:p>
                  </a:txBody>
                  <a:tcPr/>
                </a:tc>
                <a:tc>
                  <a:txBody>
                    <a:bodyPr/>
                    <a:lstStyle/>
                    <a:p>
                      <a:r>
                        <a:rPr lang="en-US" altLang="zh-TW" dirty="0"/>
                        <a:t>0.5751</a:t>
                      </a:r>
                      <a:endParaRPr lang="zh-TW" altLang="en-US" dirty="0"/>
                    </a:p>
                  </a:txBody>
                  <a:tcPr/>
                </a:tc>
                <a:extLst>
                  <a:ext uri="{0D108BD9-81ED-4DB2-BD59-A6C34878D82A}">
                    <a16:rowId xmlns:a16="http://schemas.microsoft.com/office/drawing/2014/main" val="1506549137"/>
                  </a:ext>
                </a:extLst>
              </a:tr>
              <a:tr h="257680">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Softmax</a:t>
                      </a:r>
                      <a:r>
                        <a:rPr lang="en-US" altLang="zh-TW" dirty="0"/>
                        <a:t> Classifier</a:t>
                      </a:r>
                      <a:endParaRPr lang="zh-TW" altLang="en-US" dirty="0"/>
                    </a:p>
                  </a:txBody>
                  <a:tcPr>
                    <a:lnB w="12700" cap="flat" cmpd="sng" algn="ctr">
                      <a:solidFill>
                        <a:schemeClr val="bg1"/>
                      </a:solidFill>
                      <a:prstDash val="solid"/>
                      <a:round/>
                      <a:headEnd type="none" w="med" len="med"/>
                      <a:tailEnd type="none" w="med" len="med"/>
                    </a:lnB>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Python,</a:t>
                      </a:r>
                      <a:r>
                        <a:rPr lang="zh-TW" altLang="en-US" dirty="0"/>
                        <a:t> </a:t>
                      </a:r>
                      <a:r>
                        <a:rPr lang="en-US" altLang="zh-TW" dirty="0" err="1"/>
                        <a:t>Pytorch</a:t>
                      </a:r>
                      <a:r>
                        <a:rPr lang="en-US" altLang="zh-TW" dirty="0"/>
                        <a:t>,</a:t>
                      </a:r>
                    </a:p>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Pandas, </a:t>
                      </a:r>
                      <a:r>
                        <a:rPr lang="en-US" altLang="zh-TW" dirty="0" err="1"/>
                        <a:t>Numpy</a:t>
                      </a:r>
                      <a:r>
                        <a:rPr lang="en-US" altLang="zh-TW" dirty="0"/>
                        <a:t>, </a:t>
                      </a:r>
                      <a:r>
                        <a:rPr lang="en-US" altLang="zh-TW" sz="2160" b="0" kern="1200" dirty="0" err="1">
                          <a:solidFill>
                            <a:schemeClr val="dk1"/>
                          </a:solidFill>
                          <a:effectLst/>
                          <a:latin typeface="+mn-lt"/>
                          <a:ea typeface="+mn-ea"/>
                          <a:cs typeface="+mn-cs"/>
                        </a:rPr>
                        <a:t>sklearn</a:t>
                      </a:r>
                      <a:endParaRPr lang="zh-TW" altLang="en-US" dirty="0"/>
                    </a:p>
                  </a:txBody>
                  <a:tcPr>
                    <a:lnB w="12700" cap="flat" cmpd="sng" algn="ctr">
                      <a:solidFill>
                        <a:schemeClr val="bg1"/>
                      </a:solidFill>
                      <a:prstDash val="solid"/>
                      <a:round/>
                      <a:headEnd type="none" w="med" len="med"/>
                      <a:tailEnd type="none" w="med" len="med"/>
                    </a:lnB>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pid</a:t>
                      </a:r>
                      <a:r>
                        <a:rPr lang="en-US" altLang="zh-TW" dirty="0"/>
                        <a:t>, </a:t>
                      </a:r>
                      <a:r>
                        <a:rPr lang="en-US" altLang="zh-TW" dirty="0" err="1"/>
                        <a:t>sid</a:t>
                      </a:r>
                      <a:r>
                        <a:rPr lang="en-US" altLang="zh-TW" dirty="0"/>
                        <a:t>, weekday, time, od, plans</a:t>
                      </a:r>
                      <a:endParaRPr lang="zh-TW" altLang="en-US" dirty="0"/>
                    </a:p>
                  </a:txBody>
                  <a:tcPr>
                    <a:lnB w="12700" cap="flat" cmpd="sng" algn="ctr">
                      <a:solidFill>
                        <a:schemeClr val="bg1"/>
                      </a:solidFill>
                      <a:prstDash val="solid"/>
                      <a:round/>
                      <a:headEnd type="none" w="med" len="med"/>
                      <a:tailEnd type="none" w="med" len="med"/>
                    </a:lnB>
                  </a:tcPr>
                </a:tc>
                <a:tc>
                  <a:txBody>
                    <a:bodyPr/>
                    <a:lstStyle/>
                    <a:p>
                      <a:r>
                        <a:rPr lang="en-US" altLang="zh-TW" dirty="0"/>
                        <a:t>Train/Val Acc:</a:t>
                      </a:r>
                    </a:p>
                    <a:p>
                      <a:r>
                        <a:rPr lang="en-US" altLang="zh-TW" dirty="0"/>
                        <a:t>0.66/0.64</a:t>
                      </a:r>
                      <a:endParaRPr lang="zh-TW" altLang="en-US" dirty="0"/>
                    </a:p>
                  </a:txBody>
                  <a:tcPr>
                    <a:lnB w="12700" cap="flat" cmpd="sng" algn="ctr">
                      <a:noFill/>
                      <a:prstDash val="solid"/>
                      <a:round/>
                      <a:headEnd type="none" w="med" len="med"/>
                      <a:tailEnd type="none" w="med" len="med"/>
                    </a:lnB>
                  </a:tcPr>
                </a:tc>
                <a:tc>
                  <a:txBody>
                    <a:bodyPr/>
                    <a:lstStyle/>
                    <a:p>
                      <a:r>
                        <a:rPr lang="en-US" altLang="zh-TW" dirty="0"/>
                        <a:t>0.6201</a:t>
                      </a:r>
                      <a:endParaRPr lang="zh-TW" altLang="en-US" dirty="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5127962"/>
                  </a:ext>
                </a:extLst>
              </a:tr>
              <a:tr h="370840">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Softmax</a:t>
                      </a:r>
                      <a:r>
                        <a:rPr lang="en-US" altLang="zh-TW" dirty="0"/>
                        <a:t> Classifier</a:t>
                      </a:r>
                      <a:endParaRPr lang="zh-TW" altLang="en-US" dirty="0"/>
                    </a:p>
                  </a:txBody>
                  <a:tcPr>
                    <a:lnT w="12700" cap="flat" cmpd="sng" algn="ctr">
                      <a:solidFill>
                        <a:schemeClr val="bg1"/>
                      </a:solidFill>
                      <a:prstDash val="solid"/>
                      <a:round/>
                      <a:headEnd type="none" w="med" len="med"/>
                      <a:tailEnd type="none" w="med" len="med"/>
                    </a:lnT>
                    <a:solidFill>
                      <a:schemeClr val="bg2">
                        <a:lumMod val="75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Python,</a:t>
                      </a:r>
                      <a:r>
                        <a:rPr lang="zh-TW" altLang="en-US" dirty="0"/>
                        <a:t> </a:t>
                      </a:r>
                      <a:r>
                        <a:rPr lang="en-US" altLang="zh-TW" dirty="0" err="1"/>
                        <a:t>Pytorch</a:t>
                      </a:r>
                      <a:r>
                        <a:rPr lang="en-US" altLang="zh-TW" dirty="0"/>
                        <a:t>,</a:t>
                      </a:r>
                    </a:p>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Pandas, </a:t>
                      </a:r>
                      <a:r>
                        <a:rPr lang="en-US" altLang="zh-TW" dirty="0" err="1"/>
                        <a:t>Numpy</a:t>
                      </a:r>
                      <a:r>
                        <a:rPr lang="en-US" altLang="zh-TW" dirty="0"/>
                        <a:t>, </a:t>
                      </a:r>
                      <a:r>
                        <a:rPr lang="en-US" altLang="zh-TW" sz="2160" b="0" kern="1200" dirty="0" err="1">
                          <a:solidFill>
                            <a:schemeClr val="dk1"/>
                          </a:solidFill>
                          <a:effectLst/>
                          <a:latin typeface="+mn-lt"/>
                          <a:ea typeface="+mn-ea"/>
                          <a:cs typeface="+mn-cs"/>
                        </a:rPr>
                        <a:t>sklearn</a:t>
                      </a:r>
                      <a:endParaRPr lang="en-US" altLang="zh-TW" sz="2160" b="0" kern="1200" dirty="0">
                        <a:solidFill>
                          <a:schemeClr val="dk1"/>
                        </a:solidFill>
                        <a:effectLst/>
                        <a:latin typeface="+mn-lt"/>
                        <a:ea typeface="+mn-ea"/>
                        <a:cs typeface="+mn-cs"/>
                      </a:endParaRPr>
                    </a:p>
                  </a:txBody>
                  <a:tcPr>
                    <a:lnT w="12700" cap="flat" cmpd="sng" algn="ctr">
                      <a:solidFill>
                        <a:schemeClr val="bg1"/>
                      </a:solidFill>
                      <a:prstDash val="solid"/>
                      <a:round/>
                      <a:headEnd type="none" w="med" len="med"/>
                      <a:tailEnd type="none" w="med" len="med"/>
                    </a:lnT>
                    <a:solidFill>
                      <a:schemeClr val="bg2">
                        <a:lumMod val="75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pid</a:t>
                      </a:r>
                      <a:r>
                        <a:rPr lang="en-US" altLang="zh-TW" dirty="0"/>
                        <a:t>, </a:t>
                      </a:r>
                      <a:r>
                        <a:rPr lang="en-US" altLang="zh-TW" dirty="0" err="1"/>
                        <a:t>sid</a:t>
                      </a:r>
                      <a:r>
                        <a:rPr lang="en-US" altLang="zh-TW" dirty="0"/>
                        <a:t>, weekday, time, od, plans,</a:t>
                      </a:r>
                      <a:r>
                        <a:rPr lang="zh-TW" altLang="en-US" dirty="0"/>
                        <a:t> </a:t>
                      </a:r>
                      <a:r>
                        <a:rPr lang="en-US" altLang="zh-TW" dirty="0"/>
                        <a:t>weather</a:t>
                      </a:r>
                      <a:endParaRPr lang="zh-TW" altLang="en-US" dirty="0"/>
                    </a:p>
                  </a:txBody>
                  <a:tcPr>
                    <a:lnR>
                      <a:noFill/>
                    </a:lnR>
                    <a:lnT w="12700" cap="flat" cmpd="sng" algn="ctr">
                      <a:solidFill>
                        <a:schemeClr val="bg1"/>
                      </a:solidFill>
                      <a:prstDash val="solid"/>
                      <a:round/>
                      <a:headEnd type="none" w="med" len="med"/>
                      <a:tailEnd type="none" w="med" len="med"/>
                    </a:lnT>
                    <a:solidFill>
                      <a:schemeClr val="bg2">
                        <a:lumMod val="75000"/>
                      </a:schemeClr>
                    </a:solidFill>
                  </a:tcPr>
                </a:tc>
                <a:tc>
                  <a:txBody>
                    <a:bodyPr/>
                    <a:lstStyle/>
                    <a:p>
                      <a:r>
                        <a:rPr lang="en-US" altLang="zh-TW" dirty="0"/>
                        <a:t>Train/Val Acc:</a:t>
                      </a:r>
                    </a:p>
                    <a:p>
                      <a:r>
                        <a:rPr lang="en-US" altLang="zh-TW" dirty="0"/>
                        <a:t>0.77/0.73</a:t>
                      </a:r>
                      <a:endParaRPr lang="zh-TW" altLang="en-US" dirty="0"/>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75000"/>
                      </a:schemeClr>
                    </a:solidFill>
                  </a:tcPr>
                </a:tc>
                <a:tc>
                  <a:txBody>
                    <a:bodyPr/>
                    <a:lstStyle/>
                    <a:p>
                      <a:r>
                        <a:rPr lang="en-US" altLang="zh-TW" dirty="0"/>
                        <a:t>0.6214</a:t>
                      </a:r>
                      <a:endParaRPr lang="zh-TW" altLang="en-US" dirty="0"/>
                    </a:p>
                  </a:txBody>
                  <a:tcPr>
                    <a:lnL>
                      <a:noFill/>
                    </a:lnL>
                    <a:lnT w="12700" cap="flat" cmpd="sng" algn="ctr">
                      <a:solidFill>
                        <a:schemeClr val="bg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3772588041"/>
                  </a:ext>
                </a:extLst>
              </a:tr>
              <a:tr h="370840">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SVM</a:t>
                      </a:r>
                      <a:endParaRPr lang="zh-TW" altLang="en-US" dirty="0"/>
                    </a:p>
                  </a:txBody>
                  <a:tcPr>
                    <a:solidFill>
                      <a:schemeClr val="bg2">
                        <a:lumMod val="90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Python,</a:t>
                      </a:r>
                      <a:r>
                        <a:rPr lang="zh-TW" altLang="en-US" dirty="0"/>
                        <a:t> </a:t>
                      </a:r>
                      <a:r>
                        <a:rPr lang="en-US" altLang="zh-TW" sz="2160" b="0" kern="1200" dirty="0" err="1">
                          <a:solidFill>
                            <a:schemeClr val="dk1"/>
                          </a:solidFill>
                          <a:effectLst/>
                          <a:latin typeface="+mn-lt"/>
                          <a:ea typeface="+mn-ea"/>
                          <a:cs typeface="+mn-cs"/>
                        </a:rPr>
                        <a:t>sklearn</a:t>
                      </a:r>
                      <a:r>
                        <a:rPr lang="en-US" altLang="zh-TW" dirty="0"/>
                        <a:t>,</a:t>
                      </a:r>
                    </a:p>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Pandas, </a:t>
                      </a:r>
                      <a:r>
                        <a:rPr lang="en-US" altLang="zh-TW" dirty="0" err="1"/>
                        <a:t>Numpy</a:t>
                      </a:r>
                      <a:endParaRPr lang="en-US" altLang="zh-TW" sz="2160" b="0" kern="1200" dirty="0">
                        <a:solidFill>
                          <a:schemeClr val="dk1"/>
                        </a:solidFill>
                        <a:effectLst/>
                        <a:latin typeface="+mn-lt"/>
                        <a:ea typeface="+mn-ea"/>
                        <a:cs typeface="+mn-cs"/>
                      </a:endParaRPr>
                    </a:p>
                  </a:txBody>
                  <a:tcPr>
                    <a:solidFill>
                      <a:schemeClr val="bg2">
                        <a:lumMod val="90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pid</a:t>
                      </a:r>
                      <a:r>
                        <a:rPr lang="en-US" altLang="zh-TW" dirty="0"/>
                        <a:t>, </a:t>
                      </a:r>
                      <a:r>
                        <a:rPr lang="en-US" altLang="zh-TW" dirty="0" err="1"/>
                        <a:t>sid</a:t>
                      </a:r>
                      <a:r>
                        <a:rPr lang="en-US" altLang="zh-TW" dirty="0"/>
                        <a:t>, weekday, time, od, plans,</a:t>
                      </a:r>
                      <a:r>
                        <a:rPr lang="zh-TW" altLang="en-US" dirty="0"/>
                        <a:t> </a:t>
                      </a:r>
                      <a:r>
                        <a:rPr lang="en-US" altLang="zh-TW" dirty="0"/>
                        <a:t>weather</a:t>
                      </a:r>
                      <a:endParaRPr lang="zh-TW" altLang="en-US" dirty="0"/>
                    </a:p>
                  </a:txBody>
                  <a:tcPr>
                    <a:solidFill>
                      <a:schemeClr val="bg2">
                        <a:lumMod val="90000"/>
                      </a:schemeClr>
                    </a:solidFill>
                  </a:tcPr>
                </a:tc>
                <a:tc>
                  <a:txBody>
                    <a:bodyPr/>
                    <a:lstStyle/>
                    <a:p>
                      <a:r>
                        <a:rPr lang="en-US" altLang="zh-TW" dirty="0"/>
                        <a:t>F1-score:</a:t>
                      </a:r>
                    </a:p>
                    <a:p>
                      <a:r>
                        <a:rPr lang="en-US" altLang="zh-TW" dirty="0"/>
                        <a:t>0.6242</a:t>
                      </a:r>
                      <a:endParaRPr lang="zh-TW" altLang="en-US" dirty="0"/>
                    </a:p>
                  </a:txBody>
                  <a:tcPr>
                    <a:lnT>
                      <a:noFill/>
                    </a:lnT>
                    <a:solidFill>
                      <a:schemeClr val="bg2">
                        <a:lumMod val="90000"/>
                      </a:schemeClr>
                    </a:solidFill>
                  </a:tcPr>
                </a:tc>
                <a:tc>
                  <a:txBody>
                    <a:bodyPr/>
                    <a:lstStyle/>
                    <a:p>
                      <a:r>
                        <a:rPr lang="en-US" altLang="zh-TW" dirty="0"/>
                        <a:t>0.6119</a:t>
                      </a:r>
                      <a:endParaRPr lang="zh-TW" altLang="en-US" dirty="0"/>
                    </a:p>
                  </a:txBody>
                  <a:tcPr>
                    <a:solidFill>
                      <a:schemeClr val="bg2">
                        <a:lumMod val="90000"/>
                      </a:schemeClr>
                    </a:solidFill>
                  </a:tcPr>
                </a:tc>
                <a:extLst>
                  <a:ext uri="{0D108BD9-81ED-4DB2-BD59-A6C34878D82A}">
                    <a16:rowId xmlns:a16="http://schemas.microsoft.com/office/drawing/2014/main" val="3877560963"/>
                  </a:ext>
                </a:extLst>
              </a:tr>
              <a:tr h="370840">
                <a:tc>
                  <a:txBody>
                    <a:bodyPr/>
                    <a:lstStyle/>
                    <a:p>
                      <a:r>
                        <a:rPr lang="en-US" altLang="zh-TW" dirty="0" err="1"/>
                        <a:t>LightBGM</a:t>
                      </a:r>
                      <a:endParaRPr lang="zh-TW" altLang="en-US" dirty="0"/>
                    </a:p>
                  </a:txBody>
                  <a:tcPr>
                    <a:solidFill>
                      <a:schemeClr val="bg2">
                        <a:lumMod val="75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Python, </a:t>
                      </a:r>
                      <a:r>
                        <a:rPr lang="en-US" altLang="zh-TW" dirty="0" err="1"/>
                        <a:t>LightBGM</a:t>
                      </a:r>
                      <a:r>
                        <a:rPr lang="en-US" altLang="zh-TW" dirty="0"/>
                        <a:t>,</a:t>
                      </a:r>
                    </a:p>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a:t>Pandas, </a:t>
                      </a:r>
                      <a:r>
                        <a:rPr lang="en-US" altLang="zh-TW" dirty="0" err="1"/>
                        <a:t>Numpy</a:t>
                      </a:r>
                      <a:r>
                        <a:rPr lang="en-US" altLang="zh-TW" dirty="0"/>
                        <a:t>, </a:t>
                      </a:r>
                      <a:r>
                        <a:rPr lang="en-US" altLang="zh-TW" sz="2160" b="0" kern="1200" dirty="0" err="1">
                          <a:solidFill>
                            <a:schemeClr val="dk1"/>
                          </a:solidFill>
                          <a:effectLst/>
                          <a:latin typeface="+mn-lt"/>
                          <a:ea typeface="+mn-ea"/>
                          <a:cs typeface="+mn-cs"/>
                        </a:rPr>
                        <a:t>sklearn</a:t>
                      </a:r>
                      <a:endParaRPr lang="en-US" altLang="zh-TW" sz="2160" b="0" kern="1200" dirty="0">
                        <a:solidFill>
                          <a:schemeClr val="dk1"/>
                        </a:solidFill>
                        <a:effectLst/>
                        <a:latin typeface="+mn-lt"/>
                        <a:ea typeface="+mn-ea"/>
                        <a:cs typeface="+mn-cs"/>
                      </a:endParaRPr>
                    </a:p>
                  </a:txBody>
                  <a:tcPr>
                    <a:solidFill>
                      <a:schemeClr val="bg2">
                        <a:lumMod val="75000"/>
                      </a:schemeClr>
                    </a:solidFill>
                  </a:tcPr>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altLang="zh-TW" dirty="0" err="1"/>
                        <a:t>pid</a:t>
                      </a:r>
                      <a:r>
                        <a:rPr lang="en-US" altLang="zh-TW" dirty="0"/>
                        <a:t>, </a:t>
                      </a:r>
                      <a:r>
                        <a:rPr lang="en-US" altLang="zh-TW" dirty="0" err="1"/>
                        <a:t>sid</a:t>
                      </a:r>
                      <a:r>
                        <a:rPr lang="en-US" altLang="zh-TW" dirty="0"/>
                        <a:t>, weekday, time, od, plans</a:t>
                      </a:r>
                      <a:endParaRPr lang="zh-TW" altLang="en-US" dirty="0"/>
                    </a:p>
                  </a:txBody>
                  <a:tcPr>
                    <a:solidFill>
                      <a:schemeClr val="bg2">
                        <a:lumMod val="75000"/>
                      </a:schemeClr>
                    </a:solidFill>
                  </a:tcPr>
                </a:tc>
                <a:tc>
                  <a:txBody>
                    <a:bodyPr/>
                    <a:lstStyle/>
                    <a:p>
                      <a:r>
                        <a:rPr lang="en-US" altLang="zh-TW" dirty="0"/>
                        <a:t>F1-score:</a:t>
                      </a:r>
                    </a:p>
                    <a:p>
                      <a:r>
                        <a:rPr lang="en-US" altLang="zh-TW" dirty="0"/>
                        <a:t>0.6758</a:t>
                      </a:r>
                      <a:endParaRPr lang="zh-TW" altLang="en-US" dirty="0"/>
                    </a:p>
                  </a:txBody>
                  <a:tcPr>
                    <a:solidFill>
                      <a:schemeClr val="bg2">
                        <a:lumMod val="75000"/>
                      </a:schemeClr>
                    </a:solidFill>
                  </a:tcPr>
                </a:tc>
                <a:tc>
                  <a:txBody>
                    <a:bodyPr/>
                    <a:lstStyle/>
                    <a:p>
                      <a:r>
                        <a:rPr lang="en-US" altLang="zh-TW" dirty="0"/>
                        <a:t>0.6892</a:t>
                      </a:r>
                      <a:endParaRPr lang="zh-TW" altLang="en-US" dirty="0"/>
                    </a:p>
                  </a:txBody>
                  <a:tcPr>
                    <a:solidFill>
                      <a:schemeClr val="bg2">
                        <a:lumMod val="75000"/>
                      </a:schemeClr>
                    </a:solidFill>
                  </a:tcPr>
                </a:tc>
                <a:extLst>
                  <a:ext uri="{0D108BD9-81ED-4DB2-BD59-A6C34878D82A}">
                    <a16:rowId xmlns:a16="http://schemas.microsoft.com/office/drawing/2014/main" val="2792162118"/>
                  </a:ext>
                </a:extLst>
              </a:tr>
            </a:tbl>
          </a:graphicData>
        </a:graphic>
      </p:graphicFrame>
    </p:spTree>
    <p:extLst>
      <p:ext uri="{BB962C8B-B14F-4D97-AF65-F5344CB8AC3E}">
        <p14:creationId xmlns:p14="http://schemas.microsoft.com/office/powerpoint/2010/main" val="38481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6E4F998-2E3C-46BF-B3D3-6042DA433766}"/>
              </a:ext>
            </a:extLst>
          </p:cNvPr>
          <p:cNvPicPr>
            <a:picLocks noChangeAspect="1"/>
          </p:cNvPicPr>
          <p:nvPr/>
        </p:nvPicPr>
        <p:blipFill rotWithShape="1">
          <a:blip r:embed="rId2"/>
          <a:srcRect t="7683" r="16841" b="14545"/>
          <a:stretch/>
        </p:blipFill>
        <p:spPr>
          <a:xfrm>
            <a:off x="1816116" y="1268760"/>
            <a:ext cx="8950686" cy="4896544"/>
          </a:xfrm>
          <a:prstGeom prst="rect">
            <a:avLst/>
          </a:prstGeom>
        </p:spPr>
      </p:pic>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結果</a:t>
            </a:r>
          </a:p>
        </p:txBody>
      </p:sp>
      <p:sp>
        <p:nvSpPr>
          <p:cNvPr id="6" name="矩形 5"/>
          <p:cNvSpPr/>
          <p:nvPr/>
        </p:nvSpPr>
        <p:spPr>
          <a:xfrm>
            <a:off x="1981826" y="4221088"/>
            <a:ext cx="8784976" cy="28803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8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結果分析</a:t>
            </a:r>
          </a:p>
        </p:txBody>
      </p:sp>
      <p:sp>
        <p:nvSpPr>
          <p:cNvPr id="3" name="內容版面配置區 2">
            <a:extLst>
              <a:ext uri="{FF2B5EF4-FFF2-40B4-BE49-F238E27FC236}">
                <a16:creationId xmlns:a16="http://schemas.microsoft.com/office/drawing/2014/main" id="{C954B010-7B31-495E-A518-BB701C2D22DB}"/>
              </a:ext>
            </a:extLst>
          </p:cNvPr>
          <p:cNvSpPr>
            <a:spLocks noGrp="1"/>
          </p:cNvSpPr>
          <p:nvPr>
            <p:ph idx="1"/>
          </p:nvPr>
        </p:nvSpPr>
        <p:spPr>
          <a:xfrm>
            <a:off x="1197868" y="1600200"/>
            <a:ext cx="9649072" cy="4526280"/>
          </a:xfrm>
        </p:spPr>
        <p:txBody>
          <a:bodyPr numCol="1"/>
          <a:lstStyle/>
          <a:p>
            <a:r>
              <a:rPr lang="zh-TW" altLang="en-US" sz="2400" dirty="0">
                <a:latin typeface="標楷體" panose="03000509000000000000" pitchFamily="65" charset="-120"/>
              </a:rPr>
              <a:t>遇到的困難</a:t>
            </a:r>
            <a:r>
              <a:rPr lang="en-US" altLang="zh-TW" sz="2400" dirty="0">
                <a:latin typeface="標楷體" panose="03000509000000000000" pitchFamily="65" charset="-120"/>
              </a:rPr>
              <a:t>：</a:t>
            </a:r>
          </a:p>
          <a:p>
            <a:pPr marL="0" indent="0">
              <a:buNone/>
            </a:pPr>
            <a:r>
              <a:rPr lang="en-US" altLang="zh-TW" sz="2200" dirty="0">
                <a:latin typeface="標楷體" panose="03000509000000000000" pitchFamily="65" charset="-120"/>
              </a:rPr>
              <a:t>1.</a:t>
            </a:r>
            <a:r>
              <a:rPr lang="zh-TW" altLang="en-US" sz="2200" dirty="0">
                <a:latin typeface="標楷體" panose="03000509000000000000" pitchFamily="65" charset="-120"/>
              </a:rPr>
              <a:t>由於不是當地人，無法完全了解其生活型態、實際情形，因此較難定義特徵，造成測試結果不佳。</a:t>
            </a:r>
            <a:endParaRPr lang="en-US" altLang="zh-TW" sz="2200" dirty="0">
              <a:latin typeface="標楷體" panose="03000509000000000000" pitchFamily="65" charset="-120"/>
            </a:endParaRPr>
          </a:p>
          <a:p>
            <a:pPr marL="0" indent="0">
              <a:buNone/>
            </a:pPr>
            <a:endParaRPr lang="en-US" altLang="zh-TW" sz="2400" dirty="0">
              <a:latin typeface="標楷體" panose="03000509000000000000" pitchFamily="65" charset="-120"/>
            </a:endParaRPr>
          </a:p>
          <a:p>
            <a:r>
              <a:rPr lang="zh-TW" altLang="en-US" sz="2400" dirty="0">
                <a:latin typeface="標楷體" panose="03000509000000000000" pitchFamily="65" charset="-120"/>
              </a:rPr>
              <a:t>如何精進</a:t>
            </a:r>
            <a:r>
              <a:rPr lang="en-US" altLang="zh-TW" sz="2400" dirty="0">
                <a:latin typeface="標楷體" panose="03000509000000000000" pitchFamily="65" charset="-120"/>
              </a:rPr>
              <a:t>：</a:t>
            </a:r>
          </a:p>
          <a:p>
            <a:pPr marL="457200" indent="-457200">
              <a:buFont typeface="+mj-lt"/>
              <a:buAutoNum type="arabicPeriod"/>
            </a:pPr>
            <a:r>
              <a:rPr lang="zh-TW" altLang="en-US" sz="2200" dirty="0">
                <a:latin typeface="標楷體" panose="03000509000000000000" pitchFamily="65" charset="-120"/>
              </a:rPr>
              <a:t>後來使用</a:t>
            </a:r>
            <a:r>
              <a:rPr lang="en-US" altLang="zh-TW" sz="2200" dirty="0" err="1">
                <a:latin typeface="標楷體" panose="03000509000000000000" pitchFamily="65" charset="-120"/>
              </a:rPr>
              <a:t>LightBGM</a:t>
            </a:r>
            <a:r>
              <a:rPr lang="zh-TW" altLang="en-US" sz="2200" dirty="0">
                <a:latin typeface="標楷體" panose="03000509000000000000" pitchFamily="65" charset="-120"/>
              </a:rPr>
              <a:t>效能有明顯的提升，但還是需要詳細分析資料才能有更好的表現。</a:t>
            </a:r>
            <a:endParaRPr lang="en-US" altLang="zh-TW" sz="2200" dirty="0">
              <a:latin typeface="標楷體" panose="03000509000000000000" pitchFamily="65" charset="-120"/>
            </a:endParaRPr>
          </a:p>
          <a:p>
            <a:pPr marL="0" indent="0">
              <a:buNone/>
            </a:pPr>
            <a:endParaRPr lang="en-US" altLang="zh-TW" sz="2200" dirty="0">
              <a:latin typeface="標楷體" panose="03000509000000000000" pitchFamily="65" charset="-120"/>
            </a:endParaRPr>
          </a:p>
          <a:p>
            <a:r>
              <a:rPr lang="zh-TW" altLang="en-US" sz="2400" dirty="0">
                <a:latin typeface="標楷體" panose="03000509000000000000" pitchFamily="65" charset="-120"/>
              </a:rPr>
              <a:t>分工</a:t>
            </a:r>
            <a:endParaRPr lang="en-US" altLang="zh-TW" sz="2400" dirty="0">
              <a:latin typeface="標楷體" panose="03000509000000000000" pitchFamily="65" charset="-120"/>
            </a:endParaRPr>
          </a:p>
          <a:p>
            <a:pPr lvl="1"/>
            <a:r>
              <a:rPr lang="zh-TW" altLang="en-US" sz="2200" dirty="0">
                <a:latin typeface="標楷體" panose="03000509000000000000" pitchFamily="65" charset="-120"/>
              </a:rPr>
              <a:t>資料處理與分析：張閔翔、吳泓毅</a:t>
            </a:r>
            <a:endParaRPr lang="en-US" altLang="zh-TW" sz="2200" dirty="0">
              <a:latin typeface="標楷體" panose="03000509000000000000" pitchFamily="65" charset="-120"/>
            </a:endParaRPr>
          </a:p>
          <a:p>
            <a:pPr lvl="1"/>
            <a:r>
              <a:rPr lang="zh-TW" altLang="en-US" sz="2200" dirty="0">
                <a:latin typeface="標楷體" panose="03000509000000000000" pitchFamily="65" charset="-120"/>
              </a:rPr>
              <a:t>訓練模型：謝睿滄</a:t>
            </a:r>
          </a:p>
        </p:txBody>
      </p:sp>
    </p:spTree>
    <p:extLst>
      <p:ext uri="{BB962C8B-B14F-4D97-AF65-F5344CB8AC3E}">
        <p14:creationId xmlns:p14="http://schemas.microsoft.com/office/powerpoint/2010/main" val="285287439"/>
      </p:ext>
    </p:extLst>
  </p:cSld>
  <p:clrMapOvr>
    <a:masterClrMapping/>
  </p:clrMapOvr>
</p:sld>
</file>

<file path=ppt/theme/theme1.xml><?xml version="1.0" encoding="utf-8"?>
<a:theme xmlns:a="http://schemas.openxmlformats.org/drawingml/2006/main" name="forma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format4</Template>
  <TotalTime>35077</TotalTime>
  <Words>725</Words>
  <Application>Microsoft Office PowerPoint</Application>
  <PresentationFormat>自訂</PresentationFormat>
  <Paragraphs>262</Paragraphs>
  <Slides>10</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Microsoft JhengHei UI</vt:lpstr>
      <vt:lpstr>宋体</vt:lpstr>
      <vt:lpstr>新細明體</vt:lpstr>
      <vt:lpstr>新細明體</vt:lpstr>
      <vt:lpstr>標楷體</vt:lpstr>
      <vt:lpstr>Arial</vt:lpstr>
      <vt:lpstr>Calibri</vt:lpstr>
      <vt:lpstr>Times New Roman</vt:lpstr>
      <vt:lpstr>format4</vt:lpstr>
      <vt:lpstr>KDD CUP期末報告</vt:lpstr>
      <vt:lpstr>Outline</vt:lpstr>
      <vt:lpstr>資料前處理</vt:lpstr>
      <vt:lpstr>資料前處理</vt:lpstr>
      <vt:lpstr>資料前處理</vt:lpstr>
      <vt:lpstr>資料前處理</vt:lpstr>
      <vt:lpstr>方法</vt:lpstr>
      <vt:lpstr>結果</vt:lpstr>
      <vt:lpstr>結果分析</vt:lpstr>
      <vt:lpstr>參賽心得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謝睿滄</dc:creator>
  <cp:lastModifiedBy>. John</cp:lastModifiedBy>
  <cp:revision>344</cp:revision>
  <dcterms:created xsi:type="dcterms:W3CDTF">2018-08-11T12:59:33Z</dcterms:created>
  <dcterms:modified xsi:type="dcterms:W3CDTF">2019-06-11T09:06:36Z</dcterms:modified>
</cp:coreProperties>
</file>