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70" autoAdjust="0"/>
    <p:restoredTop sz="81333" autoAdjust="0"/>
  </p:normalViewPr>
  <p:slideViewPr>
    <p:cSldViewPr snapToGrid="0" showGuides="1">
      <p:cViewPr varScale="1">
        <p:scale>
          <a:sx n="63" d="100"/>
          <a:sy n="63" d="100"/>
        </p:scale>
        <p:origin x="5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DB45-22C1-49AA-9342-384230B0672B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EE1F4-2B37-4E1E-9C79-6AA0755EC9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79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E1F4-2B37-4E1E-9C79-6AA0755EC9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28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E1F4-2B37-4E1E-9C79-6AA0755EC9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9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EE1F4-2B37-4E1E-9C79-6AA0755EC9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6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D2B21-4A88-4E3A-857C-C3AF4250AE8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1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D2B21-4A88-4E3A-857C-C3AF4250AE8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79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2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49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6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3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8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5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88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5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35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54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EF7C-642D-42DC-A6FF-A0B363AEF72A}" type="datetimeFigureOut">
              <a:rPr lang="zh-TW" altLang="en-US" smtClean="0"/>
              <a:t>2019-05-02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14D2-5ADA-48CE-A9F8-582F485FF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6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期中報告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If you're happy and you know it clap your hands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M10715060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洪子翔</a:t>
            </a:r>
            <a:endParaRPr lang="en-US" altLang="zh-TW" dirty="0" smtClean="0"/>
          </a:p>
          <a:p>
            <a:r>
              <a:rPr lang="en-US" altLang="zh-TW" dirty="0" smtClean="0"/>
              <a:t>M10715061	</a:t>
            </a:r>
            <a:r>
              <a:rPr lang="zh-TW" altLang="en-US" dirty="0" smtClean="0"/>
              <a:t>王根顥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7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</a:t>
            </a:r>
            <a:r>
              <a:rPr lang="zh-TW" altLang="en-US" dirty="0" smtClean="0"/>
              <a:t>困難及解決辦法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在使用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NN</a:t>
            </a:r>
            <a:r>
              <a:rPr lang="zh-TW" altLang="en-US" dirty="0" smtClean="0"/>
              <a:t>來做預測時，不平均的資料分布會使</a:t>
            </a:r>
            <a:r>
              <a:rPr lang="en-US" altLang="zh-TW" dirty="0" smtClean="0"/>
              <a:t>NN</a:t>
            </a:r>
            <a:r>
              <a:rPr lang="zh-TW" altLang="en-US" dirty="0" smtClean="0"/>
              <a:t>學習錯誤，如何做資料平均？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打算使用</a:t>
            </a:r>
            <a:r>
              <a:rPr lang="en-US" altLang="zh-TW" dirty="0" err="1"/>
              <a:t>Imblearn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是否可以再擴增特徵？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打算對地點與時間做更細部的分類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訓練時常常</a:t>
            </a:r>
            <a:r>
              <a:rPr lang="en-US" altLang="zh-TW" dirty="0" smtClean="0"/>
              <a:t>overfitting</a:t>
            </a:r>
            <a:r>
              <a:rPr lang="zh-TW" altLang="en-US" dirty="0" smtClean="0"/>
              <a:t>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打算使用</a:t>
            </a:r>
            <a:r>
              <a:rPr lang="en-US" altLang="zh-TW" dirty="0" err="1"/>
              <a:t>cross_validation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97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如何精進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Imblearn</a:t>
            </a:r>
            <a:r>
              <a:rPr lang="zh-TW" altLang="en-US" dirty="0" smtClean="0"/>
              <a:t>來做資料平均取樣。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對地點與時間做更細部的</a:t>
            </a:r>
            <a:r>
              <a:rPr lang="zh-TW" altLang="en-US" dirty="0" smtClean="0"/>
              <a:t>分類來增加特徵區隔性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對路線的花費時間、距離及花費價格做處理來增加新的特徵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打算使用</a:t>
            </a:r>
            <a:r>
              <a:rPr lang="en-US" altLang="zh-TW" dirty="0" err="1" smtClean="0"/>
              <a:t>cross_validation</a:t>
            </a:r>
            <a:r>
              <a:rPr lang="zh-TW" altLang="en-US" dirty="0" smtClean="0"/>
              <a:t>來降低</a:t>
            </a:r>
            <a:r>
              <a:rPr lang="en-US" altLang="zh-TW" dirty="0" smtClean="0"/>
              <a:t>overfitting</a:t>
            </a:r>
            <a:r>
              <a:rPr lang="zh-TW" altLang="en-US" dirty="0" smtClean="0"/>
              <a:t>的情形。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尋找更加不同的分類方法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例如：</a:t>
            </a:r>
            <a:r>
              <a:rPr lang="en-US" altLang="zh-TW" dirty="0" smtClean="0"/>
              <a:t>SVM</a:t>
            </a:r>
            <a:r>
              <a:rPr lang="zh-TW" altLang="en-US" dirty="0" smtClean="0"/>
              <a:t>系列的</a:t>
            </a:r>
            <a:r>
              <a:rPr lang="en-US" altLang="zh-TW" dirty="0" smtClean="0"/>
              <a:t>LSVM…)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20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B851C-62AC-4640-9CC8-A07F14E51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AlphaGo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8C339C-6D11-4F19-8727-821C72CB3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If you're happy and you know it clap your </a:t>
            </a:r>
            <a:r>
              <a:rPr lang="en-US" altLang="zh-TW" dirty="0" smtClean="0"/>
              <a:t>hands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199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7187F-0A6F-426C-8358-01DA30A1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圍棋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C61FF-CF3B-4EAA-899F-1879467D0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其實是一種「完全信息博弈」。</a:t>
            </a:r>
          </a:p>
          <a:p>
            <a:pPr marL="0" indent="0">
              <a:buNone/>
            </a:pPr>
            <a:r>
              <a:rPr lang="zh-TW" altLang="en-US" dirty="0"/>
              <a:t>指每一參與者都擁有所有其他參與者的特征、策略集及得益函數等方面的準確信息的博弈。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6" name="Picture 2" descr="ãåæ£ãçåçæå°çµæ">
            <a:extLst>
              <a:ext uri="{FF2B5EF4-FFF2-40B4-BE49-F238E27FC236}">
                <a16:creationId xmlns:a16="http://schemas.microsoft.com/office/drawing/2014/main" id="{7CD06D78-8CEE-4623-963A-29853195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429000"/>
            <a:ext cx="4762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F7F6F-C13C-476D-ACEC-D347B212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完全信息博弈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374E2-C102-4786-86D9-11FF5188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完全信息博弈的遊戲比的是「搜尋」最佳解。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因為這種遊戲是可以用「窮舉法」找到所有的可能。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搜索的複雜度取決於搜索空間的寬度與深度。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對於圍棋而言，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寬度就是「每步的選擇多寡」，大約</a:t>
            </a:r>
            <a:r>
              <a:rPr lang="en-US" altLang="zh-TW" dirty="0"/>
              <a:t>250</a:t>
            </a:r>
            <a:r>
              <a:rPr lang="zh-TW" altLang="en-US" dirty="0"/>
              <a:t>位置。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深度就是整個博弈的「步數」，大約</a:t>
            </a:r>
            <a:r>
              <a:rPr lang="en-US" altLang="zh-TW" dirty="0"/>
              <a:t>150</a:t>
            </a:r>
            <a:r>
              <a:rPr lang="zh-TW" altLang="en-US" dirty="0"/>
              <a:t>手。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而完全信息博弈展開的所有可能就會如同一個很大很大的「樹」。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588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EB9A71-0FB6-4E39-AF0A-652E5C0CF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788"/>
            <a:ext cx="10515600" cy="53611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由上述可知，完全信息博弈的搜索好與壞取決於整體搜索空間的「寬度」與「深度」以及最後的「樹搜尋方式」。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而在</a:t>
            </a:r>
            <a:r>
              <a:rPr lang="en-US" altLang="zh-TW" dirty="0"/>
              <a:t>Alpha Go</a:t>
            </a:r>
            <a:r>
              <a:rPr lang="zh-TW" altLang="en-US" dirty="0"/>
              <a:t>都有對這三方面做優化。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在寬度優化上使用「</a:t>
            </a:r>
            <a:r>
              <a:rPr lang="en-US" altLang="zh-TW" dirty="0"/>
              <a:t>Policy Network</a:t>
            </a:r>
            <a:r>
              <a:rPr lang="zh-TW" altLang="en-US" dirty="0"/>
              <a:t>」限制搜索寬度。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在深度優化上使用「</a:t>
            </a:r>
            <a:r>
              <a:rPr lang="en-US" altLang="zh-TW" dirty="0"/>
              <a:t>Value Network</a:t>
            </a:r>
            <a:r>
              <a:rPr lang="zh-TW" altLang="en-US" dirty="0"/>
              <a:t>」限制搜索深度。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在樹搜尋方式優化上採用「</a:t>
            </a:r>
            <a:r>
              <a:rPr lang="en-US" altLang="zh-TW" dirty="0"/>
              <a:t> Monte Carlo tree search</a:t>
            </a:r>
            <a:r>
              <a:rPr lang="zh-TW" altLang="en-US" dirty="0"/>
              <a:t>」。</a:t>
            </a:r>
          </a:p>
        </p:txBody>
      </p:sp>
    </p:spTree>
    <p:extLst>
      <p:ext uri="{BB962C8B-B14F-4D97-AF65-F5344CB8AC3E}">
        <p14:creationId xmlns:p14="http://schemas.microsoft.com/office/powerpoint/2010/main" val="46336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CA6D-805B-4BD2-8429-A6E56419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D2574-AF17-4D50-867D-E60F6105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圍棋中總共有</a:t>
            </a:r>
            <a:r>
              <a:rPr lang="en-US" altLang="zh-TW" dirty="0"/>
              <a:t>19*19</a:t>
            </a:r>
            <a:r>
              <a:rPr lang="zh-TW" altLang="en-US" dirty="0"/>
              <a:t>共</a:t>
            </a:r>
            <a:r>
              <a:rPr lang="en-US" altLang="zh-TW" dirty="0"/>
              <a:t>361</a:t>
            </a:r>
            <a:r>
              <a:rPr lang="zh-TW" altLang="en-US" dirty="0"/>
              <a:t>個位置。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這麼多的可能位置上，其實並不難想像每個位置對於現在的棋面有不同程度的影響，有些位置是在自己的「目」中、有些位置在對手的「活棋」中、有些位置甚至在對手的「活棋」中。每種位置對整個棋局都有不同程度影響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</a:t>
            </a:r>
            <a:r>
              <a:rPr lang="en-US" altLang="zh-TW" dirty="0"/>
              <a:t>Alpha</a:t>
            </a:r>
            <a:r>
              <a:rPr lang="zh-TW" altLang="en-US" dirty="0"/>
              <a:t> </a:t>
            </a:r>
            <a:r>
              <a:rPr lang="en-US" altLang="zh-TW" dirty="0"/>
              <a:t>Go</a:t>
            </a:r>
            <a:r>
              <a:rPr lang="zh-TW" altLang="en-US" dirty="0"/>
              <a:t>使用「</a:t>
            </a:r>
            <a:r>
              <a:rPr lang="en-US" altLang="zh-TW" dirty="0"/>
              <a:t>Policy Network</a:t>
            </a:r>
            <a:r>
              <a:rPr lang="zh-TW" altLang="en-US" dirty="0"/>
              <a:t>」來計算現在棋局每個合法位置落子的獲勝機率，因此可以透過閥值來限制落子的選擇。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而機器要怎麼了解到每個位置的重要性呢？就要靠著大量的棋譜來學習。</a:t>
            </a:r>
          </a:p>
        </p:txBody>
      </p:sp>
    </p:spTree>
    <p:extLst>
      <p:ext uri="{BB962C8B-B14F-4D97-AF65-F5344CB8AC3E}">
        <p14:creationId xmlns:p14="http://schemas.microsoft.com/office/powerpoint/2010/main" val="188048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B624DB-9800-4850-944C-E5BB7F13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4DBDE7-C7F3-459E-8BB2-2A2DA2AD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在圍棋中，並不是要下到不能下才算結束。只有每個目都呈現「活棋」的情況，就是一個棋局的結束。但「活棋」有許多不同的形態。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而且在目數已經有懸殊的差距時，在爭取剩餘的目也挽回不了局面。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所以</a:t>
            </a:r>
            <a:r>
              <a:rPr lang="en-US" altLang="zh-TW" dirty="0"/>
              <a:t>Alpha</a:t>
            </a:r>
            <a:r>
              <a:rPr lang="zh-TW" altLang="en-US" dirty="0"/>
              <a:t> </a:t>
            </a:r>
            <a:r>
              <a:rPr lang="en-US" altLang="zh-TW" dirty="0"/>
              <a:t>Go</a:t>
            </a:r>
            <a:r>
              <a:rPr lang="zh-TW" altLang="en-US" dirty="0"/>
              <a:t>使用「</a:t>
            </a:r>
            <a:r>
              <a:rPr lang="en-US" altLang="zh-TW" dirty="0"/>
              <a:t>Value Network</a:t>
            </a:r>
            <a:r>
              <a:rPr lang="zh-TW" altLang="en-US" dirty="0"/>
              <a:t>」來計算現在整個棋局獲勝的可能性。</a:t>
            </a:r>
          </a:p>
        </p:txBody>
      </p:sp>
    </p:spTree>
    <p:extLst>
      <p:ext uri="{BB962C8B-B14F-4D97-AF65-F5344CB8AC3E}">
        <p14:creationId xmlns:p14="http://schemas.microsoft.com/office/powerpoint/2010/main" val="195005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CD506-0D2C-4E87-8498-B315655E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Monte Carlo tree 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4C835-4961-43CB-AA70-DC4A42AA4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現在的棋局有</a:t>
            </a:r>
            <a:r>
              <a:rPr lang="en-US" altLang="zh-TW" dirty="0"/>
              <a:t>N</a:t>
            </a:r>
            <a:r>
              <a:rPr lang="zh-TW" altLang="en-US" dirty="0"/>
              <a:t>的合法落子位置，在下一手對方又有</a:t>
            </a:r>
            <a:r>
              <a:rPr lang="en-US" altLang="zh-TW" dirty="0"/>
              <a:t>N-1</a:t>
            </a:r>
            <a:r>
              <a:rPr lang="zh-TW" altLang="en-US" dirty="0"/>
              <a:t>的合法落子位置</a:t>
            </a:r>
            <a:r>
              <a:rPr lang="en-US" altLang="zh-TW" dirty="0"/>
              <a:t>…</a:t>
            </a:r>
            <a:r>
              <a:rPr lang="zh-TW" altLang="en-US" dirty="0"/>
              <a:t>這樣計算下來，整個搜索空間展開，是一個十分龐大的樹，即使是已經限縮了寬度與深度。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使用傳統的</a:t>
            </a:r>
            <a:r>
              <a:rPr lang="en-US" altLang="zh-TW" dirty="0"/>
              <a:t>max-min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也是可以做到搜索最佳解，但所需要的時間十分龐大。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MCTS</a:t>
            </a:r>
            <a:r>
              <a:rPr lang="zh-TW" altLang="en-US" dirty="0"/>
              <a:t>藉由</a:t>
            </a:r>
            <a:r>
              <a:rPr lang="en-US" altLang="zh-TW" dirty="0"/>
              <a:t>Selection(</a:t>
            </a:r>
            <a:r>
              <a:rPr lang="zh-TW" altLang="en-US" dirty="0"/>
              <a:t>尋找值得探索的節點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 Expansion(</a:t>
            </a:r>
            <a:r>
              <a:rPr lang="zh-TW" altLang="en-US" dirty="0"/>
              <a:t>建立不重複的子節點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 Simulation(</a:t>
            </a:r>
            <a:r>
              <a:rPr lang="zh-TW" altLang="en-US" dirty="0"/>
              <a:t>模擬子節點的價值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en-US" altLang="zh-TW" dirty="0"/>
              <a:t>Backpropagation(</a:t>
            </a:r>
            <a:r>
              <a:rPr lang="zh-TW" altLang="en-US" dirty="0"/>
              <a:t>計算父節點的價值與跟新時間</a:t>
            </a:r>
            <a:r>
              <a:rPr lang="en-US" altLang="zh-TW" dirty="0"/>
              <a:t>)</a:t>
            </a:r>
            <a:r>
              <a:rPr lang="zh-TW" altLang="en-US" dirty="0"/>
              <a:t>來達到在有限的時間中，尋找最佳解。</a:t>
            </a:r>
          </a:p>
        </p:txBody>
      </p:sp>
    </p:spTree>
    <p:extLst>
      <p:ext uri="{BB962C8B-B14F-4D97-AF65-F5344CB8AC3E}">
        <p14:creationId xmlns:p14="http://schemas.microsoft.com/office/powerpoint/2010/main" val="148373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FC4341-EF3D-4010-AEC1-6E771CAD6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4643" y="26668"/>
            <a:ext cx="6093585" cy="6831332"/>
          </a:xfrm>
          <a:prstGeom prst="rect">
            <a:avLst/>
          </a:prstGeom>
        </p:spPr>
      </p:pic>
      <p:sp>
        <p:nvSpPr>
          <p:cNvPr id="4" name="AutoShape 2" descr="è¿éåå¾çæè¿°">
            <a:extLst>
              <a:ext uri="{FF2B5EF4-FFF2-40B4-BE49-F238E27FC236}">
                <a16:creationId xmlns:a16="http://schemas.microsoft.com/office/drawing/2014/main" id="{C71D8C6C-C0E9-42FB-B5FE-7C6E9D4F7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7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要預測「使用者選用路徑」 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對於路徑分析有利的特徵：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地點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出發地、目的地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時間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工作日</a:t>
            </a:r>
            <a:r>
              <a:rPr lang="en-US" altLang="zh-TW" dirty="0" smtClean="0"/>
              <a:t>\</a:t>
            </a:r>
            <a:r>
              <a:rPr lang="zh-TW" altLang="en-US" dirty="0" smtClean="0"/>
              <a:t>例假日、上下班、所花時間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特殊屬性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使用者偏好、路徑特殊性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App</a:t>
            </a:r>
            <a:r>
              <a:rPr lang="zh-TW" altLang="en-US" dirty="0" smtClean="0"/>
              <a:t>特性</a:t>
            </a:r>
            <a:r>
              <a:rPr lang="en-US" altLang="zh-TW" dirty="0" smtClean="0"/>
              <a:t>(</a:t>
            </a:r>
            <a:r>
              <a:rPr lang="zh-TW" altLang="en-US" dirty="0" smtClean="0"/>
              <a:t>路徑推薦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07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AlphaGo</a:t>
            </a:r>
            <a:r>
              <a:rPr lang="en-US" altLang="zh-TW" dirty="0" smtClean="0"/>
              <a:t> Zero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7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Tabula rasa</a:t>
            </a:r>
          </a:p>
          <a:p>
            <a:pPr lvl="1"/>
            <a:r>
              <a:rPr lang="zh-TW" altLang="en-US" dirty="0"/>
              <a:t>認為人的個體生來沒有內在或與生俱來的心智，也即是一塊白板，所有的知識都是逐漸從他們的感官和經驗而</a:t>
            </a:r>
            <a:r>
              <a:rPr lang="zh-TW" altLang="en-US" dirty="0" smtClean="0"/>
              <a:t>來。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相較於</a:t>
            </a:r>
            <a:r>
              <a:rPr lang="en-US" altLang="zh-TW" dirty="0" err="1" smtClean="0"/>
              <a:t>AlphaGo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AlphaGo</a:t>
            </a:r>
            <a:r>
              <a:rPr lang="en-US" altLang="zh-TW" dirty="0" smtClean="0"/>
              <a:t> Zero</a:t>
            </a:r>
            <a:r>
              <a:rPr lang="zh-TW" altLang="en-US" dirty="0" smtClean="0"/>
              <a:t>結合</a:t>
            </a:r>
            <a:r>
              <a:rPr lang="en-US" altLang="zh-TW" dirty="0" smtClean="0"/>
              <a:t>policy network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value </a:t>
            </a:r>
            <a:r>
              <a:rPr lang="en-US" altLang="zh-TW" dirty="0" err="1" smtClean="0"/>
              <a:t>networkr</a:t>
            </a:r>
            <a:r>
              <a:rPr lang="zh-TW" altLang="en-US" dirty="0" smtClean="0"/>
              <a:t>成</a:t>
            </a:r>
            <a:r>
              <a:rPr lang="en-US" altLang="zh-TW" dirty="0"/>
              <a:t>Dual Network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Training without human data</a:t>
            </a:r>
            <a:r>
              <a:rPr lang="zh-TW" altLang="en-US" dirty="0" smtClean="0"/>
              <a:t>，只告訴它圍棋規則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Reinforcement Learning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1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AlphaGo</a:t>
            </a:r>
            <a:r>
              <a:rPr lang="en-US" altLang="zh-TW" dirty="0" smtClean="0"/>
              <a:t> Zero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single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machine</a:t>
            </a:r>
            <a:r>
              <a:rPr lang="zh-TW" altLang="en-US" dirty="0" smtClean="0"/>
              <a:t>及 四個</a:t>
            </a:r>
            <a:r>
              <a:rPr lang="en-US" altLang="zh-TW" dirty="0" smtClean="0"/>
              <a:t>TPUs</a:t>
            </a:r>
            <a:r>
              <a:rPr lang="zh-TW" altLang="en-US" dirty="0" smtClean="0"/>
              <a:t>，其最終成效就大於使用</a:t>
            </a:r>
            <a:r>
              <a:rPr lang="en-US" altLang="zh-TW" dirty="0" smtClean="0"/>
              <a:t>many machines</a:t>
            </a:r>
            <a:r>
              <a:rPr lang="zh-TW" altLang="en-US" dirty="0" smtClean="0"/>
              <a:t>及</a:t>
            </a:r>
            <a:r>
              <a:rPr lang="en-US" altLang="zh-TW" dirty="0" smtClean="0"/>
              <a:t>48</a:t>
            </a:r>
            <a:r>
              <a:rPr lang="zh-TW" altLang="en-US" dirty="0" smtClean="0"/>
              <a:t>個</a:t>
            </a:r>
            <a:r>
              <a:rPr lang="en-US" altLang="zh-TW" dirty="0" smtClean="0"/>
              <a:t>TPUs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79575" t="44321" r="6667" b="29836"/>
          <a:stretch/>
        </p:blipFill>
        <p:spPr>
          <a:xfrm>
            <a:off x="5601955" y="2930789"/>
            <a:ext cx="2731491" cy="2886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53519" t="30823" r="32450" b="44910"/>
          <a:stretch/>
        </p:blipFill>
        <p:spPr>
          <a:xfrm>
            <a:off x="1959918" y="3053556"/>
            <a:ext cx="2566040" cy="24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人類受前人經驗所影響，許多想法都困在框架中。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若能跳脫框架，是否就能有突破性的發展</a:t>
            </a:r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418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描述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總共給予六個檔案</a:t>
            </a: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90841"/>
              </p:ext>
            </p:extLst>
          </p:nvPr>
        </p:nvGraphicFramePr>
        <p:xfrm>
          <a:off x="3048000" y="2492557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62695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23675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352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屬性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6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profiles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63091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使用者屬性</a:t>
                      </a:r>
                      <a:r>
                        <a:rPr lang="en-US" altLang="zh-TW" dirty="0" smtClean="0"/>
                        <a:t>(66</a:t>
                      </a:r>
                      <a:r>
                        <a:rPr lang="zh-TW" altLang="en-US" dirty="0" smtClean="0"/>
                        <a:t>個</a:t>
                      </a:r>
                      <a:r>
                        <a:rPr lang="en-US" altLang="zh-TW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81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train_queries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500000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要求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13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train_plans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491054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規劃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53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train_clicks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453336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9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test_queries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94358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要求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1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test_plans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92571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規劃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5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9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r>
              <a:rPr lang="zh-TW" altLang="en-US" dirty="0" smtClean="0"/>
              <a:t>描述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可以看到「要求」數量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「規劃」數量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「答案」數量</a:t>
            </a:r>
            <a:endParaRPr lang="en-US" altLang="zh-TW" dirty="0"/>
          </a:p>
          <a:p>
            <a:pPr lvl="1"/>
            <a:r>
              <a:rPr lang="zh-TW" altLang="en-US" dirty="0" smtClean="0"/>
              <a:t>沒有辦法直接對應所有資料。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 在「要求」中存在未記載</a:t>
            </a:r>
            <a:r>
              <a:rPr lang="en-US" altLang="zh-TW" dirty="0" err="1" smtClean="0"/>
              <a:t>Pid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在「規劃」中</a:t>
            </a:r>
            <a:r>
              <a:rPr lang="en-US" altLang="zh-TW" dirty="0" smtClean="0"/>
              <a:t>plans</a:t>
            </a:r>
            <a:r>
              <a:rPr lang="zh-TW" altLang="en-US" dirty="0" smtClean="0"/>
              <a:t>裡面的路線數量不一，從一條到七條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708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r>
              <a:rPr lang="en-US" altLang="zh-TW" dirty="0" smtClean="0"/>
              <a:t>_</a:t>
            </a:r>
            <a:r>
              <a:rPr lang="zh-TW" altLang="en-US" dirty="0" smtClean="0"/>
              <a:t>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主要開發環境：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JupyterLab</a:t>
            </a:r>
            <a:endParaRPr lang="en-US" altLang="zh-TW" dirty="0" smtClean="0"/>
          </a:p>
          <a:p>
            <a:r>
              <a:rPr lang="zh-TW" altLang="en-US" dirty="0" smtClean="0"/>
              <a:t>主要開發工具：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Pandas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Sklearn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Lightgbm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Xgboost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Keras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66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做法</a:t>
            </a:r>
            <a:r>
              <a:rPr lang="en-US" altLang="zh-TW" dirty="0" smtClean="0"/>
              <a:t>_</a:t>
            </a:r>
            <a:r>
              <a:rPr lang="zh-TW" altLang="en-US" dirty="0"/>
              <a:t>使用的</a:t>
            </a:r>
            <a:r>
              <a:rPr lang="en-US" altLang="zh-TW" dirty="0"/>
              <a:t>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所有使用者屬性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每個</a:t>
            </a:r>
            <a:r>
              <a:rPr lang="en-US" altLang="zh-TW" dirty="0" smtClean="0"/>
              <a:t>plan</a:t>
            </a:r>
            <a:r>
              <a:rPr lang="zh-TW" altLang="en-US" dirty="0" smtClean="0"/>
              <a:t>的距離、時間、花費及</a:t>
            </a:r>
            <a:r>
              <a:rPr lang="en-US" altLang="zh-TW" dirty="0" smtClean="0"/>
              <a:t>mode</a:t>
            </a:r>
            <a:r>
              <a:rPr lang="zh-TW" altLang="en-US" dirty="0" smtClean="0"/>
              <a:t>號碼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出發地</a:t>
            </a:r>
            <a:r>
              <a:rPr lang="en-US" altLang="zh-TW" dirty="0" smtClean="0"/>
              <a:t>(o)</a:t>
            </a:r>
            <a:r>
              <a:rPr lang="zh-TW" altLang="en-US" dirty="0" smtClean="0"/>
              <a:t>、目的地</a:t>
            </a:r>
            <a:r>
              <a:rPr lang="en-US" altLang="zh-TW" dirty="0" smtClean="0"/>
              <a:t>(d)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查詢時間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60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r>
              <a:rPr lang="en-US" altLang="zh-TW" dirty="0" smtClean="0"/>
              <a:t>_</a:t>
            </a:r>
            <a:r>
              <a:rPr lang="zh-TW" altLang="en-US" dirty="0" smtClean="0"/>
              <a:t>資料過濾、補正及製作訓練集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245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由於「</a:t>
            </a:r>
            <a:r>
              <a:rPr lang="zh-TW" altLang="en-US" dirty="0"/>
              <a:t>要求」數量 </a:t>
            </a:r>
            <a:r>
              <a:rPr lang="en-US" altLang="zh-TW" dirty="0"/>
              <a:t>&gt;</a:t>
            </a:r>
            <a:r>
              <a:rPr lang="zh-TW" altLang="en-US" dirty="0"/>
              <a:t>「規劃」數量 </a:t>
            </a:r>
            <a:r>
              <a:rPr lang="en-US" altLang="zh-TW" dirty="0"/>
              <a:t>&gt;</a:t>
            </a:r>
            <a:r>
              <a:rPr lang="zh-TW" altLang="en-US" dirty="0"/>
              <a:t>「答案」</a:t>
            </a:r>
            <a:r>
              <a:rPr lang="zh-TW" altLang="en-US" dirty="0" smtClean="0"/>
              <a:t>數量，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有要求、規劃及答案為正常數據。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/>
              <a:t>有</a:t>
            </a:r>
            <a:r>
              <a:rPr lang="zh-TW" altLang="en-US" dirty="0" smtClean="0"/>
              <a:t>要求</a:t>
            </a:r>
            <a:r>
              <a:rPr lang="zh-TW" altLang="en-US" dirty="0"/>
              <a:t>及</a:t>
            </a:r>
            <a:r>
              <a:rPr lang="zh-TW" altLang="en-US" dirty="0" smtClean="0"/>
              <a:t>規劃，但沒有答案也為正常數據，只是使用者沒有做選擇。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只有要求，但沒有規劃</a:t>
            </a:r>
            <a:r>
              <a:rPr lang="zh-TW" altLang="en-US" dirty="0"/>
              <a:t>及答案</a:t>
            </a:r>
            <a:r>
              <a:rPr lang="zh-TW" altLang="en-US" dirty="0" smtClean="0"/>
              <a:t>為異常數據，不納入神經網路學習。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由於</a:t>
            </a:r>
            <a:r>
              <a:rPr lang="zh-TW" altLang="en-US" dirty="0"/>
              <a:t>在「要求」中存在未記載</a:t>
            </a:r>
            <a:r>
              <a:rPr lang="en-US" altLang="zh-TW" dirty="0" err="1"/>
              <a:t>Pid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有兩種做法：</a:t>
            </a:r>
            <a:endParaRPr lang="en-US" altLang="zh-TW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TW" altLang="en-US" dirty="0" smtClean="0"/>
              <a:t>將沒有</a:t>
            </a:r>
            <a:r>
              <a:rPr lang="en-US" altLang="zh-TW" dirty="0" err="1" smtClean="0"/>
              <a:t>pid</a:t>
            </a:r>
            <a:r>
              <a:rPr lang="zh-TW" altLang="en-US" dirty="0" smtClean="0"/>
              <a:t>視為同一個人，屬性全部皆設定為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TW" altLang="en-US" dirty="0" smtClean="0"/>
              <a:t>將整個 資料分成有</a:t>
            </a:r>
            <a:r>
              <a:rPr lang="en-US" altLang="zh-TW" dirty="0" err="1" smtClean="0"/>
              <a:t>pid</a:t>
            </a:r>
            <a:r>
              <a:rPr lang="zh-TW" altLang="en-US" dirty="0" smtClean="0"/>
              <a:t>跟沒有</a:t>
            </a:r>
            <a:r>
              <a:rPr lang="en-US" altLang="zh-TW" dirty="0" err="1" smtClean="0"/>
              <a:t>pid</a:t>
            </a:r>
            <a:r>
              <a:rPr lang="zh-TW" altLang="en-US" dirty="0" smtClean="0"/>
              <a:t>的來分開訓練。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由於</a:t>
            </a:r>
            <a:r>
              <a:rPr lang="zh-TW" altLang="en-US" dirty="0" smtClean="0"/>
              <a:t>在</a:t>
            </a:r>
            <a:r>
              <a:rPr lang="zh-TW" altLang="en-US" dirty="0"/>
              <a:t>「規劃」中</a:t>
            </a:r>
            <a:r>
              <a:rPr lang="en-US" altLang="zh-TW" dirty="0"/>
              <a:t>plans</a:t>
            </a:r>
            <a:r>
              <a:rPr lang="zh-TW" altLang="en-US" dirty="0"/>
              <a:t>裡面的路線數量不一，從一條到七</a:t>
            </a:r>
            <a:r>
              <a:rPr lang="zh-TW" altLang="en-US" dirty="0" smtClean="0"/>
              <a:t>條。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有兩種做法：</a:t>
            </a:r>
            <a:endParaRPr lang="en-US" altLang="zh-TW" dirty="0"/>
          </a:p>
          <a:p>
            <a:pPr marL="1828800" lvl="3" indent="-457200">
              <a:buFont typeface="+mj-lt"/>
              <a:buAutoNum type="arabicPeriod"/>
            </a:pPr>
            <a:r>
              <a:rPr lang="zh-TW" altLang="en-US" dirty="0" smtClean="0"/>
              <a:t>將每個規劃路線分開預測使用者點選機率。</a:t>
            </a:r>
            <a:endParaRPr lang="en-US" altLang="zh-TW" dirty="0" smtClean="0"/>
          </a:p>
          <a:p>
            <a:pPr marL="1828800" lvl="3" indent="-457200">
              <a:buFont typeface="+mj-lt"/>
              <a:buAutoNum type="arabicPeriod"/>
            </a:pPr>
            <a:r>
              <a:rPr lang="zh-TW" altLang="en-US" dirty="0" smtClean="0"/>
              <a:t>把全部規劃路線聚集在同一個訓練資料裡，來預測使用者做出哪種路線選擇。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r>
              <a:rPr lang="en-US" altLang="zh-TW" dirty="0" smtClean="0"/>
              <a:t>_</a:t>
            </a:r>
            <a:r>
              <a:rPr lang="zh-TW" altLang="en-US" dirty="0" smtClean="0"/>
              <a:t>訓練神經網路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NN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sklearn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Machine Learning</a:t>
            </a:r>
          </a:p>
          <a:p>
            <a:pPr marL="457200" lvl="1" indent="0">
              <a:buNone/>
            </a:pPr>
            <a:r>
              <a:rPr lang="en-US" altLang="zh-TW" dirty="0" smtClean="0"/>
              <a:t>Decision Tree</a:t>
            </a:r>
            <a:r>
              <a:rPr lang="zh-TW" altLang="en-US" dirty="0" smtClean="0"/>
              <a:t>系列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/>
              <a:t>lightgbm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err="1"/>
              <a:t>xgboost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738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/>
              <a:t>目前排名：</a:t>
            </a:r>
            <a:r>
              <a:rPr lang="en-US" altLang="zh-TW" dirty="0" smtClean="0"/>
              <a:t>274</a:t>
            </a:r>
            <a:r>
              <a:rPr lang="zh-TW" altLang="en-US" dirty="0" smtClean="0"/>
              <a:t>名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244009"/>
              </p:ext>
            </p:extLst>
          </p:nvPr>
        </p:nvGraphicFramePr>
        <p:xfrm>
          <a:off x="2192979" y="2687320"/>
          <a:ext cx="78060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014">
                  <a:extLst>
                    <a:ext uri="{9D8B030D-6E8A-4147-A177-3AD203B41FA5}">
                      <a16:colId xmlns:a16="http://schemas.microsoft.com/office/drawing/2014/main" val="1266507467"/>
                    </a:ext>
                  </a:extLst>
                </a:gridCol>
                <a:gridCol w="2602014">
                  <a:extLst>
                    <a:ext uri="{9D8B030D-6E8A-4147-A177-3AD203B41FA5}">
                      <a16:colId xmlns:a16="http://schemas.microsoft.com/office/drawing/2014/main" val="661966334"/>
                    </a:ext>
                  </a:extLst>
                </a:gridCol>
                <a:gridCol w="2602014">
                  <a:extLst>
                    <a:ext uri="{9D8B030D-6E8A-4147-A177-3AD203B41FA5}">
                      <a16:colId xmlns:a16="http://schemas.microsoft.com/office/drawing/2014/main" val="363687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線下分數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線上分數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56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Keras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的 </a:t>
                      </a:r>
                      <a:r>
                        <a:rPr lang="en-US" altLang="zh-TW" dirty="0" smtClean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0.24603769811509424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0.01625252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1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Decision Tree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err="1" smtClean="0"/>
                        <a:t>lightgbm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0.7061146942652867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0.68438965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4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Decision Tree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err="1" smtClean="0"/>
                        <a:t>xgboost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0.7034648267586621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0.68308224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9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42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1025</Words>
  <Application>Microsoft Office PowerPoint</Application>
  <PresentationFormat>寬螢幕</PresentationFormat>
  <Paragraphs>164</Paragraphs>
  <Slides>23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期中報告</vt:lpstr>
      <vt:lpstr>問題分析</vt:lpstr>
      <vt:lpstr>data描述</vt:lpstr>
      <vt:lpstr>data描述</vt:lpstr>
      <vt:lpstr>做法_平台</vt:lpstr>
      <vt:lpstr>做法_使用的feature</vt:lpstr>
      <vt:lpstr>作法_資料過濾、補正及製作訓練集</vt:lpstr>
      <vt:lpstr>作法_訓練神經網路</vt:lpstr>
      <vt:lpstr>結果</vt:lpstr>
      <vt:lpstr>遇到的困難及解決辦法</vt:lpstr>
      <vt:lpstr>如何精進</vt:lpstr>
      <vt:lpstr>AlphaGo</vt:lpstr>
      <vt:lpstr>圍棋</vt:lpstr>
      <vt:lpstr>完全信息博弈</vt:lpstr>
      <vt:lpstr>PowerPoint 簡報</vt:lpstr>
      <vt:lpstr>Policy Network</vt:lpstr>
      <vt:lpstr>Value Network</vt:lpstr>
      <vt:lpstr>Monte Carlo tree search</vt:lpstr>
      <vt:lpstr>PowerPoint 簡報</vt:lpstr>
      <vt:lpstr>AlphaGo Zero</vt:lpstr>
      <vt:lpstr>PowerPoint 簡報</vt:lpstr>
      <vt:lpstr>PowerPoint 簡報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期中報告</dc:title>
  <dc:creator>David Hung</dc:creator>
  <cp:lastModifiedBy>user</cp:lastModifiedBy>
  <cp:revision>23</cp:revision>
  <dcterms:created xsi:type="dcterms:W3CDTF">2019-04-29T02:45:37Z</dcterms:created>
  <dcterms:modified xsi:type="dcterms:W3CDTF">2019-05-02T15:21:10Z</dcterms:modified>
</cp:coreProperties>
</file>