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9" r:id="rId3"/>
    <p:sldId id="265" r:id="rId4"/>
    <p:sldId id="262" r:id="rId5"/>
    <p:sldId id="264" r:id="rId6"/>
    <p:sldId id="260" r:id="rId7"/>
    <p:sldId id="269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3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85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74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41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004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03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2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96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2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4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56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6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16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1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ghtgbm.readthedocs.io/en/latest/Python-API.html" TargetMode="External"/><Relationship Id="rId2" Type="http://schemas.openxmlformats.org/officeDocument/2006/relationships/hyperlink" Target="https://kknews.cc/zh-tw/other/y236paj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multi-modal transportation recommendation</a:t>
            </a:r>
            <a:endParaRPr lang="zh-TW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資工碩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一 </a:t>
            </a:r>
            <a:r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M10715065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林真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資工碩一  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M10715063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陳星宇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資工碩一 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M10715088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林摯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烜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7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4000" dirty="0" smtClean="0"/>
              <a:t>參考網址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/>
              <a:t>機器不學習：機器學習時代三大神器</a:t>
            </a:r>
            <a:r>
              <a:rPr lang="en-US" altLang="zh-TW" dirty="0"/>
              <a:t>GBDT</a:t>
            </a:r>
            <a:r>
              <a:rPr lang="zh-TW" altLang="en-US" dirty="0"/>
              <a:t>、</a:t>
            </a:r>
            <a:r>
              <a:rPr lang="en-US" altLang="zh-TW" dirty="0" err="1"/>
              <a:t>XGBoost</a:t>
            </a:r>
            <a:r>
              <a:rPr lang="zh-TW" altLang="en-US" dirty="0"/>
              <a:t>、</a:t>
            </a:r>
            <a:r>
              <a:rPr lang="en-US" altLang="zh-TW" dirty="0" err="1" smtClean="0"/>
              <a:t>LightGBM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>
                <a:hlinkClick r:id="rId2"/>
              </a:rPr>
              <a:t>https://kknews.cc/zh-tw/other/y236paj.html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/>
              <a:t>Python API — </a:t>
            </a:r>
            <a:r>
              <a:rPr lang="en-US" altLang="zh-TW" dirty="0" err="1"/>
              <a:t>LightGBM</a:t>
            </a:r>
            <a:r>
              <a:rPr lang="en-US" altLang="zh-TW" dirty="0"/>
              <a:t> 2.2.4 documentation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lightgbm.readthedocs.io/en/latest/Python-API.html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8113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4000" dirty="0" smtClean="0"/>
              <a:t>資料處理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2200" dirty="0" smtClean="0"/>
              <a:t>我們使用</a:t>
            </a:r>
            <a:r>
              <a:rPr lang="en-US" altLang="zh-TW" sz="2200" dirty="0" smtClean="0"/>
              <a:t>python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 </a:t>
            </a:r>
            <a:r>
              <a:rPr lang="en-US" altLang="zh-TW" sz="2200" dirty="0" err="1" smtClean="0"/>
              <a:t>Jupyter</a:t>
            </a:r>
            <a:r>
              <a:rPr lang="en-US" altLang="zh-TW" sz="2200" dirty="0" smtClean="0"/>
              <a:t> notebook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 做為分析環境</a:t>
            </a:r>
            <a:endParaRPr lang="en-US" altLang="zh-TW" sz="2200" dirty="0" smtClean="0"/>
          </a:p>
          <a:p>
            <a:pPr>
              <a:lnSpc>
                <a:spcPct val="200000"/>
              </a:lnSpc>
            </a:pPr>
            <a:r>
              <a:rPr lang="zh-TW" altLang="en-US" sz="2200" dirty="0" smtClean="0"/>
              <a:t>將起始點、目的地的經緯度與各種</a:t>
            </a:r>
            <a:r>
              <a:rPr lang="zh-TW" altLang="en-US" sz="2200" dirty="0"/>
              <a:t>可能的交通建議</a:t>
            </a:r>
            <a:r>
              <a:rPr lang="zh-TW" altLang="en-US" sz="2200" dirty="0" smtClean="0"/>
              <a:t>計畫轉為數值形式</a:t>
            </a:r>
            <a:endParaRPr lang="en-US" altLang="zh-TW" sz="2200" dirty="0" smtClean="0"/>
          </a:p>
          <a:p>
            <a:pPr>
              <a:lnSpc>
                <a:spcPct val="200000"/>
              </a:lnSpc>
            </a:pPr>
            <a:r>
              <a:rPr lang="zh-TW" altLang="en-US" sz="2200" dirty="0" smtClean="0"/>
              <a:t>將資料分為自己的</a:t>
            </a:r>
            <a:r>
              <a:rPr lang="en-US" altLang="zh-TW" sz="2200" dirty="0" smtClean="0"/>
              <a:t>train</a:t>
            </a:r>
            <a:r>
              <a:rPr lang="zh-TW" altLang="en-US" sz="2200" dirty="0" smtClean="0"/>
              <a:t>與</a:t>
            </a:r>
            <a:r>
              <a:rPr lang="en-US" altLang="zh-TW" sz="2200" dirty="0" smtClean="0"/>
              <a:t>test</a:t>
            </a:r>
            <a:r>
              <a:rPr lang="zh-TW" altLang="en-US" sz="2200" dirty="0" smtClean="0"/>
              <a:t>，可觀察是否</a:t>
            </a:r>
            <a:r>
              <a:rPr lang="en-US" altLang="zh-TW" sz="2200" dirty="0" smtClean="0"/>
              <a:t>overfitting</a:t>
            </a:r>
          </a:p>
        </p:txBody>
      </p:sp>
      <p:pic>
        <p:nvPicPr>
          <p:cNvPr id="1026" name="Picture 2" descr="Jupyter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386" y="2713201"/>
            <a:ext cx="2277414" cy="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1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4000" dirty="0"/>
              <a:t>資料處理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起始</a:t>
            </a:r>
            <a:r>
              <a:rPr lang="zh-TW" altLang="en-US" dirty="0"/>
              <a:t>點、目的地的</a:t>
            </a:r>
            <a:r>
              <a:rPr lang="zh-TW" altLang="en-US" dirty="0" smtClean="0"/>
              <a:t>經緯度因資料差異小，做正規化處理將資料距離拉大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Profiles.csv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因為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特徵多且非常稀疏，並不適合決策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樹，用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次方相加會唯一的技巧將他轉為一個特徵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測試多種不同的特徵組合、多種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2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4000" dirty="0" smtClean="0"/>
              <a:t>遇到的困難</a:t>
            </a:r>
            <a:endParaRPr lang="zh-TW" altLang="en-US" sz="4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一開始使用的參數較少</a:t>
            </a:r>
            <a:r>
              <a:rPr lang="en-US" altLang="zh-TW" sz="2000" dirty="0"/>
              <a:t>(</a:t>
            </a:r>
            <a:r>
              <a:rPr lang="zh-TW" altLang="en-US" sz="2000" dirty="0"/>
              <a:t>僅用了</a:t>
            </a:r>
            <a:r>
              <a:rPr lang="en-US" altLang="zh-TW" sz="2000" dirty="0" err="1"/>
              <a:t>o,d</a:t>
            </a:r>
            <a:r>
              <a:rPr lang="zh-TW" altLang="en-US" sz="2000" dirty="0"/>
              <a:t>兩個</a:t>
            </a:r>
            <a:r>
              <a:rPr lang="en-US" altLang="zh-TW" sz="2000" dirty="0"/>
              <a:t>)</a:t>
            </a:r>
            <a:r>
              <a:rPr lang="zh-TW" altLang="en-US" sz="2000" dirty="0" smtClean="0"/>
              <a:t>，因此得到的準確率都不高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一開始我們使用</a:t>
            </a:r>
            <a:r>
              <a:rPr lang="en-US" altLang="zh-TW" sz="2000" dirty="0" smtClean="0"/>
              <a:t>Decision tree </a:t>
            </a:r>
            <a:r>
              <a:rPr lang="zh-TW" altLang="en-US" sz="2000" dirty="0" smtClean="0"/>
              <a:t>測試發現效果不錯，因此我們嘗試使用更複雜的</a:t>
            </a:r>
            <a:r>
              <a:rPr lang="en-US" altLang="zh-TW" sz="2000" dirty="0"/>
              <a:t>Random forest</a:t>
            </a:r>
            <a:r>
              <a:rPr lang="zh-TW" altLang="en-US" sz="2000" dirty="0" smtClean="0"/>
              <a:t>跟</a:t>
            </a:r>
            <a:r>
              <a:rPr lang="en-US" altLang="zh-TW" sz="2000" dirty="0" smtClean="0"/>
              <a:t>LSTM</a:t>
            </a:r>
            <a:r>
              <a:rPr lang="zh-TW" altLang="en-US" sz="2000" dirty="0" smtClean="0"/>
              <a:t>來測試，卻發現準確率反而降低</a:t>
            </a:r>
            <a:r>
              <a:rPr lang="zh-TW" altLang="en-US" sz="2000" dirty="0"/>
              <a:t>了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有些特徵因為數量</a:t>
            </a:r>
            <a:r>
              <a:rPr lang="zh-TW" altLang="en-US" sz="2000" dirty="0"/>
              <a:t>過少導致</a:t>
            </a:r>
            <a:r>
              <a:rPr lang="en-US" altLang="zh-TW" sz="2000" dirty="0"/>
              <a:t>f1</a:t>
            </a:r>
            <a:r>
              <a:rPr lang="zh-TW" altLang="en-US" sz="2000" dirty="0"/>
              <a:t>分數很</a:t>
            </a:r>
            <a:r>
              <a:rPr lang="zh-TW" altLang="en-US" sz="2000" dirty="0" smtClean="0"/>
              <a:t>低</a:t>
            </a:r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49" y="4191907"/>
            <a:ext cx="4089305" cy="260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3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6558" y="963141"/>
            <a:ext cx="9836239" cy="91118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000" dirty="0" smtClean="0"/>
              <a:t>結果</a:t>
            </a:r>
            <a:endParaRPr lang="zh-TW" altLang="en-US" sz="40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340203"/>
              </p:ext>
            </p:extLst>
          </p:nvPr>
        </p:nvGraphicFramePr>
        <p:xfrm>
          <a:off x="1136558" y="2082238"/>
          <a:ext cx="9836239" cy="33270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8820"/>
                <a:gridCol w="1693142"/>
                <a:gridCol w="1201037"/>
                <a:gridCol w="1383310"/>
                <a:gridCol w="1383310"/>
                <a:gridCol w="1383310"/>
                <a:gridCol w="1383310"/>
              </a:tblGrid>
              <a:tr h="729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accuracy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F1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accuracy</a:t>
                      </a:r>
                    </a:p>
                    <a:p>
                      <a:pPr algn="ctr"/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自己切的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自己切的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系統分數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67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o, d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0.6696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0.5000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7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正規化 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o, d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0.6855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0.5166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7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0.7677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0.7659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Plans, o, d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0.7666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0.7703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0.68425507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29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正規化 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o, d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0.7680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0.7671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0.68472979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內容版面配置區 3"/>
          <p:cNvSpPr txBox="1">
            <a:spLocks/>
          </p:cNvSpPr>
          <p:nvPr/>
        </p:nvSpPr>
        <p:spPr>
          <a:xfrm>
            <a:off x="9462522" y="5825164"/>
            <a:ext cx="2215166" cy="484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 smtClean="0"/>
              <a:t>期中排名：</a:t>
            </a:r>
            <a:r>
              <a:rPr lang="en-US" altLang="zh-TW" dirty="0" smtClean="0"/>
              <a:t>303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722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36370" y="898070"/>
            <a:ext cx="9736429" cy="91118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000" dirty="0" smtClean="0"/>
              <a:t>結果</a:t>
            </a:r>
            <a:endParaRPr lang="zh-TW" altLang="en-US" sz="40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234121"/>
              </p:ext>
            </p:extLst>
          </p:nvPr>
        </p:nvGraphicFramePr>
        <p:xfrm>
          <a:off x="1236371" y="1969546"/>
          <a:ext cx="9736429" cy="4031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4993"/>
                <a:gridCol w="1973398"/>
                <a:gridCol w="1415079"/>
                <a:gridCol w="1025563"/>
                <a:gridCol w="1384509"/>
                <a:gridCol w="1205034"/>
                <a:gridCol w="1217853"/>
              </a:tblGrid>
              <a:tr h="704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accuracy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F1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accuracy</a:t>
                      </a:r>
                    </a:p>
                    <a:p>
                      <a:pPr algn="ctr"/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自己切的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自己切的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系統分數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Plans, o, d, profiles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0.7823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0.7820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0.56461076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04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Plans, o, d, </a:t>
                      </a:r>
                    </a:p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profiles(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經處理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0.7823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0.7815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0.56513805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0013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Plans, o, d, </a:t>
                      </a:r>
                    </a:p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profiles(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經處理後正規化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0.7823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0.7815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0.56470172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182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Plans, o, d, profiles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Plans, o, d, profiles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0.4744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0.4724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42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4000" dirty="0" smtClean="0"/>
              <a:t>如何精</a:t>
            </a:r>
            <a:r>
              <a:rPr lang="zh-TW" altLang="en-US" sz="4000" dirty="0"/>
              <a:t>進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/>
              <a:t>後來</a:t>
            </a:r>
            <a:r>
              <a:rPr lang="zh-TW" altLang="en-US" sz="2000" dirty="0"/>
              <a:t>開始慢慢調整加入</a:t>
            </a:r>
            <a:r>
              <a:rPr lang="en-US" altLang="zh-TW" sz="2000" dirty="0"/>
              <a:t>plans</a:t>
            </a:r>
            <a:r>
              <a:rPr lang="zh-TW" altLang="en-US" sz="2000" dirty="0"/>
              <a:t>並且進行</a:t>
            </a:r>
            <a:r>
              <a:rPr lang="zh-TW" altLang="en-US" sz="2000" dirty="0" smtClean="0"/>
              <a:t>正規化處理</a:t>
            </a:r>
            <a:r>
              <a:rPr lang="zh-TW" altLang="en-US" sz="2000" dirty="0"/>
              <a:t>，最後也將時間列入考慮</a:t>
            </a:r>
            <a:r>
              <a:rPr lang="en-US" altLang="zh-TW" sz="2000" dirty="0"/>
              <a:t>(</a:t>
            </a:r>
            <a:r>
              <a:rPr lang="zh-TW" altLang="en-US" sz="2000" dirty="0"/>
              <a:t>分成星期跟小時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分成</a:t>
            </a:r>
            <a:r>
              <a:rPr lang="en-US" altLang="zh-TW" sz="2000" dirty="0" err="1" smtClean="0"/>
              <a:t>req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plan</a:t>
            </a:r>
            <a:r>
              <a:rPr lang="zh-TW" altLang="en-US" sz="2000" dirty="0" smtClean="0"/>
              <a:t>兩種時間，並把</a:t>
            </a:r>
            <a:r>
              <a:rPr lang="en-US" altLang="zh-TW" sz="2000" dirty="0" err="1"/>
              <a:t>req</a:t>
            </a:r>
            <a:r>
              <a:rPr lang="zh-TW" altLang="en-US" sz="2000" dirty="0"/>
              <a:t>、</a:t>
            </a:r>
            <a:r>
              <a:rPr lang="en-US" altLang="zh-TW" sz="2000" dirty="0" smtClean="0"/>
              <a:t>plan</a:t>
            </a:r>
            <a:r>
              <a:rPr lang="zh-TW" altLang="en-US" sz="2000" dirty="0" smtClean="0"/>
              <a:t>兩種時間相減當作特徵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最後我們決定把重心放在如何改進我們的</a:t>
            </a:r>
            <a:r>
              <a:rPr lang="en-US" altLang="zh-TW" sz="2000" dirty="0" smtClean="0"/>
              <a:t>Decision tree </a:t>
            </a:r>
            <a:r>
              <a:rPr lang="zh-TW" altLang="en-US" sz="2000" dirty="0" smtClean="0"/>
              <a:t>，最後發現以廣度為優先的</a:t>
            </a:r>
            <a:r>
              <a:rPr lang="en-US" altLang="zh-TW" sz="2000" dirty="0" err="1" smtClean="0"/>
              <a:t>LightGBM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效果最好</a:t>
            </a:r>
          </a:p>
        </p:txBody>
      </p:sp>
    </p:spTree>
    <p:extLst>
      <p:ext uri="{BB962C8B-B14F-4D97-AF65-F5344CB8AC3E}">
        <p14:creationId xmlns:p14="http://schemas.microsoft.com/office/powerpoint/2010/main" val="49514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599" y="866107"/>
            <a:ext cx="9601200" cy="91118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000" dirty="0" smtClean="0"/>
              <a:t>結果</a:t>
            </a:r>
            <a:endParaRPr lang="zh-TW" altLang="en-US" sz="40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578203"/>
              </p:ext>
            </p:extLst>
          </p:nvPr>
        </p:nvGraphicFramePr>
        <p:xfrm>
          <a:off x="1254079" y="1906073"/>
          <a:ext cx="9836241" cy="28548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5456"/>
                <a:gridCol w="3418293"/>
                <a:gridCol w="2126246"/>
                <a:gridCol w="2126246"/>
              </a:tblGrid>
              <a:tr h="7212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自己切的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系統分數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333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正規化 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o, 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time(week, hour)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0.68407710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333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LightGBM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正規化 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o, 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time(week, hour)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time(week, hour)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與</a:t>
                      </a:r>
                      <a:r>
                        <a:rPr lang="en-US" altLang="zh-TW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一不一樣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0.68917932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內容版面配置區 3"/>
          <p:cNvSpPr txBox="1">
            <a:spLocks/>
          </p:cNvSpPr>
          <p:nvPr/>
        </p:nvSpPr>
        <p:spPr>
          <a:xfrm>
            <a:off x="9454359" y="5800856"/>
            <a:ext cx="2215166" cy="484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 smtClean="0"/>
              <a:t>最</a:t>
            </a:r>
            <a:r>
              <a:rPr lang="zh-TW" altLang="en-US" dirty="0"/>
              <a:t>終</a:t>
            </a:r>
            <a:r>
              <a:rPr lang="zh-TW" altLang="en-US" dirty="0" smtClean="0"/>
              <a:t>排名：</a:t>
            </a:r>
            <a:r>
              <a:rPr lang="en-US" altLang="zh-TW" dirty="0" smtClean="0"/>
              <a:t>500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328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4000" dirty="0" smtClean="0"/>
              <a:t>結論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LSTM</a:t>
            </a:r>
            <a:r>
              <a:rPr lang="zh-TW" altLang="en-US" dirty="0" smtClean="0"/>
              <a:t>使用的特徵較少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只有起始點、目的地有時間關係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，因此決策</a:t>
            </a:r>
            <a:r>
              <a:rPr lang="zh-TW" altLang="en-US" dirty="0"/>
              <a:t>樹的效果在此資料上比</a:t>
            </a:r>
            <a:r>
              <a:rPr lang="en-US" altLang="zh-TW" dirty="0"/>
              <a:t>LSTM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廣度優先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比一般決策樹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深度優先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好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特徵加上回應時間、計劃時間與回應時間的差距後可精進結果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655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1063</TotalTime>
  <Words>573</Words>
  <Application>Microsoft Office PowerPoint</Application>
  <PresentationFormat>寬螢幕</PresentationFormat>
  <Paragraphs>137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Franklin Gothic Book</vt:lpstr>
      <vt:lpstr>微軟正黑體</vt:lpstr>
      <vt:lpstr>新細明體</vt:lpstr>
      <vt:lpstr>Arial</vt:lpstr>
      <vt:lpstr>Garamond</vt:lpstr>
      <vt:lpstr>Times New Roman</vt:lpstr>
      <vt:lpstr>有機</vt:lpstr>
      <vt:lpstr>Context-aware multi-modal transportation recommendation</vt:lpstr>
      <vt:lpstr>資料處理</vt:lpstr>
      <vt:lpstr>資料處理</vt:lpstr>
      <vt:lpstr>遇到的困難</vt:lpstr>
      <vt:lpstr>結果</vt:lpstr>
      <vt:lpstr>結果</vt:lpstr>
      <vt:lpstr>如何精進</vt:lpstr>
      <vt:lpstr>結果</vt:lpstr>
      <vt:lpstr>結論</vt:lpstr>
      <vt:lpstr>參考網址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Context-aware multi-modal transportation recommendation</dc:title>
  <dc:creator>真 林</dc:creator>
  <cp:lastModifiedBy>Hsing-Yu Chen</cp:lastModifiedBy>
  <cp:revision>53</cp:revision>
  <dcterms:created xsi:type="dcterms:W3CDTF">2019-05-01T06:07:30Z</dcterms:created>
  <dcterms:modified xsi:type="dcterms:W3CDTF">2019-06-06T06:24:26Z</dcterms:modified>
</cp:coreProperties>
</file>