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7" r:id="rId1"/>
  </p:sldMasterIdLst>
  <p:notesMasterIdLst>
    <p:notesMasterId r:id="rId14"/>
  </p:notesMasterIdLst>
  <p:sldIdLst>
    <p:sldId id="256" r:id="rId2"/>
    <p:sldId id="261" r:id="rId3"/>
    <p:sldId id="297" r:id="rId4"/>
    <p:sldId id="298" r:id="rId5"/>
    <p:sldId id="299" r:id="rId6"/>
    <p:sldId id="300" r:id="rId7"/>
    <p:sldId id="301" r:id="rId8"/>
    <p:sldId id="284" r:id="rId9"/>
    <p:sldId id="304" r:id="rId10"/>
    <p:sldId id="303" r:id="rId11"/>
    <p:sldId id="302" r:id="rId12"/>
    <p:sldId id="279" r:id="rId13"/>
  </p:sldIdLst>
  <p:sldSz cx="9144000" cy="5143500" type="screen16x9"/>
  <p:notesSz cx="6858000" cy="9144000"/>
  <p:embeddedFontLst>
    <p:embeddedFont>
      <p:font typeface="Arvo" panose="02020500000000000000" charset="0"/>
      <p:regular r:id="rId15"/>
      <p:bold r:id="rId16"/>
      <p:italic r:id="rId17"/>
      <p:boldItalic r:id="rId18"/>
    </p:embeddedFont>
    <p:embeddedFont>
      <p:font typeface="Roboto Condensed" panose="02020500000000000000" charset="0"/>
      <p:regular r:id="rId19"/>
      <p:bold r:id="rId20"/>
      <p:italic r:id="rId21"/>
      <p:boldItalic r:id="rId22"/>
    </p:embeddedFont>
    <p:embeddedFont>
      <p:font typeface="Roboto Condensed Light" panose="02020500000000000000" charset="0"/>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6008C2F-9B97-4A3E-92B8-96DB06817546}">
  <a:tblStyle styleId="{16008C2F-9B97-4A3E-92B8-96DB06817546}"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60743" autoAdjust="0"/>
  </p:normalViewPr>
  <p:slideViewPr>
    <p:cSldViewPr snapToGrid="0">
      <p:cViewPr varScale="1">
        <p:scale>
          <a:sx n="151" d="100"/>
          <a:sy n="151" d="100"/>
        </p:scale>
        <p:origin x="456" y="132"/>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font" Target="fonts/font12.fntdata"/><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font" Target="fonts/font11.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0.fntdata"/><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Tree>
    <p:extLst>
      <p:ext uri="{BB962C8B-B14F-4D97-AF65-F5344CB8AC3E}">
        <p14:creationId xmlns:p14="http://schemas.microsoft.com/office/powerpoint/2010/main" val="29019300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381000" y="685800"/>
            <a:ext cx="6096000" cy="3429000"/>
          </a:xfrm>
        </p:spPr>
      </p:sp>
      <p:sp>
        <p:nvSpPr>
          <p:cNvPr id="3" name="備忘稿版面配置區 2"/>
          <p:cNvSpPr>
            <a:spLocks noGrp="1"/>
          </p:cNvSpPr>
          <p:nvPr>
            <p:ph type="body" idx="1"/>
          </p:nvPr>
        </p:nvSpPr>
        <p:spPr/>
        <p:txBody>
          <a:bodyPr/>
          <a:lstStyle/>
          <a:p>
            <a:endParaRPr lang="zh-TW" altLang="en-US" dirty="0"/>
          </a:p>
        </p:txBody>
      </p:sp>
    </p:spTree>
    <p:extLst>
      <p:ext uri="{BB962C8B-B14F-4D97-AF65-F5344CB8AC3E}">
        <p14:creationId xmlns:p14="http://schemas.microsoft.com/office/powerpoint/2010/main" val="40264999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912777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8"/>
        <p:cNvGrpSpPr/>
        <p:nvPr/>
      </p:nvGrpSpPr>
      <p:grpSpPr>
        <a:xfrm>
          <a:off x="0" y="0"/>
          <a:ext cx="0" cy="0"/>
          <a:chOff x="0" y="0"/>
          <a:chExt cx="0" cy="0"/>
        </a:xfrm>
      </p:grpSpPr>
      <p:sp>
        <p:nvSpPr>
          <p:cNvPr id="499" name="Google Shape;499;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0" name="Google Shape;500;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p:nvPr/>
        </p:nvSpPr>
        <p:spPr>
          <a:xfrm>
            <a:off x="7544483" y="657775"/>
            <a:ext cx="1299300" cy="4329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11" name="Google Shape;11;p2"/>
          <p:cNvGrpSpPr/>
          <p:nvPr/>
        </p:nvGrpSpPr>
        <p:grpSpPr>
          <a:xfrm>
            <a:off x="0" y="-7088"/>
            <a:ext cx="8661398" cy="5150588"/>
            <a:chOff x="0" y="-7088"/>
            <a:chExt cx="8661398" cy="5150588"/>
          </a:xfrm>
        </p:grpSpPr>
        <p:sp>
          <p:nvSpPr>
            <p:cNvPr id="12" name="Google Shape;12;p2"/>
            <p:cNvSpPr/>
            <p:nvPr/>
          </p:nvSpPr>
          <p:spPr>
            <a:xfrm>
              <a:off x="0" y="0"/>
              <a:ext cx="3525000" cy="5143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0800000" flipH="1">
              <a:off x="3517898" y="-7088"/>
              <a:ext cx="5143500" cy="5143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14" name="Google Shape;14;p2"/>
          <p:cNvGrpSpPr/>
          <p:nvPr/>
        </p:nvGrpSpPr>
        <p:grpSpPr>
          <a:xfrm rot="10800000" flipH="1">
            <a:off x="1" y="1090763"/>
            <a:ext cx="8847502" cy="2961975"/>
            <a:chOff x="-8178042" y="-4493254"/>
            <a:chExt cx="19483598" cy="6522736"/>
          </a:xfrm>
        </p:grpSpPr>
        <p:sp>
          <p:nvSpPr>
            <p:cNvPr id="15" name="Google Shape;15;p2"/>
            <p:cNvSpPr/>
            <p:nvPr/>
          </p:nvSpPr>
          <p:spPr>
            <a:xfrm>
              <a:off x="-8178042" y="-4493118"/>
              <a:ext cx="12968400" cy="6522600"/>
            </a:xfrm>
            <a:prstGeom prst="rect">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16" name="Google Shape;16;p2"/>
            <p:cNvSpPr/>
            <p:nvPr/>
          </p:nvSpPr>
          <p:spPr>
            <a:xfrm>
              <a:off x="4782955" y="-4493254"/>
              <a:ext cx="6522600" cy="6522600"/>
            </a:xfrm>
            <a:prstGeom prst="rtTriangle">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17" name="Google Shape;17;p2"/>
          <p:cNvGrpSpPr/>
          <p:nvPr/>
        </p:nvGrpSpPr>
        <p:grpSpPr>
          <a:xfrm>
            <a:off x="3677236" y="4278349"/>
            <a:ext cx="5480829" cy="432996"/>
            <a:chOff x="5582265" y="4646738"/>
            <a:chExt cx="5480829" cy="432996"/>
          </a:xfrm>
        </p:grpSpPr>
        <p:sp>
          <p:nvSpPr>
            <p:cNvPr id="18" name="Google Shape;18;p2"/>
            <p:cNvSpPr/>
            <p:nvPr/>
          </p:nvSpPr>
          <p:spPr>
            <a:xfrm rot="10800000">
              <a:off x="5582265"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 name="Google Shape;19;p2"/>
            <p:cNvGrpSpPr/>
            <p:nvPr/>
          </p:nvGrpSpPr>
          <p:grpSpPr>
            <a:xfrm flipH="1">
              <a:off x="5585232" y="4646738"/>
              <a:ext cx="5477861" cy="304551"/>
              <a:chOff x="-24158748" y="330075"/>
              <a:chExt cx="30568423" cy="1699506"/>
            </a:xfrm>
          </p:grpSpPr>
          <p:sp>
            <p:nvSpPr>
              <p:cNvPr id="20" name="Google Shape;20;p2"/>
              <p:cNvSpPr/>
              <p:nvPr/>
            </p:nvSpPr>
            <p:spPr>
              <a:xfrm>
                <a:off x="-24158748" y="330081"/>
                <a:ext cx="28908000" cy="1699500"/>
              </a:xfrm>
              <a:prstGeom prst="rect">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4710175"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2" name="Google Shape;22;p2"/>
          <p:cNvSpPr txBox="1">
            <a:spLocks noGrp="1"/>
          </p:cNvSpPr>
          <p:nvPr>
            <p:ph type="ctrTitle"/>
          </p:nvPr>
        </p:nvSpPr>
        <p:spPr>
          <a:xfrm>
            <a:off x="685800" y="1090750"/>
            <a:ext cx="5367900" cy="2961900"/>
          </a:xfrm>
          <a:prstGeom prst="rect">
            <a:avLst/>
          </a:prstGeom>
        </p:spPr>
        <p:txBody>
          <a:bodyPr spcFirstLastPara="1" wrap="square" lIns="91425" tIns="91425" rIns="91425" bIns="91425" anchor="ctr" anchorCtr="0"/>
          <a:lstStyle>
            <a:lvl1pPr lvl="0">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r>
              <a:rPr lang="zh-TW" altLang="en-US"/>
              <a:t>按一下以編輯母片標題樣式</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61"/>
        <p:cNvGrpSpPr/>
        <p:nvPr/>
      </p:nvGrpSpPr>
      <p:grpSpPr>
        <a:xfrm>
          <a:off x="0" y="0"/>
          <a:ext cx="0" cy="0"/>
          <a:chOff x="0" y="0"/>
          <a:chExt cx="0" cy="0"/>
        </a:xfrm>
      </p:grpSpPr>
      <p:grpSp>
        <p:nvGrpSpPr>
          <p:cNvPr id="62" name="Google Shape;62;p5"/>
          <p:cNvGrpSpPr/>
          <p:nvPr/>
        </p:nvGrpSpPr>
        <p:grpSpPr>
          <a:xfrm>
            <a:off x="-4" y="40"/>
            <a:ext cx="7072430" cy="1327315"/>
            <a:chOff x="-4" y="40"/>
            <a:chExt cx="7072430" cy="1327315"/>
          </a:xfrm>
        </p:grpSpPr>
        <p:sp>
          <p:nvSpPr>
            <p:cNvPr id="63" name="Google Shape;63;p5"/>
            <p:cNvSpPr/>
            <p:nvPr/>
          </p:nvSpPr>
          <p:spPr>
            <a:xfrm>
              <a:off x="6292649" y="126425"/>
              <a:ext cx="779700" cy="2598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64" name="Google Shape;64;p5"/>
            <p:cNvGrpSpPr/>
            <p:nvPr/>
          </p:nvGrpSpPr>
          <p:grpSpPr>
            <a:xfrm rot="10800000" flipH="1">
              <a:off x="3" y="40"/>
              <a:ext cx="6756168" cy="1327315"/>
              <a:chOff x="-2168138" y="330075"/>
              <a:chExt cx="8650663" cy="1699506"/>
            </a:xfrm>
          </p:grpSpPr>
          <p:sp>
            <p:nvSpPr>
              <p:cNvPr id="65" name="Google Shape;65;p5"/>
              <p:cNvSpPr/>
              <p:nvPr/>
            </p:nvSpPr>
            <p:spPr>
              <a:xfrm>
                <a:off x="-2168138" y="330081"/>
                <a:ext cx="69582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66" name="Google Shape;66;p5"/>
              <p:cNvSpPr/>
              <p:nvPr/>
            </p:nvSpPr>
            <p:spPr>
              <a:xfrm>
                <a:off x="4783025"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67" name="Google Shape;67;p5"/>
            <p:cNvGrpSpPr/>
            <p:nvPr/>
          </p:nvGrpSpPr>
          <p:grpSpPr>
            <a:xfrm rot="10800000" flipH="1">
              <a:off x="-4" y="381007"/>
              <a:ext cx="7072430" cy="771744"/>
              <a:chOff x="-9092084" y="330075"/>
              <a:chExt cx="15574609" cy="1699501"/>
            </a:xfrm>
          </p:grpSpPr>
          <p:sp>
            <p:nvSpPr>
              <p:cNvPr id="68" name="Google Shape;68;p5"/>
              <p:cNvSpPr/>
              <p:nvPr/>
            </p:nvSpPr>
            <p:spPr>
              <a:xfrm>
                <a:off x="-9092084" y="330076"/>
                <a:ext cx="13882200" cy="1699500"/>
              </a:xfrm>
              <a:prstGeom prst="rect">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69" name="Google Shape;69;p5"/>
              <p:cNvSpPr/>
              <p:nvPr/>
            </p:nvSpPr>
            <p:spPr>
              <a:xfrm>
                <a:off x="4783025" y="330075"/>
                <a:ext cx="1699500" cy="1699500"/>
              </a:xfrm>
              <a:prstGeom prst="rtTriangle">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grpSp>
        <p:nvGrpSpPr>
          <p:cNvPr id="70" name="Google Shape;70;p5"/>
          <p:cNvGrpSpPr/>
          <p:nvPr/>
        </p:nvGrpSpPr>
        <p:grpSpPr>
          <a:xfrm>
            <a:off x="6946842" y="4472723"/>
            <a:ext cx="2202830" cy="670795"/>
            <a:chOff x="5575242" y="4472723"/>
            <a:chExt cx="2202830" cy="670795"/>
          </a:xfrm>
        </p:grpSpPr>
        <p:sp>
          <p:nvSpPr>
            <p:cNvPr id="71" name="Google Shape;71;p5"/>
            <p:cNvSpPr/>
            <p:nvPr/>
          </p:nvSpPr>
          <p:spPr>
            <a:xfrm rot="10800000">
              <a:off x="5575242"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2" name="Google Shape;72;p5"/>
            <p:cNvGrpSpPr/>
            <p:nvPr/>
          </p:nvGrpSpPr>
          <p:grpSpPr>
            <a:xfrm flipH="1">
              <a:off x="5734850" y="4472723"/>
              <a:ext cx="2040837" cy="670795"/>
              <a:chOff x="1297954" y="330075"/>
              <a:chExt cx="5169293" cy="1699506"/>
            </a:xfrm>
          </p:grpSpPr>
          <p:sp>
            <p:nvSpPr>
              <p:cNvPr id="73" name="Google Shape;73;p5"/>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5"/>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 name="Google Shape;75;p5"/>
            <p:cNvGrpSpPr/>
            <p:nvPr/>
          </p:nvGrpSpPr>
          <p:grpSpPr>
            <a:xfrm flipH="1">
              <a:off x="5578209" y="4646738"/>
              <a:ext cx="2199863" cy="304563"/>
              <a:chOff x="-5827153" y="330075"/>
              <a:chExt cx="12276019" cy="1699569"/>
            </a:xfrm>
          </p:grpSpPr>
          <p:sp>
            <p:nvSpPr>
              <p:cNvPr id="76" name="Google Shape;76;p5"/>
              <p:cNvSpPr/>
              <p:nvPr/>
            </p:nvSpPr>
            <p:spPr>
              <a:xfrm>
                <a:off x="-5827153" y="330144"/>
                <a:ext cx="10612200" cy="1699500"/>
              </a:xfrm>
              <a:prstGeom prst="rect">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5"/>
              <p:cNvSpPr/>
              <p:nvPr/>
            </p:nvSpPr>
            <p:spPr>
              <a:xfrm>
                <a:off x="4749366"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78" name="Google Shape;78;p5"/>
          <p:cNvSpPr txBox="1">
            <a:spLocks noGrp="1"/>
          </p:cNvSpPr>
          <p:nvPr>
            <p:ph type="title"/>
          </p:nvPr>
        </p:nvSpPr>
        <p:spPr>
          <a:xfrm>
            <a:off x="814275" y="392575"/>
            <a:ext cx="5492400" cy="766200"/>
          </a:xfrm>
          <a:prstGeom prst="rect">
            <a:avLst/>
          </a:prstGeom>
        </p:spPr>
        <p:txBody>
          <a:bodyPr spcFirstLastPara="1" wrap="square" lIns="91425" tIns="91425" rIns="91425" bIns="91425" anchor="ctr" anchorCtr="0"/>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r>
              <a:rPr lang="zh-TW" altLang="en-US"/>
              <a:t>按一下以編輯母片標題樣式</a:t>
            </a:r>
            <a:endParaRPr/>
          </a:p>
        </p:txBody>
      </p:sp>
      <p:sp>
        <p:nvSpPr>
          <p:cNvPr id="79" name="Google Shape;79;p5"/>
          <p:cNvSpPr txBox="1">
            <a:spLocks noGrp="1"/>
          </p:cNvSpPr>
          <p:nvPr>
            <p:ph type="body" idx="1"/>
          </p:nvPr>
        </p:nvSpPr>
        <p:spPr>
          <a:xfrm>
            <a:off x="814275" y="1327350"/>
            <a:ext cx="6132600" cy="3145500"/>
          </a:xfrm>
          <a:prstGeom prst="rect">
            <a:avLst/>
          </a:prstGeom>
        </p:spPr>
        <p:txBody>
          <a:bodyPr spcFirstLastPara="1" wrap="square" lIns="91425" tIns="91425" rIns="91425" bIns="91425" anchor="ctr" anchorCtr="0"/>
          <a:lstStyle>
            <a:lvl1pPr marL="457200" lvl="0" indent="-381000">
              <a:spcBef>
                <a:spcPts val="600"/>
              </a:spcBef>
              <a:spcAft>
                <a:spcPts val="0"/>
              </a:spcAft>
              <a:buSzPts val="2400"/>
              <a:buChar char="▰"/>
              <a:defRPr/>
            </a:lvl1pPr>
            <a:lvl2pPr marL="914400" lvl="1" indent="-381000">
              <a:spcBef>
                <a:spcPts val="1000"/>
              </a:spcBef>
              <a:spcAft>
                <a:spcPts val="0"/>
              </a:spcAft>
              <a:buSzPts val="2400"/>
              <a:buChar char="▻"/>
              <a:defRPr/>
            </a:lvl2pPr>
            <a:lvl3pPr marL="1371600" lvl="2" indent="-381000">
              <a:spcBef>
                <a:spcPts val="1000"/>
              </a:spcBef>
              <a:spcAft>
                <a:spcPts val="0"/>
              </a:spcAft>
              <a:buSzPts val="2400"/>
              <a:buChar char="▻"/>
              <a:defRPr/>
            </a:lvl3pPr>
            <a:lvl4pPr marL="1828800" lvl="3" indent="-381000">
              <a:spcBef>
                <a:spcPts val="1000"/>
              </a:spcBef>
              <a:spcAft>
                <a:spcPts val="0"/>
              </a:spcAft>
              <a:buSzPts val="2400"/>
              <a:buChar char="▻"/>
              <a:defRPr/>
            </a:lvl4pPr>
            <a:lvl5pPr marL="2286000" lvl="4" indent="-381000">
              <a:spcBef>
                <a:spcPts val="1000"/>
              </a:spcBef>
              <a:spcAft>
                <a:spcPts val="0"/>
              </a:spcAft>
              <a:buSzPts val="2400"/>
              <a:buChar char="▻"/>
              <a:defRPr/>
            </a:lvl5pPr>
            <a:lvl6pPr marL="2743200" lvl="5" indent="-381000">
              <a:spcBef>
                <a:spcPts val="1000"/>
              </a:spcBef>
              <a:spcAft>
                <a:spcPts val="0"/>
              </a:spcAft>
              <a:buSzPts val="2400"/>
              <a:buChar char="▻"/>
              <a:defRPr/>
            </a:lvl6pPr>
            <a:lvl7pPr marL="3200400" lvl="6" indent="-381000">
              <a:spcBef>
                <a:spcPts val="1000"/>
              </a:spcBef>
              <a:spcAft>
                <a:spcPts val="0"/>
              </a:spcAft>
              <a:buSzPts val="2400"/>
              <a:buChar char="▻"/>
              <a:defRPr/>
            </a:lvl7pPr>
            <a:lvl8pPr marL="3657600" lvl="7" indent="-381000">
              <a:spcBef>
                <a:spcPts val="1000"/>
              </a:spcBef>
              <a:spcAft>
                <a:spcPts val="0"/>
              </a:spcAft>
              <a:buSzPts val="2400"/>
              <a:buChar char="▻"/>
              <a:defRPr/>
            </a:lvl8pPr>
            <a:lvl9pPr marL="4114800" lvl="8" indent="-381000">
              <a:spcBef>
                <a:spcPts val="1000"/>
              </a:spcBef>
              <a:spcAft>
                <a:spcPts val="1000"/>
              </a:spcAft>
              <a:buSzPts val="2400"/>
              <a:buChar char="▻"/>
              <a:defRPr/>
            </a:lvl9pPr>
          </a:lstStyle>
          <a:p>
            <a:pPr lvl="0"/>
            <a:r>
              <a:rPr lang="zh-TW" altLang="en-US"/>
              <a:t>編輯母片文字樣式</a:t>
            </a:r>
          </a:p>
        </p:txBody>
      </p:sp>
      <p:sp>
        <p:nvSpPr>
          <p:cNvPr id="80" name="Google Shape;80;p5"/>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空白">
    <p:spTree>
      <p:nvGrpSpPr>
        <p:cNvPr id="1" name="Shape 162"/>
        <p:cNvGrpSpPr/>
        <p:nvPr/>
      </p:nvGrpSpPr>
      <p:grpSpPr>
        <a:xfrm>
          <a:off x="0" y="0"/>
          <a:ext cx="0" cy="0"/>
          <a:chOff x="0" y="0"/>
          <a:chExt cx="0" cy="0"/>
        </a:xfrm>
      </p:grpSpPr>
      <p:sp>
        <p:nvSpPr>
          <p:cNvPr id="163" name="Google Shape;163;p10"/>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grpSp>
        <p:nvGrpSpPr>
          <p:cNvPr id="164" name="Google Shape;164;p10"/>
          <p:cNvGrpSpPr/>
          <p:nvPr/>
        </p:nvGrpSpPr>
        <p:grpSpPr>
          <a:xfrm>
            <a:off x="6946842" y="4472723"/>
            <a:ext cx="2202830" cy="670795"/>
            <a:chOff x="5575242" y="4472723"/>
            <a:chExt cx="2202830" cy="670795"/>
          </a:xfrm>
        </p:grpSpPr>
        <p:sp>
          <p:nvSpPr>
            <p:cNvPr id="165" name="Google Shape;165;p10"/>
            <p:cNvSpPr/>
            <p:nvPr/>
          </p:nvSpPr>
          <p:spPr>
            <a:xfrm rot="10800000">
              <a:off x="5575242"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6" name="Google Shape;166;p10"/>
            <p:cNvGrpSpPr/>
            <p:nvPr/>
          </p:nvGrpSpPr>
          <p:grpSpPr>
            <a:xfrm flipH="1">
              <a:off x="5734850" y="4472723"/>
              <a:ext cx="2040837" cy="670795"/>
              <a:chOff x="1297954" y="330075"/>
              <a:chExt cx="5169293" cy="1699506"/>
            </a:xfrm>
          </p:grpSpPr>
          <p:sp>
            <p:nvSpPr>
              <p:cNvPr id="167" name="Google Shape;167;p10"/>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0"/>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10"/>
            <p:cNvGrpSpPr/>
            <p:nvPr/>
          </p:nvGrpSpPr>
          <p:grpSpPr>
            <a:xfrm flipH="1">
              <a:off x="5578209" y="4646738"/>
              <a:ext cx="2199863" cy="304563"/>
              <a:chOff x="-5827153" y="330075"/>
              <a:chExt cx="12276019" cy="1699569"/>
            </a:xfrm>
          </p:grpSpPr>
          <p:sp>
            <p:nvSpPr>
              <p:cNvPr id="170" name="Google Shape;170;p10"/>
              <p:cNvSpPr/>
              <p:nvPr/>
            </p:nvSpPr>
            <p:spPr>
              <a:xfrm>
                <a:off x="-5827153" y="330144"/>
                <a:ext cx="10612200" cy="1699500"/>
              </a:xfrm>
              <a:prstGeom prst="rect">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0"/>
              <p:cNvSpPr/>
              <p:nvPr/>
            </p:nvSpPr>
            <p:spPr>
              <a:xfrm>
                <a:off x="4749366"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72" name="Google Shape;172;p10"/>
          <p:cNvGrpSpPr/>
          <p:nvPr/>
        </p:nvGrpSpPr>
        <p:grpSpPr>
          <a:xfrm rot="10800000">
            <a:off x="-8" y="-2"/>
            <a:ext cx="2202830" cy="670795"/>
            <a:chOff x="5575242" y="4472723"/>
            <a:chExt cx="2202830" cy="670795"/>
          </a:xfrm>
        </p:grpSpPr>
        <p:sp>
          <p:nvSpPr>
            <p:cNvPr id="173" name="Google Shape;173;p10"/>
            <p:cNvSpPr/>
            <p:nvPr/>
          </p:nvSpPr>
          <p:spPr>
            <a:xfrm rot="10800000">
              <a:off x="5575242" y="4948334"/>
              <a:ext cx="394200" cy="1314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4" name="Google Shape;174;p10"/>
            <p:cNvGrpSpPr/>
            <p:nvPr/>
          </p:nvGrpSpPr>
          <p:grpSpPr>
            <a:xfrm flipH="1">
              <a:off x="5734850" y="4472723"/>
              <a:ext cx="2040837" cy="670795"/>
              <a:chOff x="1297954" y="330075"/>
              <a:chExt cx="5169293" cy="1699506"/>
            </a:xfrm>
          </p:grpSpPr>
          <p:sp>
            <p:nvSpPr>
              <p:cNvPr id="175" name="Google Shape;175;p10"/>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0"/>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7" name="Google Shape;177;p10"/>
            <p:cNvGrpSpPr/>
            <p:nvPr/>
          </p:nvGrpSpPr>
          <p:grpSpPr>
            <a:xfrm flipH="1">
              <a:off x="5578209" y="4646738"/>
              <a:ext cx="2199863" cy="304563"/>
              <a:chOff x="-5827153" y="330075"/>
              <a:chExt cx="12276019" cy="1699569"/>
            </a:xfrm>
          </p:grpSpPr>
          <p:sp>
            <p:nvSpPr>
              <p:cNvPr id="178" name="Google Shape;178;p10"/>
              <p:cNvSpPr/>
              <p:nvPr/>
            </p:nvSpPr>
            <p:spPr>
              <a:xfrm>
                <a:off x="-5827153" y="330144"/>
                <a:ext cx="10612200" cy="1699500"/>
              </a:xfrm>
              <a:prstGeom prst="rect">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10"/>
              <p:cNvSpPr/>
              <p:nvPr/>
            </p:nvSpPr>
            <p:spPr>
              <a:xfrm>
                <a:off x="4749366" y="330075"/>
                <a:ext cx="1699500" cy="1699500"/>
              </a:xfrm>
              <a:prstGeom prst="rtTriangle">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14275" y="392575"/>
            <a:ext cx="5258400" cy="766200"/>
          </a:xfrm>
          <a:prstGeom prst="rect">
            <a:avLst/>
          </a:prstGeom>
          <a:noFill/>
          <a:ln>
            <a:noFill/>
          </a:ln>
        </p:spPr>
        <p:txBody>
          <a:bodyPr spcFirstLastPara="1" wrap="square" lIns="91425" tIns="91425" rIns="91425" bIns="91425" anchor="ctr" anchorCtr="0"/>
          <a:lstStyle>
            <a:lvl1pPr lvl="0">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1pPr>
            <a:lvl2pPr lvl="1">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2pPr>
            <a:lvl3pPr lvl="2">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3pPr>
            <a:lvl4pPr lvl="3">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4pPr>
            <a:lvl5pPr lvl="4">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5pPr>
            <a:lvl6pPr lvl="5">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6pPr>
            <a:lvl7pPr lvl="6">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7pPr>
            <a:lvl8pPr lvl="7">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8pPr>
            <a:lvl9pPr lvl="8">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9pPr>
          </a:lstStyle>
          <a:p>
            <a:endParaRPr/>
          </a:p>
        </p:txBody>
      </p:sp>
      <p:sp>
        <p:nvSpPr>
          <p:cNvPr id="7" name="Google Shape;7;p1"/>
          <p:cNvSpPr txBox="1">
            <a:spLocks noGrp="1"/>
          </p:cNvSpPr>
          <p:nvPr>
            <p:ph type="body" idx="1"/>
          </p:nvPr>
        </p:nvSpPr>
        <p:spPr>
          <a:xfrm>
            <a:off x="814275" y="1327350"/>
            <a:ext cx="6132600" cy="3145500"/>
          </a:xfrm>
          <a:prstGeom prst="rect">
            <a:avLst/>
          </a:prstGeom>
          <a:noFill/>
          <a:ln>
            <a:noFill/>
          </a:ln>
        </p:spPr>
        <p:txBody>
          <a:bodyPr spcFirstLastPara="1" wrap="square" lIns="91425" tIns="91425" rIns="91425" bIns="91425" anchor="ctr" anchorCtr="0"/>
          <a:lstStyle>
            <a:lvl1pPr marL="457200" lvl="0" indent="-381000">
              <a:spcBef>
                <a:spcPts val="6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1pPr>
            <a:lvl2pPr marL="914400" lvl="1"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2pPr>
            <a:lvl3pPr marL="1371600" lvl="2"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3pPr>
            <a:lvl4pPr marL="1828800" lvl="3"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4pPr>
            <a:lvl5pPr marL="2286000" lvl="4"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5pPr>
            <a:lvl6pPr marL="2743200" lvl="5"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6pPr>
            <a:lvl7pPr marL="3200400" lvl="6"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7pPr>
            <a:lvl8pPr marL="3657600" lvl="7"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8pPr>
            <a:lvl9pPr marL="4114800" lvl="8" indent="-381000">
              <a:spcBef>
                <a:spcPts val="1000"/>
              </a:spcBef>
              <a:spcAft>
                <a:spcPts val="100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9pPr>
          </a:lstStyle>
          <a:p>
            <a:endParaRPr/>
          </a:p>
        </p:txBody>
      </p:sp>
      <p:sp>
        <p:nvSpPr>
          <p:cNvPr id="8" name="Google Shape;8;p1"/>
          <p:cNvSpPr txBox="1">
            <a:spLocks noGrp="1"/>
          </p:cNvSpPr>
          <p:nvPr>
            <p:ph type="sldNum" idx="12"/>
          </p:nvPr>
        </p:nvSpPr>
        <p:spPr>
          <a:xfrm>
            <a:off x="7618000" y="4636500"/>
            <a:ext cx="1487400" cy="315600"/>
          </a:xfrm>
          <a:prstGeom prst="rect">
            <a:avLst/>
          </a:prstGeom>
          <a:noFill/>
          <a:ln>
            <a:noFill/>
          </a:ln>
        </p:spPr>
        <p:txBody>
          <a:bodyPr spcFirstLastPara="1" wrap="square" lIns="91425" tIns="91425" rIns="91425" bIns="91425" anchor="ctr" anchorCtr="0">
            <a:noAutofit/>
          </a:bodyPr>
          <a:lstStyle>
            <a:lvl1pPr lvl="0" algn="r">
              <a:buNone/>
              <a:defRPr sz="1200" b="1">
                <a:solidFill>
                  <a:srgbClr val="FFFFFF"/>
                </a:solidFill>
                <a:latin typeface="Roboto Condensed"/>
                <a:ea typeface="Roboto Condensed"/>
                <a:cs typeface="Roboto Condensed"/>
                <a:sym typeface="Roboto Condensed"/>
              </a:defRPr>
            </a:lvl1pPr>
            <a:lvl2pPr lvl="1" algn="r">
              <a:buNone/>
              <a:defRPr sz="1200" b="1">
                <a:solidFill>
                  <a:srgbClr val="FFFFFF"/>
                </a:solidFill>
                <a:latin typeface="Roboto Condensed"/>
                <a:ea typeface="Roboto Condensed"/>
                <a:cs typeface="Roboto Condensed"/>
                <a:sym typeface="Roboto Condensed"/>
              </a:defRPr>
            </a:lvl2pPr>
            <a:lvl3pPr lvl="2" algn="r">
              <a:buNone/>
              <a:defRPr sz="1200" b="1">
                <a:solidFill>
                  <a:srgbClr val="FFFFFF"/>
                </a:solidFill>
                <a:latin typeface="Roboto Condensed"/>
                <a:ea typeface="Roboto Condensed"/>
                <a:cs typeface="Roboto Condensed"/>
                <a:sym typeface="Roboto Condensed"/>
              </a:defRPr>
            </a:lvl3pPr>
            <a:lvl4pPr lvl="3" algn="r">
              <a:buNone/>
              <a:defRPr sz="1200" b="1">
                <a:solidFill>
                  <a:srgbClr val="FFFFFF"/>
                </a:solidFill>
                <a:latin typeface="Roboto Condensed"/>
                <a:ea typeface="Roboto Condensed"/>
                <a:cs typeface="Roboto Condensed"/>
                <a:sym typeface="Roboto Condensed"/>
              </a:defRPr>
            </a:lvl4pPr>
            <a:lvl5pPr lvl="4" algn="r">
              <a:buNone/>
              <a:defRPr sz="1200" b="1">
                <a:solidFill>
                  <a:srgbClr val="FFFFFF"/>
                </a:solidFill>
                <a:latin typeface="Roboto Condensed"/>
                <a:ea typeface="Roboto Condensed"/>
                <a:cs typeface="Roboto Condensed"/>
                <a:sym typeface="Roboto Condensed"/>
              </a:defRPr>
            </a:lvl5pPr>
            <a:lvl6pPr lvl="5" algn="r">
              <a:buNone/>
              <a:defRPr sz="1200" b="1">
                <a:solidFill>
                  <a:srgbClr val="FFFFFF"/>
                </a:solidFill>
                <a:latin typeface="Roboto Condensed"/>
                <a:ea typeface="Roboto Condensed"/>
                <a:cs typeface="Roboto Condensed"/>
                <a:sym typeface="Roboto Condensed"/>
              </a:defRPr>
            </a:lvl6pPr>
            <a:lvl7pPr lvl="6" algn="r">
              <a:buNone/>
              <a:defRPr sz="1200" b="1">
                <a:solidFill>
                  <a:srgbClr val="FFFFFF"/>
                </a:solidFill>
                <a:latin typeface="Roboto Condensed"/>
                <a:ea typeface="Roboto Condensed"/>
                <a:cs typeface="Roboto Condensed"/>
                <a:sym typeface="Roboto Condensed"/>
              </a:defRPr>
            </a:lvl7pPr>
            <a:lvl8pPr lvl="7" algn="r">
              <a:buNone/>
              <a:defRPr sz="1200" b="1">
                <a:solidFill>
                  <a:srgbClr val="FFFFFF"/>
                </a:solidFill>
                <a:latin typeface="Roboto Condensed"/>
                <a:ea typeface="Roboto Condensed"/>
                <a:cs typeface="Roboto Condensed"/>
                <a:sym typeface="Roboto Condensed"/>
              </a:defRPr>
            </a:lvl8pPr>
            <a:lvl9pPr lvl="8" algn="r">
              <a:buNone/>
              <a:defRPr sz="1200" b="1">
                <a:solidFill>
                  <a:srgbClr val="FFFFFF"/>
                </a:solidFill>
                <a:latin typeface="Roboto Condensed"/>
                <a:ea typeface="Roboto Condensed"/>
                <a:cs typeface="Roboto Condensed"/>
                <a:sym typeface="Roboto Condensed"/>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6" r:id="rId3"/>
  </p:sldLayoutIdLst>
  <p:transition>
    <p:fade thruBlk="1"/>
  </p:transition>
  <p:hf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11"/>
          <p:cNvSpPr txBox="1">
            <a:spLocks noGrp="1"/>
          </p:cNvSpPr>
          <p:nvPr>
            <p:ph type="ctrTitle"/>
          </p:nvPr>
        </p:nvSpPr>
        <p:spPr>
          <a:xfrm>
            <a:off x="685800" y="1090750"/>
            <a:ext cx="5367900" cy="2961900"/>
          </a:xfrm>
          <a:prstGeom prst="rect">
            <a:avLst/>
          </a:prstGeom>
        </p:spPr>
        <p:txBody>
          <a:bodyPr spcFirstLastPara="1" wrap="square" lIns="91425" tIns="91425" rIns="91425" bIns="91425" anchor="ctr" anchorCtr="0">
            <a:noAutofit/>
          </a:bodyPr>
          <a:lstStyle/>
          <a:p>
            <a:r>
              <a:rPr lang="en-US" altLang="zh-TW" sz="4000" b="0" dirty="0"/>
              <a:t>KDD CUP</a:t>
            </a:r>
            <a:r>
              <a:rPr lang="zh-TW" altLang="en-US" sz="4000" b="0" dirty="0"/>
              <a:t> 期末報告</a:t>
            </a:r>
            <a:endParaRPr sz="4000" dirty="0"/>
          </a:p>
        </p:txBody>
      </p:sp>
      <p:sp>
        <p:nvSpPr>
          <p:cNvPr id="3" name="文字方塊 2">
            <a:extLst>
              <a:ext uri="{FF2B5EF4-FFF2-40B4-BE49-F238E27FC236}">
                <a16:creationId xmlns:a16="http://schemas.microsoft.com/office/drawing/2014/main" id="{5A1CEA8F-67F5-44F1-8A34-EFF89E6B8EE7}"/>
              </a:ext>
            </a:extLst>
          </p:cNvPr>
          <p:cNvSpPr txBox="1"/>
          <p:nvPr/>
        </p:nvSpPr>
        <p:spPr>
          <a:xfrm>
            <a:off x="6731351" y="3541800"/>
            <a:ext cx="1717137" cy="738664"/>
          </a:xfrm>
          <a:prstGeom prst="rect">
            <a:avLst/>
          </a:prstGeom>
          <a:noFill/>
        </p:spPr>
        <p:txBody>
          <a:bodyPr wrap="none" rtlCol="0">
            <a:spAutoFit/>
          </a:bodyPr>
          <a:lstStyle/>
          <a:p>
            <a:r>
              <a:rPr lang="en-US" altLang="zh-TW" dirty="0"/>
              <a:t>M10715090 </a:t>
            </a:r>
            <a:r>
              <a:rPr lang="zh-TW" altLang="en-US" dirty="0"/>
              <a:t>鄭思元</a:t>
            </a:r>
            <a:endParaRPr lang="en-US" altLang="zh-TW" dirty="0"/>
          </a:p>
          <a:p>
            <a:r>
              <a:rPr lang="en-US" altLang="zh-TW" dirty="0"/>
              <a:t>M10715067 </a:t>
            </a:r>
            <a:r>
              <a:rPr lang="zh-TW" altLang="en-US" dirty="0"/>
              <a:t>林書宇</a:t>
            </a:r>
            <a:endParaRPr lang="en-US" altLang="zh-TW" dirty="0"/>
          </a:p>
          <a:p>
            <a:r>
              <a:rPr lang="en-US" altLang="zh-TW" dirty="0"/>
              <a:t>M10715086 </a:t>
            </a:r>
            <a:r>
              <a:rPr lang="zh-TW" altLang="en-US" dirty="0"/>
              <a:t>鍾瑀芯</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2C13323-3DA8-4637-847F-B0FEBE3D28DA}"/>
              </a:ext>
            </a:extLst>
          </p:cNvPr>
          <p:cNvSpPr>
            <a:spLocks noGrp="1"/>
          </p:cNvSpPr>
          <p:nvPr>
            <p:ph type="title"/>
          </p:nvPr>
        </p:nvSpPr>
        <p:spPr/>
        <p:txBody>
          <a:bodyPr/>
          <a:lstStyle/>
          <a:p>
            <a:r>
              <a:rPr lang="en-US" altLang="zh-TW" b="0" dirty="0"/>
              <a:t>Reflection</a:t>
            </a:r>
            <a:endParaRPr lang="zh-TW" altLang="en-US" dirty="0"/>
          </a:p>
        </p:txBody>
      </p:sp>
      <p:sp>
        <p:nvSpPr>
          <p:cNvPr id="3" name="文字版面配置區 2">
            <a:extLst>
              <a:ext uri="{FF2B5EF4-FFF2-40B4-BE49-F238E27FC236}">
                <a16:creationId xmlns:a16="http://schemas.microsoft.com/office/drawing/2014/main" id="{A976C15C-27FF-4639-912C-A3A7CB117A1B}"/>
              </a:ext>
            </a:extLst>
          </p:cNvPr>
          <p:cNvSpPr>
            <a:spLocks noGrp="1"/>
          </p:cNvSpPr>
          <p:nvPr>
            <p:ph type="body" idx="1"/>
          </p:nvPr>
        </p:nvSpPr>
        <p:spPr>
          <a:xfrm>
            <a:off x="814275" y="1327350"/>
            <a:ext cx="6132600" cy="3145500"/>
          </a:xfrm>
        </p:spPr>
        <p:txBody>
          <a:bodyPr/>
          <a:lstStyle/>
          <a:p>
            <a:r>
              <a:rPr lang="en-US" altLang="zh-TW" sz="2000" dirty="0"/>
              <a:t>Join KDD cup let us knows that many people is engage in this field and have strong skills, so we need to pay more attention in the computer science, join more competition to improve </a:t>
            </a:r>
            <a:r>
              <a:rPr lang="en-US" altLang="zh-TW" sz="2000"/>
              <a:t>our skill.  </a:t>
            </a:r>
            <a:endParaRPr lang="en-US" altLang="zh-TW" sz="2000" dirty="0"/>
          </a:p>
        </p:txBody>
      </p:sp>
      <p:sp>
        <p:nvSpPr>
          <p:cNvPr id="4" name="投影片編號版面配置區 3">
            <a:extLst>
              <a:ext uri="{FF2B5EF4-FFF2-40B4-BE49-F238E27FC236}">
                <a16:creationId xmlns:a16="http://schemas.microsoft.com/office/drawing/2014/main" id="{BEDF76B1-4096-4084-8D23-A62D55C20B4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10</a:t>
            </a:fld>
            <a:endParaRPr lang="en"/>
          </a:p>
        </p:txBody>
      </p:sp>
    </p:spTree>
    <p:extLst>
      <p:ext uri="{BB962C8B-B14F-4D97-AF65-F5344CB8AC3E}">
        <p14:creationId xmlns:p14="http://schemas.microsoft.com/office/powerpoint/2010/main" val="33138584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b="0" dirty="0"/>
              <a:t>Division of work</a:t>
            </a:r>
            <a:endParaRPr lang="zh-TW" altLang="en-US" dirty="0"/>
          </a:p>
        </p:txBody>
      </p:sp>
      <p:sp>
        <p:nvSpPr>
          <p:cNvPr id="3" name="文字版面配置區 2"/>
          <p:cNvSpPr>
            <a:spLocks noGrp="1"/>
          </p:cNvSpPr>
          <p:nvPr>
            <p:ph type="body" idx="1"/>
          </p:nvPr>
        </p:nvSpPr>
        <p:spPr/>
        <p:txBody>
          <a:bodyPr/>
          <a:lstStyle/>
          <a:p>
            <a:r>
              <a:rPr lang="en-US" altLang="zh-TW" dirty="0"/>
              <a:t>Data preprocessing : M10715067</a:t>
            </a:r>
            <a:r>
              <a:rPr lang="zh-TW" altLang="en-US" dirty="0"/>
              <a:t>林書宇</a:t>
            </a:r>
            <a:endParaRPr lang="en-US" altLang="zh-TW" dirty="0"/>
          </a:p>
          <a:p>
            <a:pPr marL="76200" indent="0">
              <a:buNone/>
            </a:pPr>
            <a:r>
              <a:rPr lang="en-US" altLang="zh-TW" dirty="0"/>
              <a:t>                                          M10715086</a:t>
            </a:r>
            <a:r>
              <a:rPr lang="zh-TW" altLang="en-US" dirty="0"/>
              <a:t>鍾瑀芯</a:t>
            </a:r>
            <a:endParaRPr lang="en-US" altLang="zh-TW" dirty="0"/>
          </a:p>
          <a:p>
            <a:r>
              <a:rPr lang="en-US" altLang="zh-TW" dirty="0"/>
              <a:t>Model, presentation : M10715090</a:t>
            </a:r>
            <a:r>
              <a:rPr lang="zh-TW" altLang="en-US" dirty="0"/>
              <a:t>鄭思元</a:t>
            </a:r>
          </a:p>
          <a:p>
            <a:endParaRPr lang="zh-TW" altLang="en-US" dirty="0"/>
          </a:p>
        </p:txBody>
      </p:sp>
      <p:sp>
        <p:nvSpPr>
          <p:cNvPr id="4" name="投影片編號版面配置區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11</a:t>
            </a:fld>
            <a:endParaRPr lang="en"/>
          </a:p>
        </p:txBody>
      </p:sp>
    </p:spTree>
    <p:extLst>
      <p:ext uri="{BB962C8B-B14F-4D97-AF65-F5344CB8AC3E}">
        <p14:creationId xmlns:p14="http://schemas.microsoft.com/office/powerpoint/2010/main" val="42905857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01"/>
        <p:cNvGrpSpPr/>
        <p:nvPr/>
      </p:nvGrpSpPr>
      <p:grpSpPr>
        <a:xfrm>
          <a:off x="0" y="0"/>
          <a:ext cx="0" cy="0"/>
          <a:chOff x="0" y="0"/>
          <a:chExt cx="0" cy="0"/>
        </a:xfrm>
      </p:grpSpPr>
      <p:sp>
        <p:nvSpPr>
          <p:cNvPr id="502" name="Google Shape;502;p34"/>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12</a:t>
            </a:fld>
            <a:endParaRPr/>
          </a:p>
        </p:txBody>
      </p:sp>
      <p:sp>
        <p:nvSpPr>
          <p:cNvPr id="503" name="Google Shape;503;p34"/>
          <p:cNvSpPr txBox="1">
            <a:spLocks noGrp="1"/>
          </p:cNvSpPr>
          <p:nvPr>
            <p:ph type="ctrTitle" idx="4294967295"/>
          </p:nvPr>
        </p:nvSpPr>
        <p:spPr>
          <a:xfrm>
            <a:off x="1275150" y="2364400"/>
            <a:ext cx="6593700" cy="115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6000">
                <a:solidFill>
                  <a:srgbClr val="FF9800"/>
                </a:solidFill>
              </a:rPr>
              <a:t>THANKS!</a:t>
            </a:r>
            <a:endParaRPr sz="6000">
              <a:solidFill>
                <a:srgbClr val="FF9800"/>
              </a:solidFill>
            </a:endParaRPr>
          </a:p>
        </p:txBody>
      </p:sp>
      <p:sp>
        <p:nvSpPr>
          <p:cNvPr id="504" name="Google Shape;504;p34"/>
          <p:cNvSpPr txBox="1">
            <a:spLocks noGrp="1"/>
          </p:cNvSpPr>
          <p:nvPr>
            <p:ph type="subTitle" idx="4294967295"/>
          </p:nvPr>
        </p:nvSpPr>
        <p:spPr>
          <a:xfrm>
            <a:off x="1275150" y="3230000"/>
            <a:ext cx="6593700" cy="1342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4400" b="1" dirty="0"/>
              <a:t>Q &amp; A</a:t>
            </a:r>
            <a:endParaRPr sz="4400" b="1" dirty="0"/>
          </a:p>
        </p:txBody>
      </p:sp>
      <p:grpSp>
        <p:nvGrpSpPr>
          <p:cNvPr id="505" name="Google Shape;505;p34"/>
          <p:cNvGrpSpPr/>
          <p:nvPr/>
        </p:nvGrpSpPr>
        <p:grpSpPr>
          <a:xfrm>
            <a:off x="3996210" y="966817"/>
            <a:ext cx="1197664" cy="1126777"/>
            <a:chOff x="5972700" y="2330200"/>
            <a:chExt cx="411625" cy="387275"/>
          </a:xfrm>
        </p:grpSpPr>
        <p:sp>
          <p:nvSpPr>
            <p:cNvPr id="506" name="Google Shape;506;p34"/>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9050"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34"/>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9050"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16"/>
          <p:cNvSpPr txBox="1">
            <a:spLocks noGrp="1"/>
          </p:cNvSpPr>
          <p:nvPr>
            <p:ph type="title"/>
          </p:nvPr>
        </p:nvSpPr>
        <p:spPr>
          <a:xfrm>
            <a:off x="814275" y="392575"/>
            <a:ext cx="5492400" cy="766200"/>
          </a:xfrm>
          <a:prstGeom prst="rect">
            <a:avLst/>
          </a:prstGeom>
        </p:spPr>
        <p:txBody>
          <a:bodyPr spcFirstLastPara="1" wrap="square" lIns="91425" tIns="91425" rIns="91425" bIns="91425" anchor="ctr" anchorCtr="0">
            <a:noAutofit/>
          </a:bodyPr>
          <a:lstStyle/>
          <a:p>
            <a:r>
              <a:rPr lang="en-US" dirty="0"/>
              <a:t>Preprocessing</a:t>
            </a:r>
            <a:endParaRPr dirty="0"/>
          </a:p>
        </p:txBody>
      </p:sp>
      <p:sp>
        <p:nvSpPr>
          <p:cNvPr id="237" name="Google Shape;237;p16"/>
          <p:cNvSpPr txBox="1">
            <a:spLocks noGrp="1"/>
          </p:cNvSpPr>
          <p:nvPr>
            <p:ph type="body" idx="1"/>
          </p:nvPr>
        </p:nvSpPr>
        <p:spPr>
          <a:xfrm>
            <a:off x="814275" y="1343221"/>
            <a:ext cx="6803725" cy="1110474"/>
          </a:xfrm>
          <a:prstGeom prst="rect">
            <a:avLst/>
          </a:prstGeom>
        </p:spPr>
        <p:txBody>
          <a:bodyPr spcFirstLastPara="1" wrap="square" lIns="91425" tIns="91425" rIns="91425" bIns="91425" anchor="ctr" anchorCtr="0">
            <a:noAutofit/>
          </a:bodyPr>
          <a:lstStyle/>
          <a:p>
            <a:pPr marL="0" indent="0">
              <a:buNone/>
            </a:pPr>
            <a:r>
              <a:rPr lang="en-US" altLang="zh-TW" sz="2000" dirty="0"/>
              <a:t>How we deal with the features of plans :</a:t>
            </a:r>
          </a:p>
          <a:p>
            <a:pPr marL="0" indent="0">
              <a:buNone/>
            </a:pPr>
            <a:endParaRPr lang="en-US" altLang="zh-TW" sz="2000" dirty="0"/>
          </a:p>
          <a:p>
            <a:endParaRPr lang="en-US" dirty="0"/>
          </a:p>
        </p:txBody>
      </p:sp>
      <p:sp>
        <p:nvSpPr>
          <p:cNvPr id="238" name="Google Shape;238;p16"/>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a:t>
            </a:fld>
            <a:endParaRPr/>
          </a:p>
        </p:txBody>
      </p:sp>
      <p:grpSp>
        <p:nvGrpSpPr>
          <p:cNvPr id="239" name="Google Shape;239;p16"/>
          <p:cNvGrpSpPr/>
          <p:nvPr/>
        </p:nvGrpSpPr>
        <p:grpSpPr>
          <a:xfrm>
            <a:off x="282216" y="590918"/>
            <a:ext cx="369505" cy="369505"/>
            <a:chOff x="2594050" y="1631825"/>
            <a:chExt cx="439625" cy="439625"/>
          </a:xfrm>
        </p:grpSpPr>
        <p:sp>
          <p:nvSpPr>
            <p:cNvPr id="240" name="Google Shape;240;p16"/>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6"/>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6"/>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6"/>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2" name="圖片 11">
            <a:extLst>
              <a:ext uri="{FF2B5EF4-FFF2-40B4-BE49-F238E27FC236}">
                <a16:creationId xmlns:a16="http://schemas.microsoft.com/office/drawing/2014/main" id="{2892EAD0-5D22-49E8-A093-47B5C83F9083}"/>
              </a:ext>
            </a:extLst>
          </p:cNvPr>
          <p:cNvPicPr>
            <a:picLocks noChangeAspect="1"/>
          </p:cNvPicPr>
          <p:nvPr/>
        </p:nvPicPr>
        <p:blipFill>
          <a:blip r:embed="rId3"/>
          <a:stretch>
            <a:fillRect/>
          </a:stretch>
        </p:blipFill>
        <p:spPr>
          <a:xfrm>
            <a:off x="814275" y="1778075"/>
            <a:ext cx="5573913" cy="1767022"/>
          </a:xfrm>
          <a:prstGeom prst="rect">
            <a:avLst/>
          </a:prstGeom>
        </p:spPr>
      </p:pic>
      <p:pic>
        <p:nvPicPr>
          <p:cNvPr id="2" name="圖片 1"/>
          <p:cNvPicPr>
            <a:picLocks noChangeAspect="1"/>
          </p:cNvPicPr>
          <p:nvPr/>
        </p:nvPicPr>
        <p:blipFill>
          <a:blip r:embed="rId4"/>
          <a:stretch>
            <a:fillRect/>
          </a:stretch>
        </p:blipFill>
        <p:spPr>
          <a:xfrm>
            <a:off x="826888" y="2297322"/>
            <a:ext cx="2800350" cy="1247775"/>
          </a:xfrm>
          <a:prstGeom prst="rect">
            <a:avLst/>
          </a:prstGeom>
        </p:spPr>
      </p:pic>
      <p:sp>
        <p:nvSpPr>
          <p:cNvPr id="3" name="文字方塊 2"/>
          <p:cNvSpPr txBox="1"/>
          <p:nvPr/>
        </p:nvSpPr>
        <p:spPr>
          <a:xfrm>
            <a:off x="4161865" y="2626939"/>
            <a:ext cx="3340979" cy="523220"/>
          </a:xfrm>
          <a:prstGeom prst="rect">
            <a:avLst/>
          </a:prstGeom>
          <a:noFill/>
        </p:spPr>
        <p:txBody>
          <a:bodyPr wrap="none" rtlCol="0">
            <a:spAutoFit/>
          </a:bodyPr>
          <a:lstStyle/>
          <a:p>
            <a:r>
              <a:rPr lang="zh-TW" altLang="en-US" dirty="0"/>
              <a:t>我們把每一筆</a:t>
            </a:r>
            <a:r>
              <a:rPr lang="en-US" altLang="zh-TW" dirty="0"/>
              <a:t>data</a:t>
            </a:r>
            <a:r>
              <a:rPr lang="zh-TW" altLang="en-US" dirty="0"/>
              <a:t>的</a:t>
            </a:r>
            <a:r>
              <a:rPr lang="en-US" altLang="zh-TW" dirty="0"/>
              <a:t>distance, price, eta </a:t>
            </a:r>
          </a:p>
          <a:p>
            <a:r>
              <a:rPr lang="zh-TW" altLang="en-US" dirty="0"/>
              <a:t>都計算出</a:t>
            </a:r>
            <a:r>
              <a:rPr lang="en-US" altLang="zh-TW" dirty="0"/>
              <a:t>max, min, </a:t>
            </a:r>
            <a:r>
              <a:rPr lang="en-US" altLang="zh-TW" dirty="0" err="1"/>
              <a:t>std</a:t>
            </a:r>
            <a:r>
              <a:rPr lang="en-US" altLang="zh-TW" dirty="0"/>
              <a:t>, mean</a:t>
            </a:r>
            <a:endParaRPr lang="zh-TW"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12"/>
                                        </p:tgtEl>
                                      </p:cBhvr>
                                    </p:animEffect>
                                    <p:set>
                                      <p:cBhvr>
                                        <p:cTn id="7" dur="1" fill="hold">
                                          <p:stCondLst>
                                            <p:cond delay="499"/>
                                          </p:stCondLst>
                                        </p:cTn>
                                        <p:tgtEl>
                                          <p:spTgt spid="12"/>
                                        </p:tgtEl>
                                        <p:attrNameLst>
                                          <p:attrName>style.visibility</p:attrName>
                                        </p:attrNameLst>
                                      </p:cBhvr>
                                      <p:to>
                                        <p:strVal val="hidden"/>
                                      </p:to>
                                    </p:set>
                                  </p:childTnLst>
                                </p:cTn>
                              </p:par>
                              <p:par>
                                <p:cTn id="8" presetID="10" presetClass="entr" presetSubtype="0"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Preprocessing(cont’d)</a:t>
            </a:r>
            <a:endParaRPr lang="zh-TW" altLang="en-US" dirty="0"/>
          </a:p>
        </p:txBody>
      </p:sp>
      <p:sp>
        <p:nvSpPr>
          <p:cNvPr id="4" name="投影片編號版面配置區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a:t>
            </a:fld>
            <a:endParaRPr lang="en"/>
          </a:p>
        </p:txBody>
      </p:sp>
      <p:sp>
        <p:nvSpPr>
          <p:cNvPr id="5" name="內容版面配置區 2">
            <a:extLst>
              <a:ext uri="{FF2B5EF4-FFF2-40B4-BE49-F238E27FC236}">
                <a16:creationId xmlns:a16="http://schemas.microsoft.com/office/drawing/2014/main" id="{12D85F14-631F-4345-9482-8DDA5564EABD}"/>
              </a:ext>
            </a:extLst>
          </p:cNvPr>
          <p:cNvSpPr txBox="1">
            <a:spLocks/>
          </p:cNvSpPr>
          <p:nvPr/>
        </p:nvSpPr>
        <p:spPr>
          <a:xfrm>
            <a:off x="594924" y="1220451"/>
            <a:ext cx="7078074" cy="2928895"/>
          </a:xfrm>
          <a:prstGeom prst="rect">
            <a:avLst/>
          </a:prstGeom>
          <a:noFill/>
          <a:ln>
            <a:noFill/>
          </a:ln>
        </p:spPr>
        <p:txBody>
          <a:bodyPr spcFirstLastPara="1" wrap="square" lIns="91425" tIns="91425" rIns="91425" bIns="91425" anchor="ctr" anchorCtr="0"/>
          <a:lstStyle>
            <a:defPPr marR="0" lvl="0" algn="l" rtl="0">
              <a:lnSpc>
                <a:spcPct val="100000"/>
              </a:lnSpc>
              <a:spcBef>
                <a:spcPts val="0"/>
              </a:spcBef>
              <a:spcAft>
                <a:spcPts val="0"/>
              </a:spcAft>
            </a:defPPr>
            <a:lvl1pPr marL="457200" marR="0" lvl="0" indent="-381000" algn="l" rtl="0" eaLnBrk="1" hangingPunct="1">
              <a:lnSpc>
                <a:spcPct val="100000"/>
              </a:lnSpc>
              <a:spcBef>
                <a:spcPts val="6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1pPr>
            <a:lvl2pPr marL="914400" marR="0" lvl="1" indent="-381000" algn="l" rtl="0" eaLnBrk="1" hangingPunct="1">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2pPr>
            <a:lvl3pPr marL="1371600" marR="0" lvl="2" indent="-381000" algn="l" rtl="0" eaLnBrk="1" hangingPunct="1">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3pPr>
            <a:lvl4pPr marL="1828800" marR="0" lvl="3" indent="-381000" algn="l" rtl="0" eaLnBrk="1" hangingPunct="1">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4pPr>
            <a:lvl5pPr marL="2286000" marR="0" lvl="4" indent="-381000" algn="l" rtl="0" eaLnBrk="1" hangingPunct="1">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5pPr>
            <a:lvl6pPr marL="2743200" marR="0" lvl="5" indent="-381000" algn="l" rtl="0" eaLnBrk="1" hangingPunct="1">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6pPr>
            <a:lvl7pPr marL="3200400" marR="0" lvl="6" indent="-381000" algn="l" rtl="0" eaLnBrk="1" hangingPunct="1">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7pPr>
            <a:lvl8pPr marL="3657600" marR="0" lvl="7" indent="-381000" algn="l" rtl="0" eaLnBrk="1" hangingPunct="1">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8pPr>
            <a:lvl9pPr marL="4114800" marR="0" lvl="8" indent="-381000" algn="l" rtl="0" eaLnBrk="1" hangingPunct="1">
              <a:lnSpc>
                <a:spcPct val="100000"/>
              </a:lnSpc>
              <a:spcBef>
                <a:spcPts val="1000"/>
              </a:spcBef>
              <a:spcAft>
                <a:spcPts val="100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9pPr>
          </a:lstStyle>
          <a:p>
            <a:r>
              <a:rPr lang="en-US" altLang="zh-TW" sz="2000" dirty="0"/>
              <a:t>Split [“o”, ”d”] to [“o1”, ”o2”, ”d1”, ”d2”]</a:t>
            </a:r>
          </a:p>
          <a:p>
            <a:endParaRPr lang="en-US" altLang="zh-TW" dirty="0"/>
          </a:p>
          <a:p>
            <a:endParaRPr lang="en-US" altLang="zh-TW" dirty="0"/>
          </a:p>
          <a:p>
            <a:endParaRPr lang="en-US" altLang="zh-TW" dirty="0"/>
          </a:p>
          <a:p>
            <a:r>
              <a:rPr lang="en-US" altLang="zh-TW" sz="2000" dirty="0"/>
              <a:t>Take the </a:t>
            </a:r>
            <a:r>
              <a:rPr lang="en-US" altLang="zh-TW" sz="2000" dirty="0" err="1"/>
              <a:t>req_time’s</a:t>
            </a:r>
            <a:r>
              <a:rPr lang="en-US" altLang="zh-TW" sz="2000" dirty="0"/>
              <a:t> hour and day as feature </a:t>
            </a:r>
            <a:endParaRPr lang="zh-TW" altLang="en-US" sz="2000" dirty="0"/>
          </a:p>
        </p:txBody>
      </p:sp>
      <p:grpSp>
        <p:nvGrpSpPr>
          <p:cNvPr id="6" name="Google Shape;239;p16"/>
          <p:cNvGrpSpPr/>
          <p:nvPr/>
        </p:nvGrpSpPr>
        <p:grpSpPr>
          <a:xfrm>
            <a:off x="282216" y="590918"/>
            <a:ext cx="369505" cy="369505"/>
            <a:chOff x="2594050" y="1631825"/>
            <a:chExt cx="439625" cy="439625"/>
          </a:xfrm>
        </p:grpSpPr>
        <p:sp>
          <p:nvSpPr>
            <p:cNvPr id="7" name="Google Shape;240;p16"/>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241;p16"/>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42;p16"/>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43;p16"/>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1" name="圖片 10">
            <a:extLst>
              <a:ext uri="{FF2B5EF4-FFF2-40B4-BE49-F238E27FC236}">
                <a16:creationId xmlns:a16="http://schemas.microsoft.com/office/drawing/2014/main" id="{B1BF6708-E3D7-40CC-8FFC-6DFA20C51296}"/>
              </a:ext>
            </a:extLst>
          </p:cNvPr>
          <p:cNvPicPr>
            <a:picLocks noChangeAspect="1"/>
          </p:cNvPicPr>
          <p:nvPr/>
        </p:nvPicPr>
        <p:blipFill>
          <a:blip r:embed="rId2"/>
          <a:stretch>
            <a:fillRect/>
          </a:stretch>
        </p:blipFill>
        <p:spPr>
          <a:xfrm>
            <a:off x="1243092" y="2194985"/>
            <a:ext cx="1477621" cy="1049888"/>
          </a:xfrm>
          <a:prstGeom prst="rect">
            <a:avLst/>
          </a:prstGeom>
        </p:spPr>
      </p:pic>
      <p:pic>
        <p:nvPicPr>
          <p:cNvPr id="12" name="圖片 11">
            <a:extLst>
              <a:ext uri="{FF2B5EF4-FFF2-40B4-BE49-F238E27FC236}">
                <a16:creationId xmlns:a16="http://schemas.microsoft.com/office/drawing/2014/main" id="{F16BC07B-7539-489F-9F2D-08FC7F93A04C}"/>
              </a:ext>
            </a:extLst>
          </p:cNvPr>
          <p:cNvPicPr>
            <a:picLocks noChangeAspect="1"/>
          </p:cNvPicPr>
          <p:nvPr/>
        </p:nvPicPr>
        <p:blipFill>
          <a:blip r:embed="rId3"/>
          <a:stretch>
            <a:fillRect/>
          </a:stretch>
        </p:blipFill>
        <p:spPr>
          <a:xfrm>
            <a:off x="4677214" y="2210538"/>
            <a:ext cx="2231985" cy="1034335"/>
          </a:xfrm>
          <a:prstGeom prst="rect">
            <a:avLst/>
          </a:prstGeom>
        </p:spPr>
      </p:pic>
      <p:pic>
        <p:nvPicPr>
          <p:cNvPr id="13" name="圖片 12">
            <a:extLst>
              <a:ext uri="{FF2B5EF4-FFF2-40B4-BE49-F238E27FC236}">
                <a16:creationId xmlns:a16="http://schemas.microsoft.com/office/drawing/2014/main" id="{2A24BD74-7480-4468-99C2-D697AA989F7D}"/>
              </a:ext>
            </a:extLst>
          </p:cNvPr>
          <p:cNvPicPr>
            <a:picLocks noChangeAspect="1"/>
          </p:cNvPicPr>
          <p:nvPr/>
        </p:nvPicPr>
        <p:blipFill>
          <a:blip r:embed="rId4"/>
          <a:stretch>
            <a:fillRect/>
          </a:stretch>
        </p:blipFill>
        <p:spPr>
          <a:xfrm>
            <a:off x="1499731" y="3859743"/>
            <a:ext cx="964342" cy="1026558"/>
          </a:xfrm>
          <a:prstGeom prst="rect">
            <a:avLst/>
          </a:prstGeom>
        </p:spPr>
      </p:pic>
      <p:sp>
        <p:nvSpPr>
          <p:cNvPr id="14" name="箭號: 向右 8">
            <a:extLst>
              <a:ext uri="{FF2B5EF4-FFF2-40B4-BE49-F238E27FC236}">
                <a16:creationId xmlns:a16="http://schemas.microsoft.com/office/drawing/2014/main" id="{1EB889F7-E35B-4CD9-9B64-6DC232A8D7DD}"/>
              </a:ext>
            </a:extLst>
          </p:cNvPr>
          <p:cNvSpPr/>
          <p:nvPr/>
        </p:nvSpPr>
        <p:spPr>
          <a:xfrm>
            <a:off x="3133516" y="2607564"/>
            <a:ext cx="1130895" cy="224729"/>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5" name="箭號: 向右 9">
            <a:extLst>
              <a:ext uri="{FF2B5EF4-FFF2-40B4-BE49-F238E27FC236}">
                <a16:creationId xmlns:a16="http://schemas.microsoft.com/office/drawing/2014/main" id="{BB6169C1-C508-4501-8D12-AEB4940DBADD}"/>
              </a:ext>
            </a:extLst>
          </p:cNvPr>
          <p:cNvSpPr/>
          <p:nvPr/>
        </p:nvSpPr>
        <p:spPr>
          <a:xfrm>
            <a:off x="3133516" y="4256141"/>
            <a:ext cx="1130895" cy="224729"/>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17" name="圖片 16"/>
          <p:cNvPicPr>
            <a:picLocks noChangeAspect="1"/>
          </p:cNvPicPr>
          <p:nvPr/>
        </p:nvPicPr>
        <p:blipFill>
          <a:blip r:embed="rId5"/>
          <a:stretch>
            <a:fillRect/>
          </a:stretch>
        </p:blipFill>
        <p:spPr>
          <a:xfrm>
            <a:off x="4677214" y="3791215"/>
            <a:ext cx="1192427" cy="1095086"/>
          </a:xfrm>
          <a:prstGeom prst="rect">
            <a:avLst/>
          </a:prstGeom>
        </p:spPr>
      </p:pic>
    </p:spTree>
    <p:extLst>
      <p:ext uri="{BB962C8B-B14F-4D97-AF65-F5344CB8AC3E}">
        <p14:creationId xmlns:p14="http://schemas.microsoft.com/office/powerpoint/2010/main" val="14219268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How we predict</a:t>
            </a:r>
            <a:endParaRPr lang="zh-TW" altLang="en-US" dirty="0"/>
          </a:p>
        </p:txBody>
      </p:sp>
      <p:sp>
        <p:nvSpPr>
          <p:cNvPr id="3" name="文字版面配置區 2"/>
          <p:cNvSpPr>
            <a:spLocks noGrp="1"/>
          </p:cNvSpPr>
          <p:nvPr>
            <p:ph type="body" idx="1"/>
          </p:nvPr>
        </p:nvSpPr>
        <p:spPr>
          <a:xfrm>
            <a:off x="814275" y="1390412"/>
            <a:ext cx="6132600" cy="3145500"/>
          </a:xfrm>
        </p:spPr>
        <p:txBody>
          <a:bodyPr/>
          <a:lstStyle/>
          <a:p>
            <a:r>
              <a:rPr lang="en-US" altLang="zh-TW" sz="2000" dirty="0"/>
              <a:t>Like </a:t>
            </a:r>
            <a:r>
              <a:rPr lang="en-US" altLang="zh-TW" sz="2000" dirty="0" err="1"/>
              <a:t>train_data</a:t>
            </a:r>
            <a:r>
              <a:rPr lang="en-US" altLang="zh-TW" sz="2000" dirty="0"/>
              <a:t> we do the same preprocessing, but the final predict length is 94358 rows ( i.e. test_queries.csv ‘s length).</a:t>
            </a:r>
          </a:p>
          <a:p>
            <a:endParaRPr lang="en-US" altLang="zh-TW" sz="2000" dirty="0"/>
          </a:p>
          <a:p>
            <a:r>
              <a:rPr lang="en-US" altLang="zh-TW" sz="2000" dirty="0"/>
              <a:t>So we can know that there must have some “</a:t>
            </a:r>
            <a:r>
              <a:rPr lang="en-US" altLang="zh-TW" sz="2000" dirty="0" err="1"/>
              <a:t>sid</a:t>
            </a:r>
            <a:r>
              <a:rPr lang="en-US" altLang="zh-TW" sz="2000" dirty="0"/>
              <a:t>” didn’t have plans.</a:t>
            </a:r>
          </a:p>
          <a:p>
            <a:endParaRPr lang="en-US" altLang="zh-TW" sz="2000" dirty="0"/>
          </a:p>
          <a:p>
            <a:r>
              <a:rPr lang="en-US" altLang="zh-TW" sz="2000" dirty="0"/>
              <a:t>We give these rows answer : 0 (</a:t>
            </a:r>
            <a:r>
              <a:rPr lang="en-US" altLang="zh-TW" sz="2000" dirty="0" err="1"/>
              <a:t>none_click</a:t>
            </a:r>
            <a:r>
              <a:rPr lang="en-US" altLang="zh-TW" sz="2000" dirty="0"/>
              <a:t> class)</a:t>
            </a:r>
            <a:endParaRPr lang="zh-TW" altLang="en-US" sz="2000" dirty="0"/>
          </a:p>
        </p:txBody>
      </p:sp>
      <p:sp>
        <p:nvSpPr>
          <p:cNvPr id="4" name="投影片編號版面配置區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a:t>
            </a:fld>
            <a:endParaRPr lang="en"/>
          </a:p>
        </p:txBody>
      </p:sp>
      <p:grpSp>
        <p:nvGrpSpPr>
          <p:cNvPr id="5" name="Google Shape;239;p16"/>
          <p:cNvGrpSpPr/>
          <p:nvPr/>
        </p:nvGrpSpPr>
        <p:grpSpPr>
          <a:xfrm>
            <a:off x="282216" y="590918"/>
            <a:ext cx="369505" cy="369505"/>
            <a:chOff x="2594050" y="1631825"/>
            <a:chExt cx="439625" cy="439625"/>
          </a:xfrm>
        </p:grpSpPr>
        <p:sp>
          <p:nvSpPr>
            <p:cNvPr id="6" name="Google Shape;240;p16"/>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241;p16"/>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242;p16"/>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43;p16"/>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6535083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How we predict(cont’d)</a:t>
            </a:r>
            <a:endParaRPr lang="zh-TW" altLang="en-US" dirty="0"/>
          </a:p>
        </p:txBody>
      </p:sp>
      <p:sp>
        <p:nvSpPr>
          <p:cNvPr id="3" name="文字版面配置區 2"/>
          <p:cNvSpPr>
            <a:spLocks noGrp="1"/>
          </p:cNvSpPr>
          <p:nvPr>
            <p:ph type="body" idx="1"/>
          </p:nvPr>
        </p:nvSpPr>
        <p:spPr>
          <a:xfrm>
            <a:off x="814275" y="1390412"/>
            <a:ext cx="6132600" cy="3145500"/>
          </a:xfrm>
        </p:spPr>
        <p:txBody>
          <a:bodyPr/>
          <a:lstStyle/>
          <a:p>
            <a:r>
              <a:rPr lang="en-US" altLang="zh-TW" sz="2000" dirty="0"/>
              <a:t>Next, we can find out some “</a:t>
            </a:r>
            <a:r>
              <a:rPr lang="en-US" altLang="zh-TW" sz="2000" dirty="0" err="1"/>
              <a:t>sid</a:t>
            </a:r>
            <a:r>
              <a:rPr lang="en-US" altLang="zh-TW" sz="2000" dirty="0"/>
              <a:t>” didn’t have “</a:t>
            </a:r>
            <a:r>
              <a:rPr lang="en-US" altLang="zh-TW" sz="2000" dirty="0" err="1"/>
              <a:t>pid</a:t>
            </a:r>
            <a:r>
              <a:rPr lang="en-US" altLang="zh-TW" sz="2000" dirty="0"/>
              <a:t>”, so we give these rows the most recommended plan(because almost 70% people will choose the most recommended plan).</a:t>
            </a:r>
          </a:p>
          <a:p>
            <a:endParaRPr lang="en-US" altLang="zh-TW" sz="2000" dirty="0"/>
          </a:p>
          <a:p>
            <a:endParaRPr lang="en-US" altLang="zh-TW" sz="2000" dirty="0"/>
          </a:p>
          <a:p>
            <a:r>
              <a:rPr lang="en-US" altLang="zh-TW" sz="2000" dirty="0"/>
              <a:t>Final, we predict the remaining data.</a:t>
            </a:r>
            <a:endParaRPr lang="zh-TW" altLang="en-US" sz="2000" dirty="0"/>
          </a:p>
        </p:txBody>
      </p:sp>
      <p:sp>
        <p:nvSpPr>
          <p:cNvPr id="4" name="投影片編號版面配置區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a:t>
            </a:fld>
            <a:endParaRPr lang="en"/>
          </a:p>
        </p:txBody>
      </p:sp>
      <p:grpSp>
        <p:nvGrpSpPr>
          <p:cNvPr id="5" name="Google Shape;239;p16"/>
          <p:cNvGrpSpPr/>
          <p:nvPr/>
        </p:nvGrpSpPr>
        <p:grpSpPr>
          <a:xfrm>
            <a:off x="282216" y="590918"/>
            <a:ext cx="369505" cy="369505"/>
            <a:chOff x="2594050" y="1631825"/>
            <a:chExt cx="439625" cy="439625"/>
          </a:xfrm>
        </p:grpSpPr>
        <p:sp>
          <p:nvSpPr>
            <p:cNvPr id="6" name="Google Shape;240;p16"/>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241;p16"/>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242;p16"/>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43;p16"/>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8286365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model</a:t>
            </a:r>
            <a:endParaRPr lang="zh-TW" altLang="en-US" dirty="0"/>
          </a:p>
        </p:txBody>
      </p:sp>
      <p:sp>
        <p:nvSpPr>
          <p:cNvPr id="3" name="文字版面配置區 2"/>
          <p:cNvSpPr>
            <a:spLocks noGrp="1"/>
          </p:cNvSpPr>
          <p:nvPr>
            <p:ph type="body" idx="1"/>
          </p:nvPr>
        </p:nvSpPr>
        <p:spPr>
          <a:xfrm>
            <a:off x="814274" y="1390412"/>
            <a:ext cx="6803725" cy="3145500"/>
          </a:xfrm>
        </p:spPr>
        <p:txBody>
          <a:bodyPr/>
          <a:lstStyle/>
          <a:p>
            <a:r>
              <a:rPr lang="en-US" altLang="zh-TW" sz="2000" dirty="0"/>
              <a:t>We use </a:t>
            </a:r>
            <a:r>
              <a:rPr lang="en-US" altLang="zh-TW" sz="2000" dirty="0" err="1"/>
              <a:t>Randomforest</a:t>
            </a:r>
            <a:r>
              <a:rPr lang="zh-TW" altLang="en-US" sz="2000" dirty="0"/>
              <a:t> </a:t>
            </a:r>
            <a:r>
              <a:rPr lang="en-US" altLang="zh-TW" sz="2000" dirty="0"/>
              <a:t>:</a:t>
            </a:r>
          </a:p>
          <a:p>
            <a:r>
              <a:rPr lang="en-US" altLang="zh-TW" sz="2000" dirty="0"/>
              <a:t>Use all the feature and the label is [</a:t>
            </a:r>
            <a:r>
              <a:rPr lang="en-US" altLang="zh-TW" sz="2000" dirty="0" err="1"/>
              <a:t>click_mode</a:t>
            </a:r>
            <a:r>
              <a:rPr lang="en-US" altLang="zh-TW" sz="2000" dirty="0"/>
              <a:t>]</a:t>
            </a:r>
          </a:p>
          <a:p>
            <a:r>
              <a:rPr lang="en-US" altLang="zh-TW" sz="2000" dirty="0" err="1"/>
              <a:t>Hyperparameter</a:t>
            </a:r>
            <a:r>
              <a:rPr lang="en-US" altLang="zh-TW" sz="2000" dirty="0"/>
              <a:t> : </a:t>
            </a:r>
            <a:r>
              <a:rPr lang="en-US" altLang="zh-TW" sz="2000" dirty="0" err="1"/>
              <a:t>n_estimators</a:t>
            </a:r>
            <a:r>
              <a:rPr lang="en-US" altLang="zh-TW" sz="2000" dirty="0"/>
              <a:t> : 350, </a:t>
            </a:r>
            <a:r>
              <a:rPr lang="en-US" altLang="zh-TW" sz="2000" dirty="0" err="1"/>
              <a:t>max_depth</a:t>
            </a:r>
            <a:r>
              <a:rPr lang="en-US" altLang="zh-TW" sz="2000" dirty="0"/>
              <a:t> : 20</a:t>
            </a:r>
          </a:p>
          <a:p>
            <a:pPr marL="0" indent="0">
              <a:buNone/>
            </a:pPr>
            <a:r>
              <a:rPr lang="en-US" altLang="zh-TW" sz="2000" dirty="0"/>
              <a:t>      </a:t>
            </a:r>
            <a:endParaRPr lang="zh-TW" altLang="en-US" sz="2000" dirty="0"/>
          </a:p>
        </p:txBody>
      </p:sp>
      <p:sp>
        <p:nvSpPr>
          <p:cNvPr id="4" name="投影片編號版面配置區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a:t>
            </a:fld>
            <a:endParaRPr lang="en"/>
          </a:p>
        </p:txBody>
      </p:sp>
      <p:grpSp>
        <p:nvGrpSpPr>
          <p:cNvPr id="5" name="Google Shape;239;p16"/>
          <p:cNvGrpSpPr/>
          <p:nvPr/>
        </p:nvGrpSpPr>
        <p:grpSpPr>
          <a:xfrm>
            <a:off x="282216" y="590918"/>
            <a:ext cx="369505" cy="369505"/>
            <a:chOff x="2594050" y="1631825"/>
            <a:chExt cx="439625" cy="439625"/>
          </a:xfrm>
        </p:grpSpPr>
        <p:sp>
          <p:nvSpPr>
            <p:cNvPr id="6" name="Google Shape;240;p16"/>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241;p16"/>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242;p16"/>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43;p16"/>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7996241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Rank</a:t>
            </a:r>
            <a:endParaRPr lang="zh-TW" altLang="en-US" dirty="0"/>
          </a:p>
        </p:txBody>
      </p:sp>
      <p:sp>
        <p:nvSpPr>
          <p:cNvPr id="3" name="文字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a:t>
            </a:fld>
            <a:endParaRPr lang="en"/>
          </a:p>
        </p:txBody>
      </p:sp>
      <p:pic>
        <p:nvPicPr>
          <p:cNvPr id="5" name="圖片 4"/>
          <p:cNvPicPr>
            <a:picLocks noChangeAspect="1"/>
          </p:cNvPicPr>
          <p:nvPr/>
        </p:nvPicPr>
        <p:blipFill>
          <a:blip r:embed="rId3"/>
          <a:stretch>
            <a:fillRect/>
          </a:stretch>
        </p:blipFill>
        <p:spPr>
          <a:xfrm>
            <a:off x="402264" y="2730545"/>
            <a:ext cx="7959436" cy="47703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7792414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16"/>
          <p:cNvSpPr txBox="1">
            <a:spLocks noGrp="1"/>
          </p:cNvSpPr>
          <p:nvPr>
            <p:ph type="title"/>
          </p:nvPr>
        </p:nvSpPr>
        <p:spPr>
          <a:xfrm>
            <a:off x="814275" y="392575"/>
            <a:ext cx="5492400" cy="766200"/>
          </a:xfrm>
          <a:prstGeom prst="rect">
            <a:avLst/>
          </a:prstGeom>
        </p:spPr>
        <p:txBody>
          <a:bodyPr spcFirstLastPara="1" wrap="square" lIns="91425" tIns="91425" rIns="91425" bIns="91425" anchor="ctr" anchorCtr="0">
            <a:noAutofit/>
          </a:bodyPr>
          <a:lstStyle/>
          <a:p>
            <a:r>
              <a:rPr lang="en-US" dirty="0"/>
              <a:t>Discussion</a:t>
            </a:r>
            <a:endParaRPr dirty="0"/>
          </a:p>
        </p:txBody>
      </p:sp>
      <p:sp>
        <p:nvSpPr>
          <p:cNvPr id="237" name="Google Shape;237;p16"/>
          <p:cNvSpPr txBox="1">
            <a:spLocks noGrp="1"/>
          </p:cNvSpPr>
          <p:nvPr>
            <p:ph type="body" idx="1"/>
          </p:nvPr>
        </p:nvSpPr>
        <p:spPr>
          <a:xfrm>
            <a:off x="814275" y="1327350"/>
            <a:ext cx="6803726" cy="3145500"/>
          </a:xfrm>
          <a:prstGeom prst="rect">
            <a:avLst/>
          </a:prstGeom>
        </p:spPr>
        <p:txBody>
          <a:bodyPr spcFirstLastPara="1" wrap="square" lIns="91425" tIns="91425" rIns="91425" bIns="91425" anchor="ctr" anchorCtr="0">
            <a:noAutofit/>
          </a:bodyPr>
          <a:lstStyle/>
          <a:p>
            <a:pPr marL="533400" indent="-457200">
              <a:buFont typeface="+mj-lt"/>
              <a:buAutoNum type="arabicPeriod"/>
            </a:pPr>
            <a:r>
              <a:rPr lang="en-US" altLang="zh-TW" dirty="0"/>
              <a:t>We have tried to add weather feature but it didn’t improve the score.</a:t>
            </a:r>
          </a:p>
          <a:p>
            <a:pPr marL="533400" indent="-457200">
              <a:buFont typeface="+mj-lt"/>
              <a:buAutoNum type="arabicPeriod"/>
            </a:pPr>
            <a:r>
              <a:rPr lang="en-US" altLang="zh-TW" dirty="0"/>
              <a:t>We think the profile is hard to analysis. </a:t>
            </a:r>
          </a:p>
        </p:txBody>
      </p:sp>
      <p:sp>
        <p:nvSpPr>
          <p:cNvPr id="238" name="Google Shape;238;p16"/>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8</a:t>
            </a:fld>
            <a:endParaRPr/>
          </a:p>
        </p:txBody>
      </p:sp>
      <p:grpSp>
        <p:nvGrpSpPr>
          <p:cNvPr id="239" name="Google Shape;239;p16"/>
          <p:cNvGrpSpPr/>
          <p:nvPr/>
        </p:nvGrpSpPr>
        <p:grpSpPr>
          <a:xfrm>
            <a:off x="282216" y="590918"/>
            <a:ext cx="369505" cy="369505"/>
            <a:chOff x="2594050" y="1631825"/>
            <a:chExt cx="439625" cy="439625"/>
          </a:xfrm>
        </p:grpSpPr>
        <p:sp>
          <p:nvSpPr>
            <p:cNvPr id="240" name="Google Shape;240;p16"/>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6"/>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6"/>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6"/>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1690429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A71980F-8B4B-419C-96A3-594FE59F41E2}"/>
              </a:ext>
            </a:extLst>
          </p:cNvPr>
          <p:cNvSpPr>
            <a:spLocks noGrp="1"/>
          </p:cNvSpPr>
          <p:nvPr>
            <p:ph type="title"/>
          </p:nvPr>
        </p:nvSpPr>
        <p:spPr/>
        <p:txBody>
          <a:bodyPr/>
          <a:lstStyle/>
          <a:p>
            <a:r>
              <a:rPr lang="en-US" altLang="zh-TW" dirty="0"/>
              <a:t>Discussion(cont’d)</a:t>
            </a:r>
            <a:endParaRPr lang="zh-TW" altLang="en-US" dirty="0"/>
          </a:p>
        </p:txBody>
      </p:sp>
      <p:sp>
        <p:nvSpPr>
          <p:cNvPr id="3" name="文字版面配置區 2">
            <a:extLst>
              <a:ext uri="{FF2B5EF4-FFF2-40B4-BE49-F238E27FC236}">
                <a16:creationId xmlns:a16="http://schemas.microsoft.com/office/drawing/2014/main" id="{64D189B0-6250-42ED-BE35-491822F25A12}"/>
              </a:ext>
            </a:extLst>
          </p:cNvPr>
          <p:cNvSpPr>
            <a:spLocks noGrp="1"/>
          </p:cNvSpPr>
          <p:nvPr>
            <p:ph type="body" idx="1"/>
          </p:nvPr>
        </p:nvSpPr>
        <p:spPr/>
        <p:txBody>
          <a:bodyPr/>
          <a:lstStyle/>
          <a:p>
            <a:r>
              <a:rPr lang="en-US" altLang="zh-TW" sz="2000" dirty="0"/>
              <a:t>We can find out that almost every team’s score are similar (the score gap between each team is about 0.001), so it probably means that the data is hard to predict (base on the human reaction is complexity), so maybe we can’t only think about how to improve our model, we need to choose another way to enhance our score (e.g. evaluate method).</a:t>
            </a:r>
          </a:p>
          <a:p>
            <a:endParaRPr lang="zh-TW" altLang="en-US" sz="2000" dirty="0"/>
          </a:p>
        </p:txBody>
      </p:sp>
      <p:sp>
        <p:nvSpPr>
          <p:cNvPr id="4" name="投影片編號版面配置區 3">
            <a:extLst>
              <a:ext uri="{FF2B5EF4-FFF2-40B4-BE49-F238E27FC236}">
                <a16:creationId xmlns:a16="http://schemas.microsoft.com/office/drawing/2014/main" id="{298D7BFB-BB02-4B75-9A03-FFD8F4203DD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9</a:t>
            </a:fld>
            <a:endParaRPr lang="en"/>
          </a:p>
        </p:txBody>
      </p:sp>
    </p:spTree>
    <p:extLst>
      <p:ext uri="{BB962C8B-B14F-4D97-AF65-F5344CB8AC3E}">
        <p14:creationId xmlns:p14="http://schemas.microsoft.com/office/powerpoint/2010/main" val="408553815"/>
      </p:ext>
    </p:extLst>
  </p:cSld>
  <p:clrMapOvr>
    <a:masterClrMapping/>
  </p:clrMapOvr>
</p:sld>
</file>

<file path=ppt/theme/theme1.xml><?xml version="1.0" encoding="utf-8"?>
<a:theme xmlns:a="http://schemas.openxmlformats.org/drawingml/2006/main" name="Salerio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Salerio · SlidesCarnival.pptx" id="{0DA1A3EA-3184-48C6-90D4-A166A6AC4A07}" vid="{82A68B78-6580-450A-9266-7586F48067AD}"/>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Salerio · SlidesCarnival</Template>
  <TotalTime>737</TotalTime>
  <Words>401</Words>
  <Application>Microsoft Office PowerPoint</Application>
  <PresentationFormat>如螢幕大小 (16:9)</PresentationFormat>
  <Paragraphs>55</Paragraphs>
  <Slides>12</Slides>
  <Notes>6</Notes>
  <HiddenSlides>0</HiddenSlides>
  <MMClips>0</MMClips>
  <ScaleCrop>false</ScaleCrop>
  <HeadingPairs>
    <vt:vector size="6" baseType="variant">
      <vt:variant>
        <vt:lpstr>使用字型</vt:lpstr>
      </vt:variant>
      <vt:variant>
        <vt:i4>4</vt:i4>
      </vt:variant>
      <vt:variant>
        <vt:lpstr>佈景主題</vt:lpstr>
      </vt:variant>
      <vt:variant>
        <vt:i4>1</vt:i4>
      </vt:variant>
      <vt:variant>
        <vt:lpstr>投影片標題</vt:lpstr>
      </vt:variant>
      <vt:variant>
        <vt:i4>12</vt:i4>
      </vt:variant>
    </vt:vector>
  </HeadingPairs>
  <TitlesOfParts>
    <vt:vector size="17" baseType="lpstr">
      <vt:lpstr>Roboto Condensed Light</vt:lpstr>
      <vt:lpstr>Roboto Condensed</vt:lpstr>
      <vt:lpstr>Arial</vt:lpstr>
      <vt:lpstr>Arvo</vt:lpstr>
      <vt:lpstr>Salerio template</vt:lpstr>
      <vt:lpstr>KDD CUP 期末報告</vt:lpstr>
      <vt:lpstr>Preprocessing</vt:lpstr>
      <vt:lpstr>Preprocessing(cont’d)</vt:lpstr>
      <vt:lpstr>How we predict</vt:lpstr>
      <vt:lpstr>How we predict(cont’d)</vt:lpstr>
      <vt:lpstr>model</vt:lpstr>
      <vt:lpstr>Rank</vt:lpstr>
      <vt:lpstr>Discussion</vt:lpstr>
      <vt:lpstr>Discussion(cont’d)</vt:lpstr>
      <vt:lpstr>Reflection</vt:lpstr>
      <vt:lpstr>Division of work</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EANN: Event Adversarial Neural Networks for Multi-Modal Fake News Detection</dc:title>
  <dc:creator>思元 鄭</dc:creator>
  <cp:lastModifiedBy>思元 鄭</cp:lastModifiedBy>
  <cp:revision>171</cp:revision>
  <dcterms:created xsi:type="dcterms:W3CDTF">2019-01-14T04:50:56Z</dcterms:created>
  <dcterms:modified xsi:type="dcterms:W3CDTF">2019-06-06T10:26:09Z</dcterms:modified>
</cp:coreProperties>
</file>