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6" r:id="rId2"/>
    <p:sldId id="353" r:id="rId3"/>
    <p:sldId id="342" r:id="rId4"/>
    <p:sldId id="343" r:id="rId5"/>
    <p:sldId id="344" r:id="rId6"/>
    <p:sldId id="345" r:id="rId7"/>
    <p:sldId id="346" r:id="rId8"/>
    <p:sldId id="347" r:id="rId9"/>
    <p:sldId id="348" r:id="rId10"/>
    <p:sldId id="349" r:id="rId11"/>
    <p:sldId id="329" r:id="rId12"/>
    <p:sldId id="330" r:id="rId13"/>
    <p:sldId id="333" r:id="rId14"/>
    <p:sldId id="331" r:id="rId15"/>
    <p:sldId id="332" r:id="rId16"/>
    <p:sldId id="339" r:id="rId17"/>
    <p:sldId id="350" r:id="rId18"/>
    <p:sldId id="325" r:id="rId19"/>
    <p:sldId id="326" r:id="rId20"/>
    <p:sldId id="308" r:id="rId21"/>
    <p:sldId id="334" r:id="rId22"/>
    <p:sldId id="336" r:id="rId23"/>
    <p:sldId id="341" r:id="rId24"/>
    <p:sldId id="324" r:id="rId25"/>
    <p:sldId id="351" r:id="rId26"/>
    <p:sldId id="323" r:id="rId27"/>
    <p:sldId id="327" r:id="rId28"/>
    <p:sldId id="328" r:id="rId29"/>
    <p:sldId id="338" r:id="rId30"/>
    <p:sldId id="354" r:id="rId31"/>
    <p:sldId id="355" r:id="rId32"/>
    <p:sldId id="356" r:id="rId33"/>
    <p:sldId id="357" r:id="rId34"/>
    <p:sldId id="304" r:id="rId35"/>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B84"/>
    <a:srgbClr val="0074C4"/>
    <a:srgbClr val="3C6CB4"/>
    <a:srgbClr val="E7E7E7"/>
    <a:srgbClr val="778495"/>
    <a:srgbClr val="36A9AC"/>
    <a:srgbClr val="EBF6FC"/>
    <a:srgbClr val="D61E42"/>
    <a:srgbClr val="A80C26"/>
    <a:srgbClr val="226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20" autoAdjust="0"/>
    <p:restoredTop sz="95462"/>
  </p:normalViewPr>
  <p:slideViewPr>
    <p:cSldViewPr snapToGrid="0">
      <p:cViewPr varScale="1">
        <p:scale>
          <a:sx n="83" d="100"/>
          <a:sy n="83" d="100"/>
        </p:scale>
        <p:origin x="101" y="101"/>
      </p:cViewPr>
      <p:guideLst/>
    </p:cSldViewPr>
  </p:slideViewPr>
  <p:notesTextViewPr>
    <p:cViewPr>
      <p:scale>
        <a:sx n="3" d="2"/>
        <a:sy n="3" d="2"/>
      </p:scale>
      <p:origin x="0" y="0"/>
    </p:cViewPr>
  </p:notesTextViewPr>
  <p:sorterViewPr>
    <p:cViewPr>
      <p:scale>
        <a:sx n="125" d="100"/>
        <a:sy n="125" d="100"/>
      </p:scale>
      <p:origin x="0" y="0"/>
    </p:cViewPr>
  </p:sorterViewPr>
  <p:notesViewPr>
    <p:cSldViewPr snapToGrid="0" showGuides="1">
      <p:cViewPr varScale="1">
        <p:scale>
          <a:sx n="64" d="100"/>
          <a:sy n="64" d="100"/>
        </p:scale>
        <p:origin x="274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20998;&#25976;&#32000;&#37636;.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score</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3.5599787833856589E-2"/>
          <c:y val="9.9166122093870074E-2"/>
          <c:w val="0.95353174644605454"/>
          <c:h val="0.8430407491036942"/>
        </c:manualLayout>
      </c:layout>
      <c:lineChart>
        <c:grouping val="standard"/>
        <c:varyColors val="0"/>
        <c:ser>
          <c:idx val="0"/>
          <c:order val="0"/>
          <c:spPr>
            <a:ln w="28575" cap="rnd">
              <a:solidFill>
                <a:schemeClr val="accent1"/>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8259-4AA4-BF3F-FC075EA50D59}"/>
                </c:ext>
              </c:extLst>
            </c:dLbl>
            <c:dLbl>
              <c:idx val="2"/>
              <c:delete val="1"/>
              <c:extLst>
                <c:ext xmlns:c15="http://schemas.microsoft.com/office/drawing/2012/chart" uri="{CE6537A1-D6FC-4f65-9D91-7224C49458BB}"/>
                <c:ext xmlns:c16="http://schemas.microsoft.com/office/drawing/2014/chart" uri="{C3380CC4-5D6E-409C-BE32-E72D297353CC}">
                  <c16:uniqueId val="{00000001-8259-4AA4-BF3F-FC075EA50D59}"/>
                </c:ext>
              </c:extLst>
            </c:dLbl>
            <c:dLbl>
              <c:idx val="3"/>
              <c:delete val="1"/>
              <c:extLst>
                <c:ext xmlns:c15="http://schemas.microsoft.com/office/drawing/2012/chart" uri="{CE6537A1-D6FC-4f65-9D91-7224C49458BB}"/>
                <c:ext xmlns:c16="http://schemas.microsoft.com/office/drawing/2014/chart" uri="{C3380CC4-5D6E-409C-BE32-E72D297353CC}">
                  <c16:uniqueId val="{00000002-8259-4AA4-BF3F-FC075EA50D59}"/>
                </c:ext>
              </c:extLst>
            </c:dLbl>
            <c:dLbl>
              <c:idx val="5"/>
              <c:delete val="1"/>
              <c:extLst>
                <c:ext xmlns:c15="http://schemas.microsoft.com/office/drawing/2012/chart" uri="{CE6537A1-D6FC-4f65-9D91-7224C49458BB}"/>
                <c:ext xmlns:c16="http://schemas.microsoft.com/office/drawing/2014/chart" uri="{C3380CC4-5D6E-409C-BE32-E72D297353CC}">
                  <c16:uniqueId val="{00000003-8259-4AA4-BF3F-FC075EA50D59}"/>
                </c:ext>
              </c:extLst>
            </c:dLbl>
            <c:dLbl>
              <c:idx val="6"/>
              <c:delete val="1"/>
              <c:extLst>
                <c:ext xmlns:c15="http://schemas.microsoft.com/office/drawing/2012/chart" uri="{CE6537A1-D6FC-4f65-9D91-7224C49458BB}"/>
                <c:ext xmlns:c16="http://schemas.microsoft.com/office/drawing/2014/chart" uri="{C3380CC4-5D6E-409C-BE32-E72D297353CC}">
                  <c16:uniqueId val="{00000004-8259-4AA4-BF3F-FC075EA50D59}"/>
                </c:ext>
              </c:extLst>
            </c:dLbl>
            <c:dLbl>
              <c:idx val="9"/>
              <c:delete val="1"/>
              <c:extLst>
                <c:ext xmlns:c15="http://schemas.microsoft.com/office/drawing/2012/chart" uri="{CE6537A1-D6FC-4f65-9D91-7224C49458BB}"/>
                <c:ext xmlns:c16="http://schemas.microsoft.com/office/drawing/2014/chart" uri="{C3380CC4-5D6E-409C-BE32-E72D297353CC}">
                  <c16:uniqueId val="{00000005-8259-4AA4-BF3F-FC075EA50D59}"/>
                </c:ext>
              </c:extLst>
            </c:dLbl>
            <c:dLbl>
              <c:idx val="10"/>
              <c:delete val="1"/>
              <c:extLst>
                <c:ext xmlns:c15="http://schemas.microsoft.com/office/drawing/2012/chart" uri="{CE6537A1-D6FC-4f65-9D91-7224C49458BB}"/>
                <c:ext xmlns:c16="http://schemas.microsoft.com/office/drawing/2014/chart" uri="{C3380CC4-5D6E-409C-BE32-E72D297353CC}">
                  <c16:uniqueId val="{00000006-8259-4AA4-BF3F-FC075EA50D59}"/>
                </c:ext>
              </c:extLst>
            </c:dLbl>
            <c:dLbl>
              <c:idx val="12"/>
              <c:delete val="1"/>
              <c:extLst>
                <c:ext xmlns:c15="http://schemas.microsoft.com/office/drawing/2012/chart" uri="{CE6537A1-D6FC-4f65-9D91-7224C49458BB}"/>
                <c:ext xmlns:c16="http://schemas.microsoft.com/office/drawing/2014/chart" uri="{C3380CC4-5D6E-409C-BE32-E72D297353CC}">
                  <c16:uniqueId val="{00000007-8259-4AA4-BF3F-FC075EA50D59}"/>
                </c:ext>
              </c:extLst>
            </c:dLbl>
            <c:dLbl>
              <c:idx val="13"/>
              <c:delete val="1"/>
              <c:extLst>
                <c:ext xmlns:c15="http://schemas.microsoft.com/office/drawing/2012/chart" uri="{CE6537A1-D6FC-4f65-9D91-7224C49458BB}"/>
                <c:ext xmlns:c16="http://schemas.microsoft.com/office/drawing/2014/chart" uri="{C3380CC4-5D6E-409C-BE32-E72D297353CC}">
                  <c16:uniqueId val="{00000008-8259-4AA4-BF3F-FC075EA50D59}"/>
                </c:ext>
              </c:extLst>
            </c:dLbl>
            <c:dLbl>
              <c:idx val="14"/>
              <c:delete val="1"/>
              <c:extLst>
                <c:ext xmlns:c15="http://schemas.microsoft.com/office/drawing/2012/chart" uri="{CE6537A1-D6FC-4f65-9D91-7224C49458BB}"/>
                <c:ext xmlns:c16="http://schemas.microsoft.com/office/drawing/2014/chart" uri="{C3380CC4-5D6E-409C-BE32-E72D297353CC}">
                  <c16:uniqueId val="{00000009-8259-4AA4-BF3F-FC075EA50D59}"/>
                </c:ext>
              </c:extLst>
            </c:dLbl>
            <c:dLbl>
              <c:idx val="15"/>
              <c:delete val="1"/>
              <c:extLst>
                <c:ext xmlns:c15="http://schemas.microsoft.com/office/drawing/2012/chart" uri="{CE6537A1-D6FC-4f65-9D91-7224C49458BB}"/>
                <c:ext xmlns:c16="http://schemas.microsoft.com/office/drawing/2014/chart" uri="{C3380CC4-5D6E-409C-BE32-E72D297353CC}">
                  <c16:uniqueId val="{0000000A-8259-4AA4-BF3F-FC075EA50D5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工作表1!$A$1:$A$17</c:f>
              <c:numCache>
                <c:formatCode>m"月"d"日"</c:formatCode>
                <c:ptCount val="17"/>
                <c:pt idx="0">
                  <c:v>43599</c:v>
                </c:pt>
                <c:pt idx="1">
                  <c:v>43600</c:v>
                </c:pt>
                <c:pt idx="2">
                  <c:v>43601</c:v>
                </c:pt>
                <c:pt idx="3">
                  <c:v>43602</c:v>
                </c:pt>
                <c:pt idx="4">
                  <c:v>43603</c:v>
                </c:pt>
                <c:pt idx="5">
                  <c:v>43604</c:v>
                </c:pt>
                <c:pt idx="6">
                  <c:v>43605</c:v>
                </c:pt>
                <c:pt idx="7">
                  <c:v>43606</c:v>
                </c:pt>
                <c:pt idx="8">
                  <c:v>43607</c:v>
                </c:pt>
                <c:pt idx="9">
                  <c:v>43608</c:v>
                </c:pt>
                <c:pt idx="10">
                  <c:v>43609</c:v>
                </c:pt>
                <c:pt idx="11">
                  <c:v>43610</c:v>
                </c:pt>
                <c:pt idx="12">
                  <c:v>43611</c:v>
                </c:pt>
                <c:pt idx="13">
                  <c:v>43612</c:v>
                </c:pt>
                <c:pt idx="14">
                  <c:v>43613</c:v>
                </c:pt>
                <c:pt idx="15">
                  <c:v>43614</c:v>
                </c:pt>
                <c:pt idx="16">
                  <c:v>43615</c:v>
                </c:pt>
              </c:numCache>
            </c:numRef>
          </c:cat>
          <c:val>
            <c:numRef>
              <c:f>工作表1!$B$1:$B$17</c:f>
              <c:numCache>
                <c:formatCode>General</c:formatCode>
                <c:ptCount val="17"/>
                <c:pt idx="0">
                  <c:v>0.68467752999999998</c:v>
                </c:pt>
                <c:pt idx="1">
                  <c:v>0.68842853999999998</c:v>
                </c:pt>
                <c:pt idx="2">
                  <c:v>0.68382496999999998</c:v>
                </c:pt>
                <c:pt idx="3">
                  <c:v>0.68482721999999996</c:v>
                </c:pt>
                <c:pt idx="4">
                  <c:v>0.68947435000000001</c:v>
                </c:pt>
                <c:pt idx="5">
                  <c:v>0.59697763999999998</c:v>
                </c:pt>
                <c:pt idx="6">
                  <c:v>0.68552270000000004</c:v>
                </c:pt>
                <c:pt idx="7">
                  <c:v>0.68833933999999997</c:v>
                </c:pt>
                <c:pt idx="9">
                  <c:v>0.68653070999999999</c:v>
                </c:pt>
                <c:pt idx="10">
                  <c:v>0.68653070999999999</c:v>
                </c:pt>
                <c:pt idx="12">
                  <c:v>0.68415744999999994</c:v>
                </c:pt>
                <c:pt idx="13">
                  <c:v>0.68283914000000001</c:v>
                </c:pt>
                <c:pt idx="14">
                  <c:v>0.68681848999999995</c:v>
                </c:pt>
                <c:pt idx="15">
                  <c:v>0.66098329</c:v>
                </c:pt>
                <c:pt idx="16">
                  <c:v>0.68949700999999997</c:v>
                </c:pt>
              </c:numCache>
            </c:numRef>
          </c:val>
          <c:smooth val="0"/>
          <c:extLst>
            <c:ext xmlns:c16="http://schemas.microsoft.com/office/drawing/2014/chart" uri="{C3380CC4-5D6E-409C-BE32-E72D297353CC}">
              <c16:uniqueId val="{0000000B-8259-4AA4-BF3F-FC075EA50D59}"/>
            </c:ext>
          </c:extLst>
        </c:ser>
        <c:dLbls>
          <c:dLblPos val="t"/>
          <c:showLegendKey val="0"/>
          <c:showVal val="1"/>
          <c:showCatName val="0"/>
          <c:showSerName val="0"/>
          <c:showPercent val="0"/>
          <c:showBubbleSize val="0"/>
        </c:dLbls>
        <c:smooth val="0"/>
        <c:axId val="1826725168"/>
        <c:axId val="1826710608"/>
      </c:lineChart>
      <c:dateAx>
        <c:axId val="1826725168"/>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26710608"/>
        <c:crosses val="autoZero"/>
        <c:auto val="1"/>
        <c:lblOffset val="100"/>
        <c:baseTimeUnit val="days"/>
      </c:dateAx>
      <c:valAx>
        <c:axId val="1826710608"/>
        <c:scaling>
          <c:orientation val="minMax"/>
          <c:min val="0.58000000000000007"/>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26725168"/>
        <c:crosses val="autoZero"/>
        <c:crossBetween val="between"/>
        <c:majorUnit val="2.0000000000000004E-2"/>
        <c:minorUnit val="4.000000000000001E-3"/>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6-04T17:32:12.385"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7C49B2-44E8-4EFD-A97B-B11A258AE913}" type="datetimeFigureOut">
              <a:rPr lang="zh-CN" altLang="en-US" smtClean="0"/>
              <a:t>2019/6/11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1B3AF3-F35D-4318-B7D7-AB8D96882FE1}" type="slidenum">
              <a:rPr lang="zh-CN" altLang="en-US" smtClean="0"/>
              <a:t>‹#›</a:t>
            </a:fld>
            <a:endParaRPr lang="zh-CN" altLang="en-US"/>
          </a:p>
        </p:txBody>
      </p:sp>
    </p:spTree>
    <p:extLst>
      <p:ext uri="{BB962C8B-B14F-4D97-AF65-F5344CB8AC3E}">
        <p14:creationId xmlns:p14="http://schemas.microsoft.com/office/powerpoint/2010/main" val="3207748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28279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1200" dirty="0"/>
              <a:t>在</a:t>
            </a:r>
            <a:r>
              <a:rPr kumimoji="1" lang="en-US" altLang="zh-TW" sz="1200" dirty="0"/>
              <a:t>2018</a:t>
            </a:r>
            <a:r>
              <a:rPr kumimoji="1" lang="zh-TW" altLang="en-US" sz="1200" dirty="0"/>
              <a:t>年初，百度地图发布了基于上下文感知的多模式交通推荐服务，如图</a:t>
            </a:r>
            <a:r>
              <a:rPr kumimoji="1" lang="en-US" altLang="zh-TW" sz="1200" dirty="0"/>
              <a:t>1</a:t>
            </a:r>
            <a:r>
              <a:rPr kumimoji="1" lang="zh-TW" altLang="en-US" sz="1200" dirty="0"/>
              <a:t>所示。在去年，该服务已经回答了超过一亿条路线规划请求，为超过一千万不同用户提供服务。</a:t>
            </a:r>
          </a:p>
          <a:p>
            <a:endParaRPr kumimoji="1" lang="zh-TW" altLang="en-US" sz="1200" dirty="0"/>
          </a:p>
        </p:txBody>
      </p:sp>
      <p:sp>
        <p:nvSpPr>
          <p:cNvPr id="4" name="投影片編號版面配置區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041911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TW" sz="1200" dirty="0"/>
              <a:t>Price/Distance</a:t>
            </a:r>
          </a:p>
          <a:p>
            <a:r>
              <a:rPr kumimoji="1" lang="en-US" altLang="zh-TW" dirty="0"/>
              <a:t>4. 2 (0.03)</a:t>
            </a:r>
          </a:p>
          <a:p>
            <a:r>
              <a:rPr kumimoji="1" lang="en-US" altLang="zh-TW" dirty="0"/>
              <a:t>5. 7 (0.03)</a:t>
            </a:r>
          </a:p>
        </p:txBody>
      </p:sp>
      <p:sp>
        <p:nvSpPr>
          <p:cNvPr id="4" name="投影片編號版面配置區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167684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167770 -&gt; 6094</a:t>
            </a:r>
          </a:p>
          <a:p>
            <a:r>
              <a:rPr kumimoji="1" lang="en-US" altLang="zh-TW" dirty="0"/>
              <a:t>112198</a:t>
            </a:r>
            <a:r>
              <a:rPr kumimoji="1" lang="en-US" altLang="zh-TW" baseline="0" dirty="0"/>
              <a:t> -&gt; 4856</a:t>
            </a:r>
          </a:p>
          <a:p>
            <a:r>
              <a:rPr kumimoji="1" lang="en-US" altLang="zh-TW" baseline="0" dirty="0"/>
              <a:t>116844 -&gt; 3187</a:t>
            </a:r>
          </a:p>
          <a:p>
            <a:r>
              <a:rPr kumimoji="1" lang="en-US" altLang="zh-TW" baseline="0" dirty="0"/>
              <a:t>203487 -&gt; 2818</a:t>
            </a:r>
          </a:p>
          <a:p>
            <a:r>
              <a:rPr kumimoji="1" lang="mr-IN" altLang="zh-TW" baseline="0" dirty="0"/>
              <a:t>…</a:t>
            </a:r>
            <a:endParaRPr kumimoji="1" lang="zh-TW" altLang="en-US" dirty="0"/>
          </a:p>
        </p:txBody>
      </p:sp>
      <p:sp>
        <p:nvSpPr>
          <p:cNvPr id="4" name="投影片編號版面配置區 3"/>
          <p:cNvSpPr>
            <a:spLocks noGrp="1"/>
          </p:cNvSpPr>
          <p:nvPr>
            <p:ph type="sldNum" sz="quarter" idx="10"/>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192244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9E6FDB6-6D2B-46C1-9FA1-D82906A37C3A}" type="slidenum">
              <a:rPr lang="zh-CN" altLang="en-US" smtClean="0"/>
              <a:t>28</a:t>
            </a:fld>
            <a:endParaRPr lang="zh-CN" altLang="en-US"/>
          </a:p>
        </p:txBody>
      </p:sp>
    </p:spTree>
    <p:extLst>
      <p:ext uri="{BB962C8B-B14F-4D97-AF65-F5344CB8AC3E}">
        <p14:creationId xmlns:p14="http://schemas.microsoft.com/office/powerpoint/2010/main" val="121762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9E6FDB6-6D2B-46C1-9FA1-D82906A37C3A}" type="slidenum">
              <a:rPr lang="zh-CN" altLang="en-US" smtClean="0"/>
              <a:t>34</a:t>
            </a:fld>
            <a:endParaRPr lang="zh-CN" altLang="en-US"/>
          </a:p>
        </p:txBody>
      </p:sp>
    </p:spTree>
    <p:extLst>
      <p:ext uri="{BB962C8B-B14F-4D97-AF65-F5344CB8AC3E}">
        <p14:creationId xmlns:p14="http://schemas.microsoft.com/office/powerpoint/2010/main" val="1329770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6ECB370-12D0-4478-B2C1-42041D3548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56" r="25156"/>
          <a:stretch/>
        </p:blipFill>
        <p:spPr>
          <a:xfrm>
            <a:off x="0" y="0"/>
            <a:ext cx="12192000" cy="6858000"/>
          </a:xfrm>
          <a:prstGeom prst="rect">
            <a:avLst/>
          </a:prstGeom>
        </p:spPr>
      </p:pic>
      <p:sp>
        <p:nvSpPr>
          <p:cNvPr id="9801" name="副标题 2"/>
          <p:cNvSpPr>
            <a:spLocks noGrp="1"/>
          </p:cNvSpPr>
          <p:nvPr userDrawn="1">
            <p:ph type="subTitle" idx="1"/>
          </p:nvPr>
        </p:nvSpPr>
        <p:spPr>
          <a:xfrm>
            <a:off x="5259686" y="2514705"/>
            <a:ext cx="5787427" cy="558799"/>
          </a:xfrm>
        </p:spPr>
        <p:txBody>
          <a:bodyPr anchor="ctr">
            <a:normAutofit/>
          </a:bodyPr>
          <a:lstStyle>
            <a:lvl1pPr marL="0" indent="0" algn="r">
              <a:buNone/>
              <a:defRPr sz="1500">
                <a:solidFill>
                  <a:schemeClr val="tx1"/>
                </a:solidFill>
              </a:defRPr>
            </a:lvl1pPr>
            <a:lvl2pPr marL="342866" indent="0" algn="ctr">
              <a:buNone/>
              <a:defRPr sz="1500"/>
            </a:lvl2pPr>
            <a:lvl3pPr marL="685732" indent="0" algn="ctr">
              <a:buNone/>
              <a:defRPr sz="1351"/>
            </a:lvl3pPr>
            <a:lvl4pPr marL="1028597" indent="0" algn="ctr">
              <a:buNone/>
              <a:defRPr sz="1200"/>
            </a:lvl4pPr>
            <a:lvl5pPr marL="1371464" indent="0" algn="ctr">
              <a:buNone/>
              <a:defRPr sz="1200"/>
            </a:lvl5pPr>
            <a:lvl6pPr marL="1714329" indent="0" algn="ctr">
              <a:buNone/>
              <a:defRPr sz="1200"/>
            </a:lvl6pPr>
            <a:lvl7pPr marL="2057195" indent="0" algn="ctr">
              <a:buNone/>
              <a:defRPr sz="1200"/>
            </a:lvl7pPr>
            <a:lvl8pPr marL="2400060" indent="0" algn="ctr">
              <a:buNone/>
              <a:defRPr sz="1200"/>
            </a:lvl8pPr>
            <a:lvl9pPr marL="2742927" indent="0" algn="ctr">
              <a:buNone/>
              <a:defRPr sz="1200"/>
            </a:lvl9pPr>
          </a:lstStyle>
          <a:p>
            <a:endParaRPr lang="zh-CN" altLang="en-US" dirty="0"/>
          </a:p>
        </p:txBody>
      </p:sp>
      <p:sp>
        <p:nvSpPr>
          <p:cNvPr id="9802" name="标题 1"/>
          <p:cNvSpPr>
            <a:spLocks noGrp="1"/>
          </p:cNvSpPr>
          <p:nvPr userDrawn="1">
            <p:ph type="ctrTitle"/>
          </p:nvPr>
        </p:nvSpPr>
        <p:spPr>
          <a:xfrm>
            <a:off x="5259686" y="1758964"/>
            <a:ext cx="5787427" cy="698591"/>
          </a:xfrm>
        </p:spPr>
        <p:txBody>
          <a:bodyPr anchor="ctr">
            <a:normAutofit/>
          </a:bodyPr>
          <a:lstStyle>
            <a:lvl1pPr algn="r">
              <a:defRPr sz="3001">
                <a:solidFill>
                  <a:schemeClr val="tx1"/>
                </a:solidFill>
              </a:defRPr>
            </a:lvl1pPr>
          </a:lstStyle>
          <a:p>
            <a:endParaRPr lang="zh-CN" altLang="en-US" dirty="0"/>
          </a:p>
        </p:txBody>
      </p:sp>
      <p:sp>
        <p:nvSpPr>
          <p:cNvPr id="12" name="文本占位符 13"/>
          <p:cNvSpPr>
            <a:spLocks noGrp="1"/>
          </p:cNvSpPr>
          <p:nvPr userDrawn="1">
            <p:ph type="body" sz="quarter" idx="10" hasCustomPrompt="1"/>
          </p:nvPr>
        </p:nvSpPr>
        <p:spPr>
          <a:xfrm>
            <a:off x="8133339" y="3647239"/>
            <a:ext cx="2913783" cy="248371"/>
          </a:xfrm>
        </p:spPr>
        <p:txBody>
          <a:bodyPr anchor="ctr">
            <a:noAutofit/>
          </a:bodyPr>
          <a:lstStyle>
            <a:lvl1pPr marL="0" indent="0" algn="r">
              <a:buNone/>
              <a:defRPr sz="1125" b="0">
                <a:solidFill>
                  <a:schemeClr val="tx1"/>
                </a:solidFill>
              </a:defRPr>
            </a:lvl1pPr>
            <a:lvl2pPr marL="342866" indent="0">
              <a:buNone/>
              <a:defRPr/>
            </a:lvl2pPr>
            <a:lvl3pPr marL="685731" indent="0">
              <a:buNone/>
              <a:defRPr/>
            </a:lvl3pPr>
            <a:lvl4pPr marL="1028597" indent="0">
              <a:buNone/>
              <a:defRPr/>
            </a:lvl4pPr>
            <a:lvl5pPr marL="1371464"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8133339" y="3955784"/>
            <a:ext cx="2913783" cy="248371"/>
          </a:xfrm>
        </p:spPr>
        <p:txBody>
          <a:bodyPr anchor="ctr">
            <a:noAutofit/>
          </a:bodyPr>
          <a:lstStyle>
            <a:lvl1pPr marL="0" indent="0" algn="r">
              <a:buNone/>
              <a:defRPr sz="1125" b="0">
                <a:solidFill>
                  <a:schemeClr val="tx1"/>
                </a:solidFill>
              </a:defRPr>
            </a:lvl1pPr>
            <a:lvl2pPr marL="342866" indent="0">
              <a:buNone/>
              <a:defRPr/>
            </a:lvl2pPr>
            <a:lvl3pPr marL="685731" indent="0">
              <a:buNone/>
              <a:defRPr/>
            </a:lvl3pPr>
            <a:lvl4pPr marL="1028597" indent="0">
              <a:buNone/>
              <a:defRPr/>
            </a:lvl4pPr>
            <a:lvl5pPr marL="1371464" indent="0">
              <a:buNone/>
              <a:defRPr/>
            </a:lvl5pPr>
          </a:lstStyle>
          <a:p>
            <a:pPr lvl="0"/>
            <a:r>
              <a:rPr lang="zh-CN" altLang="en-US" dirty="0"/>
              <a:t>日期</a:t>
            </a:r>
          </a:p>
        </p:txBody>
      </p:sp>
      <p:sp>
        <p:nvSpPr>
          <p:cNvPr id="4" name="矩形 3"/>
          <p:cNvSpPr/>
          <p:nvPr userDrawn="1"/>
        </p:nvSpPr>
        <p:spPr>
          <a:xfrm>
            <a:off x="2952207" y="3461664"/>
            <a:ext cx="862148" cy="287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矩形 8"/>
          <p:cNvSpPr/>
          <p:nvPr userDrawn="1"/>
        </p:nvSpPr>
        <p:spPr>
          <a:xfrm>
            <a:off x="1432563" y="4502333"/>
            <a:ext cx="862148" cy="161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495E1F-136D-4BE1-A02C-183CC0F342D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25000"/>
          <a:stretch/>
        </p:blipFill>
        <p:spPr>
          <a:xfrm>
            <a:off x="0" y="0"/>
            <a:ext cx="12192000" cy="6858000"/>
          </a:xfrm>
          <a:prstGeom prst="rect">
            <a:avLst/>
          </a:prstGeom>
        </p:spPr>
      </p:pic>
      <p:sp>
        <p:nvSpPr>
          <p:cNvPr id="20" name="标题 1"/>
          <p:cNvSpPr>
            <a:spLocks noGrp="1"/>
          </p:cNvSpPr>
          <p:nvPr>
            <p:ph type="title" hasCustomPrompt="1"/>
          </p:nvPr>
        </p:nvSpPr>
        <p:spPr>
          <a:xfrm>
            <a:off x="5570195" y="2494642"/>
            <a:ext cx="4535055" cy="656792"/>
          </a:xfrm>
        </p:spPr>
        <p:txBody>
          <a:bodyPr anchor="ctr">
            <a:normAutofit/>
          </a:bodyPr>
          <a:lstStyle>
            <a:lvl1pPr algn="l">
              <a:defRPr sz="1801" b="1">
                <a:solidFill>
                  <a:srgbClr val="36A9AC"/>
                </a:solidFill>
              </a:defRPr>
            </a:lvl1pPr>
          </a:lstStyle>
          <a:p>
            <a:r>
              <a:rPr lang="zh-CN" altLang="en-US" dirty="0"/>
              <a:t>单击此处添加幻灯片章节标题</a:t>
            </a:r>
          </a:p>
        </p:txBody>
      </p:sp>
      <p:sp>
        <p:nvSpPr>
          <p:cNvPr id="21" name="文本占位符 2"/>
          <p:cNvSpPr>
            <a:spLocks noGrp="1"/>
          </p:cNvSpPr>
          <p:nvPr>
            <p:ph type="body" idx="1"/>
          </p:nvPr>
        </p:nvSpPr>
        <p:spPr>
          <a:xfrm>
            <a:off x="5564413" y="3430588"/>
            <a:ext cx="4546600" cy="1015623"/>
          </a:xfrm>
        </p:spPr>
        <p:txBody>
          <a:bodyPr anchor="t">
            <a:normAutofit/>
          </a:bodyPr>
          <a:lstStyle>
            <a:lvl1pPr marL="0" indent="0" algn="l">
              <a:buNone/>
              <a:defRPr sz="825">
                <a:solidFill>
                  <a:schemeClr val="tx1"/>
                </a:solidFill>
              </a:defRPr>
            </a:lvl1pPr>
            <a:lvl2pPr marL="342866" indent="0">
              <a:buNone/>
              <a:defRPr sz="1500">
                <a:solidFill>
                  <a:schemeClr val="tx1">
                    <a:tint val="75000"/>
                  </a:schemeClr>
                </a:solidFill>
              </a:defRPr>
            </a:lvl2pPr>
            <a:lvl3pPr marL="685732" indent="0">
              <a:buNone/>
              <a:defRPr sz="1351">
                <a:solidFill>
                  <a:schemeClr val="tx1">
                    <a:tint val="75000"/>
                  </a:schemeClr>
                </a:solidFill>
              </a:defRPr>
            </a:lvl3pPr>
            <a:lvl4pPr marL="1028597" indent="0">
              <a:buNone/>
              <a:defRPr sz="1200">
                <a:solidFill>
                  <a:schemeClr val="tx1">
                    <a:tint val="75000"/>
                  </a:schemeClr>
                </a:solidFill>
              </a:defRPr>
            </a:lvl4pPr>
            <a:lvl5pPr marL="1371464" indent="0">
              <a:buNone/>
              <a:defRPr sz="1200">
                <a:solidFill>
                  <a:schemeClr val="tx1">
                    <a:tint val="75000"/>
                  </a:schemeClr>
                </a:solidFill>
              </a:defRPr>
            </a:lvl5pPr>
            <a:lvl6pPr marL="1714329" indent="0">
              <a:buNone/>
              <a:defRPr sz="1200">
                <a:solidFill>
                  <a:schemeClr val="tx1">
                    <a:tint val="75000"/>
                  </a:schemeClr>
                </a:solidFill>
              </a:defRPr>
            </a:lvl6pPr>
            <a:lvl7pPr marL="2057195" indent="0">
              <a:buNone/>
              <a:defRPr sz="1200">
                <a:solidFill>
                  <a:schemeClr val="tx1">
                    <a:tint val="75000"/>
                  </a:schemeClr>
                </a:solidFill>
              </a:defRPr>
            </a:lvl7pPr>
            <a:lvl8pPr marL="2400060" indent="0">
              <a:buNone/>
              <a:defRPr sz="1200">
                <a:solidFill>
                  <a:schemeClr val="tx1">
                    <a:tint val="75000"/>
                  </a:schemeClr>
                </a:solidFill>
              </a:defRPr>
            </a:lvl8pPr>
            <a:lvl9pPr marL="2742927" indent="0">
              <a:buNone/>
              <a:defRPr sz="12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DECD67-EF7B-4225-9DCD-E9A1FB000059}"/>
              </a:ext>
            </a:extLst>
          </p:cNvPr>
          <p:cNvSpPr>
            <a:spLocks noGrp="1"/>
          </p:cNvSpPr>
          <p:nvPr>
            <p:ph type="dt" sz="half" idx="10"/>
          </p:nvPr>
        </p:nvSpPr>
        <p:spPr/>
        <p:txBody>
          <a:bodyPr/>
          <a:lstStyle/>
          <a:p>
            <a:fld id="{6489D9C7-5DC6-4263-87FF-7C99F6FB63C3}" type="datetime1">
              <a:rPr lang="zh-CN" altLang="en-US" smtClean="0"/>
              <a:pPr/>
              <a:t>2019/6/11</a:t>
            </a:fld>
            <a:endParaRPr lang="zh-CN" altLang="en-US"/>
          </a:p>
        </p:txBody>
      </p:sp>
      <p:sp>
        <p:nvSpPr>
          <p:cNvPr id="5" name="页脚占位符 4">
            <a:extLst>
              <a:ext uri="{FF2B5EF4-FFF2-40B4-BE49-F238E27FC236}">
                <a16:creationId xmlns:a16="http://schemas.microsoft.com/office/drawing/2014/main" id="{41BE31C9-EEB9-478B-9042-EAA8EC2684D5}"/>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C5CE021F-56B6-40B0-88C1-2D7CFC553E2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7829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6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1DCB61B-CE4E-4C03-864A-E1264631422C}"/>
              </a:ext>
            </a:extLst>
          </p:cNvPr>
          <p:cNvSpPr>
            <a:spLocks noGrp="1"/>
          </p:cNvSpPr>
          <p:nvPr>
            <p:ph type="dt" sz="half" idx="10"/>
          </p:nvPr>
        </p:nvSpPr>
        <p:spPr/>
        <p:txBody>
          <a:bodyPr/>
          <a:lstStyle/>
          <a:p>
            <a:fld id="{6489D9C7-5DC6-4263-87FF-7C99F6FB63C3}" type="datetime1">
              <a:rPr lang="zh-CN" altLang="en-US" smtClean="0"/>
              <a:pPr/>
              <a:t>2019/6/11</a:t>
            </a:fld>
            <a:endParaRPr lang="zh-CN" altLang="en-US"/>
          </a:p>
        </p:txBody>
      </p:sp>
      <p:sp>
        <p:nvSpPr>
          <p:cNvPr id="4" name="页脚占位符 3">
            <a:extLst>
              <a:ext uri="{FF2B5EF4-FFF2-40B4-BE49-F238E27FC236}">
                <a16:creationId xmlns:a16="http://schemas.microsoft.com/office/drawing/2014/main" id="{C41E76E0-E044-4D9B-A778-A15CBAFBDA9D}"/>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A1C5EF2-45A2-4D1B-9050-807C7A6E625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FB9477CB-6DA5-4D44-8994-017C0F5A58C9}"/>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6702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7EAB898-6665-4BFE-A7DA-D0B6B0EAFB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5000"/>
          <a:stretch/>
        </p:blipFill>
        <p:spPr>
          <a:xfrm>
            <a:off x="0" y="0"/>
            <a:ext cx="12192000" cy="6858000"/>
          </a:xfrm>
          <a:prstGeom prst="rect">
            <a:avLst/>
          </a:prstGeom>
        </p:spPr>
      </p:pic>
      <p:sp>
        <p:nvSpPr>
          <p:cNvPr id="13" name="标题 1"/>
          <p:cNvSpPr>
            <a:spLocks noGrp="1"/>
          </p:cNvSpPr>
          <p:nvPr>
            <p:ph type="ctrTitle" hasCustomPrompt="1"/>
          </p:nvPr>
        </p:nvSpPr>
        <p:spPr>
          <a:xfrm>
            <a:off x="1615157" y="2147999"/>
            <a:ext cx="3985203" cy="865136"/>
          </a:xfrm>
        </p:spPr>
        <p:txBody>
          <a:bodyPr anchor="ctr">
            <a:normAutofit/>
          </a:bodyPr>
          <a:lstStyle>
            <a:lvl1pPr marL="0" indent="0" algn="l">
              <a:buFont typeface="Arial" panose="020B0604020202020204" pitchFamily="34" charset="0"/>
              <a:buNone/>
              <a:defRPr sz="24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1615157" y="3367396"/>
            <a:ext cx="3985203" cy="310871"/>
          </a:xfrm>
        </p:spPr>
        <p:txBody>
          <a:bodyPr vert="horz" lIns="91440" tIns="45720" rIns="91440" bIns="45720" rtlCol="0">
            <a:normAutofit/>
          </a:bodyPr>
          <a:lstStyle>
            <a:lvl1pPr marL="0" indent="0" algn="l">
              <a:buNone/>
              <a:defRPr lang="zh-CN" altLang="en-US" sz="1200" smtClean="0">
                <a:solidFill>
                  <a:schemeClr val="tx1"/>
                </a:solidFill>
              </a:defRPr>
            </a:lvl1pPr>
            <a:lvl2pPr>
              <a:defRPr lang="zh-CN" altLang="en-US" sz="1500" smtClean="0"/>
            </a:lvl2pPr>
            <a:lvl3pPr>
              <a:defRPr lang="zh-CN" altLang="en-US" sz="1351" smtClean="0"/>
            </a:lvl3pPr>
            <a:lvl4pPr>
              <a:defRPr lang="zh-CN" altLang="en-US" sz="1200" smtClean="0"/>
            </a:lvl4pPr>
            <a:lvl5pPr>
              <a:defRPr lang="zh-CN" altLang="en-US" sz="1200"/>
            </a:lvl5pPr>
          </a:lstStyle>
          <a:p>
            <a:pPr marL="171434" marR="0" lvl="0" indent="-171434" fontAlgn="auto">
              <a:spcAft>
                <a:spcPts val="0"/>
              </a:spcAft>
              <a:buClrTx/>
              <a:buSzTx/>
              <a:tabLst/>
            </a:pPr>
            <a:r>
              <a:rPr lang="zh-CN" altLang="en-US" dirty="0"/>
              <a:t>署名</a:t>
            </a:r>
            <a:endParaRPr lang="en-US" altLang="zh-CN" dirty="0"/>
          </a:p>
        </p:txBody>
      </p:sp>
      <p:sp>
        <p:nvSpPr>
          <p:cNvPr id="15" name="文本占位符 62"/>
          <p:cNvSpPr>
            <a:spLocks noGrp="1"/>
          </p:cNvSpPr>
          <p:nvPr>
            <p:ph type="body" sz="quarter" idx="18" hasCustomPrompt="1"/>
          </p:nvPr>
        </p:nvSpPr>
        <p:spPr>
          <a:xfrm>
            <a:off x="1615157" y="3683025"/>
            <a:ext cx="3985203" cy="310871"/>
          </a:xfrm>
        </p:spPr>
        <p:txBody>
          <a:bodyPr vert="horz" lIns="91440" tIns="45720" rIns="91440" bIns="45720" rtlCol="0">
            <a:normAutofit/>
          </a:bodyPr>
          <a:lstStyle>
            <a:lvl1pPr marL="0" indent="0" algn="l">
              <a:buNone/>
              <a:defRPr lang="zh-CN" altLang="en-US" sz="1200" smtClean="0">
                <a:solidFill>
                  <a:schemeClr val="tx1"/>
                </a:solidFill>
              </a:defRPr>
            </a:lvl1pPr>
            <a:lvl2pPr>
              <a:defRPr lang="zh-CN" altLang="en-US" sz="1500" smtClean="0"/>
            </a:lvl2pPr>
            <a:lvl3pPr>
              <a:defRPr lang="zh-CN" altLang="en-US" sz="1351" smtClean="0"/>
            </a:lvl3pPr>
            <a:lvl4pPr>
              <a:defRPr lang="zh-CN" altLang="en-US" sz="1200" smtClean="0"/>
            </a:lvl4pPr>
            <a:lvl5pPr>
              <a:defRPr lang="zh-CN" altLang="en-US" sz="1200"/>
            </a:lvl5pPr>
          </a:lstStyle>
          <a:p>
            <a:pPr marL="171434" marR="0" lvl="0" indent="-171434" fontAlgn="auto">
              <a:spcAft>
                <a:spcPts val="0"/>
              </a:spcAft>
              <a:buClrTx/>
              <a:buSzTx/>
              <a:tabLst/>
            </a:pPr>
            <a:r>
              <a:rPr lang="zh-CN" altLang="en-US" dirty="0"/>
              <a:t>时间日期</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89D9C7-5DC6-4263-87FF-7C99F6FB63C3}" type="datetime1">
              <a:rPr lang="zh-CN" altLang="en-US" smtClean="0"/>
              <a:pPr/>
              <a:t>2019/6/11</a:t>
            </a:fld>
            <a:endParaRPr lang="zh-CN" altLang="en-US"/>
          </a:p>
        </p:txBody>
      </p:sp>
      <p:sp>
        <p:nvSpPr>
          <p:cNvPr id="4" name="页脚占位符 3"/>
          <p:cNvSpPr>
            <a:spLocks noGrp="1"/>
          </p:cNvSpPr>
          <p:nvPr>
            <p:ph type="ftr" sz="quarter" idx="11"/>
          </p:nvPr>
        </p:nvSpPr>
        <p:spPr/>
        <p:txBody>
          <a:bodyPr/>
          <a:lstStyle/>
          <a:p>
            <a:r>
              <a:rPr lang="en-US" altLang="zh-CN"/>
              <a:t>www.islide.cc </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416014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5" y="4"/>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5" y="1123953"/>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240477"/>
            <a:ext cx="1388536" cy="206381"/>
          </a:xfrm>
          <a:prstGeom prst="rect">
            <a:avLst/>
          </a:prstGeom>
        </p:spPr>
        <p:txBody>
          <a:bodyPr vert="horz" lIns="91440" tIns="45720" rIns="91440" bIns="45720" rtlCol="0" anchor="ctr"/>
          <a:lstStyle>
            <a:lvl1pPr algn="ctr">
              <a:defRPr sz="751">
                <a:solidFill>
                  <a:schemeClr val="tx1">
                    <a:tint val="75000"/>
                  </a:schemeClr>
                </a:solidFill>
              </a:defRPr>
            </a:lvl1pPr>
          </a:lstStyle>
          <a:p>
            <a:fld id="{6489D9C7-5DC6-4263-87FF-7C99F6FB63C3}" type="datetime1">
              <a:rPr lang="zh-CN" altLang="en-US" smtClean="0"/>
              <a:pPr/>
              <a:t>2019/6/11</a:t>
            </a:fld>
            <a:endParaRPr lang="zh-CN" altLang="en-US"/>
          </a:p>
        </p:txBody>
      </p:sp>
      <p:sp>
        <p:nvSpPr>
          <p:cNvPr id="5" name="页脚占位符 4"/>
          <p:cNvSpPr>
            <a:spLocks noGrp="1"/>
          </p:cNvSpPr>
          <p:nvPr>
            <p:ph type="ftr" sz="quarter" idx="3"/>
          </p:nvPr>
        </p:nvSpPr>
        <p:spPr>
          <a:xfrm>
            <a:off x="669933" y="6240477"/>
            <a:ext cx="4140201" cy="206381"/>
          </a:xfrm>
          <a:prstGeom prst="rect">
            <a:avLst/>
          </a:prstGeom>
        </p:spPr>
        <p:txBody>
          <a:bodyPr vert="horz" lIns="91440" tIns="45720" rIns="91440" bIns="45720" rtlCol="0" anchor="ctr"/>
          <a:lstStyle>
            <a:lvl1pPr algn="l">
              <a:defRPr sz="751">
                <a:solidFill>
                  <a:schemeClr val="tx1">
                    <a:tint val="75000"/>
                  </a:schemeClr>
                </a:solidFill>
              </a:defRPr>
            </a:lvl1pPr>
          </a:lstStyle>
          <a:p>
            <a:r>
              <a:rPr lang="en-US" altLang="zh-CN" dirty="0"/>
              <a:t>www.islide.cc </a:t>
            </a:r>
            <a:endParaRPr lang="zh-CN" altLang="en-US" dirty="0"/>
          </a:p>
        </p:txBody>
      </p:sp>
      <p:sp>
        <p:nvSpPr>
          <p:cNvPr id="6" name="灯片编号占位符 5"/>
          <p:cNvSpPr>
            <a:spLocks noGrp="1"/>
          </p:cNvSpPr>
          <p:nvPr>
            <p:ph type="sldNum" sz="quarter" idx="4"/>
          </p:nvPr>
        </p:nvSpPr>
        <p:spPr>
          <a:xfrm>
            <a:off x="8610599" y="6240477"/>
            <a:ext cx="2909888" cy="206381"/>
          </a:xfrm>
          <a:prstGeom prst="rect">
            <a:avLst/>
          </a:prstGeom>
        </p:spPr>
        <p:txBody>
          <a:bodyPr vert="horz" lIns="91440" tIns="45720" rIns="91440" bIns="45720" rtlCol="0" anchor="ctr"/>
          <a:lstStyle>
            <a:lvl1pPr algn="r">
              <a:defRPr sz="751">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5"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4" r:id="rId4"/>
    <p:sldLayoutId id="2147483663" r:id="rId5"/>
    <p:sldLayoutId id="2147483661" r:id="rId6"/>
    <p:sldLayoutId id="2147483665" r:id="rId7"/>
  </p:sldLayoutIdLst>
  <p:hf hdr="0" dt="0"/>
  <p:txStyles>
    <p:titleStyle>
      <a:lvl1pPr algn="l" defTabSz="685732"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34" indent="-171434" algn="l" defTabSz="685732" rtl="0" eaLnBrk="1" latinLnBrk="0" hangingPunct="1">
        <a:lnSpc>
          <a:spcPct val="90000"/>
        </a:lnSpc>
        <a:spcBef>
          <a:spcPts val="751"/>
        </a:spcBef>
        <a:buFont typeface="Arial" panose="020B0604020202020204" pitchFamily="34" charset="0"/>
        <a:buChar char="•"/>
        <a:defRPr sz="1500" kern="1200">
          <a:solidFill>
            <a:schemeClr val="tx1"/>
          </a:solidFill>
          <a:latin typeface="+mn-lt"/>
          <a:ea typeface="+mn-ea"/>
          <a:cs typeface="+mn-cs"/>
        </a:defRPr>
      </a:lvl1pPr>
      <a:lvl2pPr marL="514299" indent="-171434" algn="l" defTabSz="685732"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2pPr>
      <a:lvl3pPr marL="857164" indent="-171434" algn="l" defTabSz="685732"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30" indent="-171434" algn="l" defTabSz="685732" rtl="0" eaLnBrk="1" latinLnBrk="0" hangingPunct="1">
        <a:lnSpc>
          <a:spcPct val="90000"/>
        </a:lnSpc>
        <a:spcBef>
          <a:spcPts val="375"/>
        </a:spcBef>
        <a:buFont typeface="Arial" panose="020B0604020202020204" pitchFamily="34" charset="0"/>
        <a:buChar char="•"/>
        <a:defRPr sz="1051" kern="1200">
          <a:solidFill>
            <a:schemeClr val="tx1"/>
          </a:solidFill>
          <a:latin typeface="+mn-lt"/>
          <a:ea typeface="+mn-ea"/>
          <a:cs typeface="+mn-cs"/>
        </a:defRPr>
      </a:lvl4pPr>
      <a:lvl5pPr marL="1542897" indent="-171434" algn="l" defTabSz="685732" rtl="0" eaLnBrk="1" latinLnBrk="0" hangingPunct="1">
        <a:lnSpc>
          <a:spcPct val="90000"/>
        </a:lnSpc>
        <a:spcBef>
          <a:spcPts val="375"/>
        </a:spcBef>
        <a:buFont typeface="Arial" panose="020B0604020202020204" pitchFamily="34" charset="0"/>
        <a:buChar char="•"/>
        <a:defRPr sz="1051" kern="1200">
          <a:solidFill>
            <a:schemeClr val="tx1"/>
          </a:solidFill>
          <a:latin typeface="+mn-lt"/>
          <a:ea typeface="+mn-ea"/>
          <a:cs typeface="+mn-cs"/>
        </a:defRPr>
      </a:lvl5pPr>
      <a:lvl6pPr marL="1885762" indent="-171434" algn="l" defTabSz="685732"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628" indent="-171434" algn="l" defTabSz="685732"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494" indent="-171434" algn="l" defTabSz="685732"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359" indent="-171434" algn="l" defTabSz="685732"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zh-CN"/>
      </a:defPPr>
      <a:lvl1pPr marL="0" algn="l" defTabSz="685732" rtl="0" eaLnBrk="1" latinLnBrk="0" hangingPunct="1">
        <a:defRPr sz="1351" kern="1200">
          <a:solidFill>
            <a:schemeClr val="tx1"/>
          </a:solidFill>
          <a:latin typeface="+mn-lt"/>
          <a:ea typeface="+mn-ea"/>
          <a:cs typeface="+mn-cs"/>
        </a:defRPr>
      </a:lvl1pPr>
      <a:lvl2pPr marL="342866" algn="l" defTabSz="685732" rtl="0" eaLnBrk="1" latinLnBrk="0" hangingPunct="1">
        <a:defRPr sz="1351" kern="1200">
          <a:solidFill>
            <a:schemeClr val="tx1"/>
          </a:solidFill>
          <a:latin typeface="+mn-lt"/>
          <a:ea typeface="+mn-ea"/>
          <a:cs typeface="+mn-cs"/>
        </a:defRPr>
      </a:lvl2pPr>
      <a:lvl3pPr marL="685732" algn="l" defTabSz="685732" rtl="0" eaLnBrk="1" latinLnBrk="0" hangingPunct="1">
        <a:defRPr sz="1351" kern="1200">
          <a:solidFill>
            <a:schemeClr val="tx1"/>
          </a:solidFill>
          <a:latin typeface="+mn-lt"/>
          <a:ea typeface="+mn-ea"/>
          <a:cs typeface="+mn-cs"/>
        </a:defRPr>
      </a:lvl3pPr>
      <a:lvl4pPr marL="1028597" algn="l" defTabSz="685732" rtl="0" eaLnBrk="1" latinLnBrk="0" hangingPunct="1">
        <a:defRPr sz="1351" kern="1200">
          <a:solidFill>
            <a:schemeClr val="tx1"/>
          </a:solidFill>
          <a:latin typeface="+mn-lt"/>
          <a:ea typeface="+mn-ea"/>
          <a:cs typeface="+mn-cs"/>
        </a:defRPr>
      </a:lvl4pPr>
      <a:lvl5pPr marL="1371464" algn="l" defTabSz="685732" rtl="0" eaLnBrk="1" latinLnBrk="0" hangingPunct="1">
        <a:defRPr sz="1351" kern="1200">
          <a:solidFill>
            <a:schemeClr val="tx1"/>
          </a:solidFill>
          <a:latin typeface="+mn-lt"/>
          <a:ea typeface="+mn-ea"/>
          <a:cs typeface="+mn-cs"/>
        </a:defRPr>
      </a:lvl5pPr>
      <a:lvl6pPr marL="1714329" algn="l" defTabSz="685732" rtl="0" eaLnBrk="1" latinLnBrk="0" hangingPunct="1">
        <a:defRPr sz="1351" kern="1200">
          <a:solidFill>
            <a:schemeClr val="tx1"/>
          </a:solidFill>
          <a:latin typeface="+mn-lt"/>
          <a:ea typeface="+mn-ea"/>
          <a:cs typeface="+mn-cs"/>
        </a:defRPr>
      </a:lvl6pPr>
      <a:lvl7pPr marL="2057195" algn="l" defTabSz="685732" rtl="0" eaLnBrk="1" latinLnBrk="0" hangingPunct="1">
        <a:defRPr sz="1351" kern="1200">
          <a:solidFill>
            <a:schemeClr val="tx1"/>
          </a:solidFill>
          <a:latin typeface="+mn-lt"/>
          <a:ea typeface="+mn-ea"/>
          <a:cs typeface="+mn-cs"/>
        </a:defRPr>
      </a:lvl7pPr>
      <a:lvl8pPr marL="2400060" algn="l" defTabSz="685732" rtl="0" eaLnBrk="1" latinLnBrk="0" hangingPunct="1">
        <a:defRPr sz="1351" kern="1200">
          <a:solidFill>
            <a:schemeClr val="tx1"/>
          </a:solidFill>
          <a:latin typeface="+mn-lt"/>
          <a:ea typeface="+mn-ea"/>
          <a:cs typeface="+mn-cs"/>
        </a:defRPr>
      </a:lvl8pPr>
      <a:lvl9pPr marL="2742927" algn="l" defTabSz="685732" rtl="0" eaLnBrk="1" latinLnBrk="0" hangingPunct="1">
        <a:defRPr sz="135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3"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99795" y="1662288"/>
            <a:ext cx="9992410" cy="1756722"/>
          </a:xfrm>
        </p:spPr>
        <p:txBody>
          <a:bodyPr>
            <a:noAutofit/>
          </a:bodyPr>
          <a:lstStyle/>
          <a:p>
            <a:pPr algn="ctr"/>
            <a:r>
              <a:rPr lang="en-US" altLang="zh-TW" sz="3600" dirty="0">
                <a:solidFill>
                  <a:schemeClr val="tx2"/>
                </a:solidFill>
              </a:rPr>
              <a:t>KDD Report</a:t>
            </a:r>
          </a:p>
        </p:txBody>
      </p:sp>
      <p:graphicFrame>
        <p:nvGraphicFramePr>
          <p:cNvPr id="6" name="表格 5"/>
          <p:cNvGraphicFramePr>
            <a:graphicFrameLocks noGrp="1"/>
          </p:cNvGraphicFramePr>
          <p:nvPr>
            <p:extLst>
              <p:ext uri="{D42A27DB-BD31-4B8C-83A1-F6EECF244321}">
                <p14:modId xmlns:p14="http://schemas.microsoft.com/office/powerpoint/2010/main" val="3072483110"/>
              </p:ext>
            </p:extLst>
          </p:nvPr>
        </p:nvGraphicFramePr>
        <p:xfrm>
          <a:off x="4818185" y="3854609"/>
          <a:ext cx="440462" cy="842406"/>
        </p:xfrm>
        <a:graphic>
          <a:graphicData uri="http://schemas.openxmlformats.org/drawingml/2006/table">
            <a:tbl>
              <a:tblPr/>
              <a:tblGrid>
                <a:gridCol w="440462">
                  <a:extLst>
                    <a:ext uri="{9D8B030D-6E8A-4147-A177-3AD203B41FA5}">
                      <a16:colId xmlns:a16="http://schemas.microsoft.com/office/drawing/2014/main" val="4117637310"/>
                    </a:ext>
                  </a:extLst>
                </a:gridCol>
              </a:tblGrid>
              <a:tr h="842406">
                <a:tc>
                  <a:txBody>
                    <a:bodyPr/>
                    <a:lstStyle/>
                    <a:p>
                      <a:pPr algn="ctr" fontAlgn="ctr"/>
                      <a:endParaRPr lang="en-US" altLang="zh-TW" sz="1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lnL>
                      <a:noFill/>
                    </a:lnL>
                    <a:lnR>
                      <a:noFill/>
                    </a:lnR>
                    <a:lnT>
                      <a:noFill/>
                    </a:lnT>
                    <a:lnB>
                      <a:noFill/>
                    </a:lnB>
                  </a:tcPr>
                </a:tc>
                <a:extLst>
                  <a:ext uri="{0D108BD9-81ED-4DB2-BD59-A6C34878D82A}">
                    <a16:rowId xmlns:a16="http://schemas.microsoft.com/office/drawing/2014/main" val="3616650110"/>
                  </a:ext>
                </a:extLst>
              </a:tr>
            </a:tbl>
          </a:graphicData>
        </a:graphic>
      </p:graphicFrame>
      <p:grpSp>
        <p:nvGrpSpPr>
          <p:cNvPr id="7" name="组合 7">
            <a:extLst>
              <a:ext uri="{FF2B5EF4-FFF2-40B4-BE49-F238E27FC236}">
                <a16:creationId xmlns:a16="http://schemas.microsoft.com/office/drawing/2014/main" id="{18B2E442-7068-4666-BCDE-375288DD3297}"/>
              </a:ext>
            </a:extLst>
          </p:cNvPr>
          <p:cNvGrpSpPr/>
          <p:nvPr/>
        </p:nvGrpSpPr>
        <p:grpSpPr>
          <a:xfrm>
            <a:off x="4900877" y="5201409"/>
            <a:ext cx="2390245" cy="917418"/>
            <a:chOff x="1121401" y="1607144"/>
            <a:chExt cx="3132969" cy="1042833"/>
          </a:xfrm>
        </p:grpSpPr>
        <p:sp>
          <p:nvSpPr>
            <p:cNvPr id="8" name="文本框 8">
              <a:extLst>
                <a:ext uri="{FF2B5EF4-FFF2-40B4-BE49-F238E27FC236}">
                  <a16:creationId xmlns:a16="http://schemas.microsoft.com/office/drawing/2014/main" id="{0BBB89BD-648A-485A-8973-8F6BD9E6AC24}"/>
                </a:ext>
              </a:extLst>
            </p:cNvPr>
            <p:cNvSpPr txBox="1"/>
            <p:nvPr/>
          </p:nvSpPr>
          <p:spPr>
            <a:xfrm>
              <a:off x="3242248" y="1646138"/>
              <a:ext cx="1012122" cy="996993"/>
            </a:xfrm>
            <a:prstGeom prst="rect">
              <a:avLst/>
            </a:prstGeom>
            <a:noFill/>
          </p:spPr>
          <p:txBody>
            <a:bodyPr wrap="square" rtlCol="0">
              <a:prstTxWarp prst="textPlain">
                <a:avLst>
                  <a:gd name="adj" fmla="val 51595"/>
                </a:avLst>
              </a:prstTxWarp>
              <a:spAutoFit/>
            </a:bodyPr>
            <a:lstStyle/>
            <a:p>
              <a:r>
                <a:rPr lang="en-US" altLang="zh-CN" sz="1351" dirty="0">
                  <a:solidFill>
                    <a:schemeClr val="accent1">
                      <a:alpha val="20000"/>
                    </a:schemeClr>
                  </a:solidFill>
                  <a:latin typeface="Impact" panose="020B0806030902050204" pitchFamily="34" charset="0"/>
                </a:rPr>
                <a:t>2019</a:t>
              </a:r>
              <a:endParaRPr lang="zh-CN" altLang="en-US" sz="1351" dirty="0">
                <a:solidFill>
                  <a:schemeClr val="accent1">
                    <a:alpha val="20000"/>
                  </a:schemeClr>
                </a:solidFill>
                <a:latin typeface="Impact" panose="020B0806030902050204" pitchFamily="34" charset="0"/>
              </a:endParaRPr>
            </a:p>
          </p:txBody>
        </p:sp>
        <p:sp>
          <p:nvSpPr>
            <p:cNvPr id="9" name="文本框 9">
              <a:extLst>
                <a:ext uri="{FF2B5EF4-FFF2-40B4-BE49-F238E27FC236}">
                  <a16:creationId xmlns:a16="http://schemas.microsoft.com/office/drawing/2014/main" id="{79ECDA7F-D565-48B5-9E2F-5822C2CEA177}"/>
                </a:ext>
              </a:extLst>
            </p:cNvPr>
            <p:cNvSpPr txBox="1"/>
            <p:nvPr/>
          </p:nvSpPr>
          <p:spPr>
            <a:xfrm>
              <a:off x="1131242" y="1607144"/>
              <a:ext cx="1995681" cy="462647"/>
            </a:xfrm>
            <a:prstGeom prst="rect">
              <a:avLst/>
            </a:prstGeom>
            <a:noFill/>
          </p:spPr>
          <p:txBody>
            <a:bodyPr wrap="none" rtlCol="0">
              <a:prstTxWarp prst="textPlain">
                <a:avLst/>
              </a:prstTxWarp>
              <a:spAutoFit/>
            </a:bodyPr>
            <a:lstStyle/>
            <a:p>
              <a:pPr algn="r"/>
              <a:r>
                <a:rPr lang="en-US" altLang="zh-CN" sz="600" b="1" dirty="0">
                  <a:solidFill>
                    <a:schemeClr val="accent1">
                      <a:alpha val="20000"/>
                    </a:schemeClr>
                  </a:solidFill>
                  <a:latin typeface="Arial" panose="020B0604020202020204" pitchFamily="34" charset="0"/>
                  <a:ea typeface="微软雅黑" panose="020B0503020204020204" pitchFamily="34" charset="-122"/>
                  <a:cs typeface="Arial" panose="020B0604020202020204" pitchFamily="34" charset="0"/>
                </a:rPr>
                <a:t>Neural</a:t>
              </a:r>
              <a:endParaRPr lang="zh-CN" altLang="en-US" sz="600" b="1" dirty="0">
                <a:solidFill>
                  <a:schemeClr val="accent1">
                    <a:alpha val="2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文本框 10">
              <a:extLst>
                <a:ext uri="{FF2B5EF4-FFF2-40B4-BE49-F238E27FC236}">
                  <a16:creationId xmlns:a16="http://schemas.microsoft.com/office/drawing/2014/main" id="{70CF5365-3DE9-4EFE-B1C9-FB2F963E8938}"/>
                </a:ext>
              </a:extLst>
            </p:cNvPr>
            <p:cNvSpPr txBox="1"/>
            <p:nvPr/>
          </p:nvSpPr>
          <p:spPr>
            <a:xfrm>
              <a:off x="1121401" y="2105641"/>
              <a:ext cx="2005522" cy="544336"/>
            </a:xfrm>
            <a:prstGeom prst="rect">
              <a:avLst/>
            </a:prstGeom>
            <a:noFill/>
          </p:spPr>
          <p:txBody>
            <a:bodyPr wrap="none" rtlCol="0">
              <a:prstTxWarp prst="textPlain">
                <a:avLst/>
              </a:prstTxWarp>
              <a:spAutoFit/>
            </a:bodyPr>
            <a:lstStyle/>
            <a:p>
              <a:r>
                <a:rPr lang="en-US" altLang="zh-CN" sz="2400" dirty="0">
                  <a:solidFill>
                    <a:schemeClr val="accent1">
                      <a:alpha val="20000"/>
                    </a:schemeClr>
                  </a:solidFill>
                  <a:latin typeface="Impact" panose="020B0806030902050204" pitchFamily="34" charset="0"/>
                  <a:ea typeface="微软雅黑" panose="020B0503020204020204" pitchFamily="34" charset="-122"/>
                </a:rPr>
                <a:t>Network</a:t>
              </a:r>
              <a:endParaRPr lang="zh-CN" altLang="en-US" sz="1351" dirty="0">
                <a:solidFill>
                  <a:schemeClr val="accent1">
                    <a:alpha val="20000"/>
                  </a:schemeClr>
                </a:solidFill>
                <a:latin typeface="Impact" panose="020B0806030902050204" pitchFamily="34" charset="0"/>
                <a:ea typeface="微软雅黑" panose="020B0503020204020204" pitchFamily="34" charset="-122"/>
              </a:endParaRPr>
            </a:p>
          </p:txBody>
        </p:sp>
        <p:sp>
          <p:nvSpPr>
            <p:cNvPr id="11" name="矩形 10">
              <a:extLst>
                <a:ext uri="{FF2B5EF4-FFF2-40B4-BE49-F238E27FC236}">
                  <a16:creationId xmlns:a16="http://schemas.microsoft.com/office/drawing/2014/main" id="{C8CF4DA0-555C-4D83-8EEB-B5E324BE369C}"/>
                </a:ext>
              </a:extLst>
            </p:cNvPr>
            <p:cNvSpPr/>
            <p:nvPr/>
          </p:nvSpPr>
          <p:spPr>
            <a:xfrm>
              <a:off x="2657475" y="2002880"/>
              <a:ext cx="584773" cy="304114"/>
            </a:xfrm>
            <a:prstGeom prst="rect">
              <a:avLst/>
            </a:prstGeom>
            <a:noFill/>
            <a:ln w="19050">
              <a:solidFill>
                <a:schemeClr val="accent1">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accent1">
                    <a:alpha val="20000"/>
                  </a:schemeClr>
                </a:solidFill>
              </a:endParaRPr>
            </a:p>
          </p:txBody>
        </p:sp>
      </p:grpSp>
      <p:graphicFrame>
        <p:nvGraphicFramePr>
          <p:cNvPr id="3" name="表格 2"/>
          <p:cNvGraphicFramePr>
            <a:graphicFrameLocks noGrp="1"/>
          </p:cNvGraphicFramePr>
          <p:nvPr>
            <p:extLst>
              <p:ext uri="{D42A27DB-BD31-4B8C-83A1-F6EECF244321}">
                <p14:modId xmlns:p14="http://schemas.microsoft.com/office/powerpoint/2010/main" val="1092002305"/>
              </p:ext>
            </p:extLst>
          </p:nvPr>
        </p:nvGraphicFramePr>
        <p:xfrm>
          <a:off x="4271043" y="3758318"/>
          <a:ext cx="3649914" cy="857448"/>
        </p:xfrm>
        <a:graphic>
          <a:graphicData uri="http://schemas.openxmlformats.org/drawingml/2006/table">
            <a:tbl>
              <a:tblPr/>
              <a:tblGrid>
                <a:gridCol w="1209697">
                  <a:extLst>
                    <a:ext uri="{9D8B030D-6E8A-4147-A177-3AD203B41FA5}">
                      <a16:colId xmlns:a16="http://schemas.microsoft.com/office/drawing/2014/main" val="2064768700"/>
                    </a:ext>
                  </a:extLst>
                </a:gridCol>
                <a:gridCol w="1230520">
                  <a:extLst>
                    <a:ext uri="{9D8B030D-6E8A-4147-A177-3AD203B41FA5}">
                      <a16:colId xmlns:a16="http://schemas.microsoft.com/office/drawing/2014/main" val="3104456049"/>
                    </a:ext>
                  </a:extLst>
                </a:gridCol>
                <a:gridCol w="1209697">
                  <a:extLst>
                    <a:ext uri="{9D8B030D-6E8A-4147-A177-3AD203B41FA5}">
                      <a16:colId xmlns:a16="http://schemas.microsoft.com/office/drawing/2014/main" val="473199924"/>
                    </a:ext>
                  </a:extLst>
                </a:gridCol>
              </a:tblGrid>
              <a:tr h="421203">
                <a:tc>
                  <a:txBody>
                    <a:bodyPr/>
                    <a:lstStyle/>
                    <a:p>
                      <a:pPr algn="ctr" fontAlgn="ctr"/>
                      <a:r>
                        <a:rPr lang="en-US" sz="1800" b="0" i="0" u="none" strike="noStrike" dirty="0">
                          <a:solidFill>
                            <a:srgbClr val="757B84"/>
                          </a:solidFill>
                          <a:effectLst/>
                          <a:latin typeface="Times New Roman" panose="02020603050405020304" pitchFamily="18" charset="0"/>
                          <a:ea typeface="標楷體" panose="03000509000000000000" pitchFamily="65" charset="-120"/>
                          <a:cs typeface="Times New Roman" panose="02020603050405020304" pitchFamily="18" charset="0"/>
                        </a:rPr>
                        <a:t>A128891 </a:t>
                      </a:r>
                    </a:p>
                  </a:txBody>
                  <a:tcPr marL="9525" marR="9525" marT="9525" marB="0" anchor="ctr">
                    <a:lnL>
                      <a:noFill/>
                    </a:lnL>
                    <a:lnR>
                      <a:noFill/>
                    </a:lnR>
                    <a:lnT>
                      <a:noFill/>
                    </a:lnT>
                    <a:lnB>
                      <a:noFill/>
                    </a:lnB>
                  </a:tcPr>
                </a:tc>
                <a:tc>
                  <a:txBody>
                    <a:bodyPr/>
                    <a:lstStyle/>
                    <a:p>
                      <a:pPr algn="ctr" fontAlgn="ctr"/>
                      <a:r>
                        <a:rPr lang="en-US" sz="1800" b="0" i="0" u="none" strike="noStrike" dirty="0">
                          <a:solidFill>
                            <a:srgbClr val="757B84"/>
                          </a:solidFill>
                          <a:effectLst/>
                          <a:latin typeface="Times New Roman" panose="02020603050405020304" pitchFamily="18" charset="0"/>
                          <a:ea typeface="標楷體" panose="03000509000000000000" pitchFamily="65" charset="-120"/>
                          <a:cs typeface="Times New Roman" panose="02020603050405020304" pitchFamily="18" charset="0"/>
                        </a:rPr>
                        <a:t>M10723108</a:t>
                      </a:r>
                    </a:p>
                  </a:txBody>
                  <a:tcPr marL="9525" marR="9525" marT="9525" marB="0" anchor="ctr">
                    <a:lnL>
                      <a:noFill/>
                    </a:lnL>
                    <a:lnR>
                      <a:noFill/>
                    </a:lnR>
                    <a:lnT>
                      <a:noFill/>
                    </a:lnT>
                    <a:lnB>
                      <a:noFill/>
                    </a:lnB>
                  </a:tcPr>
                </a:tc>
                <a:tc>
                  <a:txBody>
                    <a:bodyPr/>
                    <a:lstStyle/>
                    <a:p>
                      <a:pPr algn="ctr" fontAlgn="ctr"/>
                      <a:r>
                        <a:rPr lang="en-US" sz="1800" b="0" i="0" u="none" strike="noStrike" dirty="0">
                          <a:solidFill>
                            <a:srgbClr val="757B84"/>
                          </a:solidFill>
                          <a:effectLst/>
                          <a:latin typeface="Times New Roman" panose="02020603050405020304" pitchFamily="18" charset="0"/>
                          <a:ea typeface="標楷體" panose="03000509000000000000" pitchFamily="65" charset="-120"/>
                          <a:cs typeface="Times New Roman" panose="02020603050405020304" pitchFamily="18" charset="0"/>
                        </a:rPr>
                        <a:t>M10707320</a:t>
                      </a:r>
                    </a:p>
                  </a:txBody>
                  <a:tcPr marL="9525" marR="9525" marT="9525" marB="0" anchor="ctr">
                    <a:lnL>
                      <a:noFill/>
                    </a:lnL>
                    <a:lnR>
                      <a:noFill/>
                    </a:lnR>
                    <a:lnT>
                      <a:noFill/>
                    </a:lnT>
                    <a:lnB>
                      <a:noFill/>
                    </a:lnB>
                  </a:tcPr>
                </a:tc>
                <a:extLst>
                  <a:ext uri="{0D108BD9-81ED-4DB2-BD59-A6C34878D82A}">
                    <a16:rowId xmlns:a16="http://schemas.microsoft.com/office/drawing/2014/main" val="338255243"/>
                  </a:ext>
                </a:extLst>
              </a:tr>
              <a:tr h="421203">
                <a:tc>
                  <a:txBody>
                    <a:bodyPr/>
                    <a:lstStyle/>
                    <a:p>
                      <a:pPr algn="ctr" fontAlgn="ctr"/>
                      <a:r>
                        <a:rPr lang="zh-TW" altLang="en-US" sz="2800" b="0" i="0" u="none" strike="noStrike" dirty="0">
                          <a:solidFill>
                            <a:srgbClr val="757B84"/>
                          </a:solidFill>
                          <a:effectLst/>
                          <a:latin typeface="Times New Roman" panose="02020603050405020304" pitchFamily="18" charset="0"/>
                          <a:ea typeface="標楷體" panose="03000509000000000000" pitchFamily="65" charset="-120"/>
                          <a:cs typeface="Times New Roman" panose="02020603050405020304" pitchFamily="18" charset="0"/>
                        </a:rPr>
                        <a:t>陳威政</a:t>
                      </a:r>
                    </a:p>
                  </a:txBody>
                  <a:tcPr marL="9525" marR="9525" marT="9525" marB="0" anchor="ctr">
                    <a:lnL>
                      <a:noFill/>
                    </a:lnL>
                    <a:lnR>
                      <a:noFill/>
                    </a:lnR>
                    <a:lnT>
                      <a:noFill/>
                    </a:lnT>
                    <a:lnB>
                      <a:noFill/>
                    </a:lnB>
                  </a:tcPr>
                </a:tc>
                <a:tc>
                  <a:txBody>
                    <a:bodyPr/>
                    <a:lstStyle/>
                    <a:p>
                      <a:pPr algn="ctr" fontAlgn="ctr"/>
                      <a:r>
                        <a:rPr lang="zh-TW" altLang="en-US" sz="2800" b="0" i="0" u="none" strike="noStrike" dirty="0">
                          <a:solidFill>
                            <a:srgbClr val="757B84"/>
                          </a:solidFill>
                          <a:effectLst/>
                          <a:latin typeface="Times New Roman" panose="02020603050405020304" pitchFamily="18" charset="0"/>
                          <a:ea typeface="標楷體" panose="03000509000000000000" pitchFamily="65" charset="-120"/>
                          <a:cs typeface="Times New Roman" panose="02020603050405020304" pitchFamily="18" charset="0"/>
                        </a:rPr>
                        <a:t>劉士鋐</a:t>
                      </a:r>
                    </a:p>
                  </a:txBody>
                  <a:tcPr marL="9525" marR="9525" marT="9525" marB="0" anchor="ctr">
                    <a:lnL>
                      <a:noFill/>
                    </a:lnL>
                    <a:lnR>
                      <a:noFill/>
                    </a:lnR>
                    <a:lnT>
                      <a:noFill/>
                    </a:lnT>
                    <a:lnB>
                      <a:noFill/>
                    </a:lnB>
                  </a:tcPr>
                </a:tc>
                <a:tc>
                  <a:txBody>
                    <a:bodyPr/>
                    <a:lstStyle/>
                    <a:p>
                      <a:pPr algn="ctr" fontAlgn="ctr"/>
                      <a:r>
                        <a:rPr lang="zh-TW" altLang="en-US" sz="2800" b="0" i="0" u="none" strike="noStrike" dirty="0">
                          <a:solidFill>
                            <a:srgbClr val="757B84"/>
                          </a:solidFill>
                          <a:effectLst/>
                          <a:latin typeface="Times New Roman" panose="02020603050405020304" pitchFamily="18" charset="0"/>
                          <a:ea typeface="標楷體" panose="03000509000000000000" pitchFamily="65" charset="-120"/>
                          <a:cs typeface="Times New Roman" panose="02020603050405020304" pitchFamily="18" charset="0"/>
                        </a:rPr>
                        <a:t>潘立玄</a:t>
                      </a:r>
                    </a:p>
                  </a:txBody>
                  <a:tcPr marL="9525" marR="9525" marT="9525" marB="0" anchor="ctr">
                    <a:lnL>
                      <a:noFill/>
                    </a:lnL>
                    <a:lnR>
                      <a:noFill/>
                    </a:lnR>
                    <a:lnT>
                      <a:noFill/>
                    </a:lnT>
                    <a:lnB>
                      <a:noFill/>
                    </a:lnB>
                  </a:tcPr>
                </a:tc>
                <a:extLst>
                  <a:ext uri="{0D108BD9-81ED-4DB2-BD59-A6C34878D82A}">
                    <a16:rowId xmlns:a16="http://schemas.microsoft.com/office/drawing/2014/main" val="3208473653"/>
                  </a:ext>
                </a:extLst>
              </a:tr>
            </a:tbl>
          </a:graphicData>
        </a:graphic>
      </p:graphicFrame>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Data preprocessing</a:t>
            </a:r>
          </a:p>
        </p:txBody>
      </p:sp>
      <p:sp>
        <p:nvSpPr>
          <p:cNvPr id="5" name="文字方塊 4"/>
          <p:cNvSpPr txBox="1"/>
          <p:nvPr/>
        </p:nvSpPr>
        <p:spPr>
          <a:xfrm>
            <a:off x="764931" y="1661746"/>
            <a:ext cx="8572500" cy="369332"/>
          </a:xfrm>
          <a:prstGeom prst="rect">
            <a:avLst/>
          </a:prstGeom>
          <a:noFill/>
        </p:spPr>
        <p:txBody>
          <a:bodyPr wrap="square" rtlCol="0">
            <a:spAutoFit/>
          </a:bodyPr>
          <a:lstStyle/>
          <a:p>
            <a:endParaRPr lang="zh-TW" altLang="en-US" dirty="0"/>
          </a:p>
        </p:txBody>
      </p:sp>
      <p:sp>
        <p:nvSpPr>
          <p:cNvPr id="6" name="文字方塊 5"/>
          <p:cNvSpPr txBox="1"/>
          <p:nvPr/>
        </p:nvSpPr>
        <p:spPr>
          <a:xfrm>
            <a:off x="669923" y="1338580"/>
            <a:ext cx="10515600" cy="335040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TW" altLang="en-US" sz="2400" dirty="0"/>
              <a:t>訓練集中依據 </a:t>
            </a:r>
            <a:r>
              <a:rPr lang="en-US" altLang="zh-TW" sz="2400" dirty="0"/>
              <a:t>query </a:t>
            </a:r>
            <a:r>
              <a:rPr lang="zh-TW" altLang="en-US" sz="2400" dirty="0"/>
              <a:t>的 </a:t>
            </a:r>
            <a:r>
              <a:rPr lang="en-US" altLang="zh-TW" sz="2400" dirty="0" err="1"/>
              <a:t>sid</a:t>
            </a:r>
            <a:r>
              <a:rPr lang="en-US" altLang="zh-TW" sz="2400" dirty="0"/>
              <a:t> </a:t>
            </a:r>
            <a:r>
              <a:rPr lang="zh-TW" altLang="en-US" sz="2400" dirty="0"/>
              <a:t>去對應 </a:t>
            </a:r>
            <a:r>
              <a:rPr lang="en-US" altLang="zh-TW" sz="2400" dirty="0"/>
              <a:t>plan </a:t>
            </a:r>
            <a:r>
              <a:rPr lang="zh-TW" altLang="en-US" sz="2400" dirty="0"/>
              <a:t>中的計畫資訊 （可選計畫、順序、時間差），以及對應 </a:t>
            </a:r>
            <a:r>
              <a:rPr lang="en-US" altLang="zh-TW" sz="2400" dirty="0"/>
              <a:t>click </a:t>
            </a:r>
            <a:r>
              <a:rPr lang="zh-TW" altLang="en-US" sz="2400" dirty="0"/>
              <a:t>中的 </a:t>
            </a:r>
            <a:r>
              <a:rPr lang="en-US" altLang="zh-TW" sz="2400" dirty="0" err="1"/>
              <a:t>click_mode</a:t>
            </a:r>
            <a:endParaRPr lang="en-US" altLang="zh-TW" sz="2400" dirty="0"/>
          </a:p>
          <a:p>
            <a:pPr marL="342900" indent="-342900">
              <a:lnSpc>
                <a:spcPct val="150000"/>
              </a:lnSpc>
              <a:buFont typeface="Arial" panose="020B0604020202020204" pitchFamily="34" charset="0"/>
              <a:buChar char="•"/>
            </a:pPr>
            <a:r>
              <a:rPr lang="zh-TW" altLang="en-US" sz="2400" dirty="0"/>
              <a:t>若有對應不到的 </a:t>
            </a:r>
            <a:r>
              <a:rPr lang="en-US" altLang="zh-TW" sz="2400" dirty="0"/>
              <a:t>click</a:t>
            </a:r>
            <a:r>
              <a:rPr lang="zh-TW" altLang="en-US" sz="2400" dirty="0"/>
              <a:t>，</a:t>
            </a:r>
            <a:r>
              <a:rPr lang="en-US" altLang="zh-TW" sz="2400" dirty="0" err="1"/>
              <a:t>click_mode</a:t>
            </a:r>
            <a:r>
              <a:rPr lang="en-US" altLang="zh-TW" sz="2400" dirty="0"/>
              <a:t> </a:t>
            </a:r>
            <a:r>
              <a:rPr lang="zh-TW" altLang="en-US" sz="2400" dirty="0"/>
              <a:t>設定為 </a:t>
            </a:r>
            <a:r>
              <a:rPr lang="en-US" altLang="zh-TW" sz="2400" dirty="0"/>
              <a:t>0 (</a:t>
            </a:r>
            <a:r>
              <a:rPr lang="zh-TW" altLang="en-US" sz="2400" dirty="0"/>
              <a:t>題目要求預測的可能情形包含 </a:t>
            </a:r>
            <a:r>
              <a:rPr lang="en-US" altLang="zh-TW" sz="2400" dirty="0"/>
              <a:t>0 -&gt; </a:t>
            </a:r>
            <a:r>
              <a:rPr lang="zh-TW" altLang="en-US" sz="2400" dirty="0"/>
              <a:t>不選</a:t>
            </a:r>
            <a:r>
              <a:rPr lang="en-US" altLang="zh-TW" sz="2400" dirty="0"/>
              <a:t>)</a:t>
            </a:r>
          </a:p>
          <a:p>
            <a:pPr marL="342900" indent="-342900">
              <a:lnSpc>
                <a:spcPct val="150000"/>
              </a:lnSpc>
              <a:buFont typeface="Arial" panose="020B0604020202020204" pitchFamily="34" charset="0"/>
              <a:buChar char="•"/>
            </a:pPr>
            <a:r>
              <a:rPr lang="zh-TW" altLang="en-US" sz="2400" dirty="0"/>
              <a:t>訓練集依據 </a:t>
            </a:r>
            <a:r>
              <a:rPr lang="en-US" altLang="zh-TW" sz="2400" dirty="0"/>
              <a:t>profile </a:t>
            </a:r>
            <a:r>
              <a:rPr lang="zh-TW" altLang="en-US" sz="2400" dirty="0"/>
              <a:t>的 </a:t>
            </a:r>
            <a:r>
              <a:rPr lang="en-US" altLang="zh-TW" sz="2400" dirty="0" err="1"/>
              <a:t>pid</a:t>
            </a:r>
            <a:r>
              <a:rPr lang="en-US" altLang="zh-TW" sz="2400" dirty="0"/>
              <a:t> </a:t>
            </a:r>
            <a:r>
              <a:rPr lang="zh-TW" altLang="en-US" sz="2400" dirty="0"/>
              <a:t>對應相關的用戶特徵，若無對應 </a:t>
            </a:r>
            <a:r>
              <a:rPr lang="en-US" altLang="zh-TW" sz="2400" dirty="0"/>
              <a:t>profile </a:t>
            </a:r>
            <a:r>
              <a:rPr lang="zh-TW" altLang="en-US" sz="2400" dirty="0"/>
              <a:t>則取出該筆資料，另外彙整成找不到 </a:t>
            </a:r>
            <a:r>
              <a:rPr lang="en-US" altLang="zh-TW" sz="2400" dirty="0" err="1"/>
              <a:t>pid</a:t>
            </a:r>
            <a:r>
              <a:rPr lang="en-US" altLang="zh-TW" sz="2400" dirty="0"/>
              <a:t> </a:t>
            </a:r>
            <a:r>
              <a:rPr lang="zh-TW" altLang="en-US" sz="2400" dirty="0"/>
              <a:t>的訓練集</a:t>
            </a:r>
          </a:p>
        </p:txBody>
      </p:sp>
    </p:spTree>
    <p:extLst>
      <p:ext uri="{BB962C8B-B14F-4D97-AF65-F5344CB8AC3E}">
        <p14:creationId xmlns:p14="http://schemas.microsoft.com/office/powerpoint/2010/main" val="1395740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Feature</a:t>
            </a:r>
            <a:r>
              <a:rPr lang="zh-TW" altLang="en-US" sz="3200" dirty="0">
                <a:solidFill>
                  <a:schemeClr val="tx1"/>
                </a:solidFill>
              </a:rPr>
              <a:t> </a:t>
            </a:r>
            <a:r>
              <a:rPr lang="en-US" altLang="zh-TW" sz="3200" dirty="0">
                <a:solidFill>
                  <a:schemeClr val="tx1"/>
                </a:solidFill>
              </a:rPr>
              <a:t>extraction</a:t>
            </a:r>
          </a:p>
        </p:txBody>
      </p:sp>
      <p:sp>
        <p:nvSpPr>
          <p:cNvPr id="5" name="文字方塊 4"/>
          <p:cNvSpPr txBox="1"/>
          <p:nvPr/>
        </p:nvSpPr>
        <p:spPr>
          <a:xfrm>
            <a:off x="1037492" y="1600200"/>
            <a:ext cx="8335108" cy="2308324"/>
          </a:xfrm>
          <a:prstGeom prst="rect">
            <a:avLst/>
          </a:prstGeom>
          <a:noFill/>
        </p:spPr>
        <p:txBody>
          <a:bodyPr wrap="square" rtlCol="0">
            <a:spAutoFit/>
          </a:bodyPr>
          <a:lstStyle/>
          <a:p>
            <a:pPr marL="342900" indent="-342900">
              <a:lnSpc>
                <a:spcPct val="200000"/>
              </a:lnSpc>
              <a:buFont typeface="Arial" charset="0"/>
              <a:buChar char="•"/>
            </a:pPr>
            <a:r>
              <a:rPr lang="en-US" altLang="zh-TW" sz="2400" dirty="0"/>
              <a:t>Geometrical features</a:t>
            </a:r>
          </a:p>
          <a:p>
            <a:pPr marL="342900" indent="-342900">
              <a:lnSpc>
                <a:spcPct val="200000"/>
              </a:lnSpc>
              <a:buFont typeface="Arial" charset="0"/>
              <a:buChar char="•"/>
            </a:pPr>
            <a:r>
              <a:rPr lang="en-US" altLang="zh-TW" sz="2400" dirty="0"/>
              <a:t>Weather features</a:t>
            </a:r>
          </a:p>
          <a:p>
            <a:pPr marL="342900" indent="-342900">
              <a:lnSpc>
                <a:spcPct val="200000"/>
              </a:lnSpc>
              <a:buFont typeface="Arial" charset="0"/>
              <a:buChar char="•"/>
            </a:pPr>
            <a:r>
              <a:rPr lang="en-US" altLang="zh-TW" sz="2400" dirty="0"/>
              <a:t>Holiday features</a:t>
            </a:r>
          </a:p>
        </p:txBody>
      </p:sp>
    </p:spTree>
    <p:extLst>
      <p:ext uri="{BB962C8B-B14F-4D97-AF65-F5344CB8AC3E}">
        <p14:creationId xmlns:p14="http://schemas.microsoft.com/office/powerpoint/2010/main" val="189910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Feature</a:t>
            </a:r>
            <a:r>
              <a:rPr lang="zh-TW" altLang="en-US" sz="3200" dirty="0">
                <a:solidFill>
                  <a:schemeClr val="tx1"/>
                </a:solidFill>
              </a:rPr>
              <a:t> </a:t>
            </a:r>
            <a:r>
              <a:rPr lang="en-US" altLang="zh-TW" sz="3200" dirty="0">
                <a:solidFill>
                  <a:schemeClr val="tx1"/>
                </a:solidFill>
              </a:rPr>
              <a:t>extraction – Geometrical features</a:t>
            </a:r>
            <a:r>
              <a:rPr lang="zh-TW" altLang="en-US" sz="3200" dirty="0">
                <a:solidFill>
                  <a:schemeClr val="tx1"/>
                </a:solidFill>
              </a:rPr>
              <a:t> </a:t>
            </a:r>
            <a:r>
              <a:rPr lang="en-US" altLang="zh-TW" sz="3200" dirty="0">
                <a:solidFill>
                  <a:schemeClr val="tx1"/>
                </a:solidFill>
              </a:rPr>
              <a:t>(1/2)</a:t>
            </a:r>
          </a:p>
        </p:txBody>
      </p:sp>
      <p:sp>
        <p:nvSpPr>
          <p:cNvPr id="5" name="文字方塊 4"/>
          <p:cNvSpPr txBox="1"/>
          <p:nvPr/>
        </p:nvSpPr>
        <p:spPr>
          <a:xfrm>
            <a:off x="1037492" y="1600200"/>
            <a:ext cx="10482994" cy="304698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TW" altLang="en-US" sz="2400" dirty="0"/>
              <a:t>習慣上，在同一個地點會使用相同的交通工具，例如：醫院叫計程車、學校上下課走路或搭公車</a:t>
            </a:r>
            <a:endParaRPr lang="en-US" altLang="zh-TW" sz="2400" dirty="0"/>
          </a:p>
          <a:p>
            <a:pPr marL="342900" indent="-342900">
              <a:lnSpc>
                <a:spcPct val="200000"/>
              </a:lnSpc>
              <a:buFont typeface="Arial" panose="020B0604020202020204" pitchFamily="34" charset="0"/>
              <a:buChar char="•"/>
            </a:pPr>
            <a:r>
              <a:rPr lang="zh-TW" altLang="en-US" sz="2400" dirty="0"/>
              <a:t>我們確認過</a:t>
            </a:r>
            <a:r>
              <a:rPr lang="en-US" altLang="zh-TW" sz="2400" dirty="0"/>
              <a:t> testing </a:t>
            </a:r>
            <a:r>
              <a:rPr lang="zh-TW" altLang="en-US" sz="2400" dirty="0"/>
              <a:t>資料中的地點皆出現在 </a:t>
            </a:r>
            <a:r>
              <a:rPr lang="en-US" altLang="zh-TW" sz="2400" dirty="0"/>
              <a:t>training </a:t>
            </a:r>
            <a:r>
              <a:rPr lang="zh-TW" altLang="en-US" sz="2400" dirty="0"/>
              <a:t>資料中，因此將 </a:t>
            </a:r>
            <a:r>
              <a:rPr lang="en-US" altLang="zh-TW" sz="2400" dirty="0"/>
              <a:t>training </a:t>
            </a:r>
            <a:r>
              <a:rPr lang="zh-TW" altLang="en-US" sz="2400" dirty="0"/>
              <a:t>資料中的地點進行</a:t>
            </a:r>
            <a:r>
              <a:rPr lang="en-US" altLang="zh-TW" sz="2400" dirty="0"/>
              <a:t> embedding</a:t>
            </a:r>
            <a:r>
              <a:rPr lang="zh-TW" altLang="en-US" sz="2400" dirty="0"/>
              <a:t> 是可行的</a:t>
            </a:r>
            <a:endParaRPr lang="en-US" altLang="zh-TW" sz="2400" dirty="0"/>
          </a:p>
        </p:txBody>
      </p:sp>
    </p:spTree>
    <p:extLst>
      <p:ext uri="{BB962C8B-B14F-4D97-AF65-F5344CB8AC3E}">
        <p14:creationId xmlns:p14="http://schemas.microsoft.com/office/powerpoint/2010/main" val="153391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Feature</a:t>
            </a:r>
            <a:r>
              <a:rPr lang="zh-TW" altLang="en-US" sz="3200" dirty="0">
                <a:solidFill>
                  <a:schemeClr val="tx1"/>
                </a:solidFill>
              </a:rPr>
              <a:t> </a:t>
            </a:r>
            <a:r>
              <a:rPr lang="en-US" altLang="zh-TW" sz="3200" dirty="0">
                <a:solidFill>
                  <a:schemeClr val="tx1"/>
                </a:solidFill>
              </a:rPr>
              <a:t>extraction – Geometrical features (2/2)</a:t>
            </a:r>
          </a:p>
        </p:txBody>
      </p:sp>
      <p:sp>
        <p:nvSpPr>
          <p:cNvPr id="6" name="文字方塊 5"/>
          <p:cNvSpPr txBox="1"/>
          <p:nvPr/>
        </p:nvSpPr>
        <p:spPr>
          <a:xfrm>
            <a:off x="1037492" y="1600200"/>
            <a:ext cx="10236644" cy="230832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TW" altLang="en-US" sz="2400" dirty="0"/>
              <a:t>求每個</a:t>
            </a:r>
            <a:r>
              <a:rPr lang="en-US" altLang="zh-TW" sz="2400" dirty="0"/>
              <a:t> </a:t>
            </a:r>
            <a:r>
              <a:rPr lang="en-US" altLang="zh-TW" sz="2400" dirty="0" err="1"/>
              <a:t>start_od</a:t>
            </a:r>
            <a:r>
              <a:rPr lang="en-US" altLang="zh-TW" sz="2400" dirty="0"/>
              <a:t> </a:t>
            </a:r>
            <a:r>
              <a:rPr lang="zh-TW" altLang="en-US" sz="2400" dirty="0"/>
              <a:t>跟</a:t>
            </a:r>
            <a:r>
              <a:rPr lang="en-US" altLang="zh-TW" sz="2400" dirty="0"/>
              <a:t> </a:t>
            </a:r>
            <a:r>
              <a:rPr lang="en-US" altLang="zh-TW" sz="2400" dirty="0" err="1"/>
              <a:t>end_od</a:t>
            </a:r>
            <a:r>
              <a:rPr lang="en-US" altLang="zh-TW" sz="2400" dirty="0"/>
              <a:t> </a:t>
            </a:r>
            <a:r>
              <a:rPr lang="zh-TW" altLang="en-US" sz="2400" dirty="0"/>
              <a:t>系統推薦的 </a:t>
            </a:r>
            <a:r>
              <a:rPr lang="en-US" altLang="zh-TW" sz="2400" dirty="0"/>
              <a:t>mode</a:t>
            </a:r>
            <a:r>
              <a:rPr lang="zh-TW" altLang="en-US" sz="2400" dirty="0"/>
              <a:t> 以及使用者選擇的</a:t>
            </a:r>
            <a:r>
              <a:rPr lang="en-US" altLang="zh-TW" sz="2400" dirty="0"/>
              <a:t> mode</a:t>
            </a:r>
          </a:p>
          <a:p>
            <a:pPr marL="800100" lvl="1" indent="-342900">
              <a:lnSpc>
                <a:spcPct val="200000"/>
              </a:lnSpc>
              <a:buFont typeface="Arial" charset="0"/>
              <a:buChar char="•"/>
            </a:pPr>
            <a:r>
              <a:rPr lang="en-US" altLang="zh-TW" sz="2400" dirty="0"/>
              <a:t>click_0~11</a:t>
            </a:r>
          </a:p>
          <a:p>
            <a:pPr marL="800100" lvl="1" indent="-342900">
              <a:lnSpc>
                <a:spcPct val="200000"/>
              </a:lnSpc>
              <a:buFont typeface="Arial" charset="0"/>
              <a:buChar char="•"/>
            </a:pPr>
            <a:r>
              <a:rPr lang="en-US" altLang="zh-TW" sz="2400" dirty="0"/>
              <a:t>mode_0~11</a:t>
            </a:r>
          </a:p>
        </p:txBody>
      </p:sp>
      <p:graphicFrame>
        <p:nvGraphicFramePr>
          <p:cNvPr id="7" name="表格 6"/>
          <p:cNvGraphicFramePr>
            <a:graphicFrameLocks noGrp="1"/>
          </p:cNvGraphicFramePr>
          <p:nvPr>
            <p:extLst>
              <p:ext uri="{D42A27DB-BD31-4B8C-83A1-F6EECF244321}">
                <p14:modId xmlns:p14="http://schemas.microsoft.com/office/powerpoint/2010/main" val="132524394"/>
              </p:ext>
            </p:extLst>
          </p:nvPr>
        </p:nvGraphicFramePr>
        <p:xfrm>
          <a:off x="3394357" y="4875469"/>
          <a:ext cx="7879779" cy="1112520"/>
        </p:xfrm>
        <a:graphic>
          <a:graphicData uri="http://schemas.openxmlformats.org/drawingml/2006/table">
            <a:tbl>
              <a:tblPr firstRow="1" bandRow="1">
                <a:tableStyleId>{5C22544A-7EE6-4342-B048-85BDC9FD1C3A}</a:tableStyleId>
              </a:tblPr>
              <a:tblGrid>
                <a:gridCol w="121793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97255">
                  <a:extLst>
                    <a:ext uri="{9D8B030D-6E8A-4147-A177-3AD203B41FA5}">
                      <a16:colId xmlns:a16="http://schemas.microsoft.com/office/drawing/2014/main" val="20007"/>
                    </a:ext>
                  </a:extLst>
                </a:gridCol>
                <a:gridCol w="887794">
                  <a:extLst>
                    <a:ext uri="{9D8B030D-6E8A-4147-A177-3AD203B41FA5}">
                      <a16:colId xmlns:a16="http://schemas.microsoft.com/office/drawing/2014/main" val="20008"/>
                    </a:ext>
                  </a:extLst>
                </a:gridCol>
              </a:tblGrid>
              <a:tr h="370840">
                <a:tc>
                  <a:txBody>
                    <a:bodyPr/>
                    <a:lstStyle/>
                    <a:p>
                      <a:r>
                        <a:rPr lang="en-US" altLang="zh-TW" dirty="0"/>
                        <a:t>od</a:t>
                      </a:r>
                      <a:endParaRPr lang="zh-TW" altLang="en-US" dirty="0"/>
                    </a:p>
                  </a:txBody>
                  <a:tcPr/>
                </a:tc>
                <a:tc>
                  <a:txBody>
                    <a:bodyPr/>
                    <a:lstStyle/>
                    <a:p>
                      <a:r>
                        <a:rPr lang="en-US" altLang="zh-TW" dirty="0"/>
                        <a:t>click_0</a:t>
                      </a:r>
                      <a:endParaRPr lang="zh-TW" altLang="en-US" dirty="0"/>
                    </a:p>
                  </a:txBody>
                  <a:tcPr/>
                </a:tc>
                <a:tc>
                  <a:txBody>
                    <a:bodyPr/>
                    <a:lstStyle/>
                    <a:p>
                      <a:r>
                        <a:rPr lang="en-US" altLang="zh-TW" dirty="0"/>
                        <a:t>click_1</a:t>
                      </a:r>
                      <a:endParaRPr lang="zh-TW" altLang="en-US" dirty="0"/>
                    </a:p>
                  </a:txBody>
                  <a:tcPr/>
                </a:tc>
                <a:tc>
                  <a:txBody>
                    <a:bodyPr/>
                    <a:lstStyle/>
                    <a:p>
                      <a:r>
                        <a:rPr lang="en-US" altLang="zh-TW" dirty="0"/>
                        <a:t>click_2</a:t>
                      </a:r>
                      <a:endParaRPr lang="zh-TW" altLang="en-US" dirty="0"/>
                    </a:p>
                  </a:txBody>
                  <a:tcPr/>
                </a:tc>
                <a:tc>
                  <a:txBody>
                    <a:bodyPr/>
                    <a:lstStyle/>
                    <a:p>
                      <a:r>
                        <a:rPr lang="en-US" altLang="zh-TW" dirty="0"/>
                        <a:t>click_3</a:t>
                      </a:r>
                      <a:endParaRPr lang="zh-TW" altLang="en-US" dirty="0"/>
                    </a:p>
                  </a:txBody>
                  <a:tcPr/>
                </a:tc>
                <a:tc>
                  <a:txBody>
                    <a:bodyPr/>
                    <a:lstStyle/>
                    <a:p>
                      <a:r>
                        <a:rPr lang="mr-IN" altLang="zh-TW" dirty="0"/>
                        <a:t>…</a:t>
                      </a:r>
                      <a:endParaRPr lang="zh-TW" altLang="en-US" dirty="0"/>
                    </a:p>
                  </a:txBody>
                  <a:tcPr/>
                </a:tc>
                <a:tc>
                  <a:txBody>
                    <a:bodyPr/>
                    <a:lstStyle/>
                    <a:p>
                      <a:r>
                        <a:rPr lang="en-US" altLang="zh-TW" dirty="0"/>
                        <a:t>click_9</a:t>
                      </a:r>
                      <a:endParaRPr lang="zh-TW" altLang="en-US" dirty="0"/>
                    </a:p>
                  </a:txBody>
                  <a:tcPr/>
                </a:tc>
                <a:tc>
                  <a:txBody>
                    <a:bodyPr/>
                    <a:lstStyle/>
                    <a:p>
                      <a:r>
                        <a:rPr lang="en-US" altLang="zh-TW" dirty="0"/>
                        <a:t>click_10</a:t>
                      </a:r>
                      <a:endParaRPr lang="zh-TW" altLang="en-US" dirty="0"/>
                    </a:p>
                  </a:txBody>
                  <a:tcPr/>
                </a:tc>
                <a:tc>
                  <a:txBody>
                    <a:bodyPr/>
                    <a:lstStyle/>
                    <a:p>
                      <a:r>
                        <a:rPr lang="en-US" altLang="zh-TW" dirty="0"/>
                        <a:t>click_11</a:t>
                      </a:r>
                      <a:endParaRPr lang="zh-TW" altLang="en-US" dirty="0"/>
                    </a:p>
                  </a:txBody>
                  <a:tcPr/>
                </a:tc>
                <a:extLst>
                  <a:ext uri="{0D108BD9-81ED-4DB2-BD59-A6C34878D82A}">
                    <a16:rowId xmlns:a16="http://schemas.microsoft.com/office/drawing/2014/main" val="10000"/>
                  </a:ext>
                </a:extLst>
              </a:tr>
              <a:tr h="370840">
                <a:tc>
                  <a:txBody>
                    <a:bodyPr/>
                    <a:lstStyle/>
                    <a:p>
                      <a:r>
                        <a:rPr lang="hr-HR" altLang="zh-TW" dirty="0"/>
                        <a:t>116.29,39.97</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1</a:t>
                      </a:r>
                      <a:endParaRPr lang="zh-TW" altLang="en-US" dirty="0"/>
                    </a:p>
                  </a:txBody>
                  <a:tcPr/>
                </a:tc>
                <a:tc>
                  <a:txBody>
                    <a:bodyPr/>
                    <a:lstStyle/>
                    <a:p>
                      <a:r>
                        <a:rPr lang="en-US" altLang="zh-TW" dirty="0"/>
                        <a:t>1</a:t>
                      </a:r>
                      <a:endParaRPr lang="zh-TW" altLang="en-US" dirty="0"/>
                    </a:p>
                  </a:txBody>
                  <a:tcPr/>
                </a:tc>
                <a:tc>
                  <a:txBody>
                    <a:bodyPr/>
                    <a:lstStyle/>
                    <a:p>
                      <a:r>
                        <a:rPr lang="mr-IN" altLang="zh-TW" dirty="0"/>
                        <a:t>…</a:t>
                      </a:r>
                      <a:endParaRPr lang="zh-TW" altLang="en-US" dirty="0"/>
                    </a:p>
                  </a:txBody>
                  <a:tcPr/>
                </a:tc>
                <a:tc>
                  <a:txBody>
                    <a:bodyPr/>
                    <a:lstStyle/>
                    <a:p>
                      <a:r>
                        <a:rPr lang="en-US" altLang="zh-TW" dirty="0"/>
                        <a:t>0</a:t>
                      </a:r>
                      <a:endParaRPr lang="zh-TW" altLang="en-US" dirty="0"/>
                    </a:p>
                  </a:txBody>
                  <a:tcPr/>
                </a:tc>
                <a:tc>
                  <a:txBody>
                    <a:bodyPr/>
                    <a:lstStyle/>
                    <a:p>
                      <a:r>
                        <a:rPr lang="en-US" altLang="zh-TW" dirty="0"/>
                        <a:t>1</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10001"/>
                  </a:ext>
                </a:extLst>
              </a:tr>
              <a:tr h="370840">
                <a:tc>
                  <a:txBody>
                    <a:bodyPr/>
                    <a:lstStyle/>
                    <a:p>
                      <a:pPr marL="0" marR="0" indent="0" algn="l" defTabSz="685732" rtl="0" eaLnBrk="1" fontAlgn="auto" latinLnBrk="0" hangingPunct="1">
                        <a:lnSpc>
                          <a:spcPct val="100000"/>
                        </a:lnSpc>
                        <a:spcBef>
                          <a:spcPts val="0"/>
                        </a:spcBef>
                        <a:spcAft>
                          <a:spcPts val="0"/>
                        </a:spcAft>
                        <a:buClrTx/>
                        <a:buSzTx/>
                        <a:buFontTx/>
                        <a:buNone/>
                        <a:tabLst/>
                        <a:defRPr/>
                      </a:pPr>
                      <a:r>
                        <a:rPr lang="nb-NO" altLang="zh-TW" dirty="0"/>
                        <a:t>116.79,40.35</a:t>
                      </a:r>
                      <a:endParaRPr lang="zh-TW" altLang="en-US" dirty="0"/>
                    </a:p>
                  </a:txBody>
                  <a:tcPr/>
                </a:tc>
                <a:tc>
                  <a:txBody>
                    <a:bodyPr/>
                    <a:lstStyle/>
                    <a:p>
                      <a:r>
                        <a:rPr lang="en-US" altLang="zh-TW" dirty="0"/>
                        <a:t>1</a:t>
                      </a:r>
                      <a:endParaRPr lang="zh-TW" altLang="en-US" dirty="0"/>
                    </a:p>
                  </a:txBody>
                  <a:tcPr/>
                </a:tc>
                <a:tc>
                  <a:txBody>
                    <a:bodyPr/>
                    <a:lstStyle/>
                    <a:p>
                      <a:r>
                        <a:rPr lang="en-US" altLang="zh-TW" dirty="0"/>
                        <a:t>0</a:t>
                      </a:r>
                      <a:endParaRPr lang="zh-TW" altLang="en-US" dirty="0"/>
                    </a:p>
                  </a:txBody>
                  <a:tcPr/>
                </a:tc>
                <a:tc>
                  <a:txBody>
                    <a:bodyPr/>
                    <a:lstStyle/>
                    <a:p>
                      <a:r>
                        <a:rPr lang="en-US" altLang="zh-TW" dirty="0"/>
                        <a:t>1</a:t>
                      </a:r>
                      <a:endParaRPr lang="zh-TW" altLang="en-US" dirty="0"/>
                    </a:p>
                  </a:txBody>
                  <a:tcPr/>
                </a:tc>
                <a:tc>
                  <a:txBody>
                    <a:bodyPr/>
                    <a:lstStyle/>
                    <a:p>
                      <a:r>
                        <a:rPr lang="en-US" altLang="zh-TW" dirty="0"/>
                        <a:t>0</a:t>
                      </a:r>
                      <a:endParaRPr lang="zh-TW" altLang="en-US" dirty="0"/>
                    </a:p>
                  </a:txBody>
                  <a:tcPr/>
                </a:tc>
                <a:tc>
                  <a:txBody>
                    <a:bodyPr/>
                    <a:lstStyle/>
                    <a:p>
                      <a:r>
                        <a:rPr lang="mr-IN" altLang="zh-TW" dirty="0"/>
                        <a:t>…</a:t>
                      </a:r>
                      <a:endParaRPr lang="zh-TW" altLang="en-US" dirty="0"/>
                    </a:p>
                  </a:txBody>
                  <a:tcPr/>
                </a:tc>
                <a:tc>
                  <a:txBody>
                    <a:bodyPr/>
                    <a:lstStyle/>
                    <a:p>
                      <a:r>
                        <a:rPr lang="en-US" altLang="zh-TW" dirty="0"/>
                        <a:t>1</a:t>
                      </a:r>
                      <a:endParaRPr lang="zh-TW" altLang="en-US" dirty="0"/>
                    </a:p>
                  </a:txBody>
                  <a:tcPr/>
                </a:tc>
                <a:tc>
                  <a:txBody>
                    <a:bodyPr/>
                    <a:lstStyle/>
                    <a:p>
                      <a:r>
                        <a:rPr lang="en-US" altLang="zh-TW" dirty="0"/>
                        <a:t>1</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230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Feature</a:t>
            </a:r>
            <a:r>
              <a:rPr lang="zh-TW" altLang="en-US" sz="3200" dirty="0">
                <a:solidFill>
                  <a:schemeClr val="tx1"/>
                </a:solidFill>
              </a:rPr>
              <a:t> </a:t>
            </a:r>
            <a:r>
              <a:rPr lang="en-US" altLang="zh-TW" sz="3200" dirty="0">
                <a:solidFill>
                  <a:schemeClr val="tx1"/>
                </a:solidFill>
              </a:rPr>
              <a:t>extraction – Weather features</a:t>
            </a:r>
          </a:p>
        </p:txBody>
      </p:sp>
      <p:sp>
        <p:nvSpPr>
          <p:cNvPr id="5" name="文字方塊 4"/>
          <p:cNvSpPr txBox="1"/>
          <p:nvPr/>
        </p:nvSpPr>
        <p:spPr>
          <a:xfrm>
            <a:off x="1037492" y="1600200"/>
            <a:ext cx="10482996" cy="3046988"/>
          </a:xfrm>
          <a:prstGeom prst="rect">
            <a:avLst/>
          </a:prstGeom>
          <a:noFill/>
        </p:spPr>
        <p:txBody>
          <a:bodyPr wrap="square" rtlCol="0">
            <a:spAutoFit/>
          </a:bodyPr>
          <a:lstStyle/>
          <a:p>
            <a:pPr marL="342900" indent="-342900">
              <a:lnSpc>
                <a:spcPct val="200000"/>
              </a:lnSpc>
              <a:buFont typeface="Arial" charset="0"/>
              <a:buChar char="•"/>
            </a:pPr>
            <a:r>
              <a:rPr lang="en-US" altLang="zh-TW" sz="2400" dirty="0"/>
              <a:t>30 minutes interval</a:t>
            </a:r>
          </a:p>
          <a:p>
            <a:pPr marL="342900" indent="-342900">
              <a:lnSpc>
                <a:spcPct val="200000"/>
              </a:lnSpc>
              <a:buFont typeface="Arial" charset="0"/>
              <a:buChar char="•"/>
            </a:pPr>
            <a:r>
              <a:rPr lang="zh-TW" altLang="en-US" sz="2400" dirty="0"/>
              <a:t>溫度、露點、相對濕度、風向、風速、壓力、能見度、體感溫度</a:t>
            </a:r>
            <a:endParaRPr lang="en-US" altLang="zh-TW" sz="2400" dirty="0"/>
          </a:p>
          <a:p>
            <a:pPr marL="342900" indent="-342900">
              <a:lnSpc>
                <a:spcPct val="200000"/>
              </a:lnSpc>
              <a:buFont typeface="Arial" charset="0"/>
              <a:buChar char="•"/>
            </a:pPr>
            <a:r>
              <a:rPr lang="zh-TW" altLang="en-US" sz="2400" dirty="0"/>
              <a:t>但後來這個</a:t>
            </a:r>
            <a:r>
              <a:rPr lang="en-US" altLang="zh-TW" sz="2400" dirty="0"/>
              <a:t> features </a:t>
            </a:r>
            <a:r>
              <a:rPr lang="zh-TW" altLang="en-US" sz="2400" dirty="0"/>
              <a:t>沒有幫助，加上去之後準確率都是大幅下降</a:t>
            </a:r>
            <a:endParaRPr lang="en-US" altLang="zh-TW" sz="2400" dirty="0"/>
          </a:p>
          <a:p>
            <a:pPr marL="342900" indent="-342900">
              <a:lnSpc>
                <a:spcPct val="200000"/>
              </a:lnSpc>
              <a:buFont typeface="Arial" charset="0"/>
              <a:buChar char="•"/>
            </a:pPr>
            <a:endParaRPr lang="en-US" altLang="zh-TW" sz="2400" dirty="0"/>
          </a:p>
        </p:txBody>
      </p:sp>
      <p:graphicFrame>
        <p:nvGraphicFramePr>
          <p:cNvPr id="3" name="表格 2"/>
          <p:cNvGraphicFramePr>
            <a:graphicFrameLocks noGrp="1"/>
          </p:cNvGraphicFramePr>
          <p:nvPr>
            <p:extLst>
              <p:ext uri="{D42A27DB-BD31-4B8C-83A1-F6EECF244321}">
                <p14:modId xmlns:p14="http://schemas.microsoft.com/office/powerpoint/2010/main" val="2099074792"/>
              </p:ext>
            </p:extLst>
          </p:nvPr>
        </p:nvGraphicFramePr>
        <p:xfrm>
          <a:off x="3132714" y="4948766"/>
          <a:ext cx="8307705" cy="1112520"/>
        </p:xfrm>
        <a:graphic>
          <a:graphicData uri="http://schemas.openxmlformats.org/drawingml/2006/table">
            <a:tbl>
              <a:tblPr firstRow="1" bandRow="1">
                <a:tableStyleId>{5C22544A-7EE6-4342-B048-85BDC9FD1C3A}</a:tableStyleId>
              </a:tblPr>
              <a:tblGrid>
                <a:gridCol w="992505">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US" altLang="zh-TW" dirty="0"/>
                        <a:t>date</a:t>
                      </a:r>
                      <a:endParaRPr lang="zh-TW" altLang="en-US" dirty="0"/>
                    </a:p>
                  </a:txBody>
                  <a:tcPr/>
                </a:tc>
                <a:tc>
                  <a:txBody>
                    <a:bodyPr/>
                    <a:lstStyle/>
                    <a:p>
                      <a:r>
                        <a:rPr lang="en-US" altLang="zh-TW" dirty="0"/>
                        <a:t>time</a:t>
                      </a:r>
                      <a:endParaRPr lang="zh-TW" altLang="en-US" dirty="0"/>
                    </a:p>
                  </a:txBody>
                  <a:tcPr/>
                </a:tc>
                <a:tc>
                  <a:txBody>
                    <a:bodyPr/>
                    <a:lstStyle/>
                    <a:p>
                      <a:r>
                        <a:rPr lang="en-US" altLang="zh-TW" dirty="0" err="1"/>
                        <a:t>tmpf</a:t>
                      </a:r>
                      <a:endParaRPr lang="zh-TW" altLang="en-US" dirty="0"/>
                    </a:p>
                  </a:txBody>
                  <a:tcPr/>
                </a:tc>
                <a:tc>
                  <a:txBody>
                    <a:bodyPr/>
                    <a:lstStyle/>
                    <a:p>
                      <a:r>
                        <a:rPr lang="en-US" altLang="zh-TW" dirty="0" err="1"/>
                        <a:t>dwpf</a:t>
                      </a:r>
                      <a:endParaRPr lang="zh-TW" altLang="en-US" dirty="0"/>
                    </a:p>
                  </a:txBody>
                  <a:tcPr/>
                </a:tc>
                <a:tc>
                  <a:txBody>
                    <a:bodyPr/>
                    <a:lstStyle/>
                    <a:p>
                      <a:r>
                        <a:rPr lang="en-US" altLang="zh-TW" dirty="0" err="1"/>
                        <a:t>relh</a:t>
                      </a:r>
                      <a:endParaRPr lang="zh-TW" altLang="en-US" dirty="0"/>
                    </a:p>
                  </a:txBody>
                  <a:tcPr/>
                </a:tc>
                <a:tc>
                  <a:txBody>
                    <a:bodyPr/>
                    <a:lstStyle/>
                    <a:p>
                      <a:r>
                        <a:rPr lang="en-US" altLang="zh-TW" dirty="0" err="1"/>
                        <a:t>drct</a:t>
                      </a:r>
                      <a:endParaRPr lang="zh-TW" altLang="en-US" dirty="0"/>
                    </a:p>
                  </a:txBody>
                  <a:tcPr/>
                </a:tc>
                <a:tc>
                  <a:txBody>
                    <a:bodyPr/>
                    <a:lstStyle/>
                    <a:p>
                      <a:r>
                        <a:rPr lang="en-US" altLang="zh-TW" dirty="0" err="1"/>
                        <a:t>sknt</a:t>
                      </a:r>
                      <a:endParaRPr lang="zh-TW" altLang="en-US" dirty="0"/>
                    </a:p>
                  </a:txBody>
                  <a:tcPr/>
                </a:tc>
                <a:tc>
                  <a:txBody>
                    <a:bodyPr/>
                    <a:lstStyle/>
                    <a:p>
                      <a:r>
                        <a:rPr lang="en-US" altLang="zh-TW" dirty="0" err="1"/>
                        <a:t>alti</a:t>
                      </a:r>
                      <a:endParaRPr lang="zh-TW" altLang="en-US" dirty="0"/>
                    </a:p>
                  </a:txBody>
                  <a:tcPr/>
                </a:tc>
                <a:tc>
                  <a:txBody>
                    <a:bodyPr/>
                    <a:lstStyle/>
                    <a:p>
                      <a:r>
                        <a:rPr lang="en-US" altLang="zh-TW" dirty="0" err="1"/>
                        <a:t>vsby</a:t>
                      </a:r>
                      <a:endParaRPr lang="zh-TW" altLang="en-US" dirty="0"/>
                    </a:p>
                  </a:txBody>
                  <a:tcPr/>
                </a:tc>
                <a:tc>
                  <a:txBody>
                    <a:bodyPr/>
                    <a:lstStyle/>
                    <a:p>
                      <a:r>
                        <a:rPr lang="en-US" altLang="zh-TW" dirty="0"/>
                        <a:t>feel</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2018/10/1</a:t>
                      </a:r>
                      <a:endParaRPr lang="zh-TW" altLang="en-US" dirty="0"/>
                    </a:p>
                  </a:txBody>
                  <a:tcPr/>
                </a:tc>
                <a:tc>
                  <a:txBody>
                    <a:bodyPr/>
                    <a:lstStyle/>
                    <a:p>
                      <a:r>
                        <a:rPr lang="en-US" altLang="zh-TW" dirty="0"/>
                        <a:t>0:00</a:t>
                      </a:r>
                      <a:endParaRPr lang="zh-TW" altLang="en-US" dirty="0"/>
                    </a:p>
                  </a:txBody>
                  <a:tcPr/>
                </a:tc>
                <a:tc>
                  <a:txBody>
                    <a:bodyPr/>
                    <a:lstStyle/>
                    <a:p>
                      <a:r>
                        <a:rPr lang="en-US" altLang="zh-TW" dirty="0"/>
                        <a:t>66.2</a:t>
                      </a:r>
                      <a:endParaRPr lang="zh-TW" altLang="en-US" dirty="0"/>
                    </a:p>
                  </a:txBody>
                  <a:tcPr/>
                </a:tc>
                <a:tc>
                  <a:txBody>
                    <a:bodyPr/>
                    <a:lstStyle/>
                    <a:p>
                      <a:r>
                        <a:rPr lang="en-US" altLang="zh-TW" dirty="0"/>
                        <a:t>39.2</a:t>
                      </a:r>
                      <a:endParaRPr lang="zh-TW" altLang="en-US" dirty="0"/>
                    </a:p>
                  </a:txBody>
                  <a:tcPr/>
                </a:tc>
                <a:tc>
                  <a:txBody>
                    <a:bodyPr/>
                    <a:lstStyle/>
                    <a:p>
                      <a:r>
                        <a:rPr lang="en-US" altLang="zh-TW" dirty="0"/>
                        <a:t>37.03</a:t>
                      </a:r>
                      <a:endParaRPr lang="zh-TW" altLang="en-US" dirty="0"/>
                    </a:p>
                  </a:txBody>
                  <a:tcPr/>
                </a:tc>
                <a:tc>
                  <a:txBody>
                    <a:bodyPr/>
                    <a:lstStyle/>
                    <a:p>
                      <a:r>
                        <a:rPr lang="en-US" altLang="zh-TW" dirty="0"/>
                        <a:t>300</a:t>
                      </a:r>
                      <a:endParaRPr lang="zh-TW" altLang="en-US" dirty="0"/>
                    </a:p>
                  </a:txBody>
                  <a:tcPr/>
                </a:tc>
                <a:tc>
                  <a:txBody>
                    <a:bodyPr/>
                    <a:lstStyle/>
                    <a:p>
                      <a:r>
                        <a:rPr lang="en-US" altLang="zh-TW" dirty="0"/>
                        <a:t>13.61</a:t>
                      </a:r>
                      <a:endParaRPr lang="zh-TW" altLang="en-US" dirty="0"/>
                    </a:p>
                  </a:txBody>
                  <a:tcPr/>
                </a:tc>
                <a:tc>
                  <a:txBody>
                    <a:bodyPr/>
                    <a:lstStyle/>
                    <a:p>
                      <a:r>
                        <a:rPr lang="en-US" altLang="zh-TW" dirty="0"/>
                        <a:t>30.03</a:t>
                      </a:r>
                      <a:endParaRPr lang="zh-TW" altLang="en-US" dirty="0"/>
                    </a:p>
                  </a:txBody>
                  <a:tcPr/>
                </a:tc>
                <a:tc>
                  <a:txBody>
                    <a:bodyPr/>
                    <a:lstStyle/>
                    <a:p>
                      <a:r>
                        <a:rPr lang="en-US" altLang="zh-TW" dirty="0"/>
                        <a:t>6.21</a:t>
                      </a:r>
                      <a:endParaRPr lang="zh-TW" altLang="en-US" dirty="0"/>
                    </a:p>
                  </a:txBody>
                  <a:tcPr/>
                </a:tc>
                <a:tc>
                  <a:txBody>
                    <a:bodyPr/>
                    <a:lstStyle/>
                    <a:p>
                      <a:r>
                        <a:rPr lang="en-US" altLang="zh-TW" dirty="0"/>
                        <a:t>66.2</a:t>
                      </a:r>
                      <a:endParaRPr lang="zh-TW" altLang="en-US" dirty="0"/>
                    </a:p>
                  </a:txBody>
                  <a:tcPr/>
                </a:tc>
                <a:extLst>
                  <a:ext uri="{0D108BD9-81ED-4DB2-BD59-A6C34878D82A}">
                    <a16:rowId xmlns:a16="http://schemas.microsoft.com/office/drawing/2014/main" val="10001"/>
                  </a:ext>
                </a:extLst>
              </a:tr>
              <a:tr h="370840">
                <a:tc>
                  <a:txBody>
                    <a:bodyPr/>
                    <a:lstStyle/>
                    <a:p>
                      <a:pPr marL="0" marR="0" indent="0" algn="l" defTabSz="685732" rtl="0" eaLnBrk="1" fontAlgn="auto" latinLnBrk="0" hangingPunct="1">
                        <a:lnSpc>
                          <a:spcPct val="100000"/>
                        </a:lnSpc>
                        <a:spcBef>
                          <a:spcPts val="0"/>
                        </a:spcBef>
                        <a:spcAft>
                          <a:spcPts val="0"/>
                        </a:spcAft>
                        <a:buClrTx/>
                        <a:buSzTx/>
                        <a:buFontTx/>
                        <a:buNone/>
                        <a:tabLst/>
                        <a:defRPr/>
                      </a:pPr>
                      <a:r>
                        <a:rPr lang="en-US" altLang="zh-TW" dirty="0"/>
                        <a:t>2018/10/1</a:t>
                      </a:r>
                      <a:endParaRPr lang="zh-TW" altLang="en-US" dirty="0"/>
                    </a:p>
                  </a:txBody>
                  <a:tcPr/>
                </a:tc>
                <a:tc>
                  <a:txBody>
                    <a:bodyPr/>
                    <a:lstStyle/>
                    <a:p>
                      <a:r>
                        <a:rPr lang="en-US" altLang="zh-TW" dirty="0"/>
                        <a:t>0:30</a:t>
                      </a:r>
                      <a:endParaRPr lang="zh-TW" altLang="en-US" dirty="0"/>
                    </a:p>
                  </a:txBody>
                  <a:tcPr/>
                </a:tc>
                <a:tc>
                  <a:txBody>
                    <a:bodyPr/>
                    <a:lstStyle/>
                    <a:p>
                      <a:r>
                        <a:rPr lang="en-US" altLang="zh-TW" dirty="0"/>
                        <a:t>68</a:t>
                      </a:r>
                      <a:endParaRPr lang="zh-TW" altLang="en-US" dirty="0"/>
                    </a:p>
                  </a:txBody>
                  <a:tcPr/>
                </a:tc>
                <a:tc>
                  <a:txBody>
                    <a:bodyPr/>
                    <a:lstStyle/>
                    <a:p>
                      <a:r>
                        <a:rPr lang="en-US" altLang="zh-TW" dirty="0"/>
                        <a:t>39.2</a:t>
                      </a:r>
                      <a:endParaRPr lang="zh-TW" altLang="en-US" dirty="0"/>
                    </a:p>
                  </a:txBody>
                  <a:tcPr/>
                </a:tc>
                <a:tc>
                  <a:txBody>
                    <a:bodyPr/>
                    <a:lstStyle/>
                    <a:p>
                      <a:r>
                        <a:rPr lang="en-US" altLang="zh-TW" dirty="0"/>
                        <a:t>34.8</a:t>
                      </a:r>
                      <a:endParaRPr lang="zh-TW" altLang="en-US" dirty="0"/>
                    </a:p>
                  </a:txBody>
                  <a:tcPr/>
                </a:tc>
                <a:tc>
                  <a:txBody>
                    <a:bodyPr/>
                    <a:lstStyle/>
                    <a:p>
                      <a:r>
                        <a:rPr lang="en-US" altLang="zh-TW" dirty="0"/>
                        <a:t>300</a:t>
                      </a:r>
                      <a:endParaRPr lang="zh-TW" altLang="en-US" dirty="0"/>
                    </a:p>
                  </a:txBody>
                  <a:tcPr/>
                </a:tc>
                <a:tc>
                  <a:txBody>
                    <a:bodyPr/>
                    <a:lstStyle/>
                    <a:p>
                      <a:r>
                        <a:rPr lang="en-US" altLang="zh-TW" dirty="0"/>
                        <a:t>13.61</a:t>
                      </a:r>
                      <a:endParaRPr lang="zh-TW" altLang="en-US" dirty="0"/>
                    </a:p>
                  </a:txBody>
                  <a:tcPr/>
                </a:tc>
                <a:tc>
                  <a:txBody>
                    <a:bodyPr/>
                    <a:lstStyle/>
                    <a:p>
                      <a:r>
                        <a:rPr lang="en-US" altLang="zh-TW" dirty="0"/>
                        <a:t>30.03</a:t>
                      </a:r>
                      <a:endParaRPr lang="zh-TW" altLang="en-US" dirty="0"/>
                    </a:p>
                  </a:txBody>
                  <a:tcPr/>
                </a:tc>
                <a:tc>
                  <a:txBody>
                    <a:bodyPr/>
                    <a:lstStyle/>
                    <a:p>
                      <a:r>
                        <a:rPr lang="en-US" altLang="zh-TW" dirty="0"/>
                        <a:t>6.21</a:t>
                      </a:r>
                      <a:endParaRPr lang="zh-TW" altLang="en-US" dirty="0"/>
                    </a:p>
                  </a:txBody>
                  <a:tcPr/>
                </a:tc>
                <a:tc>
                  <a:txBody>
                    <a:bodyPr/>
                    <a:lstStyle/>
                    <a:p>
                      <a:r>
                        <a:rPr lang="en-US" altLang="zh-TW" dirty="0"/>
                        <a:t>68</a:t>
                      </a:r>
                      <a:endParaRPr lang="zh-TW"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7588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Feature</a:t>
            </a:r>
            <a:r>
              <a:rPr lang="zh-TW" altLang="en-US" sz="3200" dirty="0">
                <a:solidFill>
                  <a:schemeClr val="tx1"/>
                </a:solidFill>
              </a:rPr>
              <a:t> </a:t>
            </a:r>
            <a:r>
              <a:rPr lang="en-US" altLang="zh-TW" sz="3200" dirty="0">
                <a:solidFill>
                  <a:schemeClr val="tx1"/>
                </a:solidFill>
              </a:rPr>
              <a:t>extraction – Holiday features</a:t>
            </a:r>
          </a:p>
        </p:txBody>
      </p:sp>
      <p:sp>
        <p:nvSpPr>
          <p:cNvPr id="5" name="文字方塊 4"/>
          <p:cNvSpPr txBox="1"/>
          <p:nvPr/>
        </p:nvSpPr>
        <p:spPr>
          <a:xfrm>
            <a:off x="1037492" y="1600200"/>
            <a:ext cx="8335108" cy="230832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TW" altLang="en-US" sz="2400" dirty="0"/>
              <a:t>除了基本的星期以外，將國定假日的日期考慮進去</a:t>
            </a:r>
            <a:endParaRPr lang="en-US" altLang="zh-TW" sz="2400" dirty="0"/>
          </a:p>
          <a:p>
            <a:pPr marL="800100" lvl="1" indent="-342900">
              <a:lnSpc>
                <a:spcPct val="200000"/>
              </a:lnSpc>
              <a:buFont typeface="Arial" panose="020B0604020202020204" pitchFamily="34" charset="0"/>
              <a:buChar char="•"/>
            </a:pPr>
            <a:r>
              <a:rPr lang="zh-TW" altLang="en-US" sz="2400" dirty="0"/>
              <a:t>國慶日</a:t>
            </a:r>
            <a:r>
              <a:rPr lang="en-US" altLang="zh-TW" sz="2400" dirty="0"/>
              <a:t> 10/1~10/7</a:t>
            </a:r>
          </a:p>
          <a:p>
            <a:pPr marL="800100" lvl="1" indent="-342900">
              <a:lnSpc>
                <a:spcPct val="200000"/>
              </a:lnSpc>
              <a:buFont typeface="Arial" panose="020B0604020202020204" pitchFamily="34" charset="0"/>
              <a:buChar char="•"/>
            </a:pPr>
            <a:r>
              <a:rPr lang="zh-TW" altLang="en-US" sz="2400" dirty="0"/>
              <a:t>多增加兩個</a:t>
            </a:r>
            <a:r>
              <a:rPr lang="en-US" altLang="zh-TW" sz="2400" dirty="0"/>
              <a:t> </a:t>
            </a:r>
            <a:r>
              <a:rPr lang="en-US" altLang="zh-TW" sz="2400" dirty="0" err="1"/>
              <a:t>featrues</a:t>
            </a:r>
            <a:r>
              <a:rPr lang="en-US" altLang="zh-TW" sz="2400" dirty="0"/>
              <a:t> (one-hot): holiday, workday</a:t>
            </a:r>
          </a:p>
        </p:txBody>
      </p:sp>
    </p:spTree>
    <p:extLst>
      <p:ext uri="{BB962C8B-B14F-4D97-AF65-F5344CB8AC3E}">
        <p14:creationId xmlns:p14="http://schemas.microsoft.com/office/powerpoint/2010/main" val="1348913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Preprocessing – get the distribution</a:t>
            </a:r>
          </a:p>
        </p:txBody>
      </p:sp>
      <p:pic>
        <p:nvPicPr>
          <p:cNvPr id="5" name="圖片 4"/>
          <p:cNvPicPr>
            <a:picLocks noChangeAspect="1"/>
          </p:cNvPicPr>
          <p:nvPr/>
        </p:nvPicPr>
        <p:blipFill>
          <a:blip r:embed="rId2"/>
          <a:stretch>
            <a:fillRect/>
          </a:stretch>
        </p:blipFill>
        <p:spPr>
          <a:xfrm>
            <a:off x="4047021" y="2536373"/>
            <a:ext cx="4707556" cy="4143076"/>
          </a:xfrm>
          <a:prstGeom prst="rect">
            <a:avLst/>
          </a:prstGeom>
        </p:spPr>
      </p:pic>
      <p:sp>
        <p:nvSpPr>
          <p:cNvPr id="6" name="文字方塊 5"/>
          <p:cNvSpPr txBox="1"/>
          <p:nvPr/>
        </p:nvSpPr>
        <p:spPr>
          <a:xfrm>
            <a:off x="791307" y="1168040"/>
            <a:ext cx="11218985" cy="16858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400" dirty="0"/>
              <a:t>Get the distribution of testing data.</a:t>
            </a:r>
          </a:p>
          <a:p>
            <a:pPr marL="285750" indent="-285750">
              <a:lnSpc>
                <a:spcPct val="150000"/>
              </a:lnSpc>
              <a:buFont typeface="Arial" panose="020B0604020202020204" pitchFamily="34" charset="0"/>
              <a:buChar char="•"/>
            </a:pPr>
            <a:r>
              <a:rPr lang="en-US" altLang="zh-TW" sz="2400" dirty="0"/>
              <a:t>We further build the training and validation set based on the figures.</a:t>
            </a:r>
          </a:p>
          <a:p>
            <a:pPr marL="285750" indent="-285750">
              <a:lnSpc>
                <a:spcPct val="150000"/>
              </a:lnSpc>
              <a:buFont typeface="Arial" panose="020B0604020202020204" pitchFamily="34" charset="0"/>
              <a:buChar char="•"/>
            </a:pPr>
            <a:endParaRPr lang="en-US" altLang="zh-TW" sz="2400" dirty="0"/>
          </a:p>
        </p:txBody>
      </p:sp>
    </p:spTree>
    <p:extLst>
      <p:ext uri="{BB962C8B-B14F-4D97-AF65-F5344CB8AC3E}">
        <p14:creationId xmlns:p14="http://schemas.microsoft.com/office/powerpoint/2010/main" val="2955183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Method – </a:t>
            </a:r>
            <a:r>
              <a:rPr lang="en-US" altLang="zh-TW" sz="3200" dirty="0" err="1">
                <a:solidFill>
                  <a:schemeClr val="tx1"/>
                </a:solidFill>
              </a:rPr>
              <a:t>Autoencoder</a:t>
            </a:r>
            <a:endParaRPr lang="en-US" altLang="zh-TW" sz="3200" dirty="0">
              <a:solidFill>
                <a:schemeClr val="tx1"/>
              </a:solidFill>
            </a:endParaRPr>
          </a:p>
        </p:txBody>
      </p:sp>
      <p:pic>
        <p:nvPicPr>
          <p:cNvPr id="5" name="圖片 4"/>
          <p:cNvPicPr>
            <a:picLocks noChangeAspect="1"/>
          </p:cNvPicPr>
          <p:nvPr/>
        </p:nvPicPr>
        <p:blipFill>
          <a:blip r:embed="rId2"/>
          <a:stretch>
            <a:fillRect/>
          </a:stretch>
        </p:blipFill>
        <p:spPr>
          <a:xfrm>
            <a:off x="791306" y="2735364"/>
            <a:ext cx="7165731" cy="4122636"/>
          </a:xfrm>
          <a:prstGeom prst="rect">
            <a:avLst/>
          </a:prstGeom>
        </p:spPr>
      </p:pic>
      <p:sp>
        <p:nvSpPr>
          <p:cNvPr id="8" name="文字方塊 7"/>
          <p:cNvSpPr txBox="1"/>
          <p:nvPr/>
        </p:nvSpPr>
        <p:spPr>
          <a:xfrm>
            <a:off x="791307" y="1288237"/>
            <a:ext cx="11218985" cy="13051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There are too many feature in profile</a:t>
            </a:r>
          </a:p>
          <a:p>
            <a:pPr marL="285750" indent="-285750">
              <a:lnSpc>
                <a:spcPct val="150000"/>
              </a:lnSpc>
              <a:buFont typeface="Arial" panose="020B0604020202020204" pitchFamily="34" charset="0"/>
              <a:buChar char="•"/>
            </a:pPr>
            <a:r>
              <a:rPr lang="en-US" altLang="zh-TW" sz="2800" dirty="0"/>
              <a:t>Using the </a:t>
            </a:r>
            <a:r>
              <a:rPr lang="en-US" altLang="zh-TW" sz="2800" dirty="0" err="1"/>
              <a:t>autoencoder</a:t>
            </a:r>
            <a:r>
              <a:rPr lang="en-US" altLang="zh-TW" sz="2800" dirty="0"/>
              <a:t> to find the hidden representation of profile</a:t>
            </a:r>
            <a:endParaRPr lang="zh-TW" altLang="en-US" sz="2800" dirty="0"/>
          </a:p>
        </p:txBody>
      </p:sp>
      <p:grpSp>
        <p:nvGrpSpPr>
          <p:cNvPr id="21" name="群組 20"/>
          <p:cNvGrpSpPr/>
          <p:nvPr/>
        </p:nvGrpSpPr>
        <p:grpSpPr>
          <a:xfrm>
            <a:off x="4329138" y="2887469"/>
            <a:ext cx="237395" cy="550581"/>
            <a:chOff x="4396154" y="2329962"/>
            <a:chExt cx="211017" cy="773723"/>
          </a:xfrm>
        </p:grpSpPr>
        <p:cxnSp>
          <p:nvCxnSpPr>
            <p:cNvPr id="12" name="直線單箭頭接點 11"/>
            <p:cNvCxnSpPr/>
            <p:nvPr/>
          </p:nvCxnSpPr>
          <p:spPr>
            <a:xfrm>
              <a:off x="4396154" y="2329962"/>
              <a:ext cx="8792" cy="773723"/>
            </a:xfrm>
            <a:prstGeom prst="straightConnector1">
              <a:avLst/>
            </a:prstGeom>
            <a:ln w="19050">
              <a:solidFill>
                <a:srgbClr val="757B84"/>
              </a:solidFill>
              <a:tailEnd type="triangle"/>
            </a:ln>
          </p:spPr>
          <p:style>
            <a:lnRef idx="1">
              <a:schemeClr val="dk1"/>
            </a:lnRef>
            <a:fillRef idx="0">
              <a:schemeClr val="dk1"/>
            </a:fillRef>
            <a:effectRef idx="0">
              <a:schemeClr val="dk1"/>
            </a:effectRef>
            <a:fontRef idx="minor">
              <a:schemeClr val="tx1"/>
            </a:fontRef>
          </p:style>
        </p:cxnSp>
        <p:cxnSp>
          <p:nvCxnSpPr>
            <p:cNvPr id="17" name="直線接點 16"/>
            <p:cNvCxnSpPr/>
            <p:nvPr/>
          </p:nvCxnSpPr>
          <p:spPr>
            <a:xfrm>
              <a:off x="4396154" y="2329962"/>
              <a:ext cx="211017" cy="0"/>
            </a:xfrm>
            <a:prstGeom prst="line">
              <a:avLst/>
            </a:prstGeom>
            <a:ln w="19050">
              <a:solidFill>
                <a:srgbClr val="757B84"/>
              </a:solidFill>
            </a:ln>
          </p:spPr>
          <p:style>
            <a:lnRef idx="1">
              <a:schemeClr val="accent1"/>
            </a:lnRef>
            <a:fillRef idx="0">
              <a:schemeClr val="accent1"/>
            </a:fillRef>
            <a:effectRef idx="0">
              <a:schemeClr val="accent1"/>
            </a:effectRef>
            <a:fontRef idx="minor">
              <a:schemeClr val="tx1"/>
            </a:fontRef>
          </p:style>
        </p:cxnSp>
      </p:grpSp>
      <p:sp>
        <p:nvSpPr>
          <p:cNvPr id="22" name="文字方塊 21"/>
          <p:cNvSpPr txBox="1"/>
          <p:nvPr/>
        </p:nvSpPr>
        <p:spPr>
          <a:xfrm>
            <a:off x="4569291" y="2658337"/>
            <a:ext cx="1969476" cy="707886"/>
          </a:xfrm>
          <a:prstGeom prst="rect">
            <a:avLst/>
          </a:prstGeom>
          <a:noFill/>
        </p:spPr>
        <p:txBody>
          <a:bodyPr wrap="square" rtlCol="0">
            <a:spAutoFit/>
          </a:bodyPr>
          <a:lstStyle/>
          <a:p>
            <a:r>
              <a:rPr lang="en-US" altLang="zh-TW" sz="2000" dirty="0"/>
              <a:t>The feature we want to extract </a:t>
            </a:r>
            <a:endParaRPr lang="zh-TW" altLang="en-US" sz="2000" dirty="0"/>
          </a:p>
        </p:txBody>
      </p:sp>
      <p:pic>
        <p:nvPicPr>
          <p:cNvPr id="23" name="圖片 22"/>
          <p:cNvPicPr>
            <a:picLocks noChangeAspect="1"/>
          </p:cNvPicPr>
          <p:nvPr/>
        </p:nvPicPr>
        <p:blipFill rotWithShape="1">
          <a:blip r:embed="rId3"/>
          <a:srcRect l="14804" t="11443" r="37126" b="13172"/>
          <a:stretch/>
        </p:blipFill>
        <p:spPr>
          <a:xfrm>
            <a:off x="8078893" y="4210462"/>
            <a:ext cx="3244362" cy="1151985"/>
          </a:xfrm>
          <a:prstGeom prst="rect">
            <a:avLst/>
          </a:prstGeom>
        </p:spPr>
      </p:pic>
      <p:sp>
        <p:nvSpPr>
          <p:cNvPr id="24" name="矩形 23"/>
          <p:cNvSpPr/>
          <p:nvPr/>
        </p:nvSpPr>
        <p:spPr>
          <a:xfrm>
            <a:off x="8078893" y="3687242"/>
            <a:ext cx="3405099" cy="523220"/>
          </a:xfrm>
          <a:prstGeom prst="rect">
            <a:avLst/>
          </a:prstGeom>
        </p:spPr>
        <p:txBody>
          <a:bodyPr wrap="none">
            <a:spAutoFit/>
          </a:bodyPr>
          <a:lstStyle/>
          <a:p>
            <a:r>
              <a:rPr lang="zh-TW" altLang="en-US" sz="2800" dirty="0"/>
              <a:t>reconstruction error</a:t>
            </a:r>
            <a:r>
              <a:rPr lang="en-US" altLang="zh-TW" sz="2800" dirty="0"/>
              <a:t>:</a:t>
            </a:r>
            <a:endParaRPr lang="zh-TW" altLang="en-US" sz="2800" dirty="0"/>
          </a:p>
        </p:txBody>
      </p:sp>
    </p:spTree>
    <p:extLst>
      <p:ext uri="{BB962C8B-B14F-4D97-AF65-F5344CB8AC3E}">
        <p14:creationId xmlns:p14="http://schemas.microsoft.com/office/powerpoint/2010/main" val="671508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Preprocessing – </a:t>
            </a:r>
            <a:r>
              <a:rPr lang="en-US" altLang="zh-TW" sz="3200" dirty="0" err="1">
                <a:solidFill>
                  <a:schemeClr val="tx1"/>
                </a:solidFill>
              </a:rPr>
              <a:t>Autoencoder</a:t>
            </a:r>
            <a:endParaRPr lang="en-US" altLang="zh-TW" sz="3200" dirty="0">
              <a:solidFill>
                <a:schemeClr val="tx1"/>
              </a:solidFill>
            </a:endParaRPr>
          </a:p>
        </p:txBody>
      </p:sp>
      <p:sp>
        <p:nvSpPr>
          <p:cNvPr id="5" name="文字方塊 4"/>
          <p:cNvSpPr txBox="1"/>
          <p:nvPr/>
        </p:nvSpPr>
        <p:spPr>
          <a:xfrm>
            <a:off x="791307" y="1168040"/>
            <a:ext cx="11218985"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Feature selection</a:t>
            </a:r>
            <a:r>
              <a:rPr lang="zh-TW" altLang="en-US" sz="2800" dirty="0"/>
              <a:t> </a:t>
            </a:r>
            <a:r>
              <a:rPr lang="en-US" altLang="zh-TW" sz="2800" dirty="0"/>
              <a:t>:</a:t>
            </a:r>
            <a:r>
              <a:rPr lang="zh-TW" altLang="en-US" sz="2800" dirty="0"/>
              <a:t> </a:t>
            </a:r>
            <a:r>
              <a:rPr lang="en-US" altLang="zh-TW" sz="2800" dirty="0"/>
              <a:t>profiles</a:t>
            </a:r>
          </a:p>
          <a:p>
            <a:pPr marL="457200" indent="-457200">
              <a:lnSpc>
                <a:spcPct val="150000"/>
              </a:lnSpc>
              <a:buFont typeface="Arial" panose="020B0604020202020204" pitchFamily="34" charset="0"/>
              <a:buChar char="→"/>
            </a:pPr>
            <a:r>
              <a:rPr lang="en-US" altLang="zh-TW" sz="2400" dirty="0"/>
              <a:t>Dimension: 65 </a:t>
            </a:r>
            <a:r>
              <a:rPr lang="en-US" altLang="zh-TW" sz="2400" dirty="0">
                <a:sym typeface="Wingdings" panose="05000000000000000000" pitchFamily="2" charset="2"/>
              </a:rPr>
              <a:t> 53</a:t>
            </a:r>
            <a:endParaRPr lang="en-US" altLang="zh-TW" sz="2400" dirty="0"/>
          </a:p>
          <a:p>
            <a:pPr marL="285750" indent="-285750">
              <a:lnSpc>
                <a:spcPct val="150000"/>
              </a:lnSpc>
              <a:buFont typeface="Arial" panose="020B0604020202020204" pitchFamily="34" charset="0"/>
              <a:buChar char="•"/>
            </a:pPr>
            <a:endParaRPr lang="en-US" altLang="zh-TW" sz="2800" dirty="0"/>
          </a:p>
          <a:p>
            <a:pPr marL="285750" indent="-285750">
              <a:lnSpc>
                <a:spcPct val="150000"/>
              </a:lnSpc>
              <a:buFont typeface="Arial" panose="020B0604020202020204" pitchFamily="34" charset="0"/>
              <a:buChar char="•"/>
            </a:pPr>
            <a:endParaRPr lang="en-US" altLang="zh-TW" sz="2800" dirty="0"/>
          </a:p>
          <a:p>
            <a:pPr marL="285750" indent="-285750">
              <a:lnSpc>
                <a:spcPct val="150000"/>
              </a:lnSpc>
              <a:buFont typeface="Arial" panose="020B0604020202020204" pitchFamily="34" charset="0"/>
              <a:buChar char="•"/>
            </a:pPr>
            <a:endParaRPr lang="en-US" altLang="zh-TW" sz="2800" dirty="0"/>
          </a:p>
        </p:txBody>
      </p:sp>
      <p:grpSp>
        <p:nvGrpSpPr>
          <p:cNvPr id="17" name="群組 16"/>
          <p:cNvGrpSpPr/>
          <p:nvPr/>
        </p:nvGrpSpPr>
        <p:grpSpPr>
          <a:xfrm>
            <a:off x="564000" y="2675162"/>
            <a:ext cx="11270512" cy="1816865"/>
            <a:chOff x="574160" y="2085832"/>
            <a:chExt cx="11270512" cy="1816865"/>
          </a:xfrm>
        </p:grpSpPr>
        <p:pic>
          <p:nvPicPr>
            <p:cNvPr id="6" name="圖片 5"/>
            <p:cNvPicPr>
              <a:picLocks noChangeAspect="1"/>
            </p:cNvPicPr>
            <p:nvPr/>
          </p:nvPicPr>
          <p:blipFill rotWithShape="1">
            <a:blip r:embed="rId2"/>
            <a:srcRect l="5602" t="9876" r="21495" b="19998"/>
            <a:stretch/>
          </p:blipFill>
          <p:spPr>
            <a:xfrm>
              <a:off x="574160" y="2258917"/>
              <a:ext cx="11270512" cy="821317"/>
            </a:xfrm>
            <a:prstGeom prst="rect">
              <a:avLst/>
            </a:prstGeom>
          </p:spPr>
        </p:pic>
        <p:sp>
          <p:nvSpPr>
            <p:cNvPr id="7" name="矩形 6"/>
            <p:cNvSpPr/>
            <p:nvPr/>
          </p:nvSpPr>
          <p:spPr>
            <a:xfrm>
              <a:off x="9473609" y="2085832"/>
              <a:ext cx="1562987" cy="11514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8493644" y="3410329"/>
              <a:ext cx="3351028" cy="492368"/>
            </a:xfrm>
            <a:prstGeom prst="rect">
              <a:avLst/>
            </a:prstGeom>
            <a:noFill/>
          </p:spPr>
          <p:txBody>
            <a:bodyPr wrap="square" rtlCol="0">
              <a:spAutoFit/>
            </a:bodyPr>
            <a:lstStyle/>
            <a:p>
              <a:r>
                <a:rPr lang="en-US" altLang="zh-TW" sz="2000" dirty="0">
                  <a:solidFill>
                    <a:srgbClr val="FF0000"/>
                  </a:solidFill>
                </a:rPr>
                <a:t>Remove the extreme value</a:t>
              </a:r>
              <a:endParaRPr lang="zh-TW" altLang="en-US" sz="2000" dirty="0">
                <a:solidFill>
                  <a:srgbClr val="FF0000"/>
                </a:solidFill>
              </a:endParaRPr>
            </a:p>
          </p:txBody>
        </p:sp>
      </p:grpSp>
      <p:sp>
        <p:nvSpPr>
          <p:cNvPr id="14" name="文字方塊 13"/>
          <p:cNvSpPr txBox="1"/>
          <p:nvPr/>
        </p:nvSpPr>
        <p:spPr>
          <a:xfrm>
            <a:off x="791307" y="4364201"/>
            <a:ext cx="11218985"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Dimension reduction by </a:t>
            </a:r>
            <a:r>
              <a:rPr lang="en-US" altLang="zh-TW" sz="2800" dirty="0" err="1"/>
              <a:t>Autoencoder</a:t>
            </a:r>
            <a:endParaRPr lang="en-US" altLang="zh-TW" sz="2800" dirty="0"/>
          </a:p>
          <a:p>
            <a:pPr marL="457200" indent="-457200">
              <a:lnSpc>
                <a:spcPct val="150000"/>
              </a:lnSpc>
              <a:buFont typeface="Arial" panose="020B0604020202020204" pitchFamily="34" charset="0"/>
              <a:buChar char="→"/>
            </a:pPr>
            <a:r>
              <a:rPr lang="en-US" altLang="zh-TW" sz="2400" dirty="0"/>
              <a:t>Dimension: 53 </a:t>
            </a:r>
            <a:r>
              <a:rPr lang="en-US" altLang="zh-TW" sz="2400" dirty="0">
                <a:sym typeface="Wingdings" panose="05000000000000000000" pitchFamily="2" charset="2"/>
              </a:rPr>
              <a:t> 10</a:t>
            </a:r>
            <a:endParaRPr lang="en-US" altLang="zh-TW" sz="2400" dirty="0"/>
          </a:p>
          <a:p>
            <a:pPr>
              <a:lnSpc>
                <a:spcPct val="150000"/>
              </a:lnSpc>
            </a:pPr>
            <a:endParaRPr lang="en-US" altLang="zh-TW" sz="2800" dirty="0"/>
          </a:p>
        </p:txBody>
      </p:sp>
    </p:spTree>
    <p:extLst>
      <p:ext uri="{BB962C8B-B14F-4D97-AF65-F5344CB8AC3E}">
        <p14:creationId xmlns:p14="http://schemas.microsoft.com/office/powerpoint/2010/main" val="4157575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Preprocessing – Validation Set</a:t>
            </a:r>
          </a:p>
        </p:txBody>
      </p:sp>
      <p:sp>
        <p:nvSpPr>
          <p:cNvPr id="6" name="文字方塊 5"/>
          <p:cNvSpPr txBox="1"/>
          <p:nvPr/>
        </p:nvSpPr>
        <p:spPr>
          <a:xfrm>
            <a:off x="791307" y="1168040"/>
            <a:ext cx="11218985" cy="13849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get the validation set with the same distribution of testing data  </a:t>
            </a:r>
          </a:p>
          <a:p>
            <a:pPr marL="285750" indent="-285750">
              <a:lnSpc>
                <a:spcPct val="150000"/>
              </a:lnSpc>
              <a:buFont typeface="Arial" panose="020B0604020202020204" pitchFamily="34" charset="0"/>
              <a:buChar char="•"/>
            </a:pPr>
            <a:endParaRPr lang="en-US" altLang="zh-TW" sz="2800" dirty="0"/>
          </a:p>
        </p:txBody>
      </p:sp>
      <p:pic>
        <p:nvPicPr>
          <p:cNvPr id="2" name="圖片 1"/>
          <p:cNvPicPr>
            <a:picLocks noChangeAspect="1"/>
          </p:cNvPicPr>
          <p:nvPr/>
        </p:nvPicPr>
        <p:blipFill>
          <a:blip r:embed="rId2"/>
          <a:stretch>
            <a:fillRect/>
          </a:stretch>
        </p:blipFill>
        <p:spPr>
          <a:xfrm>
            <a:off x="790677" y="2196739"/>
            <a:ext cx="10609053" cy="389919"/>
          </a:xfrm>
          <a:prstGeom prst="rect">
            <a:avLst/>
          </a:prstGeom>
        </p:spPr>
      </p:pic>
      <p:sp>
        <p:nvSpPr>
          <p:cNvPr id="7" name="文字方塊 6"/>
          <p:cNvSpPr txBox="1"/>
          <p:nvPr/>
        </p:nvSpPr>
        <p:spPr>
          <a:xfrm>
            <a:off x="790677" y="2783480"/>
            <a:ext cx="11218985" cy="6588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This method is try to improve the score</a:t>
            </a:r>
          </a:p>
        </p:txBody>
      </p:sp>
    </p:spTree>
    <p:extLst>
      <p:ext uri="{BB962C8B-B14F-4D97-AF65-F5344CB8AC3E}">
        <p14:creationId xmlns:p14="http://schemas.microsoft.com/office/powerpoint/2010/main" val="357244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Data preprocessing</a:t>
            </a:r>
          </a:p>
        </p:txBody>
      </p:sp>
      <p:sp>
        <p:nvSpPr>
          <p:cNvPr id="5" name="文字方塊 4"/>
          <p:cNvSpPr txBox="1"/>
          <p:nvPr/>
        </p:nvSpPr>
        <p:spPr>
          <a:xfrm>
            <a:off x="1037492" y="1600200"/>
            <a:ext cx="8335108" cy="1455014"/>
          </a:xfrm>
          <a:prstGeom prst="rect">
            <a:avLst/>
          </a:prstGeom>
          <a:noFill/>
        </p:spPr>
        <p:txBody>
          <a:bodyPr wrap="square" rtlCol="0">
            <a:spAutoFit/>
          </a:bodyPr>
          <a:lstStyle/>
          <a:p>
            <a:pPr marL="342900" indent="-342900">
              <a:lnSpc>
                <a:spcPct val="200000"/>
              </a:lnSpc>
              <a:buFont typeface="Arial" charset="0"/>
              <a:buChar char="•"/>
            </a:pPr>
            <a:r>
              <a:rPr lang="en-US" altLang="zh-TW" sz="2400" dirty="0"/>
              <a:t>Overview</a:t>
            </a:r>
          </a:p>
          <a:p>
            <a:pPr marL="342900" indent="-342900">
              <a:lnSpc>
                <a:spcPct val="200000"/>
              </a:lnSpc>
              <a:buFont typeface="Arial" charset="0"/>
              <a:buChar char="•"/>
            </a:pPr>
            <a:r>
              <a:rPr lang="en-US" altLang="zh-TW" sz="2400" dirty="0"/>
              <a:t>Data preprocessing</a:t>
            </a:r>
          </a:p>
        </p:txBody>
      </p:sp>
    </p:spTree>
    <p:extLst>
      <p:ext uri="{BB962C8B-B14F-4D97-AF65-F5344CB8AC3E}">
        <p14:creationId xmlns:p14="http://schemas.microsoft.com/office/powerpoint/2010/main" val="3281058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Toolkits</a:t>
            </a:r>
          </a:p>
        </p:txBody>
      </p:sp>
      <p:sp>
        <p:nvSpPr>
          <p:cNvPr id="5" name="文字方塊 4"/>
          <p:cNvSpPr txBox="1"/>
          <p:nvPr/>
        </p:nvSpPr>
        <p:spPr>
          <a:xfrm>
            <a:off x="1037492" y="1600200"/>
            <a:ext cx="8335108" cy="3785652"/>
          </a:xfrm>
          <a:prstGeom prst="rect">
            <a:avLst/>
          </a:prstGeom>
          <a:noFill/>
        </p:spPr>
        <p:txBody>
          <a:bodyPr wrap="square" rtlCol="0">
            <a:spAutoFit/>
          </a:bodyPr>
          <a:lstStyle/>
          <a:p>
            <a:pPr>
              <a:lnSpc>
                <a:spcPct val="200000"/>
              </a:lnSpc>
            </a:pPr>
            <a:r>
              <a:rPr lang="en-US" altLang="zh-TW" sz="2400" dirty="0"/>
              <a:t>Languages : Python 3.6</a:t>
            </a:r>
          </a:p>
          <a:p>
            <a:pPr>
              <a:lnSpc>
                <a:spcPct val="200000"/>
              </a:lnSpc>
            </a:pPr>
            <a:r>
              <a:rPr lang="en-US" altLang="zh-TW" sz="2400" dirty="0"/>
              <a:t>Framework : </a:t>
            </a:r>
            <a:r>
              <a:rPr lang="en-US" altLang="zh-TW" sz="2400" dirty="0" err="1"/>
              <a:t>Tensorflow</a:t>
            </a:r>
            <a:r>
              <a:rPr lang="en-US" altLang="zh-TW" sz="2400" dirty="0"/>
              <a:t>, </a:t>
            </a:r>
            <a:r>
              <a:rPr lang="en-US" altLang="zh-TW" sz="2400" dirty="0" err="1"/>
              <a:t>Keras</a:t>
            </a:r>
            <a:r>
              <a:rPr lang="en-US" altLang="zh-TW" sz="2400" dirty="0"/>
              <a:t> </a:t>
            </a:r>
          </a:p>
          <a:p>
            <a:pPr>
              <a:lnSpc>
                <a:spcPct val="200000"/>
              </a:lnSpc>
            </a:pPr>
            <a:r>
              <a:rPr lang="en-US" altLang="zh-TW" sz="2400" dirty="0"/>
              <a:t>Library: </a:t>
            </a:r>
            <a:r>
              <a:rPr lang="en-US" altLang="zh-TW" sz="2400" dirty="0" err="1"/>
              <a:t>Numpy</a:t>
            </a:r>
            <a:r>
              <a:rPr lang="en-US" altLang="zh-TW" sz="2400" dirty="0"/>
              <a:t>, Pandas, </a:t>
            </a:r>
            <a:r>
              <a:rPr lang="en-US" altLang="zh-TW" sz="2400" dirty="0" err="1"/>
              <a:t>os</a:t>
            </a:r>
            <a:r>
              <a:rPr lang="en-US" altLang="zh-TW" sz="2400" dirty="0"/>
              <a:t> …</a:t>
            </a:r>
          </a:p>
          <a:p>
            <a:pPr>
              <a:lnSpc>
                <a:spcPct val="200000"/>
              </a:lnSpc>
            </a:pPr>
            <a:endParaRPr lang="en-US" altLang="zh-TW" sz="2400" dirty="0"/>
          </a:p>
          <a:p>
            <a:pPr>
              <a:lnSpc>
                <a:spcPct val="200000"/>
              </a:lnSpc>
            </a:pPr>
            <a:r>
              <a:rPr lang="en-US" altLang="zh-TW" sz="2400" dirty="0"/>
              <a:t>Model framework: RNN, </a:t>
            </a:r>
            <a:r>
              <a:rPr lang="en-US" altLang="zh-TW" sz="2400" dirty="0" err="1"/>
              <a:t>LightGBM</a:t>
            </a:r>
            <a:r>
              <a:rPr lang="en-US" altLang="zh-TW" sz="2400" dirty="0"/>
              <a:t>, </a:t>
            </a:r>
            <a:r>
              <a:rPr lang="en-US" altLang="zh-TW" sz="2400" dirty="0" err="1"/>
              <a:t>XGBoost</a:t>
            </a:r>
            <a:r>
              <a:rPr lang="en-US" altLang="zh-TW" sz="2400" dirty="0"/>
              <a:t>, ANN </a:t>
            </a:r>
          </a:p>
        </p:txBody>
      </p:sp>
    </p:spTree>
    <p:extLst>
      <p:ext uri="{BB962C8B-B14F-4D97-AF65-F5344CB8AC3E}">
        <p14:creationId xmlns:p14="http://schemas.microsoft.com/office/powerpoint/2010/main" val="3725492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Classifier - RNN (1/2)</a:t>
            </a:r>
          </a:p>
        </p:txBody>
      </p:sp>
      <p:sp>
        <p:nvSpPr>
          <p:cNvPr id="5" name="文字方塊 4"/>
          <p:cNvSpPr txBox="1"/>
          <p:nvPr/>
        </p:nvSpPr>
        <p:spPr>
          <a:xfrm>
            <a:off x="1037492" y="1600200"/>
            <a:ext cx="8335108" cy="718915"/>
          </a:xfrm>
          <a:prstGeom prst="rect">
            <a:avLst/>
          </a:prstGeom>
          <a:noFill/>
        </p:spPr>
        <p:txBody>
          <a:bodyPr wrap="square" rtlCol="0">
            <a:spAutoFit/>
          </a:bodyPr>
          <a:lstStyle/>
          <a:p>
            <a:pPr>
              <a:lnSpc>
                <a:spcPct val="200000"/>
              </a:lnSpc>
            </a:pPr>
            <a:r>
              <a:rPr lang="zh-TW" altLang="en-US" sz="2400" dirty="0"/>
              <a:t>資料具有連續性搜尋的性質</a:t>
            </a:r>
            <a:endParaRPr lang="en-US" altLang="zh-TW" sz="2400" dirty="0"/>
          </a:p>
        </p:txBody>
      </p:sp>
      <p:pic>
        <p:nvPicPr>
          <p:cNvPr id="2" name="圖片 1"/>
          <p:cNvPicPr>
            <a:picLocks noChangeAspect="1"/>
          </p:cNvPicPr>
          <p:nvPr/>
        </p:nvPicPr>
        <p:blipFill rotWithShape="1">
          <a:blip r:embed="rId2">
            <a:extLst>
              <a:ext uri="{28A0092B-C50C-407E-A947-70E740481C1C}">
                <a14:useLocalDpi xmlns:a14="http://schemas.microsoft.com/office/drawing/2010/main" val="0"/>
              </a:ext>
            </a:extLst>
          </a:blip>
          <a:srcRect b="53788"/>
          <a:stretch/>
        </p:blipFill>
        <p:spPr>
          <a:xfrm>
            <a:off x="371763" y="2751275"/>
            <a:ext cx="11294198" cy="3169227"/>
          </a:xfrm>
          <a:prstGeom prst="rect">
            <a:avLst/>
          </a:prstGeom>
        </p:spPr>
      </p:pic>
    </p:spTree>
    <p:extLst>
      <p:ext uri="{BB962C8B-B14F-4D97-AF65-F5344CB8AC3E}">
        <p14:creationId xmlns:p14="http://schemas.microsoft.com/office/powerpoint/2010/main" val="965150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Classifier - RNN (2/2)</a:t>
            </a:r>
          </a:p>
        </p:txBody>
      </p:sp>
      <p:sp>
        <p:nvSpPr>
          <p:cNvPr id="5" name="文字方塊 4"/>
          <p:cNvSpPr txBox="1"/>
          <p:nvPr/>
        </p:nvSpPr>
        <p:spPr>
          <a:xfrm>
            <a:off x="1037492" y="1600200"/>
            <a:ext cx="9498890" cy="718915"/>
          </a:xfrm>
          <a:prstGeom prst="rect">
            <a:avLst/>
          </a:prstGeom>
          <a:noFill/>
        </p:spPr>
        <p:txBody>
          <a:bodyPr wrap="square" rtlCol="0">
            <a:spAutoFit/>
          </a:bodyPr>
          <a:lstStyle/>
          <a:p>
            <a:pPr>
              <a:lnSpc>
                <a:spcPct val="200000"/>
              </a:lnSpc>
            </a:pPr>
            <a:r>
              <a:rPr lang="zh-TW" altLang="en-US" sz="2400" dirty="0"/>
              <a:t>整理同一個</a:t>
            </a:r>
            <a:r>
              <a:rPr lang="en-US" altLang="zh-TW" sz="2400" dirty="0"/>
              <a:t> </a:t>
            </a:r>
            <a:r>
              <a:rPr lang="en-US" altLang="zh-TW" sz="2400" dirty="0" err="1"/>
              <a:t>pid</a:t>
            </a:r>
            <a:r>
              <a:rPr lang="en-US" altLang="zh-TW" sz="2400" dirty="0"/>
              <a:t> </a:t>
            </a:r>
            <a:r>
              <a:rPr lang="zh-TW" altLang="en-US" sz="2400" dirty="0"/>
              <a:t>同一天內的</a:t>
            </a:r>
            <a:r>
              <a:rPr lang="en-US" altLang="zh-TW" sz="2400" dirty="0"/>
              <a:t> 1) </a:t>
            </a:r>
            <a:r>
              <a:rPr lang="zh-TW" altLang="en-US" sz="2400" dirty="0"/>
              <a:t>所有 </a:t>
            </a:r>
            <a:r>
              <a:rPr lang="en-US" altLang="zh-TW" sz="2400" dirty="0"/>
              <a:t>query</a:t>
            </a:r>
            <a:r>
              <a:rPr lang="zh-TW" altLang="en-US" sz="2400" dirty="0"/>
              <a:t>，</a:t>
            </a:r>
            <a:r>
              <a:rPr lang="en-US" altLang="zh-TW" sz="2400" dirty="0"/>
              <a:t>2) </a:t>
            </a:r>
            <a:r>
              <a:rPr lang="zh-TW" altLang="en-US" sz="2400" dirty="0"/>
              <a:t>最近 </a:t>
            </a:r>
            <a:r>
              <a:rPr lang="en-US" altLang="zh-TW" sz="2400" dirty="0"/>
              <a:t>3</a:t>
            </a:r>
            <a:r>
              <a:rPr lang="zh-TW" altLang="en-US" sz="2400" dirty="0"/>
              <a:t> 筆 </a:t>
            </a:r>
            <a:r>
              <a:rPr lang="en-US" altLang="zh-TW" sz="2400" dirty="0"/>
              <a:t>query</a:t>
            </a:r>
          </a:p>
        </p:txBody>
      </p:sp>
      <p:sp>
        <p:nvSpPr>
          <p:cNvPr id="6" name="文字方塊 5"/>
          <p:cNvSpPr txBox="1"/>
          <p:nvPr/>
        </p:nvSpPr>
        <p:spPr>
          <a:xfrm>
            <a:off x="791306" y="2991718"/>
            <a:ext cx="11218985"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Score</a:t>
            </a:r>
          </a:p>
          <a:p>
            <a:pPr marL="457200" indent="-457200">
              <a:lnSpc>
                <a:spcPct val="150000"/>
              </a:lnSpc>
              <a:buFont typeface="Arial" panose="020B0604020202020204" pitchFamily="34" charset="0"/>
              <a:buChar char="→"/>
            </a:pPr>
            <a:r>
              <a:rPr lang="en-US" altLang="zh-TW" sz="2400" dirty="0"/>
              <a:t>0.6596</a:t>
            </a:r>
          </a:p>
        </p:txBody>
      </p:sp>
      <p:sp>
        <p:nvSpPr>
          <p:cNvPr id="7" name="文字方塊 6"/>
          <p:cNvSpPr txBox="1"/>
          <p:nvPr/>
        </p:nvSpPr>
        <p:spPr>
          <a:xfrm>
            <a:off x="791306" y="4643302"/>
            <a:ext cx="11218985"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problem</a:t>
            </a:r>
          </a:p>
          <a:p>
            <a:pPr marL="457200" indent="-457200">
              <a:lnSpc>
                <a:spcPct val="150000"/>
              </a:lnSpc>
              <a:buFont typeface="Arial" panose="020B0604020202020204" pitchFamily="34" charset="0"/>
              <a:buChar char="→"/>
            </a:pPr>
            <a:r>
              <a:rPr lang="zh-TW" altLang="en-US" sz="2400" dirty="0"/>
              <a:t>資料切割的時機點可能不好，需要用更細的間隔進行處理</a:t>
            </a:r>
            <a:r>
              <a:rPr lang="en-US" altLang="zh-TW" sz="2400" dirty="0"/>
              <a:t> (ex: 10 mins)</a:t>
            </a:r>
          </a:p>
        </p:txBody>
      </p:sp>
    </p:spTree>
    <p:extLst>
      <p:ext uri="{BB962C8B-B14F-4D97-AF65-F5344CB8AC3E}">
        <p14:creationId xmlns:p14="http://schemas.microsoft.com/office/powerpoint/2010/main" val="140157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Classifier – </a:t>
            </a:r>
            <a:r>
              <a:rPr lang="en-US" altLang="zh-TW" sz="3200" dirty="0" err="1">
                <a:solidFill>
                  <a:schemeClr val="tx1"/>
                </a:solidFill>
              </a:rPr>
              <a:t>LightGBM</a:t>
            </a:r>
            <a:endParaRPr lang="en-US" altLang="zh-TW" sz="3200" dirty="0">
              <a:solidFill>
                <a:schemeClr val="tx1"/>
              </a:solidFill>
            </a:endParaRPr>
          </a:p>
        </p:txBody>
      </p:sp>
      <p:sp>
        <p:nvSpPr>
          <p:cNvPr id="7" name="文字方塊 6"/>
          <p:cNvSpPr txBox="1"/>
          <p:nvPr/>
        </p:nvSpPr>
        <p:spPr>
          <a:xfrm>
            <a:off x="791307" y="1168040"/>
            <a:ext cx="11218985" cy="5778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400"/>
              <a:t>StratifiedKFold</a:t>
            </a:r>
            <a:r>
              <a:rPr lang="en-US" altLang="zh-TW" sz="2400" dirty="0"/>
              <a:t> = 5</a:t>
            </a:r>
          </a:p>
        </p:txBody>
      </p:sp>
      <p:sp>
        <p:nvSpPr>
          <p:cNvPr id="9" name="文字方塊 8"/>
          <p:cNvSpPr txBox="1"/>
          <p:nvPr/>
        </p:nvSpPr>
        <p:spPr>
          <a:xfrm>
            <a:off x="791306" y="2951837"/>
            <a:ext cx="11218985"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Score</a:t>
            </a:r>
          </a:p>
          <a:p>
            <a:pPr marL="457200" indent="-457200">
              <a:lnSpc>
                <a:spcPct val="150000"/>
              </a:lnSpc>
              <a:buFont typeface="Arial" panose="020B0604020202020204" pitchFamily="34" charset="0"/>
              <a:buChar char="→"/>
            </a:pPr>
            <a:r>
              <a:rPr lang="en-US" altLang="zh-TW" sz="2400" dirty="0"/>
              <a:t>0.6842</a:t>
            </a:r>
          </a:p>
        </p:txBody>
      </p:sp>
    </p:spTree>
    <p:extLst>
      <p:ext uri="{BB962C8B-B14F-4D97-AF65-F5344CB8AC3E}">
        <p14:creationId xmlns:p14="http://schemas.microsoft.com/office/powerpoint/2010/main" val="1406501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Classifier – </a:t>
            </a:r>
            <a:r>
              <a:rPr lang="en-US" altLang="zh-TW" sz="3200" dirty="0" err="1">
                <a:solidFill>
                  <a:schemeClr val="tx1"/>
                </a:solidFill>
              </a:rPr>
              <a:t>XGboost</a:t>
            </a:r>
            <a:endParaRPr lang="en-US" altLang="zh-TW" sz="3200" dirty="0">
              <a:solidFill>
                <a:schemeClr val="tx1"/>
              </a:solidFill>
            </a:endParaRPr>
          </a:p>
        </p:txBody>
      </p:sp>
      <p:sp>
        <p:nvSpPr>
          <p:cNvPr id="7" name="文字方塊 6"/>
          <p:cNvSpPr txBox="1"/>
          <p:nvPr/>
        </p:nvSpPr>
        <p:spPr>
          <a:xfrm>
            <a:off x="791307" y="1168040"/>
            <a:ext cx="11218985"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grid search</a:t>
            </a:r>
          </a:p>
          <a:p>
            <a:pPr marL="514350" indent="-514350">
              <a:lnSpc>
                <a:spcPct val="150000"/>
              </a:lnSpc>
              <a:buFont typeface="Arial" panose="020B0604020202020204" pitchFamily="34" charset="0"/>
              <a:buChar char="→"/>
            </a:pPr>
            <a:r>
              <a:rPr lang="en-US" altLang="zh-TW" sz="2400" dirty="0"/>
              <a:t>find the best parameter </a:t>
            </a:r>
          </a:p>
        </p:txBody>
      </p:sp>
      <p:sp>
        <p:nvSpPr>
          <p:cNvPr id="9" name="文字方塊 8"/>
          <p:cNvSpPr txBox="1"/>
          <p:nvPr/>
        </p:nvSpPr>
        <p:spPr>
          <a:xfrm>
            <a:off x="791306" y="2951837"/>
            <a:ext cx="11218985"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Best score</a:t>
            </a:r>
          </a:p>
          <a:p>
            <a:pPr marL="457200" indent="-457200">
              <a:lnSpc>
                <a:spcPct val="150000"/>
              </a:lnSpc>
              <a:buFont typeface="Arial" panose="020B0604020202020204" pitchFamily="34" charset="0"/>
              <a:buChar char="→"/>
            </a:pPr>
            <a:r>
              <a:rPr lang="en-US" altLang="zh-TW" sz="2400" dirty="0"/>
              <a:t>0.6846</a:t>
            </a:r>
          </a:p>
        </p:txBody>
      </p:sp>
    </p:spTree>
    <p:extLst>
      <p:ext uri="{BB962C8B-B14F-4D97-AF65-F5344CB8AC3E}">
        <p14:creationId xmlns:p14="http://schemas.microsoft.com/office/powerpoint/2010/main" val="3918264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Method – ANN</a:t>
            </a:r>
          </a:p>
        </p:txBody>
      </p:sp>
      <p:grpSp>
        <p:nvGrpSpPr>
          <p:cNvPr id="150" name="群組 149"/>
          <p:cNvGrpSpPr/>
          <p:nvPr/>
        </p:nvGrpSpPr>
        <p:grpSpPr>
          <a:xfrm>
            <a:off x="948784" y="1520736"/>
            <a:ext cx="5888320" cy="4330199"/>
            <a:chOff x="948784" y="1520736"/>
            <a:chExt cx="5888320" cy="4330199"/>
          </a:xfrm>
        </p:grpSpPr>
        <p:grpSp>
          <p:nvGrpSpPr>
            <p:cNvPr id="44" name="群組 43"/>
            <p:cNvGrpSpPr/>
            <p:nvPr/>
          </p:nvGrpSpPr>
          <p:grpSpPr>
            <a:xfrm>
              <a:off x="1569602" y="1520736"/>
              <a:ext cx="800219" cy="3986501"/>
              <a:chOff x="1760102" y="1421676"/>
              <a:chExt cx="800219" cy="3986501"/>
            </a:xfrm>
          </p:grpSpPr>
          <p:grpSp>
            <p:nvGrpSpPr>
              <p:cNvPr id="3" name="群組 2"/>
              <p:cNvGrpSpPr/>
              <p:nvPr/>
            </p:nvGrpSpPr>
            <p:grpSpPr>
              <a:xfrm>
                <a:off x="1760102" y="1421676"/>
                <a:ext cx="580292" cy="3986501"/>
                <a:chOff x="1485902" y="1626577"/>
                <a:chExt cx="580292" cy="3986501"/>
              </a:xfrm>
            </p:grpSpPr>
            <p:sp>
              <p:nvSpPr>
                <p:cNvPr id="2" name="橢圓 1"/>
                <p:cNvSpPr/>
                <p:nvPr/>
              </p:nvSpPr>
              <p:spPr>
                <a:xfrm>
                  <a:off x="1485902" y="1626577"/>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 name="橢圓 3"/>
                <p:cNvSpPr/>
                <p:nvPr/>
              </p:nvSpPr>
              <p:spPr>
                <a:xfrm>
                  <a:off x="1485902" y="2499947"/>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 name="橢圓 5"/>
                <p:cNvSpPr/>
                <p:nvPr/>
              </p:nvSpPr>
              <p:spPr>
                <a:xfrm>
                  <a:off x="1485902" y="3373317"/>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橢圓 7"/>
                <p:cNvSpPr/>
                <p:nvPr/>
              </p:nvSpPr>
              <p:spPr>
                <a:xfrm>
                  <a:off x="1485902" y="5023994"/>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sp>
            <p:nvSpPr>
              <p:cNvPr id="43" name="文字方塊 42"/>
              <p:cNvSpPr txBox="1"/>
              <p:nvPr/>
            </p:nvSpPr>
            <p:spPr>
              <a:xfrm>
                <a:off x="1760102" y="3968583"/>
                <a:ext cx="800219" cy="697854"/>
              </a:xfrm>
              <a:prstGeom prst="rect">
                <a:avLst/>
              </a:prstGeom>
              <a:noFill/>
            </p:spPr>
            <p:txBody>
              <a:bodyPr vert="eaVert" wrap="square" rtlCol="0">
                <a:spAutoFit/>
              </a:bodyPr>
              <a:lstStyle/>
              <a:p>
                <a:r>
                  <a:rPr lang="en-US" altLang="zh-TW" sz="4000" dirty="0"/>
                  <a:t>…</a:t>
                </a:r>
                <a:endParaRPr lang="zh-TW" altLang="en-US" sz="4000" dirty="0"/>
              </a:p>
            </p:txBody>
          </p:sp>
        </p:grpSp>
        <p:grpSp>
          <p:nvGrpSpPr>
            <p:cNvPr id="46" name="群組 45"/>
            <p:cNvGrpSpPr/>
            <p:nvPr/>
          </p:nvGrpSpPr>
          <p:grpSpPr>
            <a:xfrm>
              <a:off x="2659730" y="1938456"/>
              <a:ext cx="800219" cy="3043753"/>
              <a:chOff x="2499947" y="1923216"/>
              <a:chExt cx="800219" cy="3043753"/>
            </a:xfrm>
          </p:grpSpPr>
          <p:sp>
            <p:nvSpPr>
              <p:cNvPr id="9" name="橢圓 8"/>
              <p:cNvSpPr/>
              <p:nvPr/>
            </p:nvSpPr>
            <p:spPr>
              <a:xfrm>
                <a:off x="2499947" y="1923216"/>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 name="橢圓 9"/>
              <p:cNvSpPr/>
              <p:nvPr/>
            </p:nvSpPr>
            <p:spPr>
              <a:xfrm>
                <a:off x="2499947" y="2835090"/>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 name="橢圓 10"/>
              <p:cNvSpPr/>
              <p:nvPr/>
            </p:nvSpPr>
            <p:spPr>
              <a:xfrm>
                <a:off x="2499947" y="4377885"/>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5" name="文字方塊 44"/>
              <p:cNvSpPr txBox="1"/>
              <p:nvPr/>
            </p:nvSpPr>
            <p:spPr>
              <a:xfrm>
                <a:off x="2499947" y="3622709"/>
                <a:ext cx="800219" cy="697854"/>
              </a:xfrm>
              <a:prstGeom prst="rect">
                <a:avLst/>
              </a:prstGeom>
              <a:noFill/>
            </p:spPr>
            <p:txBody>
              <a:bodyPr vert="eaVert" wrap="square" rtlCol="0">
                <a:spAutoFit/>
              </a:bodyPr>
              <a:lstStyle/>
              <a:p>
                <a:r>
                  <a:rPr lang="en-US" altLang="zh-TW" sz="4000" dirty="0"/>
                  <a:t>…</a:t>
                </a:r>
                <a:endParaRPr lang="zh-TW" altLang="en-US" sz="4000" dirty="0"/>
              </a:p>
            </p:txBody>
          </p:sp>
        </p:grpSp>
        <p:grpSp>
          <p:nvGrpSpPr>
            <p:cNvPr id="47" name="群組 46"/>
            <p:cNvGrpSpPr/>
            <p:nvPr/>
          </p:nvGrpSpPr>
          <p:grpSpPr>
            <a:xfrm>
              <a:off x="4559013" y="1938456"/>
              <a:ext cx="800219" cy="3043753"/>
              <a:chOff x="2499947" y="1923216"/>
              <a:chExt cx="800219" cy="3043753"/>
            </a:xfrm>
          </p:grpSpPr>
          <p:sp>
            <p:nvSpPr>
              <p:cNvPr id="48" name="橢圓 47"/>
              <p:cNvSpPr/>
              <p:nvPr/>
            </p:nvSpPr>
            <p:spPr>
              <a:xfrm>
                <a:off x="2499947" y="1923216"/>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9" name="橢圓 48"/>
              <p:cNvSpPr/>
              <p:nvPr/>
            </p:nvSpPr>
            <p:spPr>
              <a:xfrm>
                <a:off x="2499947" y="2835090"/>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0" name="橢圓 49"/>
              <p:cNvSpPr/>
              <p:nvPr/>
            </p:nvSpPr>
            <p:spPr>
              <a:xfrm>
                <a:off x="2499947" y="4377885"/>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1" name="文字方塊 50"/>
              <p:cNvSpPr txBox="1"/>
              <p:nvPr/>
            </p:nvSpPr>
            <p:spPr>
              <a:xfrm>
                <a:off x="2499947" y="3622709"/>
                <a:ext cx="800219" cy="697854"/>
              </a:xfrm>
              <a:prstGeom prst="rect">
                <a:avLst/>
              </a:prstGeom>
              <a:noFill/>
            </p:spPr>
            <p:txBody>
              <a:bodyPr vert="eaVert" wrap="square" rtlCol="0">
                <a:spAutoFit/>
              </a:bodyPr>
              <a:lstStyle/>
              <a:p>
                <a:r>
                  <a:rPr lang="en-US" altLang="zh-TW" sz="4000" dirty="0"/>
                  <a:t>…</a:t>
                </a:r>
                <a:endParaRPr lang="zh-TW" altLang="en-US" sz="4000" dirty="0"/>
              </a:p>
            </p:txBody>
          </p:sp>
        </p:grpSp>
        <p:sp>
          <p:nvSpPr>
            <p:cNvPr id="52" name="文字方塊 51"/>
            <p:cNvSpPr txBox="1"/>
            <p:nvPr/>
          </p:nvSpPr>
          <p:spPr>
            <a:xfrm rot="5400000">
              <a:off x="3499407" y="3107524"/>
              <a:ext cx="800219" cy="697854"/>
            </a:xfrm>
            <a:prstGeom prst="rect">
              <a:avLst/>
            </a:prstGeom>
            <a:noFill/>
          </p:spPr>
          <p:txBody>
            <a:bodyPr vert="eaVert" wrap="square" rtlCol="0">
              <a:spAutoFit/>
            </a:bodyPr>
            <a:lstStyle/>
            <a:p>
              <a:r>
                <a:rPr lang="en-US" altLang="zh-TW" sz="4000" dirty="0"/>
                <a:t>…</a:t>
              </a:r>
              <a:endParaRPr lang="zh-TW" altLang="en-US" sz="4000" dirty="0"/>
            </a:p>
          </p:txBody>
        </p:sp>
        <p:grpSp>
          <p:nvGrpSpPr>
            <p:cNvPr id="77" name="群組 76"/>
            <p:cNvGrpSpPr/>
            <p:nvPr/>
          </p:nvGrpSpPr>
          <p:grpSpPr>
            <a:xfrm>
              <a:off x="5567435" y="1520736"/>
              <a:ext cx="820879" cy="3986501"/>
              <a:chOff x="1760102" y="1421676"/>
              <a:chExt cx="820879" cy="3986501"/>
            </a:xfrm>
          </p:grpSpPr>
          <p:grpSp>
            <p:nvGrpSpPr>
              <p:cNvPr id="78" name="群組 77"/>
              <p:cNvGrpSpPr/>
              <p:nvPr/>
            </p:nvGrpSpPr>
            <p:grpSpPr>
              <a:xfrm>
                <a:off x="1760102" y="1421676"/>
                <a:ext cx="580292" cy="3986501"/>
                <a:chOff x="1485902" y="1626577"/>
                <a:chExt cx="580292" cy="3986501"/>
              </a:xfrm>
            </p:grpSpPr>
            <p:sp>
              <p:nvSpPr>
                <p:cNvPr id="80" name="橢圓 79"/>
                <p:cNvSpPr/>
                <p:nvPr/>
              </p:nvSpPr>
              <p:spPr>
                <a:xfrm>
                  <a:off x="1485902" y="1626577"/>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1" name="橢圓 80"/>
                <p:cNvSpPr/>
                <p:nvPr/>
              </p:nvSpPr>
              <p:spPr>
                <a:xfrm>
                  <a:off x="1485902" y="2499947"/>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2" name="橢圓 81"/>
                <p:cNvSpPr/>
                <p:nvPr/>
              </p:nvSpPr>
              <p:spPr>
                <a:xfrm>
                  <a:off x="1485902" y="3373317"/>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3" name="橢圓 82"/>
                <p:cNvSpPr/>
                <p:nvPr/>
              </p:nvSpPr>
              <p:spPr>
                <a:xfrm>
                  <a:off x="1485902" y="5023994"/>
                  <a:ext cx="580292" cy="589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sp>
            <p:nvSpPr>
              <p:cNvPr id="79" name="文字方塊 78"/>
              <p:cNvSpPr txBox="1"/>
              <p:nvPr/>
            </p:nvSpPr>
            <p:spPr>
              <a:xfrm>
                <a:off x="1780762" y="3968583"/>
                <a:ext cx="800219" cy="697854"/>
              </a:xfrm>
              <a:prstGeom prst="rect">
                <a:avLst/>
              </a:prstGeom>
              <a:noFill/>
            </p:spPr>
            <p:txBody>
              <a:bodyPr vert="eaVert" wrap="square" rtlCol="0">
                <a:spAutoFit/>
              </a:bodyPr>
              <a:lstStyle/>
              <a:p>
                <a:r>
                  <a:rPr lang="en-US" altLang="zh-TW" sz="4000" dirty="0"/>
                  <a:t>…</a:t>
                </a:r>
                <a:endParaRPr lang="zh-TW" altLang="en-US" sz="4000" dirty="0"/>
              </a:p>
            </p:txBody>
          </p:sp>
        </p:grpSp>
        <p:sp>
          <p:nvSpPr>
            <p:cNvPr id="84" name="文字方塊 83"/>
            <p:cNvSpPr txBox="1"/>
            <p:nvPr/>
          </p:nvSpPr>
          <p:spPr>
            <a:xfrm rot="5400000" flipH="1">
              <a:off x="-80445" y="3429760"/>
              <a:ext cx="2581677" cy="523220"/>
            </a:xfrm>
            <a:prstGeom prst="rect">
              <a:avLst/>
            </a:prstGeom>
            <a:noFill/>
          </p:spPr>
          <p:txBody>
            <a:bodyPr wrap="square" rtlCol="0">
              <a:spAutoFit/>
            </a:bodyPr>
            <a:lstStyle/>
            <a:p>
              <a:r>
                <a:rPr lang="en-US" altLang="zh-TW" sz="2800" b="1" dirty="0"/>
                <a:t>Input  layer</a:t>
              </a:r>
              <a:endParaRPr lang="zh-TW" altLang="en-US" sz="2800" b="1" dirty="0"/>
            </a:p>
          </p:txBody>
        </p:sp>
        <p:sp>
          <p:nvSpPr>
            <p:cNvPr id="85" name="文字方塊 84"/>
            <p:cNvSpPr txBox="1"/>
            <p:nvPr/>
          </p:nvSpPr>
          <p:spPr>
            <a:xfrm>
              <a:off x="2743945" y="5327715"/>
              <a:ext cx="2446020" cy="523220"/>
            </a:xfrm>
            <a:prstGeom prst="rect">
              <a:avLst/>
            </a:prstGeom>
            <a:noFill/>
          </p:spPr>
          <p:txBody>
            <a:bodyPr wrap="square" rtlCol="0">
              <a:spAutoFit/>
            </a:bodyPr>
            <a:lstStyle/>
            <a:p>
              <a:r>
                <a:rPr lang="en-US" altLang="zh-TW" sz="2800" b="1" dirty="0"/>
                <a:t>hidden layer</a:t>
              </a:r>
              <a:endParaRPr lang="zh-TW" altLang="en-US" sz="2800" b="1" dirty="0"/>
            </a:p>
          </p:txBody>
        </p:sp>
        <p:cxnSp>
          <p:nvCxnSpPr>
            <p:cNvPr id="87" name="直線接點 86"/>
            <p:cNvCxnSpPr>
              <a:stCxn id="11" idx="4"/>
              <a:endCxn id="85" idx="0"/>
            </p:cNvCxnSpPr>
            <p:nvPr/>
          </p:nvCxnSpPr>
          <p:spPr>
            <a:xfrm>
              <a:off x="2949876" y="4982209"/>
              <a:ext cx="1017079" cy="345506"/>
            </a:xfrm>
            <a:prstGeom prst="line">
              <a:avLst/>
            </a:prstGeom>
          </p:spPr>
          <p:style>
            <a:lnRef idx="3">
              <a:schemeClr val="dk1"/>
            </a:lnRef>
            <a:fillRef idx="0">
              <a:schemeClr val="dk1"/>
            </a:fillRef>
            <a:effectRef idx="2">
              <a:schemeClr val="dk1"/>
            </a:effectRef>
            <a:fontRef idx="minor">
              <a:schemeClr val="tx1"/>
            </a:fontRef>
          </p:style>
        </p:cxnSp>
        <p:cxnSp>
          <p:nvCxnSpPr>
            <p:cNvPr id="92" name="直線接點 91"/>
            <p:cNvCxnSpPr>
              <a:stCxn id="50" idx="4"/>
              <a:endCxn id="85" idx="0"/>
            </p:cNvCxnSpPr>
            <p:nvPr/>
          </p:nvCxnSpPr>
          <p:spPr>
            <a:xfrm flipH="1">
              <a:off x="3966955" y="4982209"/>
              <a:ext cx="882204" cy="345506"/>
            </a:xfrm>
            <a:prstGeom prst="line">
              <a:avLst/>
            </a:prstGeom>
          </p:spPr>
          <p:style>
            <a:lnRef idx="3">
              <a:schemeClr val="dk1"/>
            </a:lnRef>
            <a:fillRef idx="0">
              <a:schemeClr val="dk1"/>
            </a:fillRef>
            <a:effectRef idx="2">
              <a:schemeClr val="dk1"/>
            </a:effectRef>
            <a:fontRef idx="minor">
              <a:schemeClr val="tx1"/>
            </a:fontRef>
          </p:style>
        </p:cxnSp>
        <p:cxnSp>
          <p:nvCxnSpPr>
            <p:cNvPr id="94" name="直線接點 93"/>
            <p:cNvCxnSpPr>
              <a:stCxn id="2" idx="6"/>
              <a:endCxn id="9" idx="2"/>
            </p:cNvCxnSpPr>
            <p:nvPr/>
          </p:nvCxnSpPr>
          <p:spPr>
            <a:xfrm>
              <a:off x="2149894" y="1815278"/>
              <a:ext cx="509836" cy="417720"/>
            </a:xfrm>
            <a:prstGeom prst="line">
              <a:avLst/>
            </a:prstGeom>
          </p:spPr>
          <p:style>
            <a:lnRef idx="1">
              <a:schemeClr val="dk1"/>
            </a:lnRef>
            <a:fillRef idx="0">
              <a:schemeClr val="dk1"/>
            </a:fillRef>
            <a:effectRef idx="0">
              <a:schemeClr val="dk1"/>
            </a:effectRef>
            <a:fontRef idx="minor">
              <a:schemeClr val="tx1"/>
            </a:fontRef>
          </p:style>
        </p:cxnSp>
        <p:cxnSp>
          <p:nvCxnSpPr>
            <p:cNvPr id="96" name="直線接點 95"/>
            <p:cNvCxnSpPr>
              <a:stCxn id="4" idx="6"/>
              <a:endCxn id="9" idx="2"/>
            </p:cNvCxnSpPr>
            <p:nvPr/>
          </p:nvCxnSpPr>
          <p:spPr>
            <a:xfrm flipV="1">
              <a:off x="2149894" y="2232998"/>
              <a:ext cx="509836" cy="455650"/>
            </a:xfrm>
            <a:prstGeom prst="line">
              <a:avLst/>
            </a:prstGeom>
          </p:spPr>
          <p:style>
            <a:lnRef idx="1">
              <a:schemeClr val="dk1"/>
            </a:lnRef>
            <a:fillRef idx="0">
              <a:schemeClr val="dk1"/>
            </a:fillRef>
            <a:effectRef idx="0">
              <a:schemeClr val="dk1"/>
            </a:effectRef>
            <a:fontRef idx="minor">
              <a:schemeClr val="tx1"/>
            </a:fontRef>
          </p:style>
        </p:cxnSp>
        <p:cxnSp>
          <p:nvCxnSpPr>
            <p:cNvPr id="98" name="直線接點 97"/>
            <p:cNvCxnSpPr>
              <a:stCxn id="2" idx="6"/>
              <a:endCxn id="10" idx="2"/>
            </p:cNvCxnSpPr>
            <p:nvPr/>
          </p:nvCxnSpPr>
          <p:spPr>
            <a:xfrm>
              <a:off x="2149894" y="1815278"/>
              <a:ext cx="509836" cy="1329594"/>
            </a:xfrm>
            <a:prstGeom prst="line">
              <a:avLst/>
            </a:prstGeom>
          </p:spPr>
          <p:style>
            <a:lnRef idx="1">
              <a:schemeClr val="dk1"/>
            </a:lnRef>
            <a:fillRef idx="0">
              <a:schemeClr val="dk1"/>
            </a:fillRef>
            <a:effectRef idx="0">
              <a:schemeClr val="dk1"/>
            </a:effectRef>
            <a:fontRef idx="minor">
              <a:schemeClr val="tx1"/>
            </a:fontRef>
          </p:style>
        </p:cxnSp>
        <p:cxnSp>
          <p:nvCxnSpPr>
            <p:cNvPr id="100" name="直線接點 99"/>
            <p:cNvCxnSpPr>
              <a:stCxn id="2" idx="6"/>
              <a:endCxn id="11" idx="2"/>
            </p:cNvCxnSpPr>
            <p:nvPr/>
          </p:nvCxnSpPr>
          <p:spPr>
            <a:xfrm>
              <a:off x="2149894" y="1815278"/>
              <a:ext cx="509836" cy="2872389"/>
            </a:xfrm>
            <a:prstGeom prst="line">
              <a:avLst/>
            </a:prstGeom>
          </p:spPr>
          <p:style>
            <a:lnRef idx="1">
              <a:schemeClr val="dk1"/>
            </a:lnRef>
            <a:fillRef idx="0">
              <a:schemeClr val="dk1"/>
            </a:fillRef>
            <a:effectRef idx="0">
              <a:schemeClr val="dk1"/>
            </a:effectRef>
            <a:fontRef idx="minor">
              <a:schemeClr val="tx1"/>
            </a:fontRef>
          </p:style>
        </p:cxnSp>
        <p:cxnSp>
          <p:nvCxnSpPr>
            <p:cNvPr id="102" name="直線接點 101"/>
            <p:cNvCxnSpPr>
              <a:stCxn id="4" idx="6"/>
              <a:endCxn id="10" idx="2"/>
            </p:cNvCxnSpPr>
            <p:nvPr/>
          </p:nvCxnSpPr>
          <p:spPr>
            <a:xfrm>
              <a:off x="2149894" y="2688648"/>
              <a:ext cx="509836" cy="456224"/>
            </a:xfrm>
            <a:prstGeom prst="line">
              <a:avLst/>
            </a:prstGeom>
          </p:spPr>
          <p:style>
            <a:lnRef idx="1">
              <a:schemeClr val="dk1"/>
            </a:lnRef>
            <a:fillRef idx="0">
              <a:schemeClr val="dk1"/>
            </a:fillRef>
            <a:effectRef idx="0">
              <a:schemeClr val="dk1"/>
            </a:effectRef>
            <a:fontRef idx="minor">
              <a:schemeClr val="tx1"/>
            </a:fontRef>
          </p:style>
        </p:cxnSp>
        <p:cxnSp>
          <p:nvCxnSpPr>
            <p:cNvPr id="104" name="直線接點 103"/>
            <p:cNvCxnSpPr>
              <a:stCxn id="4" idx="6"/>
              <a:endCxn id="11" idx="2"/>
            </p:cNvCxnSpPr>
            <p:nvPr/>
          </p:nvCxnSpPr>
          <p:spPr>
            <a:xfrm>
              <a:off x="2149894" y="2688648"/>
              <a:ext cx="509836" cy="1999019"/>
            </a:xfrm>
            <a:prstGeom prst="line">
              <a:avLst/>
            </a:prstGeom>
          </p:spPr>
          <p:style>
            <a:lnRef idx="1">
              <a:schemeClr val="dk1"/>
            </a:lnRef>
            <a:fillRef idx="0">
              <a:schemeClr val="dk1"/>
            </a:fillRef>
            <a:effectRef idx="0">
              <a:schemeClr val="dk1"/>
            </a:effectRef>
            <a:fontRef idx="minor">
              <a:schemeClr val="tx1"/>
            </a:fontRef>
          </p:style>
        </p:cxnSp>
        <p:cxnSp>
          <p:nvCxnSpPr>
            <p:cNvPr id="106" name="直線接點 105"/>
            <p:cNvCxnSpPr>
              <a:stCxn id="6" idx="6"/>
              <a:endCxn id="9" idx="2"/>
            </p:cNvCxnSpPr>
            <p:nvPr/>
          </p:nvCxnSpPr>
          <p:spPr>
            <a:xfrm flipV="1">
              <a:off x="2149894" y="2232998"/>
              <a:ext cx="509836" cy="132902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接點 107"/>
            <p:cNvCxnSpPr>
              <a:stCxn id="6" idx="6"/>
              <a:endCxn id="10" idx="2"/>
            </p:cNvCxnSpPr>
            <p:nvPr/>
          </p:nvCxnSpPr>
          <p:spPr>
            <a:xfrm flipV="1">
              <a:off x="2149894" y="3144872"/>
              <a:ext cx="509836" cy="417146"/>
            </a:xfrm>
            <a:prstGeom prst="line">
              <a:avLst/>
            </a:prstGeom>
          </p:spPr>
          <p:style>
            <a:lnRef idx="1">
              <a:schemeClr val="dk1"/>
            </a:lnRef>
            <a:fillRef idx="0">
              <a:schemeClr val="dk1"/>
            </a:fillRef>
            <a:effectRef idx="0">
              <a:schemeClr val="dk1"/>
            </a:effectRef>
            <a:fontRef idx="minor">
              <a:schemeClr val="tx1"/>
            </a:fontRef>
          </p:style>
        </p:cxnSp>
        <p:cxnSp>
          <p:nvCxnSpPr>
            <p:cNvPr id="110" name="直線接點 109"/>
            <p:cNvCxnSpPr>
              <a:stCxn id="6" idx="6"/>
              <a:endCxn id="11" idx="2"/>
            </p:cNvCxnSpPr>
            <p:nvPr/>
          </p:nvCxnSpPr>
          <p:spPr>
            <a:xfrm>
              <a:off x="2149894" y="3562018"/>
              <a:ext cx="509836" cy="1125649"/>
            </a:xfrm>
            <a:prstGeom prst="line">
              <a:avLst/>
            </a:prstGeom>
          </p:spPr>
          <p:style>
            <a:lnRef idx="1">
              <a:schemeClr val="dk1"/>
            </a:lnRef>
            <a:fillRef idx="0">
              <a:schemeClr val="dk1"/>
            </a:fillRef>
            <a:effectRef idx="0">
              <a:schemeClr val="dk1"/>
            </a:effectRef>
            <a:fontRef idx="minor">
              <a:schemeClr val="tx1"/>
            </a:fontRef>
          </p:style>
        </p:cxnSp>
        <p:cxnSp>
          <p:nvCxnSpPr>
            <p:cNvPr id="112" name="直線接點 111"/>
            <p:cNvCxnSpPr>
              <a:stCxn id="8" idx="6"/>
              <a:endCxn id="9" idx="2"/>
            </p:cNvCxnSpPr>
            <p:nvPr/>
          </p:nvCxnSpPr>
          <p:spPr>
            <a:xfrm flipV="1">
              <a:off x="2149894" y="2232998"/>
              <a:ext cx="509836" cy="2979697"/>
            </a:xfrm>
            <a:prstGeom prst="line">
              <a:avLst/>
            </a:prstGeom>
          </p:spPr>
          <p:style>
            <a:lnRef idx="1">
              <a:schemeClr val="dk1"/>
            </a:lnRef>
            <a:fillRef idx="0">
              <a:schemeClr val="dk1"/>
            </a:fillRef>
            <a:effectRef idx="0">
              <a:schemeClr val="dk1"/>
            </a:effectRef>
            <a:fontRef idx="minor">
              <a:schemeClr val="tx1"/>
            </a:fontRef>
          </p:style>
        </p:cxnSp>
        <p:cxnSp>
          <p:nvCxnSpPr>
            <p:cNvPr id="114" name="直線接點 113"/>
            <p:cNvCxnSpPr>
              <a:stCxn id="8" idx="6"/>
              <a:endCxn id="10" idx="2"/>
            </p:cNvCxnSpPr>
            <p:nvPr/>
          </p:nvCxnSpPr>
          <p:spPr>
            <a:xfrm flipV="1">
              <a:off x="2149894" y="3144872"/>
              <a:ext cx="509836" cy="2067823"/>
            </a:xfrm>
            <a:prstGeom prst="line">
              <a:avLst/>
            </a:prstGeom>
          </p:spPr>
          <p:style>
            <a:lnRef idx="1">
              <a:schemeClr val="dk1"/>
            </a:lnRef>
            <a:fillRef idx="0">
              <a:schemeClr val="dk1"/>
            </a:fillRef>
            <a:effectRef idx="0">
              <a:schemeClr val="dk1"/>
            </a:effectRef>
            <a:fontRef idx="minor">
              <a:schemeClr val="tx1"/>
            </a:fontRef>
          </p:style>
        </p:cxnSp>
        <p:cxnSp>
          <p:nvCxnSpPr>
            <p:cNvPr id="116" name="直線接點 115"/>
            <p:cNvCxnSpPr>
              <a:stCxn id="8" idx="6"/>
              <a:endCxn id="11" idx="2"/>
            </p:cNvCxnSpPr>
            <p:nvPr/>
          </p:nvCxnSpPr>
          <p:spPr>
            <a:xfrm flipV="1">
              <a:off x="2149894" y="4687667"/>
              <a:ext cx="509836" cy="525028"/>
            </a:xfrm>
            <a:prstGeom prst="line">
              <a:avLst/>
            </a:prstGeom>
          </p:spPr>
          <p:style>
            <a:lnRef idx="1">
              <a:schemeClr val="dk1"/>
            </a:lnRef>
            <a:fillRef idx="0">
              <a:schemeClr val="dk1"/>
            </a:fillRef>
            <a:effectRef idx="0">
              <a:schemeClr val="dk1"/>
            </a:effectRef>
            <a:fontRef idx="minor">
              <a:schemeClr val="tx1"/>
            </a:fontRef>
          </p:style>
        </p:cxnSp>
        <p:sp>
          <p:nvSpPr>
            <p:cNvPr id="118" name="文字方塊 117"/>
            <p:cNvSpPr txBox="1"/>
            <p:nvPr/>
          </p:nvSpPr>
          <p:spPr>
            <a:xfrm rot="5400000" flipH="1">
              <a:off x="5284655" y="3423334"/>
              <a:ext cx="2581677" cy="523220"/>
            </a:xfrm>
            <a:prstGeom prst="rect">
              <a:avLst/>
            </a:prstGeom>
            <a:noFill/>
          </p:spPr>
          <p:txBody>
            <a:bodyPr wrap="square" rtlCol="0">
              <a:spAutoFit/>
            </a:bodyPr>
            <a:lstStyle/>
            <a:p>
              <a:r>
                <a:rPr lang="en-US" altLang="zh-TW" sz="2800" b="1" dirty="0"/>
                <a:t>Output  layer</a:t>
              </a:r>
              <a:endParaRPr lang="zh-TW" altLang="en-US" sz="2800" b="1" dirty="0"/>
            </a:p>
          </p:txBody>
        </p:sp>
        <p:cxnSp>
          <p:nvCxnSpPr>
            <p:cNvPr id="120" name="直線接點 119"/>
            <p:cNvCxnSpPr>
              <a:stCxn id="48" idx="6"/>
              <a:endCxn id="80" idx="2"/>
            </p:cNvCxnSpPr>
            <p:nvPr/>
          </p:nvCxnSpPr>
          <p:spPr>
            <a:xfrm flipV="1">
              <a:off x="5139305" y="1815278"/>
              <a:ext cx="428130" cy="417720"/>
            </a:xfrm>
            <a:prstGeom prst="line">
              <a:avLst/>
            </a:prstGeom>
          </p:spPr>
          <p:style>
            <a:lnRef idx="1">
              <a:schemeClr val="dk1"/>
            </a:lnRef>
            <a:fillRef idx="0">
              <a:schemeClr val="dk1"/>
            </a:fillRef>
            <a:effectRef idx="0">
              <a:schemeClr val="dk1"/>
            </a:effectRef>
            <a:fontRef idx="minor">
              <a:schemeClr val="tx1"/>
            </a:fontRef>
          </p:style>
        </p:cxnSp>
        <p:cxnSp>
          <p:nvCxnSpPr>
            <p:cNvPr id="122" name="直線接點 121"/>
            <p:cNvCxnSpPr>
              <a:stCxn id="48" idx="6"/>
              <a:endCxn id="81" idx="2"/>
            </p:cNvCxnSpPr>
            <p:nvPr/>
          </p:nvCxnSpPr>
          <p:spPr>
            <a:xfrm>
              <a:off x="5139305" y="2232998"/>
              <a:ext cx="428130" cy="455650"/>
            </a:xfrm>
            <a:prstGeom prst="line">
              <a:avLst/>
            </a:prstGeom>
          </p:spPr>
          <p:style>
            <a:lnRef idx="1">
              <a:schemeClr val="dk1"/>
            </a:lnRef>
            <a:fillRef idx="0">
              <a:schemeClr val="dk1"/>
            </a:fillRef>
            <a:effectRef idx="0">
              <a:schemeClr val="dk1"/>
            </a:effectRef>
            <a:fontRef idx="minor">
              <a:schemeClr val="tx1"/>
            </a:fontRef>
          </p:style>
        </p:cxnSp>
        <p:cxnSp>
          <p:nvCxnSpPr>
            <p:cNvPr id="124" name="直線接點 123"/>
            <p:cNvCxnSpPr>
              <a:stCxn id="48" idx="6"/>
              <a:endCxn id="82" idx="2"/>
            </p:cNvCxnSpPr>
            <p:nvPr/>
          </p:nvCxnSpPr>
          <p:spPr>
            <a:xfrm>
              <a:off x="5139305" y="2232998"/>
              <a:ext cx="428130" cy="1329020"/>
            </a:xfrm>
            <a:prstGeom prst="line">
              <a:avLst/>
            </a:prstGeom>
          </p:spPr>
          <p:style>
            <a:lnRef idx="1">
              <a:schemeClr val="dk1"/>
            </a:lnRef>
            <a:fillRef idx="0">
              <a:schemeClr val="dk1"/>
            </a:fillRef>
            <a:effectRef idx="0">
              <a:schemeClr val="dk1"/>
            </a:effectRef>
            <a:fontRef idx="minor">
              <a:schemeClr val="tx1"/>
            </a:fontRef>
          </p:style>
        </p:cxnSp>
        <p:cxnSp>
          <p:nvCxnSpPr>
            <p:cNvPr id="126" name="直線接點 125"/>
            <p:cNvCxnSpPr>
              <a:stCxn id="48" idx="6"/>
              <a:endCxn id="83" idx="2"/>
            </p:cNvCxnSpPr>
            <p:nvPr/>
          </p:nvCxnSpPr>
          <p:spPr>
            <a:xfrm>
              <a:off x="5139305" y="2232998"/>
              <a:ext cx="428130" cy="2979697"/>
            </a:xfrm>
            <a:prstGeom prst="line">
              <a:avLst/>
            </a:prstGeom>
          </p:spPr>
          <p:style>
            <a:lnRef idx="1">
              <a:schemeClr val="dk1"/>
            </a:lnRef>
            <a:fillRef idx="0">
              <a:schemeClr val="dk1"/>
            </a:fillRef>
            <a:effectRef idx="0">
              <a:schemeClr val="dk1"/>
            </a:effectRef>
            <a:fontRef idx="minor">
              <a:schemeClr val="tx1"/>
            </a:fontRef>
          </p:style>
        </p:cxnSp>
        <p:cxnSp>
          <p:nvCxnSpPr>
            <p:cNvPr id="128" name="直線接點 127"/>
            <p:cNvCxnSpPr>
              <a:stCxn id="49" idx="6"/>
              <a:endCxn id="80" idx="2"/>
            </p:cNvCxnSpPr>
            <p:nvPr/>
          </p:nvCxnSpPr>
          <p:spPr>
            <a:xfrm flipV="1">
              <a:off x="5139305" y="1815278"/>
              <a:ext cx="428130" cy="1329594"/>
            </a:xfrm>
            <a:prstGeom prst="line">
              <a:avLst/>
            </a:prstGeom>
          </p:spPr>
          <p:style>
            <a:lnRef idx="1">
              <a:schemeClr val="dk1"/>
            </a:lnRef>
            <a:fillRef idx="0">
              <a:schemeClr val="dk1"/>
            </a:fillRef>
            <a:effectRef idx="0">
              <a:schemeClr val="dk1"/>
            </a:effectRef>
            <a:fontRef idx="minor">
              <a:schemeClr val="tx1"/>
            </a:fontRef>
          </p:style>
        </p:cxnSp>
        <p:cxnSp>
          <p:nvCxnSpPr>
            <p:cNvPr id="130" name="直線接點 129"/>
            <p:cNvCxnSpPr>
              <a:stCxn id="49" idx="6"/>
              <a:endCxn id="81" idx="2"/>
            </p:cNvCxnSpPr>
            <p:nvPr/>
          </p:nvCxnSpPr>
          <p:spPr>
            <a:xfrm flipV="1">
              <a:off x="5139305" y="2688648"/>
              <a:ext cx="428130" cy="456224"/>
            </a:xfrm>
            <a:prstGeom prst="line">
              <a:avLst/>
            </a:prstGeom>
          </p:spPr>
          <p:style>
            <a:lnRef idx="1">
              <a:schemeClr val="dk1"/>
            </a:lnRef>
            <a:fillRef idx="0">
              <a:schemeClr val="dk1"/>
            </a:fillRef>
            <a:effectRef idx="0">
              <a:schemeClr val="dk1"/>
            </a:effectRef>
            <a:fontRef idx="minor">
              <a:schemeClr val="tx1"/>
            </a:fontRef>
          </p:style>
        </p:cxnSp>
        <p:cxnSp>
          <p:nvCxnSpPr>
            <p:cNvPr id="132" name="直線接點 131"/>
            <p:cNvCxnSpPr>
              <a:stCxn id="49" idx="6"/>
              <a:endCxn id="82" idx="2"/>
            </p:cNvCxnSpPr>
            <p:nvPr/>
          </p:nvCxnSpPr>
          <p:spPr>
            <a:xfrm>
              <a:off x="5139305" y="3144872"/>
              <a:ext cx="428130" cy="417146"/>
            </a:xfrm>
            <a:prstGeom prst="line">
              <a:avLst/>
            </a:prstGeom>
          </p:spPr>
          <p:style>
            <a:lnRef idx="1">
              <a:schemeClr val="dk1"/>
            </a:lnRef>
            <a:fillRef idx="0">
              <a:schemeClr val="dk1"/>
            </a:fillRef>
            <a:effectRef idx="0">
              <a:schemeClr val="dk1"/>
            </a:effectRef>
            <a:fontRef idx="minor">
              <a:schemeClr val="tx1"/>
            </a:fontRef>
          </p:style>
        </p:cxnSp>
        <p:cxnSp>
          <p:nvCxnSpPr>
            <p:cNvPr id="134" name="直線接點 133"/>
            <p:cNvCxnSpPr>
              <a:stCxn id="49" idx="6"/>
              <a:endCxn id="83" idx="2"/>
            </p:cNvCxnSpPr>
            <p:nvPr/>
          </p:nvCxnSpPr>
          <p:spPr>
            <a:xfrm>
              <a:off x="5139305" y="3144872"/>
              <a:ext cx="428130" cy="2067823"/>
            </a:xfrm>
            <a:prstGeom prst="line">
              <a:avLst/>
            </a:prstGeom>
          </p:spPr>
          <p:style>
            <a:lnRef idx="1">
              <a:schemeClr val="dk1"/>
            </a:lnRef>
            <a:fillRef idx="0">
              <a:schemeClr val="dk1"/>
            </a:fillRef>
            <a:effectRef idx="0">
              <a:schemeClr val="dk1"/>
            </a:effectRef>
            <a:fontRef idx="minor">
              <a:schemeClr val="tx1"/>
            </a:fontRef>
          </p:style>
        </p:cxnSp>
        <p:cxnSp>
          <p:nvCxnSpPr>
            <p:cNvPr id="136" name="直線接點 135"/>
            <p:cNvCxnSpPr>
              <a:stCxn id="50" idx="6"/>
              <a:endCxn id="80" idx="2"/>
            </p:cNvCxnSpPr>
            <p:nvPr/>
          </p:nvCxnSpPr>
          <p:spPr>
            <a:xfrm flipV="1">
              <a:off x="5139305" y="1815278"/>
              <a:ext cx="428130" cy="2872389"/>
            </a:xfrm>
            <a:prstGeom prst="line">
              <a:avLst/>
            </a:prstGeom>
          </p:spPr>
          <p:style>
            <a:lnRef idx="1">
              <a:schemeClr val="dk1"/>
            </a:lnRef>
            <a:fillRef idx="0">
              <a:schemeClr val="dk1"/>
            </a:fillRef>
            <a:effectRef idx="0">
              <a:schemeClr val="dk1"/>
            </a:effectRef>
            <a:fontRef idx="minor">
              <a:schemeClr val="tx1"/>
            </a:fontRef>
          </p:style>
        </p:cxnSp>
        <p:cxnSp>
          <p:nvCxnSpPr>
            <p:cNvPr id="138" name="直線接點 137"/>
            <p:cNvCxnSpPr>
              <a:stCxn id="50" idx="6"/>
              <a:endCxn id="81" idx="2"/>
            </p:cNvCxnSpPr>
            <p:nvPr/>
          </p:nvCxnSpPr>
          <p:spPr>
            <a:xfrm flipV="1">
              <a:off x="5139305" y="2688648"/>
              <a:ext cx="428130" cy="1999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線接點 139"/>
            <p:cNvCxnSpPr>
              <a:stCxn id="50" idx="6"/>
              <a:endCxn id="81" idx="2"/>
            </p:cNvCxnSpPr>
            <p:nvPr/>
          </p:nvCxnSpPr>
          <p:spPr>
            <a:xfrm flipV="1">
              <a:off x="5139305" y="2688648"/>
              <a:ext cx="428130" cy="1999019"/>
            </a:xfrm>
            <a:prstGeom prst="line">
              <a:avLst/>
            </a:prstGeom>
          </p:spPr>
          <p:style>
            <a:lnRef idx="1">
              <a:schemeClr val="dk1"/>
            </a:lnRef>
            <a:fillRef idx="0">
              <a:schemeClr val="dk1"/>
            </a:fillRef>
            <a:effectRef idx="0">
              <a:schemeClr val="dk1"/>
            </a:effectRef>
            <a:fontRef idx="minor">
              <a:schemeClr val="tx1"/>
            </a:fontRef>
          </p:style>
        </p:cxnSp>
        <p:cxnSp>
          <p:nvCxnSpPr>
            <p:cNvPr id="142" name="直線接點 141"/>
            <p:cNvCxnSpPr>
              <a:stCxn id="50" idx="6"/>
              <a:endCxn id="83" idx="2"/>
            </p:cNvCxnSpPr>
            <p:nvPr/>
          </p:nvCxnSpPr>
          <p:spPr>
            <a:xfrm>
              <a:off x="5139305" y="4687667"/>
              <a:ext cx="428130" cy="525028"/>
            </a:xfrm>
            <a:prstGeom prst="line">
              <a:avLst/>
            </a:prstGeom>
          </p:spPr>
          <p:style>
            <a:lnRef idx="1">
              <a:schemeClr val="dk1"/>
            </a:lnRef>
            <a:fillRef idx="0">
              <a:schemeClr val="dk1"/>
            </a:fillRef>
            <a:effectRef idx="0">
              <a:schemeClr val="dk1"/>
            </a:effectRef>
            <a:fontRef idx="minor">
              <a:schemeClr val="tx1"/>
            </a:fontRef>
          </p:style>
        </p:cxnSp>
        <p:cxnSp>
          <p:nvCxnSpPr>
            <p:cNvPr id="144" name="直線接點 143"/>
            <p:cNvCxnSpPr>
              <a:stCxn id="50" idx="6"/>
              <a:endCxn id="82" idx="2"/>
            </p:cNvCxnSpPr>
            <p:nvPr/>
          </p:nvCxnSpPr>
          <p:spPr>
            <a:xfrm flipV="1">
              <a:off x="5139305" y="3562018"/>
              <a:ext cx="428130" cy="1125649"/>
            </a:xfrm>
            <a:prstGeom prst="line">
              <a:avLst/>
            </a:prstGeom>
          </p:spPr>
          <p:style>
            <a:lnRef idx="1">
              <a:schemeClr val="dk1"/>
            </a:lnRef>
            <a:fillRef idx="0">
              <a:schemeClr val="dk1"/>
            </a:fillRef>
            <a:effectRef idx="0">
              <a:schemeClr val="dk1"/>
            </a:effectRef>
            <a:fontRef idx="minor">
              <a:schemeClr val="tx1"/>
            </a:fontRef>
          </p:style>
        </p:cxnSp>
      </p:grpSp>
      <p:sp>
        <p:nvSpPr>
          <p:cNvPr id="147" name="文字方塊 146"/>
          <p:cNvSpPr txBox="1"/>
          <p:nvPr/>
        </p:nvSpPr>
        <p:spPr>
          <a:xfrm>
            <a:off x="7156149" y="1349820"/>
            <a:ext cx="4717269" cy="2677656"/>
          </a:xfrm>
          <a:prstGeom prst="rect">
            <a:avLst/>
          </a:prstGeom>
          <a:noFill/>
        </p:spPr>
        <p:txBody>
          <a:bodyPr wrap="square" rtlCol="0">
            <a:spAutoFit/>
          </a:bodyPr>
          <a:lstStyle/>
          <a:p>
            <a:pPr>
              <a:lnSpc>
                <a:spcPct val="150000"/>
              </a:lnSpc>
            </a:pPr>
            <a:r>
              <a:rPr lang="en-US" altLang="zh-TW" sz="2800" b="1" dirty="0">
                <a:solidFill>
                  <a:schemeClr val="tx1">
                    <a:lumMod val="85000"/>
                    <a:lumOff val="15000"/>
                  </a:schemeClr>
                </a:solidFill>
              </a:rPr>
              <a:t>Input layer : feature</a:t>
            </a:r>
          </a:p>
          <a:p>
            <a:pPr>
              <a:lnSpc>
                <a:spcPct val="150000"/>
              </a:lnSpc>
            </a:pPr>
            <a:r>
              <a:rPr lang="en-US" altLang="zh-TW" sz="2800" b="1" dirty="0">
                <a:solidFill>
                  <a:schemeClr val="tx1">
                    <a:lumMod val="85000"/>
                    <a:lumOff val="15000"/>
                  </a:schemeClr>
                </a:solidFill>
              </a:rPr>
              <a:t>Output layer : 12 modes</a:t>
            </a:r>
          </a:p>
          <a:p>
            <a:pPr>
              <a:lnSpc>
                <a:spcPct val="150000"/>
              </a:lnSpc>
            </a:pPr>
            <a:r>
              <a:rPr lang="en-US" altLang="zh-TW" sz="2800" b="1" dirty="0">
                <a:solidFill>
                  <a:schemeClr val="tx1">
                    <a:lumMod val="85000"/>
                    <a:lumOff val="15000"/>
                  </a:schemeClr>
                </a:solidFill>
              </a:rPr>
              <a:t>numbers of layer : 10</a:t>
            </a:r>
          </a:p>
          <a:p>
            <a:pPr>
              <a:lnSpc>
                <a:spcPct val="150000"/>
              </a:lnSpc>
            </a:pPr>
            <a:r>
              <a:rPr lang="en-US" altLang="zh-TW" sz="2800" b="1" dirty="0">
                <a:solidFill>
                  <a:schemeClr val="tx1">
                    <a:lumMod val="85000"/>
                    <a:lumOff val="15000"/>
                  </a:schemeClr>
                </a:solidFill>
              </a:rPr>
              <a:t>Activation Function : </a:t>
            </a:r>
            <a:r>
              <a:rPr lang="en-US" altLang="zh-TW" sz="2800" b="1" dirty="0" err="1">
                <a:solidFill>
                  <a:schemeClr val="tx1">
                    <a:lumMod val="85000"/>
                    <a:lumOff val="15000"/>
                  </a:schemeClr>
                </a:solidFill>
              </a:rPr>
              <a:t>relu</a:t>
            </a:r>
            <a:r>
              <a:rPr lang="en-US" altLang="zh-TW" sz="2800" b="1" dirty="0">
                <a:solidFill>
                  <a:schemeClr val="tx1">
                    <a:lumMod val="85000"/>
                    <a:lumOff val="15000"/>
                  </a:schemeClr>
                </a:solidFill>
              </a:rPr>
              <a:t> </a:t>
            </a:r>
          </a:p>
        </p:txBody>
      </p:sp>
      <p:sp>
        <p:nvSpPr>
          <p:cNvPr id="148" name="文字方塊 147"/>
          <p:cNvSpPr txBox="1"/>
          <p:nvPr/>
        </p:nvSpPr>
        <p:spPr>
          <a:xfrm>
            <a:off x="7156149" y="4335803"/>
            <a:ext cx="4364337" cy="2308324"/>
          </a:xfrm>
          <a:prstGeom prst="rect">
            <a:avLst/>
          </a:prstGeom>
          <a:noFill/>
        </p:spPr>
        <p:txBody>
          <a:bodyPr wrap="square" rtlCol="0">
            <a:spAutoFit/>
          </a:bodyPr>
          <a:lstStyle/>
          <a:p>
            <a:pPr>
              <a:lnSpc>
                <a:spcPct val="150000"/>
              </a:lnSpc>
            </a:pPr>
            <a:r>
              <a:rPr lang="en-US" altLang="zh-TW" sz="2400" dirty="0">
                <a:solidFill>
                  <a:srgbClr val="FF0000"/>
                </a:solidFill>
              </a:rPr>
              <a:t>Training </a:t>
            </a:r>
            <a:r>
              <a:rPr lang="en-US" altLang="zh-TW" sz="2400" dirty="0" err="1">
                <a:solidFill>
                  <a:srgbClr val="FF0000"/>
                </a:solidFill>
              </a:rPr>
              <a:t>Accurancy</a:t>
            </a:r>
            <a:r>
              <a:rPr lang="en-US" altLang="zh-TW" sz="2400" dirty="0">
                <a:solidFill>
                  <a:srgbClr val="FF0000"/>
                </a:solidFill>
              </a:rPr>
              <a:t> : 73.22%</a:t>
            </a:r>
          </a:p>
          <a:p>
            <a:pPr>
              <a:lnSpc>
                <a:spcPct val="150000"/>
              </a:lnSpc>
            </a:pPr>
            <a:r>
              <a:rPr lang="en-US" altLang="zh-TW" sz="2400" dirty="0">
                <a:solidFill>
                  <a:srgbClr val="FF0000"/>
                </a:solidFill>
              </a:rPr>
              <a:t>Validation </a:t>
            </a:r>
            <a:r>
              <a:rPr lang="en-US" altLang="zh-TW" sz="2400" dirty="0" err="1">
                <a:solidFill>
                  <a:srgbClr val="FF0000"/>
                </a:solidFill>
              </a:rPr>
              <a:t>Accurancy</a:t>
            </a:r>
            <a:r>
              <a:rPr lang="en-US" altLang="zh-TW" sz="2400" dirty="0">
                <a:solidFill>
                  <a:srgbClr val="FF0000"/>
                </a:solidFill>
              </a:rPr>
              <a:t> :</a:t>
            </a:r>
            <a:r>
              <a:rPr lang="zh-TW" altLang="en-US" sz="2400" dirty="0">
                <a:solidFill>
                  <a:srgbClr val="FF0000"/>
                </a:solidFill>
              </a:rPr>
              <a:t> </a:t>
            </a:r>
            <a:r>
              <a:rPr lang="en-US" altLang="zh-TW" sz="2400" dirty="0">
                <a:solidFill>
                  <a:srgbClr val="FF0000"/>
                </a:solidFill>
              </a:rPr>
              <a:t>72.81%</a:t>
            </a:r>
          </a:p>
          <a:p>
            <a:pPr>
              <a:lnSpc>
                <a:spcPct val="150000"/>
              </a:lnSpc>
            </a:pPr>
            <a:r>
              <a:rPr lang="en-US" altLang="zh-TW" sz="2400" dirty="0">
                <a:solidFill>
                  <a:srgbClr val="FF0000"/>
                </a:solidFill>
              </a:rPr>
              <a:t>F1 Score :</a:t>
            </a:r>
            <a:r>
              <a:rPr lang="zh-TW" altLang="en-US" sz="2400" dirty="0">
                <a:solidFill>
                  <a:srgbClr val="FF0000"/>
                </a:solidFill>
              </a:rPr>
              <a:t> </a:t>
            </a:r>
            <a:r>
              <a:rPr lang="en-US" altLang="zh-TW" sz="2400" dirty="0">
                <a:solidFill>
                  <a:srgbClr val="FF0000"/>
                </a:solidFill>
              </a:rPr>
              <a:t>0.68027</a:t>
            </a:r>
          </a:p>
          <a:p>
            <a:pPr>
              <a:lnSpc>
                <a:spcPct val="150000"/>
              </a:lnSpc>
            </a:pPr>
            <a:r>
              <a:rPr lang="en-US" altLang="zh-TW" sz="2400" dirty="0">
                <a:solidFill>
                  <a:srgbClr val="FF0000"/>
                </a:solidFill>
              </a:rPr>
              <a:t>Rank :</a:t>
            </a:r>
            <a:r>
              <a:rPr lang="zh-TW" altLang="en-US" sz="2400" dirty="0">
                <a:solidFill>
                  <a:srgbClr val="FF0000"/>
                </a:solidFill>
              </a:rPr>
              <a:t> </a:t>
            </a:r>
            <a:r>
              <a:rPr lang="en-US" altLang="zh-TW" sz="2400" dirty="0">
                <a:solidFill>
                  <a:srgbClr val="FF0000"/>
                </a:solidFill>
              </a:rPr>
              <a:t>326</a:t>
            </a:r>
          </a:p>
        </p:txBody>
      </p:sp>
    </p:spTree>
    <p:extLst>
      <p:ext uri="{BB962C8B-B14F-4D97-AF65-F5344CB8AC3E}">
        <p14:creationId xmlns:p14="http://schemas.microsoft.com/office/powerpoint/2010/main" val="949413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Classifier – ANN</a:t>
            </a:r>
          </a:p>
        </p:txBody>
      </p:sp>
      <p:pic>
        <p:nvPicPr>
          <p:cNvPr id="5" name="圖片 4"/>
          <p:cNvPicPr>
            <a:picLocks noChangeAspect="1"/>
          </p:cNvPicPr>
          <p:nvPr/>
        </p:nvPicPr>
        <p:blipFill rotWithShape="1">
          <a:blip r:embed="rId2">
            <a:extLst>
              <a:ext uri="{28A0092B-C50C-407E-A947-70E740481C1C}">
                <a14:useLocalDpi xmlns:a14="http://schemas.microsoft.com/office/drawing/2010/main" val="0"/>
              </a:ext>
            </a:extLst>
          </a:blip>
          <a:srcRect r="9991" b="11017"/>
          <a:stretch/>
        </p:blipFill>
        <p:spPr>
          <a:xfrm>
            <a:off x="709277" y="2034178"/>
            <a:ext cx="11152286" cy="1674805"/>
          </a:xfrm>
          <a:prstGeom prst="rect">
            <a:avLst/>
          </a:prstGeom>
        </p:spPr>
      </p:pic>
      <p:sp>
        <p:nvSpPr>
          <p:cNvPr id="6" name="文字方塊 5"/>
          <p:cNvSpPr txBox="1"/>
          <p:nvPr/>
        </p:nvSpPr>
        <p:spPr>
          <a:xfrm>
            <a:off x="791307" y="1168040"/>
            <a:ext cx="11218985"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Originally Result</a:t>
            </a:r>
          </a:p>
          <a:p>
            <a:pPr>
              <a:lnSpc>
                <a:spcPct val="150000"/>
              </a:lnSpc>
            </a:pPr>
            <a:endParaRPr lang="en-US" altLang="zh-TW" sz="2800" dirty="0"/>
          </a:p>
          <a:p>
            <a:pPr marL="285750" indent="-285750">
              <a:lnSpc>
                <a:spcPct val="150000"/>
              </a:lnSpc>
              <a:buFont typeface="Arial" panose="020B0604020202020204" pitchFamily="34" charset="0"/>
              <a:buChar char="•"/>
            </a:pPr>
            <a:endParaRPr lang="en-US" altLang="zh-TW" sz="2800" dirty="0"/>
          </a:p>
          <a:p>
            <a:pPr marL="285750" indent="-285750">
              <a:lnSpc>
                <a:spcPct val="150000"/>
              </a:lnSpc>
              <a:buFont typeface="Arial" panose="020B0604020202020204" pitchFamily="34" charset="0"/>
              <a:buChar char="•"/>
            </a:pPr>
            <a:endParaRPr lang="en-US" altLang="zh-TW" sz="2800" dirty="0"/>
          </a:p>
        </p:txBody>
      </p:sp>
      <p:sp>
        <p:nvSpPr>
          <p:cNvPr id="7" name="文字方塊 6"/>
          <p:cNvSpPr txBox="1"/>
          <p:nvPr/>
        </p:nvSpPr>
        <p:spPr>
          <a:xfrm>
            <a:off x="791307" y="3845696"/>
            <a:ext cx="11218985"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Give the different classes of different weights</a:t>
            </a:r>
          </a:p>
          <a:p>
            <a:pPr>
              <a:lnSpc>
                <a:spcPct val="150000"/>
              </a:lnSpc>
            </a:pPr>
            <a:endParaRPr lang="en-US" altLang="zh-TW" sz="2800" dirty="0"/>
          </a:p>
          <a:p>
            <a:pPr marL="285750" indent="-285750">
              <a:lnSpc>
                <a:spcPct val="150000"/>
              </a:lnSpc>
              <a:buFont typeface="Arial" panose="020B0604020202020204" pitchFamily="34" charset="0"/>
              <a:buChar char="•"/>
            </a:pPr>
            <a:endParaRPr lang="en-US" altLang="zh-TW" sz="2800" dirty="0"/>
          </a:p>
          <a:p>
            <a:pPr marL="285750" indent="-285750">
              <a:lnSpc>
                <a:spcPct val="150000"/>
              </a:lnSpc>
              <a:buFont typeface="Arial" panose="020B0604020202020204" pitchFamily="34" charset="0"/>
              <a:buChar char="•"/>
            </a:pPr>
            <a:endParaRPr lang="en-US" altLang="zh-TW" sz="2800" dirty="0"/>
          </a:p>
        </p:txBody>
      </p:sp>
      <p:grpSp>
        <p:nvGrpSpPr>
          <p:cNvPr id="13" name="群組 12"/>
          <p:cNvGrpSpPr/>
          <p:nvPr/>
        </p:nvGrpSpPr>
        <p:grpSpPr>
          <a:xfrm>
            <a:off x="1098186" y="4548497"/>
            <a:ext cx="14559115" cy="1805652"/>
            <a:chOff x="669922" y="3136739"/>
            <a:chExt cx="14155410" cy="1515712"/>
          </a:xfrm>
        </p:grpSpPr>
        <p:sp>
          <p:nvSpPr>
            <p:cNvPr id="14" name="文字方塊 13"/>
            <p:cNvSpPr txBox="1"/>
            <p:nvPr/>
          </p:nvSpPr>
          <p:spPr>
            <a:xfrm>
              <a:off x="669922" y="3913787"/>
              <a:ext cx="14155410" cy="738664"/>
            </a:xfrm>
            <a:prstGeom prst="rect">
              <a:avLst/>
            </a:prstGeom>
            <a:noFill/>
          </p:spPr>
          <p:txBody>
            <a:bodyPr wrap="square" rtlCol="0">
              <a:spAutoFit/>
            </a:bodyPr>
            <a:lstStyle/>
            <a:p>
              <a:pPr>
                <a:lnSpc>
                  <a:spcPct val="150000"/>
                </a:lnSpc>
              </a:pPr>
              <a:r>
                <a:rPr lang="en-US" altLang="zh-TW" sz="2800" dirty="0"/>
                <a:t>Loss = - ∑ label</a:t>
              </a:r>
              <a:r>
                <a:rPr lang="en-US" altLang="zh-TW" sz="2800" baseline="-25000" dirty="0"/>
                <a:t>0</a:t>
              </a:r>
              <a:r>
                <a:rPr lang="en-US" altLang="zh-TW" sz="2800" dirty="0"/>
                <a:t> * log(softmax</a:t>
              </a:r>
              <a:r>
                <a:rPr lang="en-US" altLang="zh-TW" sz="2800" baseline="-25000" dirty="0"/>
                <a:t>0</a:t>
              </a:r>
              <a:r>
                <a:rPr lang="en-US" altLang="zh-TW" sz="2800" dirty="0"/>
                <a:t>) * </a:t>
              </a:r>
              <a:r>
                <a:rPr lang="en-US" altLang="zh-TW" sz="2800" dirty="0">
                  <a:solidFill>
                    <a:srgbClr val="FF0000"/>
                  </a:solidFill>
                </a:rPr>
                <a:t>W</a:t>
              </a:r>
              <a:r>
                <a:rPr lang="en-US" altLang="zh-TW" sz="2800" baseline="-25000" dirty="0">
                  <a:solidFill>
                    <a:srgbClr val="FF0000"/>
                  </a:solidFill>
                </a:rPr>
                <a:t>0 </a:t>
              </a:r>
              <a:r>
                <a:rPr lang="en-US" altLang="zh-TW" sz="2800" dirty="0"/>
                <a:t>+ label</a:t>
              </a:r>
              <a:r>
                <a:rPr lang="en-US" altLang="zh-TW" sz="2800" baseline="-25000" dirty="0"/>
                <a:t>1</a:t>
              </a:r>
              <a:r>
                <a:rPr lang="en-US" altLang="zh-TW" sz="2800" dirty="0"/>
                <a:t>* log(softmax</a:t>
              </a:r>
              <a:r>
                <a:rPr lang="en-US" altLang="zh-TW" sz="2800" baseline="-25000" dirty="0"/>
                <a:t>1</a:t>
              </a:r>
              <a:r>
                <a:rPr lang="en-US" altLang="zh-TW" sz="2800" dirty="0"/>
                <a:t>) * </a:t>
              </a:r>
              <a:r>
                <a:rPr lang="en-US" altLang="zh-TW" sz="2800" dirty="0">
                  <a:solidFill>
                    <a:srgbClr val="FF0000"/>
                  </a:solidFill>
                </a:rPr>
                <a:t>W</a:t>
              </a:r>
              <a:r>
                <a:rPr lang="en-US" altLang="zh-TW" sz="2800" baseline="-25000" dirty="0">
                  <a:solidFill>
                    <a:srgbClr val="FF0000"/>
                  </a:solidFill>
                </a:rPr>
                <a:t>1</a:t>
              </a:r>
            </a:p>
          </p:txBody>
        </p:sp>
        <p:sp>
          <p:nvSpPr>
            <p:cNvPr id="15" name="文字方塊 14"/>
            <p:cNvSpPr txBox="1"/>
            <p:nvPr/>
          </p:nvSpPr>
          <p:spPr>
            <a:xfrm>
              <a:off x="5764192" y="3136739"/>
              <a:ext cx="5370653" cy="461665"/>
            </a:xfrm>
            <a:prstGeom prst="rect">
              <a:avLst/>
            </a:prstGeom>
            <a:noFill/>
          </p:spPr>
          <p:txBody>
            <a:bodyPr wrap="square" rtlCol="0">
              <a:spAutoFit/>
            </a:bodyPr>
            <a:lstStyle/>
            <a:p>
              <a:r>
                <a:rPr lang="en-US" altLang="zh-TW" sz="2400" dirty="0">
                  <a:solidFill>
                    <a:srgbClr val="FF0000"/>
                  </a:solidFill>
                </a:rPr>
                <a:t>Give different weight in different class</a:t>
              </a:r>
              <a:endParaRPr lang="zh-TW" altLang="en-US" sz="2400" dirty="0">
                <a:solidFill>
                  <a:srgbClr val="FF0000"/>
                </a:solidFill>
              </a:endParaRPr>
            </a:p>
          </p:txBody>
        </p:sp>
        <p:cxnSp>
          <p:nvCxnSpPr>
            <p:cNvPr id="16" name="直線單箭頭接點 15"/>
            <p:cNvCxnSpPr>
              <a:stCxn id="15" idx="2"/>
            </p:cNvCxnSpPr>
            <p:nvPr/>
          </p:nvCxnSpPr>
          <p:spPr>
            <a:xfrm flipH="1">
              <a:off x="6377651" y="3598404"/>
              <a:ext cx="2071868" cy="44116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 name="直線單箭頭接點 16"/>
            <p:cNvCxnSpPr>
              <a:stCxn id="15" idx="2"/>
            </p:cNvCxnSpPr>
            <p:nvPr/>
          </p:nvCxnSpPr>
          <p:spPr>
            <a:xfrm>
              <a:off x="8449519" y="3598404"/>
              <a:ext cx="2141316" cy="4643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2141316" y="2034178"/>
            <a:ext cx="729206" cy="13687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5372918" y="2034178"/>
            <a:ext cx="729206" cy="13687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4560425" y="2034178"/>
            <a:ext cx="663764" cy="13687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47916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Classifier – ANN</a:t>
            </a:r>
          </a:p>
        </p:txBody>
      </p:sp>
      <p:sp>
        <p:nvSpPr>
          <p:cNvPr id="6" name="文字方塊 5"/>
          <p:cNvSpPr txBox="1"/>
          <p:nvPr/>
        </p:nvSpPr>
        <p:spPr>
          <a:xfrm>
            <a:off x="791306" y="3585385"/>
            <a:ext cx="11218985"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Best Score</a:t>
            </a:r>
          </a:p>
          <a:p>
            <a:pPr marL="457200" indent="-457200">
              <a:lnSpc>
                <a:spcPct val="150000"/>
              </a:lnSpc>
              <a:buFont typeface="Arial" panose="020B0604020202020204" pitchFamily="34" charset="0"/>
              <a:buChar char="→"/>
            </a:pPr>
            <a:r>
              <a:rPr lang="en-US" altLang="zh-TW" sz="2400" dirty="0"/>
              <a:t>0.6895</a:t>
            </a:r>
          </a:p>
        </p:txBody>
      </p:sp>
      <p:pic>
        <p:nvPicPr>
          <p:cNvPr id="8" name="圖片 7"/>
          <p:cNvPicPr>
            <a:picLocks noChangeAspect="1"/>
          </p:cNvPicPr>
          <p:nvPr/>
        </p:nvPicPr>
        <p:blipFill rotWithShape="1">
          <a:blip r:embed="rId2">
            <a:extLst>
              <a:ext uri="{28A0092B-C50C-407E-A947-70E740481C1C}">
                <a14:useLocalDpi xmlns:a14="http://schemas.microsoft.com/office/drawing/2010/main" val="0"/>
              </a:ext>
            </a:extLst>
          </a:blip>
          <a:srcRect r="9241" b="5511"/>
          <a:stretch/>
        </p:blipFill>
        <p:spPr>
          <a:xfrm>
            <a:off x="669923" y="2091752"/>
            <a:ext cx="11065397" cy="1345929"/>
          </a:xfrm>
          <a:prstGeom prst="rect">
            <a:avLst/>
          </a:prstGeom>
        </p:spPr>
      </p:pic>
      <p:sp>
        <p:nvSpPr>
          <p:cNvPr id="9" name="矩形 8"/>
          <p:cNvSpPr/>
          <p:nvPr/>
        </p:nvSpPr>
        <p:spPr>
          <a:xfrm>
            <a:off x="2037620" y="2068903"/>
            <a:ext cx="729206" cy="13687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407497" y="2068903"/>
            <a:ext cx="729206" cy="13687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5257182" y="2068903"/>
            <a:ext cx="729206" cy="13687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791307" y="1168040"/>
            <a:ext cx="11218985" cy="6588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New Result</a:t>
            </a:r>
          </a:p>
        </p:txBody>
      </p:sp>
    </p:spTree>
    <p:extLst>
      <p:ext uri="{BB962C8B-B14F-4D97-AF65-F5344CB8AC3E}">
        <p14:creationId xmlns:p14="http://schemas.microsoft.com/office/powerpoint/2010/main" val="2893947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Rank and Score</a:t>
            </a:r>
          </a:p>
        </p:txBody>
      </p:sp>
      <p:graphicFrame>
        <p:nvGraphicFramePr>
          <p:cNvPr id="3" name="圖表 2"/>
          <p:cNvGraphicFramePr>
            <a:graphicFrameLocks/>
          </p:cNvGraphicFramePr>
          <p:nvPr>
            <p:extLst>
              <p:ext uri="{D42A27DB-BD31-4B8C-83A1-F6EECF244321}">
                <p14:modId xmlns:p14="http://schemas.microsoft.com/office/powerpoint/2010/main" val="2027849871"/>
              </p:ext>
            </p:extLst>
          </p:nvPr>
        </p:nvGraphicFramePr>
        <p:xfrm>
          <a:off x="252613" y="1591341"/>
          <a:ext cx="11685182" cy="5135524"/>
        </p:xfrm>
        <a:graphic>
          <a:graphicData uri="http://schemas.openxmlformats.org/drawingml/2006/chart">
            <c:chart xmlns:c="http://schemas.openxmlformats.org/drawingml/2006/chart" xmlns:r="http://schemas.openxmlformats.org/officeDocument/2006/relationships" r:id="rId3"/>
          </a:graphicData>
        </a:graphic>
      </p:graphicFrame>
      <p:sp>
        <p:nvSpPr>
          <p:cNvPr id="5" name="文字方塊 4"/>
          <p:cNvSpPr txBox="1"/>
          <p:nvPr/>
        </p:nvSpPr>
        <p:spPr>
          <a:xfrm>
            <a:off x="718810" y="1040479"/>
            <a:ext cx="11218985" cy="7386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800" dirty="0"/>
              <a:t>Final score: 0.689475    Final rank: 443</a:t>
            </a:r>
          </a:p>
        </p:txBody>
      </p:sp>
    </p:spTree>
    <p:extLst>
      <p:ext uri="{BB962C8B-B14F-4D97-AF65-F5344CB8AC3E}">
        <p14:creationId xmlns:p14="http://schemas.microsoft.com/office/powerpoint/2010/main" val="287488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Conclusion</a:t>
            </a:r>
          </a:p>
        </p:txBody>
      </p:sp>
      <p:sp>
        <p:nvSpPr>
          <p:cNvPr id="7" name="文字方塊 6"/>
          <p:cNvSpPr txBox="1"/>
          <p:nvPr/>
        </p:nvSpPr>
        <p:spPr>
          <a:xfrm>
            <a:off x="723469" y="1408942"/>
            <a:ext cx="10797020" cy="16884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2400" dirty="0"/>
              <a:t>在這次的測試中，很容易出現線下分數增加但是線上分數降低的情形，但也不是過擬合的問題 </a:t>
            </a:r>
            <a:r>
              <a:rPr lang="en-US" altLang="zh-TW" sz="2400" dirty="0"/>
              <a:t>(</a:t>
            </a:r>
            <a:r>
              <a:rPr lang="zh-TW" altLang="en-US" sz="2400" dirty="0"/>
              <a:t>驗證集的結果是上升的</a:t>
            </a:r>
            <a:r>
              <a:rPr lang="en-US" altLang="zh-TW" sz="2400" dirty="0"/>
              <a:t>)</a:t>
            </a:r>
            <a:r>
              <a:rPr lang="zh-TW" altLang="en-US" sz="2400" dirty="0"/>
              <a:t>，猜測是測試資料跟訓練資料不完全相似</a:t>
            </a:r>
            <a:endParaRPr lang="en-US" altLang="zh-TW" sz="2400" dirty="0"/>
          </a:p>
        </p:txBody>
      </p:sp>
    </p:spTree>
    <p:extLst>
      <p:ext uri="{BB962C8B-B14F-4D97-AF65-F5344CB8AC3E}">
        <p14:creationId xmlns:p14="http://schemas.microsoft.com/office/powerpoint/2010/main" val="160133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Overview</a:t>
            </a:r>
          </a:p>
        </p:txBody>
      </p:sp>
      <p:sp>
        <p:nvSpPr>
          <p:cNvPr id="5" name="文字方塊 4"/>
          <p:cNvSpPr txBox="1"/>
          <p:nvPr/>
        </p:nvSpPr>
        <p:spPr>
          <a:xfrm>
            <a:off x="671513" y="1017297"/>
            <a:ext cx="10771550" cy="145757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TW" altLang="en-US" sz="2400" dirty="0"/>
              <a:t>題目敘述：根據用戶當前位置以及目標地點，協助用戶制定合適的交通計畫，包括：步行、自行車、公車等。</a:t>
            </a:r>
          </a:p>
        </p:txBody>
      </p:sp>
      <p:pic>
        <p:nvPicPr>
          <p:cNvPr id="9" name="Picture 2" descr="es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4" y="2275188"/>
            <a:ext cx="2338538" cy="42518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es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1528" y="2275188"/>
            <a:ext cx="2348958" cy="4257930"/>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p:cNvSpPr txBox="1"/>
          <p:nvPr/>
        </p:nvSpPr>
        <p:spPr>
          <a:xfrm>
            <a:off x="2747813" y="5855902"/>
            <a:ext cx="3347391" cy="338554"/>
          </a:xfrm>
          <a:prstGeom prst="rect">
            <a:avLst/>
          </a:prstGeom>
          <a:noFill/>
        </p:spPr>
        <p:txBody>
          <a:bodyPr wrap="none" rtlCol="0">
            <a:spAutoFit/>
          </a:bodyPr>
          <a:lstStyle/>
          <a:p>
            <a:r>
              <a:rPr kumimoji="1" lang="zh-TW" altLang="en-US" sz="1600" dirty="0">
                <a:latin typeface="Microsoft JhengHei" charset="-120"/>
                <a:ea typeface="Microsoft JhengHei" charset="-120"/>
                <a:cs typeface="Microsoft JhengHei" charset="-120"/>
              </a:rPr>
              <a:t>根據用戶輸入，系統推薦之結果</a:t>
            </a:r>
            <a:r>
              <a:rPr kumimoji="1" lang="en-US" altLang="zh-TW" sz="1600" dirty="0">
                <a:latin typeface="Microsoft JhengHei" charset="-120"/>
                <a:ea typeface="Microsoft JhengHei" charset="-120"/>
                <a:cs typeface="Microsoft JhengHei" charset="-120"/>
              </a:rPr>
              <a:t> -&gt;</a:t>
            </a:r>
            <a:endParaRPr kumimoji="1" lang="zh-TW" altLang="en-US" sz="1600" dirty="0">
              <a:latin typeface="Microsoft JhengHei" charset="-120"/>
              <a:ea typeface="Microsoft JhengHei" charset="-120"/>
              <a:cs typeface="Microsoft JhengHei" charset="-120"/>
            </a:endParaRPr>
          </a:p>
        </p:txBody>
      </p:sp>
    </p:spTree>
    <p:extLst>
      <p:ext uri="{BB962C8B-B14F-4D97-AF65-F5344CB8AC3E}">
        <p14:creationId xmlns:p14="http://schemas.microsoft.com/office/powerpoint/2010/main" val="4053906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Work distribution </a:t>
            </a:r>
          </a:p>
        </p:txBody>
      </p:sp>
      <p:graphicFrame>
        <p:nvGraphicFramePr>
          <p:cNvPr id="3" name="表格 2"/>
          <p:cNvGraphicFramePr>
            <a:graphicFrameLocks noGrp="1"/>
          </p:cNvGraphicFramePr>
          <p:nvPr>
            <p:extLst>
              <p:ext uri="{D42A27DB-BD31-4B8C-83A1-F6EECF244321}">
                <p14:modId xmlns:p14="http://schemas.microsoft.com/office/powerpoint/2010/main" val="374192943"/>
              </p:ext>
            </p:extLst>
          </p:nvPr>
        </p:nvGraphicFramePr>
        <p:xfrm>
          <a:off x="1944914" y="2426546"/>
          <a:ext cx="8128000" cy="2365629"/>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1970612541"/>
                    </a:ext>
                  </a:extLst>
                </a:gridCol>
                <a:gridCol w="4064000">
                  <a:extLst>
                    <a:ext uri="{9D8B030D-6E8A-4147-A177-3AD203B41FA5}">
                      <a16:colId xmlns:a16="http://schemas.microsoft.com/office/drawing/2014/main" val="2324676762"/>
                    </a:ext>
                  </a:extLst>
                </a:gridCol>
              </a:tblGrid>
              <a:tr h="370840">
                <a:tc>
                  <a:txBody>
                    <a:bodyPr/>
                    <a:lstStyle/>
                    <a:p>
                      <a:r>
                        <a:rPr lang="zh-TW" altLang="en-US" dirty="0"/>
                        <a:t>組員</a:t>
                      </a:r>
                    </a:p>
                  </a:txBody>
                  <a:tcPr/>
                </a:tc>
                <a:tc>
                  <a:txBody>
                    <a:bodyPr/>
                    <a:lstStyle/>
                    <a:p>
                      <a:r>
                        <a:rPr lang="zh-TW" altLang="en-US" dirty="0"/>
                        <a:t>工作分配</a:t>
                      </a:r>
                    </a:p>
                  </a:txBody>
                  <a:tcPr/>
                </a:tc>
                <a:extLst>
                  <a:ext uri="{0D108BD9-81ED-4DB2-BD59-A6C34878D82A}">
                    <a16:rowId xmlns:a16="http://schemas.microsoft.com/office/drawing/2014/main" val="1727087383"/>
                  </a:ext>
                </a:extLst>
              </a:tr>
              <a:tr h="370840">
                <a:tc>
                  <a:txBody>
                    <a:bodyPr/>
                    <a:lstStyle/>
                    <a:p>
                      <a:r>
                        <a:rPr lang="en-US" altLang="zh-TW" dirty="0"/>
                        <a:t>A128891 </a:t>
                      </a:r>
                      <a:r>
                        <a:rPr lang="zh-TW" altLang="en-US" dirty="0"/>
                        <a:t>陳威政</a:t>
                      </a:r>
                    </a:p>
                  </a:txBody>
                  <a:tcPr/>
                </a:tc>
                <a:tc>
                  <a:txBody>
                    <a:bodyPr/>
                    <a:lstStyle/>
                    <a:p>
                      <a:pPr marL="342900" indent="-342900">
                        <a:buFont typeface="+mj-lt"/>
                        <a:buAutoNum type="arabicPeriod"/>
                      </a:pPr>
                      <a:r>
                        <a:rPr lang="zh-TW" altLang="en-US" dirty="0"/>
                        <a:t>資料前處理、特徵萃取、資料探勘</a:t>
                      </a:r>
                      <a:endParaRPr lang="en-US" altLang="zh-TW" dirty="0"/>
                    </a:p>
                    <a:p>
                      <a:pPr marL="342900" indent="-342900">
                        <a:buFont typeface="+mj-lt"/>
                        <a:buAutoNum type="arabicPeriod"/>
                      </a:pPr>
                      <a:r>
                        <a:rPr lang="zh-TW" altLang="en-US" dirty="0"/>
                        <a:t>模型建置 </a:t>
                      </a:r>
                      <a:r>
                        <a:rPr lang="en-US" altLang="zh-TW" dirty="0"/>
                        <a:t>(ANN, RNN, </a:t>
                      </a:r>
                      <a:r>
                        <a:rPr lang="en-US" altLang="zh-TW" dirty="0" err="1"/>
                        <a:t>LightGBM</a:t>
                      </a:r>
                      <a:r>
                        <a:rPr lang="en-US" altLang="zh-TW" dirty="0"/>
                        <a:t>)</a:t>
                      </a:r>
                    </a:p>
                    <a:p>
                      <a:pPr marL="342900" indent="-342900">
                        <a:buFont typeface="+mj-lt"/>
                        <a:buAutoNum type="arabicPeriod"/>
                      </a:pPr>
                      <a:r>
                        <a:rPr lang="zh-TW" altLang="en-US" dirty="0"/>
                        <a:t>投影片製作</a:t>
                      </a:r>
                      <a:endParaRPr lang="en-US" altLang="zh-TW" dirty="0"/>
                    </a:p>
                  </a:txBody>
                  <a:tcPr/>
                </a:tc>
                <a:extLst>
                  <a:ext uri="{0D108BD9-81ED-4DB2-BD59-A6C34878D82A}">
                    <a16:rowId xmlns:a16="http://schemas.microsoft.com/office/drawing/2014/main" val="1986584555"/>
                  </a:ext>
                </a:extLst>
              </a:tr>
              <a:tr h="370840">
                <a:tc>
                  <a:txBody>
                    <a:bodyPr/>
                    <a:lstStyle/>
                    <a:p>
                      <a:r>
                        <a:rPr lang="en-US" altLang="zh-TW" dirty="0"/>
                        <a:t>M10723108</a:t>
                      </a:r>
                      <a:r>
                        <a:rPr lang="zh-TW" altLang="en-US" dirty="0"/>
                        <a:t> 劉士鋐</a:t>
                      </a:r>
                    </a:p>
                  </a:txBody>
                  <a:tcPr/>
                </a:tc>
                <a:tc>
                  <a:txBody>
                    <a:bodyPr/>
                    <a:lstStyle/>
                    <a:p>
                      <a:pPr marL="342900" indent="-342900">
                        <a:buFont typeface="+mj-lt"/>
                        <a:buAutoNum type="arabicPeriod"/>
                      </a:pPr>
                      <a:r>
                        <a:rPr lang="zh-TW" altLang="en-US" dirty="0"/>
                        <a:t>外部資料蒐集 </a:t>
                      </a:r>
                      <a:r>
                        <a:rPr lang="en-US" altLang="zh-TW" dirty="0"/>
                        <a:t>(</a:t>
                      </a:r>
                      <a:r>
                        <a:rPr lang="zh-TW" altLang="en-US" dirty="0"/>
                        <a:t>天氣</a:t>
                      </a:r>
                      <a:r>
                        <a:rPr lang="en-US" altLang="zh-TW" dirty="0"/>
                        <a:t>)</a:t>
                      </a:r>
                      <a:endParaRPr lang="zh-TW" altLang="en-US" dirty="0"/>
                    </a:p>
                  </a:txBody>
                  <a:tcPr/>
                </a:tc>
                <a:extLst>
                  <a:ext uri="{0D108BD9-81ED-4DB2-BD59-A6C34878D82A}">
                    <a16:rowId xmlns:a16="http://schemas.microsoft.com/office/drawing/2014/main" val="1291016373"/>
                  </a:ext>
                </a:extLst>
              </a:tr>
              <a:tr h="370840">
                <a:tc>
                  <a:txBody>
                    <a:bodyPr/>
                    <a:lstStyle/>
                    <a:p>
                      <a:r>
                        <a:rPr lang="en-US" altLang="zh-TW" dirty="0"/>
                        <a:t>M10707320</a:t>
                      </a:r>
                      <a:r>
                        <a:rPr lang="en-US" altLang="zh-TW" baseline="0" dirty="0"/>
                        <a:t> </a:t>
                      </a:r>
                      <a:r>
                        <a:rPr lang="zh-TW" altLang="en-US" baseline="0" dirty="0"/>
                        <a:t>潘立玄</a:t>
                      </a:r>
                      <a:endParaRPr lang="zh-TW" altLang="en-US" dirty="0"/>
                    </a:p>
                  </a:txBody>
                  <a:tcPr/>
                </a:tc>
                <a:tc>
                  <a:txBody>
                    <a:bodyPr/>
                    <a:lstStyle/>
                    <a:p>
                      <a:pPr marL="342900" indent="-342900">
                        <a:buFont typeface="+mj-lt"/>
                        <a:buAutoNum type="arabicPeriod"/>
                      </a:pPr>
                      <a:r>
                        <a:rPr lang="zh-TW" altLang="en-US" dirty="0"/>
                        <a:t>模型建置 </a:t>
                      </a:r>
                      <a:r>
                        <a:rPr lang="en-US" altLang="zh-TW" dirty="0"/>
                        <a:t>(ANN,</a:t>
                      </a:r>
                      <a:r>
                        <a:rPr lang="en-US" altLang="zh-TW" baseline="0" dirty="0"/>
                        <a:t> </a:t>
                      </a:r>
                      <a:r>
                        <a:rPr lang="en-US" altLang="zh-TW" baseline="0" dirty="0" err="1"/>
                        <a:t>XGBoost</a:t>
                      </a:r>
                      <a:r>
                        <a:rPr lang="en-US" altLang="zh-TW" baseline="0" dirty="0"/>
                        <a:t>)</a:t>
                      </a:r>
                    </a:p>
                    <a:p>
                      <a:pPr marL="342900" indent="-342900">
                        <a:buFont typeface="+mj-lt"/>
                        <a:buAutoNum type="arabicPeriod"/>
                      </a:pPr>
                      <a:r>
                        <a:rPr lang="en-US" altLang="zh-TW" baseline="0" dirty="0"/>
                        <a:t>Profile</a:t>
                      </a:r>
                      <a:r>
                        <a:rPr lang="zh-TW" altLang="en-US" baseline="0" dirty="0"/>
                        <a:t>特徵處理</a:t>
                      </a:r>
                      <a:r>
                        <a:rPr lang="en-US" altLang="zh-TW" baseline="0" dirty="0"/>
                        <a:t>(</a:t>
                      </a:r>
                      <a:r>
                        <a:rPr lang="en-US" altLang="zh-TW" baseline="0" dirty="0" err="1"/>
                        <a:t>Autoencoder</a:t>
                      </a:r>
                      <a:r>
                        <a:rPr lang="en-US" altLang="zh-TW" baseline="0" dirty="0"/>
                        <a:t>)</a:t>
                      </a:r>
                    </a:p>
                    <a:p>
                      <a:pPr marL="342900" marR="0" indent="-342900" algn="l" defTabSz="685732" rtl="0" eaLnBrk="1" fontAlgn="auto" latinLnBrk="0" hangingPunct="1">
                        <a:lnSpc>
                          <a:spcPct val="100000"/>
                        </a:lnSpc>
                        <a:spcBef>
                          <a:spcPts val="0"/>
                        </a:spcBef>
                        <a:spcAft>
                          <a:spcPts val="0"/>
                        </a:spcAft>
                        <a:buClrTx/>
                        <a:buSzTx/>
                        <a:buFont typeface="+mj-lt"/>
                        <a:buAutoNum type="arabicPeriod"/>
                        <a:tabLst/>
                        <a:defRPr/>
                      </a:pPr>
                      <a:r>
                        <a:rPr lang="zh-TW" altLang="en-US" dirty="0"/>
                        <a:t>投影片製作</a:t>
                      </a:r>
                      <a:endParaRPr lang="en-US" altLang="zh-TW" dirty="0"/>
                    </a:p>
                    <a:p>
                      <a:pPr marL="342900" marR="0" indent="-342900" algn="l" defTabSz="685732" rtl="0" eaLnBrk="1" fontAlgn="auto" latinLnBrk="0" hangingPunct="1">
                        <a:lnSpc>
                          <a:spcPct val="100000"/>
                        </a:lnSpc>
                        <a:spcBef>
                          <a:spcPts val="0"/>
                        </a:spcBef>
                        <a:spcAft>
                          <a:spcPts val="0"/>
                        </a:spcAft>
                        <a:buClrTx/>
                        <a:buSzTx/>
                        <a:buFont typeface="+mj-lt"/>
                        <a:buAutoNum type="arabicPeriod"/>
                        <a:tabLst/>
                        <a:defRPr/>
                      </a:pPr>
                      <a:r>
                        <a:rPr lang="zh-TW" altLang="en-US" dirty="0"/>
                        <a:t>模型參數</a:t>
                      </a:r>
                      <a:r>
                        <a:rPr lang="zh-TW" altLang="en-US" dirty="0" smtClean="0"/>
                        <a:t>調整、特徵選擇</a:t>
                      </a:r>
                      <a:endParaRPr lang="en-US" altLang="zh-TW" dirty="0"/>
                    </a:p>
                  </a:txBody>
                  <a:tcPr/>
                </a:tc>
                <a:extLst>
                  <a:ext uri="{0D108BD9-81ED-4DB2-BD59-A6C34878D82A}">
                    <a16:rowId xmlns:a16="http://schemas.microsoft.com/office/drawing/2014/main" val="2705685829"/>
                  </a:ext>
                </a:extLst>
              </a:tr>
            </a:tbl>
          </a:graphicData>
        </a:graphic>
      </p:graphicFrame>
    </p:spTree>
    <p:extLst>
      <p:ext uri="{BB962C8B-B14F-4D97-AF65-F5344CB8AC3E}">
        <p14:creationId xmlns:p14="http://schemas.microsoft.com/office/powerpoint/2010/main" val="2433633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zh-CN" altLang="en-US" sz="3200" dirty="0">
                <a:solidFill>
                  <a:schemeClr val="tx1"/>
                </a:solidFill>
              </a:rPr>
              <a:t>參賽心得</a:t>
            </a:r>
            <a:endParaRPr lang="en-US" altLang="zh-TW" sz="3200" dirty="0">
              <a:solidFill>
                <a:schemeClr val="tx1"/>
              </a:solidFill>
            </a:endParaRPr>
          </a:p>
        </p:txBody>
      </p:sp>
      <p:sp>
        <p:nvSpPr>
          <p:cNvPr id="4" name="文字方塊 3">
            <a:extLst>
              <a:ext uri="{FF2B5EF4-FFF2-40B4-BE49-F238E27FC236}">
                <a16:creationId xmlns:a16="http://schemas.microsoft.com/office/drawing/2014/main" id="{8B87C4AD-FDB9-A443-BC54-897E4D38D17A}"/>
              </a:ext>
            </a:extLst>
          </p:cNvPr>
          <p:cNvSpPr txBox="1"/>
          <p:nvPr/>
        </p:nvSpPr>
        <p:spPr>
          <a:xfrm>
            <a:off x="723469" y="1408942"/>
            <a:ext cx="10797020" cy="2585323"/>
          </a:xfrm>
          <a:prstGeom prst="rect">
            <a:avLst/>
          </a:prstGeom>
          <a:noFill/>
        </p:spPr>
        <p:txBody>
          <a:bodyPr wrap="square" rtlCol="0">
            <a:spAutoFit/>
          </a:bodyPr>
          <a:lstStyle/>
          <a:p>
            <a:r>
              <a:rPr lang="zh-CN" altLang="en-US" u="sng" dirty="0"/>
              <a:t>隨班附讀</a:t>
            </a:r>
            <a:r>
              <a:rPr lang="zh-TW" altLang="en-US" u="sng" dirty="0"/>
              <a:t> </a:t>
            </a:r>
            <a:r>
              <a:rPr lang="en-US" altLang="zh-TW" u="sng" dirty="0"/>
              <a:t>A128891 </a:t>
            </a:r>
            <a:r>
              <a:rPr lang="zh-CN" altLang="en-US" u="sng" dirty="0"/>
              <a:t>陳威政</a:t>
            </a:r>
            <a:endParaRPr lang="en-US" altLang="zh-CN" u="sng" dirty="0"/>
          </a:p>
          <a:p>
            <a:endParaRPr lang="en-US" altLang="zh-TW" dirty="0"/>
          </a:p>
          <a:p>
            <a:r>
              <a:rPr lang="zh-TW" altLang="en-US" dirty="0"/>
              <a:t>這次比賽是我第一次參加的資料競賽，才發現原來參加比賽比我想的還難上許多，由於比賽是有時間限制的，每天也有上傳的次數限制，此外，資料的處理也遠遠沒有一開始想的那麼的容易，過程中常常耗費許多時間在實作一個新的想法，但最後卻發現對結果並沒有顯著的提升，儘管最後並沒有辦法晉級到下一輪的比賽中，但是在比賽中我學到了很多新的技術：不同深度學習的框架使用、資料處理、特徵探勘上的技巧，以及參加比賽時要注意的一些小 </a:t>
            </a:r>
            <a:r>
              <a:rPr lang="en" altLang="zh-TW" dirty="0"/>
              <a:t>tips</a:t>
            </a:r>
            <a:r>
              <a:rPr lang="zh-TW" altLang="en" dirty="0"/>
              <a:t>。</a:t>
            </a:r>
            <a:r>
              <a:rPr lang="zh-TW" altLang="en-US" dirty="0"/>
              <a:t>因為我是隨班附讀的身份來修課，常常會因為工作上的事情沒辦法挪出時間來處理比賽的事情，這部分也很感謝組員的協助。最後，也希望藉由這次參賽的經驗，讓我在未來面對其他數據分析的問題時有更好的表現。</a:t>
            </a:r>
          </a:p>
        </p:txBody>
      </p:sp>
    </p:spTree>
    <p:extLst>
      <p:ext uri="{BB962C8B-B14F-4D97-AF65-F5344CB8AC3E}">
        <p14:creationId xmlns:p14="http://schemas.microsoft.com/office/powerpoint/2010/main" val="4013360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zh-CN" altLang="en-US" sz="3200" dirty="0">
                <a:solidFill>
                  <a:schemeClr val="tx1"/>
                </a:solidFill>
              </a:rPr>
              <a:t>參賽心得</a:t>
            </a:r>
            <a:endParaRPr lang="en-US" altLang="zh-TW" sz="3200" dirty="0">
              <a:solidFill>
                <a:schemeClr val="tx1"/>
              </a:solidFill>
            </a:endParaRPr>
          </a:p>
        </p:txBody>
      </p:sp>
      <p:sp>
        <p:nvSpPr>
          <p:cNvPr id="4" name="文字方塊 3">
            <a:extLst>
              <a:ext uri="{FF2B5EF4-FFF2-40B4-BE49-F238E27FC236}">
                <a16:creationId xmlns:a16="http://schemas.microsoft.com/office/drawing/2014/main" id="{8B87C4AD-FDB9-A443-BC54-897E4D38D17A}"/>
              </a:ext>
            </a:extLst>
          </p:cNvPr>
          <p:cNvSpPr txBox="1"/>
          <p:nvPr/>
        </p:nvSpPr>
        <p:spPr>
          <a:xfrm>
            <a:off x="723469" y="1408942"/>
            <a:ext cx="10797020" cy="2308324"/>
          </a:xfrm>
          <a:prstGeom prst="rect">
            <a:avLst/>
          </a:prstGeom>
          <a:noFill/>
        </p:spPr>
        <p:txBody>
          <a:bodyPr wrap="square" rtlCol="0">
            <a:spAutoFit/>
          </a:bodyPr>
          <a:lstStyle/>
          <a:p>
            <a:r>
              <a:rPr lang="zh-TW" altLang="en-US" u="sng" dirty="0"/>
              <a:t>醫工碩一 </a:t>
            </a:r>
            <a:r>
              <a:rPr lang="en" altLang="zh-TW" u="sng" dirty="0"/>
              <a:t>M10723108 </a:t>
            </a:r>
            <a:r>
              <a:rPr lang="zh-TW" altLang="en-US" u="sng" dirty="0"/>
              <a:t>劉士鋐</a:t>
            </a:r>
            <a:endParaRPr lang="en-US" altLang="zh-TW" u="sng" dirty="0"/>
          </a:p>
          <a:p>
            <a:endParaRPr lang="zh-TW" altLang="en-US" dirty="0"/>
          </a:p>
          <a:p>
            <a:r>
              <a:rPr lang="zh-TW" altLang="en-US" dirty="0"/>
              <a:t>由於是第一次接觸到機器學習</a:t>
            </a:r>
            <a:r>
              <a:rPr lang="en-US" altLang="zh-TW" dirty="0"/>
              <a:t>/</a:t>
            </a:r>
            <a:r>
              <a:rPr lang="zh-TW" altLang="en-US" dirty="0"/>
              <a:t>深度學習這個領域，在這門課程中主要以學習該領域的相關訓練、驗證等概念與程式語法</a:t>
            </a:r>
            <a:r>
              <a:rPr lang="en-US" altLang="zh-TW" dirty="0"/>
              <a:t>(</a:t>
            </a:r>
            <a:r>
              <a:rPr lang="zh-TW" altLang="en-US" dirty="0"/>
              <a:t>如</a:t>
            </a:r>
            <a:r>
              <a:rPr lang="en-US" altLang="zh-TW" dirty="0"/>
              <a:t>:</a:t>
            </a:r>
            <a:r>
              <a:rPr lang="en" altLang="zh-TW" dirty="0" err="1"/>
              <a:t>Keras,Tensorflow</a:t>
            </a:r>
            <a:r>
              <a:rPr lang="en" altLang="zh-TW" dirty="0"/>
              <a:t>)</a:t>
            </a:r>
          </a:p>
          <a:p>
            <a:r>
              <a:rPr lang="zh-TW" altLang="en-US" dirty="0"/>
              <a:t>在這次</a:t>
            </a:r>
            <a:r>
              <a:rPr lang="en" altLang="zh-TW" dirty="0"/>
              <a:t>KDDCUP</a:t>
            </a:r>
            <a:r>
              <a:rPr lang="zh-TW" altLang="en-US" dirty="0"/>
              <a:t>競賽中主要負責收集、整理相關訓練資料集，而在這門課程中最大的收穫是在課堂報告中學習同學們在類神經網路訓練時對於模型的選取與優化策略</a:t>
            </a:r>
            <a:r>
              <a:rPr lang="en-US" altLang="zh-TW" dirty="0"/>
              <a:t>(</a:t>
            </a:r>
            <a:r>
              <a:rPr lang="zh-TW" altLang="en-US" dirty="0"/>
              <a:t>如</a:t>
            </a:r>
            <a:r>
              <a:rPr lang="en-US" altLang="zh-TW" dirty="0"/>
              <a:t>:</a:t>
            </a:r>
            <a:r>
              <a:rPr lang="en" altLang="zh-TW" dirty="0" err="1"/>
              <a:t>XGBoost</a:t>
            </a:r>
            <a:r>
              <a:rPr lang="zh-TW" altLang="en" dirty="0"/>
              <a:t>、</a:t>
            </a:r>
            <a:r>
              <a:rPr lang="en" altLang="zh-TW" dirty="0" err="1"/>
              <a:t>LightGBM</a:t>
            </a:r>
            <a:r>
              <a:rPr lang="zh-TW" altLang="en-US" dirty="0"/>
              <a:t>等</a:t>
            </a:r>
            <a:r>
              <a:rPr lang="en-US" altLang="zh-TW" dirty="0"/>
              <a:t>)</a:t>
            </a:r>
            <a:r>
              <a:rPr lang="zh-TW" altLang="en-US" dirty="0"/>
              <a:t>，以及如何透過統計分析對主辦單位提供的數據集進行整理進而提取出重要的特徵並加入更多有利於網路訓練的特徵</a:t>
            </a:r>
            <a:r>
              <a:rPr lang="en-US" altLang="zh-TW" dirty="0"/>
              <a:t>(</a:t>
            </a:r>
            <a:r>
              <a:rPr lang="zh-TW" altLang="en-US" dirty="0"/>
              <a:t>如</a:t>
            </a:r>
            <a:r>
              <a:rPr lang="en-US" altLang="zh-TW" dirty="0"/>
              <a:t>:</a:t>
            </a:r>
            <a:r>
              <a:rPr lang="zh-TW" altLang="en-US" dirty="0"/>
              <a:t>天氣、節日、距離、</a:t>
            </a:r>
            <a:r>
              <a:rPr lang="en" altLang="zh-TW" dirty="0"/>
              <a:t>PM2.5</a:t>
            </a:r>
            <a:r>
              <a:rPr lang="zh-TW" altLang="en-US" dirty="0"/>
              <a:t>等</a:t>
            </a:r>
            <a:r>
              <a:rPr lang="en-US" altLang="zh-TW" dirty="0"/>
              <a:t>)</a:t>
            </a:r>
            <a:r>
              <a:rPr lang="zh-TW" altLang="en-US" dirty="0"/>
              <a:t>，相信這些實作觀念可以在日後與各領域的研究進行結合並獲得更完美的成果。</a:t>
            </a:r>
          </a:p>
        </p:txBody>
      </p:sp>
    </p:spTree>
    <p:extLst>
      <p:ext uri="{BB962C8B-B14F-4D97-AF65-F5344CB8AC3E}">
        <p14:creationId xmlns:p14="http://schemas.microsoft.com/office/powerpoint/2010/main" val="753857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zh-CN" altLang="en-US" sz="3200" dirty="0">
                <a:solidFill>
                  <a:schemeClr val="tx1"/>
                </a:solidFill>
              </a:rPr>
              <a:t>參賽心得</a:t>
            </a:r>
            <a:endParaRPr lang="en-US" altLang="zh-TW" sz="3200" dirty="0">
              <a:solidFill>
                <a:schemeClr val="tx1"/>
              </a:solidFill>
            </a:endParaRPr>
          </a:p>
        </p:txBody>
      </p:sp>
      <p:sp>
        <p:nvSpPr>
          <p:cNvPr id="6" name="文字方塊 5">
            <a:extLst>
              <a:ext uri="{FF2B5EF4-FFF2-40B4-BE49-F238E27FC236}">
                <a16:creationId xmlns:a16="http://schemas.microsoft.com/office/drawing/2014/main" id="{8B87C4AD-FDB9-A443-BC54-897E4D38D17A}"/>
              </a:ext>
            </a:extLst>
          </p:cNvPr>
          <p:cNvSpPr txBox="1"/>
          <p:nvPr/>
        </p:nvSpPr>
        <p:spPr>
          <a:xfrm>
            <a:off x="723469" y="1408942"/>
            <a:ext cx="10797020" cy="3416320"/>
          </a:xfrm>
          <a:prstGeom prst="rect">
            <a:avLst/>
          </a:prstGeom>
          <a:noFill/>
        </p:spPr>
        <p:txBody>
          <a:bodyPr wrap="square" rtlCol="0">
            <a:spAutoFit/>
          </a:bodyPr>
          <a:lstStyle/>
          <a:p>
            <a:r>
              <a:rPr lang="zh-TW" altLang="en-US" u="sng" dirty="0"/>
              <a:t>電機</a:t>
            </a:r>
            <a:r>
              <a:rPr lang="zh-TW" altLang="en-US" u="sng" dirty="0" smtClean="0"/>
              <a:t>碩</a:t>
            </a:r>
            <a:r>
              <a:rPr lang="zh-TW" altLang="en-US" u="sng" dirty="0"/>
              <a:t>一 </a:t>
            </a:r>
            <a:r>
              <a:rPr lang="en" altLang="zh-TW" u="sng" dirty="0" smtClean="0"/>
              <a:t>M107</a:t>
            </a:r>
            <a:r>
              <a:rPr lang="en-US" altLang="zh-TW" u="sng" dirty="0" smtClean="0"/>
              <a:t>07320</a:t>
            </a:r>
            <a:r>
              <a:rPr lang="zh-TW" altLang="en-US" u="sng" dirty="0" smtClean="0"/>
              <a:t> 潘立玄</a:t>
            </a:r>
            <a:endParaRPr lang="en-US" altLang="zh-TW" u="sng" dirty="0"/>
          </a:p>
          <a:p>
            <a:endParaRPr lang="zh-TW" altLang="en-US" dirty="0" smtClean="0"/>
          </a:p>
          <a:p>
            <a:r>
              <a:rPr lang="zh-TW" altLang="en-US" dirty="0" smtClean="0"/>
              <a:t>這次也是我第一次參加有關於資料處理</a:t>
            </a:r>
            <a:r>
              <a:rPr lang="en-US" altLang="zh-TW" dirty="0" smtClean="0"/>
              <a:t>/</a:t>
            </a:r>
            <a:r>
              <a:rPr lang="zh-TW" altLang="en-US" dirty="0" smtClean="0"/>
              <a:t>深度學習的競賽，我也差不多是這學期才開始碰關於</a:t>
            </a:r>
            <a:r>
              <a:rPr lang="en-US" altLang="zh-TW" dirty="0" smtClean="0"/>
              <a:t>python</a:t>
            </a:r>
            <a:r>
              <a:rPr lang="zh-TW" altLang="en-US" dirty="0" smtClean="0"/>
              <a:t>和</a:t>
            </a:r>
            <a:r>
              <a:rPr lang="en-US" altLang="zh-TW" dirty="0" err="1" smtClean="0"/>
              <a:t>tensorflow</a:t>
            </a:r>
            <a:r>
              <a:rPr lang="zh-TW" altLang="en-US" dirty="0" smtClean="0"/>
              <a:t>，一開始覺得這個題目沒有想像中的那麼難，但是實際在執行的時候卻發現其實也沒那麼容易，分數到了一定程度以後常常就會維持在附近上不去，</a:t>
            </a:r>
            <a:r>
              <a:rPr lang="zh-TW" altLang="en-US" dirty="0" smtClean="0"/>
              <a:t>之後會試著將一些不必要的特徵刪除或是做一個降維的動作，事實證明真的是對分數是有影響的，但是到比賽後期的時候常常覺得一些理論應該在比賽上會有幫助並將它實作出來，可是效果缺差強人意，沒有得到預期的效果。</a:t>
            </a:r>
            <a:endParaRPr lang="en-US" altLang="zh-TW" dirty="0" smtClean="0"/>
          </a:p>
          <a:p>
            <a:endParaRPr lang="en-US" altLang="zh-TW" dirty="0" smtClean="0"/>
          </a:p>
          <a:p>
            <a:r>
              <a:rPr lang="zh-TW" altLang="en-US" dirty="0"/>
              <a:t>最後</a:t>
            </a:r>
            <a:r>
              <a:rPr lang="zh-TW" altLang="en-US" dirty="0" smtClean="0"/>
              <a:t>在這堂課聽同學報告學習到很多關於特徵之間的處理方法，另外最大的收穫就是在這堂課練習到很多關於深度學習的模型實作還有一些特徵處理的方式，讓自己的實作能力跟思維進步了不少，也謝謝陳組員的幫忙，在兩邊繁忙的時候都互相</a:t>
            </a:r>
            <a:r>
              <a:rPr lang="en-US" altLang="zh-TW" dirty="0" smtClean="0"/>
              <a:t>cover</a:t>
            </a:r>
            <a:r>
              <a:rPr lang="zh-TW" altLang="en-US" dirty="0" smtClean="0"/>
              <a:t>，能夠減輕不少的壓力，最後就是覺得能把模型實作出來丟上去分數有提高會覺得小有成就感，如果有機會的話可能可以再參加類似的比賽。</a:t>
            </a:r>
            <a:endParaRPr lang="en-US" altLang="zh-TW" dirty="0" smtClean="0"/>
          </a:p>
        </p:txBody>
      </p:sp>
    </p:spTree>
    <p:extLst>
      <p:ext uri="{BB962C8B-B14F-4D97-AF65-F5344CB8AC3E}">
        <p14:creationId xmlns:p14="http://schemas.microsoft.com/office/powerpoint/2010/main" val="2893043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5034461" y="2782640"/>
            <a:ext cx="4893309" cy="648852"/>
          </a:xfrm>
        </p:spPr>
        <p:txBody>
          <a:bodyPr>
            <a:noAutofit/>
          </a:bodyPr>
          <a:lstStyle/>
          <a:p>
            <a:r>
              <a:rPr lang="en-US" altLang="zh-CN" sz="2800" dirty="0">
                <a:solidFill>
                  <a:schemeClr val="tx2"/>
                </a:solidFill>
              </a:rPr>
              <a:t>Thanks</a:t>
            </a:r>
            <a:r>
              <a:rPr lang="zh-TW" altLang="en-US" sz="2800" dirty="0">
                <a:solidFill>
                  <a:schemeClr val="tx2"/>
                </a:solidFill>
              </a:rPr>
              <a:t> </a:t>
            </a:r>
            <a:r>
              <a:rPr lang="en-US" altLang="zh-TW" sz="2800" dirty="0">
                <a:solidFill>
                  <a:schemeClr val="tx2"/>
                </a:solidFill>
              </a:rPr>
              <a:t>For Listening</a:t>
            </a:r>
            <a:r>
              <a:rPr lang="en-US" altLang="zh-CN" sz="2800" dirty="0">
                <a:solidFill>
                  <a:schemeClr val="tx2"/>
                </a:solidFill>
              </a:rPr>
              <a:t/>
            </a:r>
            <a:br>
              <a:rPr lang="en-US" altLang="zh-CN" sz="2800" dirty="0">
                <a:solidFill>
                  <a:schemeClr val="tx2"/>
                </a:solidFill>
              </a:rPr>
            </a:br>
            <a:endParaRPr lang="zh-CN" altLang="en-US" sz="2800" b="0" dirty="0">
              <a:solidFill>
                <a:schemeClr val="tx2"/>
              </a:solidFill>
            </a:endParaRPr>
          </a:p>
        </p:txBody>
      </p:sp>
      <p:cxnSp>
        <p:nvCxnSpPr>
          <p:cNvPr id="9" name="直接连接符 8">
            <a:extLst>
              <a:ext uri="{FF2B5EF4-FFF2-40B4-BE49-F238E27FC236}">
                <a16:creationId xmlns:a16="http://schemas.microsoft.com/office/drawing/2014/main" id="{4860C710-3350-4AE9-B939-016A992F7A48}"/>
              </a:ext>
            </a:extLst>
          </p:cNvPr>
          <p:cNvCxnSpPr>
            <a:cxnSpLocks/>
          </p:cNvCxnSpPr>
          <p:nvPr/>
        </p:nvCxnSpPr>
        <p:spPr>
          <a:xfrm flipH="1">
            <a:off x="4917233" y="2472612"/>
            <a:ext cx="9330" cy="177281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文字版面配置區 1"/>
          <p:cNvSpPr>
            <a:spLocks noGrp="1"/>
          </p:cNvSpPr>
          <p:nvPr>
            <p:ph type="body" sz="quarter" idx="18"/>
          </p:nvPr>
        </p:nvSpPr>
        <p:spPr/>
        <p:txBody>
          <a:bodyPr>
            <a:noAutofit/>
          </a:bodyPr>
          <a:lstStyle/>
          <a:p>
            <a:r>
              <a:rPr lang="en-US" altLang="zh-TW" sz="1800" dirty="0"/>
              <a:t>2019.06.06</a:t>
            </a:r>
            <a:endParaRPr lang="zh-TW" altLang="en-US" sz="1400" dirty="0"/>
          </a:p>
        </p:txBody>
      </p:sp>
    </p:spTree>
    <p:extLst>
      <p:ext uri="{BB962C8B-B14F-4D97-AF65-F5344CB8AC3E}">
        <p14:creationId xmlns:p14="http://schemas.microsoft.com/office/powerpoint/2010/main" val="34800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Overview</a:t>
            </a:r>
          </a:p>
        </p:txBody>
      </p:sp>
      <p:sp>
        <p:nvSpPr>
          <p:cNvPr id="147" name="文字方塊 146"/>
          <p:cNvSpPr txBox="1"/>
          <p:nvPr/>
        </p:nvSpPr>
        <p:spPr>
          <a:xfrm>
            <a:off x="671513" y="1349820"/>
            <a:ext cx="10848973" cy="5493812"/>
          </a:xfrm>
          <a:prstGeom prst="rect">
            <a:avLst/>
          </a:prstGeom>
          <a:noFill/>
        </p:spPr>
        <p:txBody>
          <a:bodyPr wrap="square" rtlCol="0">
            <a:spAutoFit/>
          </a:bodyPr>
          <a:lstStyle/>
          <a:p>
            <a:pPr marL="285750" indent="-285750">
              <a:lnSpc>
                <a:spcPct val="150000"/>
              </a:lnSpc>
              <a:buFont typeface="Arial" charset="0"/>
              <a:buChar char="•"/>
            </a:pPr>
            <a:r>
              <a:rPr lang="zh-TW" altLang="en-US" dirty="0">
                <a:solidFill>
                  <a:schemeClr val="tx1">
                    <a:lumMod val="85000"/>
                    <a:lumOff val="15000"/>
                  </a:schemeClr>
                </a:solidFill>
              </a:rPr>
              <a:t>競賽目標：此次競賽的主要任務為根據百度地圖蒐集的歷史用戶行為數據來預測一組用戶資料，判斷其最適合的交通計畫</a:t>
            </a:r>
            <a:endParaRPr lang="en-US" altLang="zh-TW" dirty="0">
              <a:solidFill>
                <a:schemeClr val="tx1">
                  <a:lumMod val="85000"/>
                  <a:lumOff val="15000"/>
                </a:schemeClr>
              </a:solidFill>
            </a:endParaRPr>
          </a:p>
          <a:p>
            <a:pPr marL="285750" indent="-285750">
              <a:lnSpc>
                <a:spcPct val="150000"/>
              </a:lnSpc>
              <a:buFont typeface="Arial" charset="0"/>
              <a:buChar char="•"/>
            </a:pPr>
            <a:r>
              <a:rPr lang="zh-TW" altLang="en-US" dirty="0">
                <a:solidFill>
                  <a:schemeClr val="tx1">
                    <a:lumMod val="85000"/>
                    <a:lumOff val="15000"/>
                  </a:schemeClr>
                </a:solidFill>
              </a:rPr>
              <a:t>資料結構：</a:t>
            </a:r>
            <a:endParaRPr lang="en-US" altLang="zh-TW" dirty="0">
              <a:solidFill>
                <a:schemeClr val="tx1">
                  <a:lumMod val="85000"/>
                  <a:lumOff val="15000"/>
                </a:schemeClr>
              </a:solidFill>
            </a:endParaRPr>
          </a:p>
          <a:p>
            <a:pPr marL="742950" lvl="1" indent="-285750">
              <a:lnSpc>
                <a:spcPct val="150000"/>
              </a:lnSpc>
              <a:buFont typeface="Arial" charset="0"/>
              <a:buChar char="•"/>
            </a:pPr>
            <a:r>
              <a:rPr lang="zh-TW" altLang="en-US" dirty="0">
                <a:solidFill>
                  <a:schemeClr val="tx1">
                    <a:lumMod val="85000"/>
                    <a:lumOff val="15000"/>
                  </a:schemeClr>
                </a:solidFill>
              </a:rPr>
              <a:t>資料分為訓練資料以及測試資料兩大類，分別涵蓋了 </a:t>
            </a:r>
            <a:r>
              <a:rPr lang="en-US" altLang="zh-TW" dirty="0">
                <a:solidFill>
                  <a:schemeClr val="tx1">
                    <a:lumMod val="85000"/>
                    <a:lumOff val="15000"/>
                  </a:schemeClr>
                </a:solidFill>
              </a:rPr>
              <a:t>2018/10/1~2018/11/30</a:t>
            </a:r>
            <a:r>
              <a:rPr lang="zh-TW" altLang="en-US" dirty="0">
                <a:solidFill>
                  <a:schemeClr val="tx1">
                    <a:lumMod val="85000"/>
                    <a:lumOff val="15000"/>
                  </a:schemeClr>
                </a:solidFill>
              </a:rPr>
              <a:t>的資料以及 </a:t>
            </a:r>
            <a:r>
              <a:rPr lang="en-US" altLang="zh-TW" dirty="0">
                <a:solidFill>
                  <a:schemeClr val="tx1">
                    <a:lumMod val="85000"/>
                    <a:lumOff val="15000"/>
                  </a:schemeClr>
                </a:solidFill>
              </a:rPr>
              <a:t>2018/12/1~2018/12/7 </a:t>
            </a:r>
            <a:r>
              <a:rPr lang="zh-TW" altLang="en-US" dirty="0">
                <a:solidFill>
                  <a:schemeClr val="tx1">
                    <a:lumMod val="85000"/>
                    <a:lumOff val="15000"/>
                  </a:schemeClr>
                </a:solidFill>
              </a:rPr>
              <a:t>的資料。 </a:t>
            </a:r>
            <a:r>
              <a:rPr lang="en-US" altLang="zh-TW" dirty="0">
                <a:solidFill>
                  <a:schemeClr val="tx1">
                    <a:lumMod val="85000"/>
                    <a:lumOff val="15000"/>
                  </a:schemeClr>
                </a:solidFill>
              </a:rPr>
              <a:t>(</a:t>
            </a:r>
            <a:r>
              <a:rPr lang="en-US" altLang="zh-TW" dirty="0" err="1">
                <a:solidFill>
                  <a:schemeClr val="tx1">
                    <a:lumMod val="85000"/>
                    <a:lumOff val="15000"/>
                  </a:schemeClr>
                </a:solidFill>
              </a:rPr>
              <a:t>query.csv</a:t>
            </a:r>
            <a:r>
              <a:rPr lang="en-US" altLang="zh-TW" dirty="0">
                <a:solidFill>
                  <a:schemeClr val="tx1">
                    <a:lumMod val="85000"/>
                    <a:lumOff val="15000"/>
                  </a:schemeClr>
                </a:solidFill>
              </a:rPr>
              <a:t>, </a:t>
            </a:r>
            <a:r>
              <a:rPr lang="en-US" altLang="zh-TW" dirty="0" err="1">
                <a:solidFill>
                  <a:schemeClr val="tx1">
                    <a:lumMod val="85000"/>
                    <a:lumOff val="15000"/>
                  </a:schemeClr>
                </a:solidFill>
              </a:rPr>
              <a:t>plan.csv</a:t>
            </a:r>
            <a:r>
              <a:rPr lang="en-US" altLang="zh-TW" dirty="0">
                <a:solidFill>
                  <a:schemeClr val="tx1">
                    <a:lumMod val="85000"/>
                    <a:lumOff val="15000"/>
                  </a:schemeClr>
                </a:solidFill>
              </a:rPr>
              <a:t>, </a:t>
            </a:r>
            <a:r>
              <a:rPr lang="en-US" altLang="zh-TW" dirty="0" err="1">
                <a:solidFill>
                  <a:schemeClr val="tx1">
                    <a:lumMod val="85000"/>
                    <a:lumOff val="15000"/>
                  </a:schemeClr>
                </a:solidFill>
              </a:rPr>
              <a:t>click.csv</a:t>
            </a:r>
            <a:r>
              <a:rPr lang="en-US" altLang="zh-TW" dirty="0">
                <a:solidFill>
                  <a:schemeClr val="tx1">
                    <a:lumMod val="85000"/>
                    <a:lumOff val="15000"/>
                  </a:schemeClr>
                </a:solidFill>
              </a:rPr>
              <a:t>)</a:t>
            </a:r>
          </a:p>
          <a:p>
            <a:pPr marL="742950" lvl="1" indent="-285750">
              <a:lnSpc>
                <a:spcPct val="150000"/>
              </a:lnSpc>
              <a:buFont typeface="Arial" charset="0"/>
              <a:buChar char="•"/>
            </a:pPr>
            <a:r>
              <a:rPr lang="zh-TW" altLang="en-US" dirty="0">
                <a:solidFill>
                  <a:schemeClr val="tx1">
                    <a:lumMod val="85000"/>
                    <a:lumOff val="15000"/>
                  </a:schemeClr>
                </a:solidFill>
              </a:rPr>
              <a:t>在訓練資料中包含了三種類型的數據，查詢紀錄 </a:t>
            </a:r>
            <a:r>
              <a:rPr lang="en-US" altLang="zh-TW" dirty="0">
                <a:solidFill>
                  <a:schemeClr val="tx1">
                    <a:lumMod val="85000"/>
                    <a:lumOff val="15000"/>
                  </a:schemeClr>
                </a:solidFill>
              </a:rPr>
              <a:t>(query)</a:t>
            </a:r>
            <a:r>
              <a:rPr lang="zh-TW" altLang="en-US" dirty="0">
                <a:solidFill>
                  <a:schemeClr val="tx1">
                    <a:lumMod val="85000"/>
                    <a:lumOff val="15000"/>
                  </a:schemeClr>
                </a:solidFill>
              </a:rPr>
              <a:t>、推薦紀錄 </a:t>
            </a:r>
            <a:r>
              <a:rPr lang="en-US" altLang="zh-TW" dirty="0">
                <a:solidFill>
                  <a:schemeClr val="tx1">
                    <a:lumMod val="85000"/>
                    <a:lumOff val="15000"/>
                  </a:schemeClr>
                </a:solidFill>
              </a:rPr>
              <a:t>(plan)</a:t>
            </a:r>
            <a:r>
              <a:rPr lang="zh-TW" altLang="en-US" dirty="0">
                <a:solidFill>
                  <a:schemeClr val="tx1">
                    <a:lumMod val="85000"/>
                    <a:lumOff val="15000"/>
                  </a:schemeClr>
                </a:solidFill>
              </a:rPr>
              <a:t>、點擊紀錄 </a:t>
            </a:r>
            <a:r>
              <a:rPr lang="en-US" altLang="zh-TW" dirty="0">
                <a:solidFill>
                  <a:schemeClr val="tx1">
                    <a:lumMod val="85000"/>
                    <a:lumOff val="15000"/>
                  </a:schemeClr>
                </a:solidFill>
              </a:rPr>
              <a:t>(click)</a:t>
            </a:r>
          </a:p>
          <a:p>
            <a:pPr marL="742950" lvl="1" indent="-285750">
              <a:lnSpc>
                <a:spcPct val="150000"/>
              </a:lnSpc>
              <a:buFont typeface="Arial" charset="0"/>
              <a:buChar char="•"/>
            </a:pPr>
            <a:r>
              <a:rPr lang="zh-TW" altLang="en-US" dirty="0">
                <a:solidFill>
                  <a:schemeClr val="tx1">
                    <a:lumMod val="85000"/>
                    <a:lumOff val="15000"/>
                  </a:schemeClr>
                </a:solidFill>
              </a:rPr>
              <a:t>在測試資料中包含了兩種類型的數據，查詢紀錄 </a:t>
            </a:r>
            <a:r>
              <a:rPr lang="en-US" altLang="zh-TW" dirty="0">
                <a:solidFill>
                  <a:schemeClr val="tx1">
                    <a:lumMod val="85000"/>
                    <a:lumOff val="15000"/>
                  </a:schemeClr>
                </a:solidFill>
              </a:rPr>
              <a:t>(query)</a:t>
            </a:r>
            <a:r>
              <a:rPr lang="zh-TW" altLang="en-US" dirty="0">
                <a:solidFill>
                  <a:schemeClr val="tx1">
                    <a:lumMod val="85000"/>
                    <a:lumOff val="15000"/>
                  </a:schemeClr>
                </a:solidFill>
              </a:rPr>
              <a:t>、推薦紀錄 </a:t>
            </a:r>
            <a:r>
              <a:rPr lang="en-US" altLang="zh-TW" dirty="0">
                <a:solidFill>
                  <a:schemeClr val="tx1">
                    <a:lumMod val="85000"/>
                    <a:lumOff val="15000"/>
                  </a:schemeClr>
                </a:solidFill>
              </a:rPr>
              <a:t>(plan)</a:t>
            </a:r>
          </a:p>
          <a:p>
            <a:pPr marL="742950" lvl="1" indent="-285750">
              <a:lnSpc>
                <a:spcPct val="150000"/>
              </a:lnSpc>
              <a:buFont typeface="Arial" charset="0"/>
              <a:buChar char="•"/>
            </a:pPr>
            <a:r>
              <a:rPr lang="zh-TW" altLang="en-US" dirty="0">
                <a:solidFill>
                  <a:schemeClr val="tx1">
                    <a:lumMod val="85000"/>
                    <a:lumOff val="15000"/>
                  </a:schemeClr>
                </a:solidFill>
              </a:rPr>
              <a:t>每個紀錄基本會包含一組編碼 </a:t>
            </a:r>
            <a:r>
              <a:rPr lang="en-US" altLang="zh-TW" dirty="0">
                <a:solidFill>
                  <a:schemeClr val="tx1">
                    <a:lumMod val="85000"/>
                    <a:lumOff val="15000"/>
                  </a:schemeClr>
                </a:solidFill>
              </a:rPr>
              <a:t>(</a:t>
            </a:r>
            <a:r>
              <a:rPr lang="en-US" altLang="zh-TW" dirty="0" err="1">
                <a:solidFill>
                  <a:schemeClr val="tx1">
                    <a:lumMod val="85000"/>
                    <a:lumOff val="15000"/>
                  </a:schemeClr>
                </a:solidFill>
              </a:rPr>
              <a:t>sid</a:t>
            </a:r>
            <a:r>
              <a:rPr lang="en-US" altLang="zh-TW" dirty="0">
                <a:solidFill>
                  <a:schemeClr val="tx1">
                    <a:lumMod val="85000"/>
                    <a:lumOff val="15000"/>
                  </a:schemeClr>
                </a:solidFill>
              </a:rPr>
              <a:t>) </a:t>
            </a:r>
            <a:r>
              <a:rPr lang="zh-TW" altLang="en-US" dirty="0">
                <a:solidFill>
                  <a:schemeClr val="tx1">
                    <a:lumMod val="85000"/>
                    <a:lumOff val="15000"/>
                  </a:schemeClr>
                </a:solidFill>
              </a:rPr>
              <a:t>以及執行當下的時間 </a:t>
            </a:r>
            <a:r>
              <a:rPr lang="en-US" altLang="zh-TW" dirty="0">
                <a:solidFill>
                  <a:schemeClr val="tx1">
                    <a:lumMod val="85000"/>
                    <a:lumOff val="15000"/>
                  </a:schemeClr>
                </a:solidFill>
              </a:rPr>
              <a:t>(</a:t>
            </a:r>
            <a:r>
              <a:rPr lang="en-US" altLang="zh-TW" dirty="0" err="1">
                <a:solidFill>
                  <a:schemeClr val="tx1">
                    <a:lumMod val="85000"/>
                    <a:lumOff val="15000"/>
                  </a:schemeClr>
                </a:solidFill>
              </a:rPr>
              <a:t>req_time</a:t>
            </a:r>
            <a:r>
              <a:rPr lang="en-US" altLang="zh-TW" dirty="0">
                <a:solidFill>
                  <a:schemeClr val="tx1">
                    <a:lumMod val="85000"/>
                    <a:lumOff val="15000"/>
                  </a:schemeClr>
                </a:solidFill>
              </a:rPr>
              <a:t>, </a:t>
            </a:r>
            <a:r>
              <a:rPr lang="en-US" altLang="zh-TW" dirty="0" err="1">
                <a:solidFill>
                  <a:schemeClr val="tx1">
                    <a:lumMod val="85000"/>
                    <a:lumOff val="15000"/>
                  </a:schemeClr>
                </a:solidFill>
              </a:rPr>
              <a:t>click_time</a:t>
            </a:r>
            <a:r>
              <a:rPr lang="en-US" altLang="zh-TW" dirty="0">
                <a:solidFill>
                  <a:schemeClr val="tx1">
                    <a:lumMod val="85000"/>
                    <a:lumOff val="15000"/>
                  </a:schemeClr>
                </a:solidFill>
              </a:rPr>
              <a:t>, </a:t>
            </a:r>
            <a:r>
              <a:rPr lang="en-US" altLang="zh-TW" dirty="0" err="1">
                <a:solidFill>
                  <a:schemeClr val="tx1">
                    <a:lumMod val="85000"/>
                    <a:lumOff val="15000"/>
                  </a:schemeClr>
                </a:solidFill>
              </a:rPr>
              <a:t>plan_time</a:t>
            </a:r>
            <a:r>
              <a:rPr lang="en-US" altLang="zh-TW" dirty="0">
                <a:solidFill>
                  <a:schemeClr val="tx1">
                    <a:lumMod val="85000"/>
                    <a:lumOff val="15000"/>
                  </a:schemeClr>
                </a:solidFill>
              </a:rPr>
              <a:t>)</a:t>
            </a:r>
          </a:p>
          <a:p>
            <a:pPr marL="742950" lvl="1" indent="-285750">
              <a:lnSpc>
                <a:spcPct val="150000"/>
              </a:lnSpc>
              <a:buFont typeface="Arial" charset="0"/>
              <a:buChar char="•"/>
            </a:pPr>
            <a:r>
              <a:rPr lang="zh-TW" altLang="en-US" dirty="0">
                <a:solidFill>
                  <a:schemeClr val="tx1">
                    <a:lumMod val="85000"/>
                    <a:lumOff val="15000"/>
                  </a:schemeClr>
                </a:solidFill>
              </a:rPr>
              <a:t>另外還有提供跟使用者屬性相關的數據 </a:t>
            </a:r>
            <a:r>
              <a:rPr lang="en-US" altLang="zh-TW" dirty="0">
                <a:solidFill>
                  <a:schemeClr val="tx1">
                    <a:lumMod val="85000"/>
                    <a:lumOff val="15000"/>
                  </a:schemeClr>
                </a:solidFill>
              </a:rPr>
              <a:t>(</a:t>
            </a:r>
            <a:r>
              <a:rPr lang="en-US" altLang="zh-TW" dirty="0" err="1">
                <a:solidFill>
                  <a:schemeClr val="tx1">
                    <a:lumMod val="85000"/>
                    <a:lumOff val="15000"/>
                  </a:schemeClr>
                </a:solidFill>
              </a:rPr>
              <a:t>profile.csv</a:t>
            </a:r>
            <a:r>
              <a:rPr lang="en-US" altLang="zh-TW" dirty="0">
                <a:solidFill>
                  <a:schemeClr val="tx1">
                    <a:lumMod val="85000"/>
                    <a:lumOff val="15000"/>
                  </a:schemeClr>
                </a:solidFill>
              </a:rPr>
              <a:t>)</a:t>
            </a:r>
          </a:p>
          <a:p>
            <a:pPr marL="285750" indent="-285750">
              <a:lnSpc>
                <a:spcPct val="150000"/>
              </a:lnSpc>
              <a:buFont typeface="Arial" charset="0"/>
              <a:buChar char="•"/>
            </a:pPr>
            <a:r>
              <a:rPr lang="zh-TW" altLang="en-US" dirty="0">
                <a:solidFill>
                  <a:schemeClr val="tx1">
                    <a:lumMod val="85000"/>
                    <a:lumOff val="15000"/>
                  </a:schemeClr>
                </a:solidFill>
              </a:rPr>
              <a:t>衡量依據： </a:t>
            </a:r>
            <a:r>
              <a:rPr lang="en-US" altLang="zh-TW" dirty="0">
                <a:solidFill>
                  <a:schemeClr val="tx1">
                    <a:lumMod val="85000"/>
                    <a:lumOff val="15000"/>
                  </a:schemeClr>
                </a:solidFill>
              </a:rPr>
              <a:t>Weighted-F1</a:t>
            </a:r>
          </a:p>
          <a:p>
            <a:pPr>
              <a:lnSpc>
                <a:spcPct val="150000"/>
              </a:lnSpc>
            </a:pPr>
            <a:endParaRPr lang="en-US" altLang="zh-TW" dirty="0">
              <a:solidFill>
                <a:schemeClr val="tx1">
                  <a:lumMod val="85000"/>
                  <a:lumOff val="15000"/>
                </a:schemeClr>
              </a:solidFill>
            </a:endParaRPr>
          </a:p>
          <a:p>
            <a:pPr>
              <a:lnSpc>
                <a:spcPct val="150000"/>
              </a:lnSpc>
            </a:pPr>
            <a:endParaRPr lang="en-US" altLang="zh-TW" dirty="0">
              <a:solidFill>
                <a:schemeClr val="tx1">
                  <a:lumMod val="85000"/>
                  <a:lumOff val="15000"/>
                </a:schemeClr>
              </a:solidFill>
            </a:endParaRPr>
          </a:p>
          <a:p>
            <a:pPr>
              <a:lnSpc>
                <a:spcPct val="150000"/>
              </a:lnSpc>
            </a:pPr>
            <a:endParaRPr lang="en-US" altLang="zh-TW" dirty="0">
              <a:solidFill>
                <a:schemeClr val="tx1">
                  <a:lumMod val="85000"/>
                  <a:lumOff val="15000"/>
                </a:schemeClr>
              </a:solidFill>
            </a:endParaRPr>
          </a:p>
        </p:txBody>
      </p:sp>
      <p:pic>
        <p:nvPicPr>
          <p:cNvPr id="61" name="Picture 2" descr="al-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204" y="5486670"/>
            <a:ext cx="8603999" cy="753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6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Data preprocessing</a:t>
            </a:r>
            <a:r>
              <a:rPr lang="zh-TW" altLang="en-US" sz="3200" dirty="0">
                <a:solidFill>
                  <a:schemeClr val="tx1"/>
                </a:solidFill>
              </a:rPr>
              <a:t> </a:t>
            </a:r>
            <a:r>
              <a:rPr lang="en-US" altLang="zh-TW" sz="3200" dirty="0">
                <a:solidFill>
                  <a:schemeClr val="tx1"/>
                </a:solidFill>
              </a:rPr>
              <a:t>- query</a:t>
            </a:r>
          </a:p>
        </p:txBody>
      </p:sp>
      <p:sp>
        <p:nvSpPr>
          <p:cNvPr id="8" name="文字方塊 7"/>
          <p:cNvSpPr txBox="1"/>
          <p:nvPr/>
        </p:nvSpPr>
        <p:spPr>
          <a:xfrm>
            <a:off x="671513" y="1168040"/>
            <a:ext cx="10848973" cy="41903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2000" dirty="0"/>
              <a:t>每一筆 </a:t>
            </a:r>
            <a:r>
              <a:rPr lang="en-US" altLang="zh-TW" sz="2000" dirty="0"/>
              <a:t>query </a:t>
            </a:r>
            <a:r>
              <a:rPr lang="zh-TW" altLang="en-US" sz="2000" dirty="0"/>
              <a:t>代表了百度地圖用戶的一次路線搜尋，資料型態如下：</a:t>
            </a:r>
          </a:p>
          <a:p>
            <a:pPr marL="285750" indent="-285750">
              <a:lnSpc>
                <a:spcPct val="150000"/>
              </a:lnSpc>
              <a:buFont typeface="Arial" panose="020B0604020202020204" pitchFamily="34" charset="0"/>
              <a:buChar char="•"/>
            </a:pPr>
            <a:endParaRPr lang="en-US" altLang="zh-TW" sz="2000" dirty="0"/>
          </a:p>
          <a:p>
            <a:pPr marL="285750" indent="-285750">
              <a:lnSpc>
                <a:spcPct val="150000"/>
              </a:lnSpc>
              <a:buFont typeface="Arial" panose="020B0604020202020204" pitchFamily="34" charset="0"/>
              <a:buChar char="•"/>
            </a:pPr>
            <a:endParaRPr lang="en-US" altLang="zh-TW" sz="2000" dirty="0"/>
          </a:p>
          <a:p>
            <a:pPr marL="285750" indent="-285750">
              <a:lnSpc>
                <a:spcPct val="150000"/>
              </a:lnSpc>
              <a:buFont typeface="Arial" panose="020B0604020202020204" pitchFamily="34" charset="0"/>
              <a:buChar char="•"/>
            </a:pPr>
            <a:endParaRPr lang="en-US" altLang="zh-TW" sz="2000" dirty="0"/>
          </a:p>
          <a:p>
            <a:pPr marL="285750" indent="-285750">
              <a:lnSpc>
                <a:spcPct val="150000"/>
              </a:lnSpc>
              <a:buFont typeface="Arial" panose="020B0604020202020204" pitchFamily="34" charset="0"/>
              <a:buChar char="•"/>
            </a:pPr>
            <a:r>
              <a:rPr lang="zh-TW" altLang="en-US" sz="2000" dirty="0"/>
              <a:t>訓練集中一共有 </a:t>
            </a:r>
            <a:r>
              <a:rPr lang="en-US" altLang="zh-TW" sz="2000" dirty="0"/>
              <a:t>500,000 </a:t>
            </a:r>
            <a:r>
              <a:rPr lang="zh-TW" altLang="en-US" sz="2000" dirty="0"/>
              <a:t>筆資料，測試集中則有 </a:t>
            </a:r>
            <a:r>
              <a:rPr lang="en-US" altLang="zh-TW" sz="2000" dirty="0"/>
              <a:t>94358 </a:t>
            </a:r>
            <a:r>
              <a:rPr lang="zh-TW" altLang="en-US" sz="2000" dirty="0"/>
              <a:t>筆</a:t>
            </a:r>
          </a:p>
          <a:p>
            <a:pPr marL="285750" indent="-285750">
              <a:lnSpc>
                <a:spcPct val="150000"/>
              </a:lnSpc>
              <a:buFont typeface="Arial" panose="020B0604020202020204" pitchFamily="34" charset="0"/>
              <a:buChar char="•"/>
            </a:pPr>
            <a:r>
              <a:rPr lang="zh-TW" altLang="en-US" sz="2000" dirty="0"/>
              <a:t>訓練集中 </a:t>
            </a:r>
            <a:r>
              <a:rPr lang="en-US" altLang="zh-TW" sz="2000" dirty="0" err="1"/>
              <a:t>pid</a:t>
            </a:r>
            <a:r>
              <a:rPr lang="en-US" altLang="zh-TW" sz="2000" dirty="0"/>
              <a:t> </a:t>
            </a:r>
            <a:r>
              <a:rPr lang="zh-TW" altLang="en-US" sz="2000" dirty="0"/>
              <a:t>遺失 </a:t>
            </a:r>
            <a:r>
              <a:rPr lang="en-US" altLang="zh-TW" sz="2000" dirty="0"/>
              <a:t>163979 </a:t>
            </a:r>
            <a:r>
              <a:rPr lang="zh-TW" altLang="en-US" sz="2000" dirty="0"/>
              <a:t>筆，測試集中則遺失 </a:t>
            </a:r>
            <a:r>
              <a:rPr lang="en-US" altLang="zh-TW" sz="2000" dirty="0"/>
              <a:t>31447 </a:t>
            </a:r>
            <a:r>
              <a:rPr lang="zh-TW" altLang="en-US" sz="2000" dirty="0"/>
              <a:t>筆（約三成的數據）</a:t>
            </a:r>
            <a:endParaRPr lang="en-US" altLang="zh-TW" sz="2000" dirty="0"/>
          </a:p>
          <a:p>
            <a:pPr marL="285750" indent="-285750">
              <a:lnSpc>
                <a:spcPct val="150000"/>
              </a:lnSpc>
              <a:buFont typeface="Arial" panose="020B0604020202020204" pitchFamily="34" charset="0"/>
              <a:buChar char="•"/>
            </a:pPr>
            <a:endParaRPr lang="en-US" altLang="zh-TW" sz="2000" dirty="0"/>
          </a:p>
          <a:p>
            <a:pPr marL="285750" indent="-285750">
              <a:lnSpc>
                <a:spcPct val="150000"/>
              </a:lnSpc>
              <a:buFont typeface="Arial" panose="020B0604020202020204" pitchFamily="34" charset="0"/>
              <a:buChar char="•"/>
            </a:pPr>
            <a:endParaRPr lang="en-US" altLang="zh-TW" sz="2000" dirty="0"/>
          </a:p>
          <a:p>
            <a:pPr marL="285750" indent="-285750">
              <a:lnSpc>
                <a:spcPct val="150000"/>
              </a:lnSpc>
              <a:buFont typeface="Arial" panose="020B0604020202020204" pitchFamily="34" charset="0"/>
              <a:buChar char="•"/>
            </a:pPr>
            <a:endParaRPr lang="zh-TW" altLang="en-US" sz="2000" dirty="0"/>
          </a:p>
        </p:txBody>
      </p:sp>
      <p:graphicFrame>
        <p:nvGraphicFramePr>
          <p:cNvPr id="11" name="表格 10"/>
          <p:cNvGraphicFramePr>
            <a:graphicFrameLocks noGrp="1"/>
          </p:cNvGraphicFramePr>
          <p:nvPr>
            <p:extLst/>
          </p:nvPr>
        </p:nvGraphicFramePr>
        <p:xfrm>
          <a:off x="1757201" y="1940086"/>
          <a:ext cx="8676005" cy="1112520"/>
        </p:xfrm>
        <a:graphic>
          <a:graphicData uri="http://schemas.openxmlformats.org/drawingml/2006/table">
            <a:tbl>
              <a:tblPr firstRow="1" bandRow="1">
                <a:tableStyleId>{F5AB1C69-6EDB-4FF4-983F-18BD219EF322}</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2173605">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r>
                        <a:rPr lang="en-US" altLang="zh-TW" sz="1600" dirty="0" err="1"/>
                        <a:t>sid</a:t>
                      </a:r>
                      <a:endParaRPr lang="zh-TW" altLang="en-US" sz="1600" dirty="0"/>
                    </a:p>
                  </a:txBody>
                  <a:tcPr/>
                </a:tc>
                <a:tc>
                  <a:txBody>
                    <a:bodyPr/>
                    <a:lstStyle/>
                    <a:p>
                      <a:r>
                        <a:rPr lang="en-US" altLang="zh-TW" sz="1600" dirty="0" err="1"/>
                        <a:t>pid</a:t>
                      </a:r>
                      <a:endParaRPr lang="zh-TW" altLang="en-US" sz="1600" dirty="0"/>
                    </a:p>
                  </a:txBody>
                  <a:tcPr/>
                </a:tc>
                <a:tc>
                  <a:txBody>
                    <a:bodyPr/>
                    <a:lstStyle/>
                    <a:p>
                      <a:r>
                        <a:rPr lang="en-US" altLang="zh-TW" sz="1600" dirty="0" err="1"/>
                        <a:t>req_time</a:t>
                      </a:r>
                      <a:endParaRPr lang="zh-TW" altLang="en-US" sz="1600" dirty="0"/>
                    </a:p>
                  </a:txBody>
                  <a:tcPr/>
                </a:tc>
                <a:tc>
                  <a:txBody>
                    <a:bodyPr/>
                    <a:lstStyle/>
                    <a:p>
                      <a:r>
                        <a:rPr lang="en-US" altLang="zh-TW" sz="1600" dirty="0"/>
                        <a:t>o</a:t>
                      </a:r>
                      <a:endParaRPr lang="zh-TW" altLang="en-US" sz="1600" dirty="0"/>
                    </a:p>
                  </a:txBody>
                  <a:tcPr/>
                </a:tc>
                <a:tc>
                  <a:txBody>
                    <a:bodyPr/>
                    <a:lstStyle/>
                    <a:p>
                      <a:r>
                        <a:rPr lang="en-US" altLang="zh-TW" sz="1600" dirty="0"/>
                        <a:t>d</a:t>
                      </a:r>
                      <a:endParaRPr lang="zh-TW" altLang="en-US" sz="1600" dirty="0"/>
                    </a:p>
                  </a:txBody>
                  <a:tcPr/>
                </a:tc>
                <a:extLst>
                  <a:ext uri="{0D108BD9-81ED-4DB2-BD59-A6C34878D82A}">
                    <a16:rowId xmlns:a16="http://schemas.microsoft.com/office/drawing/2014/main" val="10000"/>
                  </a:ext>
                </a:extLst>
              </a:tr>
              <a:tr h="370840">
                <a:tc>
                  <a:txBody>
                    <a:bodyPr/>
                    <a:lstStyle/>
                    <a:p>
                      <a:r>
                        <a:rPr lang="en-US" altLang="zh-TW" sz="1600" dirty="0"/>
                        <a:t>3000821</a:t>
                      </a:r>
                      <a:endParaRPr lang="zh-TW" altLang="en-US" sz="1600" dirty="0"/>
                    </a:p>
                  </a:txBody>
                  <a:tcPr/>
                </a:tc>
                <a:tc>
                  <a:txBody>
                    <a:bodyPr/>
                    <a:lstStyle/>
                    <a:p>
                      <a:endParaRPr lang="zh-TW" altLang="en-US" sz="1600" dirty="0"/>
                    </a:p>
                  </a:txBody>
                  <a:tcPr/>
                </a:tc>
                <a:tc>
                  <a:txBody>
                    <a:bodyPr/>
                    <a:lstStyle/>
                    <a:p>
                      <a:r>
                        <a:rPr lang="en-US" altLang="zh-TW" sz="1600" dirty="0"/>
                        <a:t>2018-11-02 17:54:30</a:t>
                      </a:r>
                      <a:endParaRPr lang="zh-TW" altLang="en-US" sz="1600" dirty="0"/>
                    </a:p>
                  </a:txBody>
                  <a:tcPr/>
                </a:tc>
                <a:tc>
                  <a:txBody>
                    <a:bodyPr/>
                    <a:lstStyle/>
                    <a:p>
                      <a:r>
                        <a:rPr lang="en-US" altLang="zh-TW" sz="1600" dirty="0"/>
                        <a:t>116.29,</a:t>
                      </a:r>
                      <a:r>
                        <a:rPr lang="en-US" altLang="zh-TW" sz="1600" baseline="0" dirty="0"/>
                        <a:t> 39.97</a:t>
                      </a:r>
                      <a:endParaRPr lang="zh-TW" altLang="en-US" sz="1600" dirty="0"/>
                    </a:p>
                  </a:txBody>
                  <a:tcPr/>
                </a:tc>
                <a:tc>
                  <a:txBody>
                    <a:bodyPr/>
                    <a:lstStyle/>
                    <a:p>
                      <a:r>
                        <a:rPr lang="en-US" altLang="zh-TW" sz="1600" dirty="0"/>
                        <a:t>116.32,</a:t>
                      </a:r>
                      <a:r>
                        <a:rPr lang="en-US" altLang="zh-TW" sz="1600" baseline="0" dirty="0"/>
                        <a:t> 39.96</a:t>
                      </a:r>
                      <a:endParaRPr lang="zh-TW" altLang="en-US" sz="1600" dirty="0"/>
                    </a:p>
                  </a:txBody>
                  <a:tcPr/>
                </a:tc>
                <a:extLst>
                  <a:ext uri="{0D108BD9-81ED-4DB2-BD59-A6C34878D82A}">
                    <a16:rowId xmlns:a16="http://schemas.microsoft.com/office/drawing/2014/main" val="10001"/>
                  </a:ext>
                </a:extLst>
              </a:tr>
              <a:tr h="370840">
                <a:tc>
                  <a:txBody>
                    <a:bodyPr/>
                    <a:lstStyle/>
                    <a:p>
                      <a:r>
                        <a:rPr lang="en-US" altLang="zh-TW" sz="1600" dirty="0"/>
                        <a:t>3085857</a:t>
                      </a:r>
                      <a:endParaRPr lang="zh-TW" altLang="en-US" sz="1600" dirty="0"/>
                    </a:p>
                  </a:txBody>
                  <a:tcPr/>
                </a:tc>
                <a:tc>
                  <a:txBody>
                    <a:bodyPr/>
                    <a:lstStyle/>
                    <a:p>
                      <a:r>
                        <a:rPr lang="en-US" altLang="zh-TW" sz="1600" dirty="0"/>
                        <a:t>210736</a:t>
                      </a:r>
                      <a:endParaRPr lang="zh-TW" altLang="en-US" sz="1600" dirty="0"/>
                    </a:p>
                  </a:txBody>
                  <a:tcPr/>
                </a:tc>
                <a:tc>
                  <a:txBody>
                    <a:bodyPr/>
                    <a:lstStyle/>
                    <a:p>
                      <a:r>
                        <a:rPr lang="en-US" altLang="zh-TW" sz="1600" dirty="0"/>
                        <a:t>2018-11-16 10:53:10</a:t>
                      </a:r>
                      <a:endParaRPr lang="zh-TW" altLang="en-US" sz="1600" dirty="0"/>
                    </a:p>
                  </a:txBody>
                  <a:tcPr/>
                </a:tc>
                <a:tc>
                  <a:txBody>
                    <a:bodyPr/>
                    <a:lstStyle/>
                    <a:p>
                      <a:r>
                        <a:rPr lang="en-US" altLang="zh-TW" sz="1600" dirty="0"/>
                        <a:t>116.39, 39.84</a:t>
                      </a:r>
                      <a:endParaRPr lang="zh-TW" altLang="en-US" sz="1600" dirty="0"/>
                    </a:p>
                  </a:txBody>
                  <a:tcPr/>
                </a:tc>
                <a:tc>
                  <a:txBody>
                    <a:bodyPr/>
                    <a:lstStyle/>
                    <a:p>
                      <a:r>
                        <a:rPr lang="en-US" altLang="zh-TW" sz="1600" dirty="0"/>
                        <a:t>116.33, 39.79</a:t>
                      </a:r>
                      <a:endParaRPr lang="zh-TW" altLang="en-US" sz="1600" dirty="0"/>
                    </a:p>
                  </a:txBody>
                  <a:tcPr/>
                </a:tc>
                <a:extLst>
                  <a:ext uri="{0D108BD9-81ED-4DB2-BD59-A6C34878D82A}">
                    <a16:rowId xmlns:a16="http://schemas.microsoft.com/office/drawing/2014/main" val="10002"/>
                  </a:ext>
                </a:extLst>
              </a:tr>
            </a:tbl>
          </a:graphicData>
        </a:graphic>
      </p:graphicFrame>
      <p:sp>
        <p:nvSpPr>
          <p:cNvPr id="13" name="內容版面配置區 2"/>
          <p:cNvSpPr txBox="1">
            <a:spLocks/>
          </p:cNvSpPr>
          <p:nvPr/>
        </p:nvSpPr>
        <p:spPr>
          <a:xfrm>
            <a:off x="699223" y="4171536"/>
            <a:ext cx="5778985" cy="3275159"/>
          </a:xfrm>
          <a:prstGeom prst="rect">
            <a:avLst/>
          </a:prstGeom>
        </p:spPr>
        <p:txBody>
          <a:bodyPr vert="horz" lIns="91440" tIns="45720" rIns="91440" bIns="45720" rtlCol="0">
            <a:normAutofit/>
          </a:bodyPr>
          <a:lstStyle>
            <a:lvl1pPr marL="228604" indent="-228604" algn="l" defTabSz="914411" rtl="0" eaLnBrk="1" latinLnBrk="0" hangingPunct="1">
              <a:lnSpc>
                <a:spcPct val="100000"/>
              </a:lnSpc>
              <a:spcBef>
                <a:spcPts val="1001"/>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defRPr>
            </a:lvl1pPr>
            <a:lvl2pPr marL="685809" indent="-228604" algn="l" defTabSz="914411" rtl="0" eaLnBrk="1" latinLnBrk="0" hangingPunct="1">
              <a:lnSpc>
                <a:spcPct val="10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defRPr>
            </a:lvl2pPr>
            <a:lvl3pPr marL="1143015" indent="-228604" algn="l" defTabSz="914411" rtl="0" eaLnBrk="1" latinLnBrk="0" hangingPunct="1">
              <a:lnSpc>
                <a:spcPct val="10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defRPr>
            </a:lvl3pPr>
            <a:lvl4pPr marL="1600221" indent="-228604" algn="l" defTabSz="914411" rtl="0" eaLnBrk="1" latinLnBrk="0" hangingPunct="1">
              <a:lnSpc>
                <a:spcPct val="10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defRPr>
            </a:lvl4pPr>
            <a:lvl5pPr marL="2057427" indent="-228604" algn="l" defTabSz="914411" rtl="0" eaLnBrk="1" latinLnBrk="0" hangingPunct="1">
              <a:lnSpc>
                <a:spcPct val="10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r>
              <a:rPr lang="zh-TW" altLang="en-US" dirty="0">
                <a:latin typeface="+mn-lt"/>
                <a:ea typeface="+mn-ea"/>
                <a:cs typeface="+mn-cs"/>
              </a:rPr>
              <a:t>資料前處理：</a:t>
            </a:r>
            <a:endParaRPr lang="en-US" altLang="zh-TW" dirty="0">
              <a:latin typeface="+mn-lt"/>
              <a:ea typeface="+mn-ea"/>
              <a:cs typeface="+mn-cs"/>
            </a:endParaRPr>
          </a:p>
          <a:p>
            <a:pPr lvl="1"/>
            <a:r>
              <a:rPr lang="zh-TW" altLang="en-US" dirty="0">
                <a:latin typeface="+mn-lt"/>
                <a:ea typeface="+mn-ea"/>
                <a:cs typeface="+mn-cs"/>
              </a:rPr>
              <a:t>時間資訊：將</a:t>
            </a:r>
            <a:r>
              <a:rPr lang="en-US" altLang="zh-TW" dirty="0">
                <a:latin typeface="+mn-lt"/>
                <a:ea typeface="+mn-ea"/>
                <a:cs typeface="+mn-cs"/>
              </a:rPr>
              <a:t> </a:t>
            </a:r>
            <a:r>
              <a:rPr lang="en-US" altLang="zh-TW" dirty="0" err="1">
                <a:latin typeface="+mn-lt"/>
                <a:ea typeface="+mn-ea"/>
                <a:cs typeface="+mn-cs"/>
              </a:rPr>
              <a:t>req_time</a:t>
            </a:r>
            <a:r>
              <a:rPr lang="en-US" altLang="zh-TW" dirty="0">
                <a:latin typeface="+mn-lt"/>
                <a:ea typeface="+mn-ea"/>
                <a:cs typeface="+mn-cs"/>
              </a:rPr>
              <a:t> </a:t>
            </a:r>
            <a:r>
              <a:rPr lang="zh-TW" altLang="en-US" dirty="0">
                <a:latin typeface="+mn-lt"/>
                <a:ea typeface="+mn-ea"/>
                <a:cs typeface="+mn-cs"/>
              </a:rPr>
              <a:t>分解為以下特徵：</a:t>
            </a:r>
            <a:endParaRPr lang="en-US" altLang="zh-TW" dirty="0">
              <a:latin typeface="+mn-lt"/>
              <a:ea typeface="+mn-ea"/>
              <a:cs typeface="+mn-cs"/>
            </a:endParaRPr>
          </a:p>
          <a:p>
            <a:pPr lvl="2"/>
            <a:r>
              <a:rPr lang="en-US" altLang="zh-TW" dirty="0">
                <a:latin typeface="+mn-lt"/>
                <a:ea typeface="+mn-ea"/>
                <a:cs typeface="+mn-cs"/>
              </a:rPr>
              <a:t>Day</a:t>
            </a:r>
          </a:p>
          <a:p>
            <a:pPr lvl="2"/>
            <a:r>
              <a:rPr lang="en-US" altLang="zh-TW" dirty="0">
                <a:latin typeface="+mn-lt"/>
                <a:ea typeface="+mn-ea"/>
                <a:cs typeface="+mn-cs"/>
              </a:rPr>
              <a:t>Weekday (</a:t>
            </a:r>
            <a:r>
              <a:rPr lang="zh-TW" altLang="en-US" dirty="0">
                <a:latin typeface="+mn-lt"/>
                <a:ea typeface="+mn-ea"/>
                <a:cs typeface="+mn-cs"/>
              </a:rPr>
              <a:t>一～日</a:t>
            </a:r>
            <a:r>
              <a:rPr lang="en-US" altLang="zh-TW" dirty="0">
                <a:latin typeface="+mn-lt"/>
                <a:ea typeface="+mn-ea"/>
                <a:cs typeface="+mn-cs"/>
              </a:rPr>
              <a:t>)</a:t>
            </a:r>
          </a:p>
          <a:p>
            <a:pPr lvl="2"/>
            <a:r>
              <a:rPr lang="en-US" altLang="zh-TW" dirty="0">
                <a:latin typeface="+mn-lt"/>
                <a:ea typeface="+mn-ea"/>
                <a:cs typeface="+mn-cs"/>
              </a:rPr>
              <a:t>Hour</a:t>
            </a:r>
          </a:p>
          <a:p>
            <a:pPr lvl="2"/>
            <a:r>
              <a:rPr lang="en-US" altLang="zh-TW" dirty="0">
                <a:latin typeface="+mn-lt"/>
                <a:ea typeface="+mn-ea"/>
                <a:cs typeface="+mn-cs"/>
              </a:rPr>
              <a:t>Second</a:t>
            </a:r>
            <a:r>
              <a:rPr lang="zh-TW" altLang="en-US" dirty="0">
                <a:latin typeface="+mn-lt"/>
                <a:ea typeface="+mn-ea"/>
                <a:cs typeface="+mn-cs"/>
              </a:rPr>
              <a:t> </a:t>
            </a:r>
            <a:r>
              <a:rPr lang="en-US" altLang="zh-TW" dirty="0">
                <a:latin typeface="+mn-lt"/>
                <a:ea typeface="+mn-ea"/>
                <a:cs typeface="+mn-cs"/>
              </a:rPr>
              <a:t>(0~86400)</a:t>
            </a:r>
          </a:p>
        </p:txBody>
      </p:sp>
      <p:sp>
        <p:nvSpPr>
          <p:cNvPr id="14" name="內容版面配置區 2"/>
          <p:cNvSpPr txBox="1">
            <a:spLocks/>
          </p:cNvSpPr>
          <p:nvPr/>
        </p:nvSpPr>
        <p:spPr>
          <a:xfrm>
            <a:off x="6063102" y="4541426"/>
            <a:ext cx="5844780" cy="2863626"/>
          </a:xfrm>
          <a:prstGeom prst="rect">
            <a:avLst/>
          </a:prstGeom>
        </p:spPr>
        <p:txBody>
          <a:bodyPr vert="horz" lIns="91440" tIns="45720" rIns="91440" bIns="45720" rtlCol="0">
            <a:normAutofit/>
          </a:bodyPr>
          <a:lstStyle>
            <a:lvl1pPr marL="228604" indent="-228604" algn="l" defTabSz="914411" rtl="0" eaLnBrk="1" latinLnBrk="0" hangingPunct="1">
              <a:lnSpc>
                <a:spcPct val="100000"/>
              </a:lnSpc>
              <a:spcBef>
                <a:spcPts val="1001"/>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defRPr>
            </a:lvl1pPr>
            <a:lvl2pPr marL="685809" indent="-228604" algn="l" defTabSz="914411" rtl="0" eaLnBrk="1" latinLnBrk="0" hangingPunct="1">
              <a:lnSpc>
                <a:spcPct val="10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defRPr>
            </a:lvl2pPr>
            <a:lvl3pPr marL="1143015" indent="-228604" algn="l" defTabSz="914411" rtl="0" eaLnBrk="1" latinLnBrk="0" hangingPunct="1">
              <a:lnSpc>
                <a:spcPct val="10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defRPr>
            </a:lvl3pPr>
            <a:lvl4pPr marL="1600221" indent="-228604" algn="l" defTabSz="914411" rtl="0" eaLnBrk="1" latinLnBrk="0" hangingPunct="1">
              <a:lnSpc>
                <a:spcPct val="10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defRPr>
            </a:lvl4pPr>
            <a:lvl5pPr marL="2057427" indent="-228604" algn="l" defTabSz="914411" rtl="0" eaLnBrk="1" latinLnBrk="0" hangingPunct="1">
              <a:lnSpc>
                <a:spcPct val="10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1"/>
            <a:r>
              <a:rPr lang="zh-TW" altLang="en-US" dirty="0">
                <a:latin typeface="+mn-lt"/>
                <a:ea typeface="+mn-ea"/>
                <a:cs typeface="+mn-cs"/>
              </a:rPr>
              <a:t>地理特徵：將</a:t>
            </a:r>
            <a:r>
              <a:rPr lang="en-US" altLang="zh-TW" dirty="0">
                <a:latin typeface="+mn-lt"/>
                <a:ea typeface="+mn-ea"/>
                <a:cs typeface="+mn-cs"/>
              </a:rPr>
              <a:t> o, d </a:t>
            </a:r>
            <a:r>
              <a:rPr lang="zh-TW" altLang="en-US" dirty="0">
                <a:latin typeface="+mn-lt"/>
                <a:ea typeface="+mn-ea"/>
                <a:cs typeface="+mn-cs"/>
              </a:rPr>
              <a:t>修改為以下特徵：</a:t>
            </a:r>
            <a:endParaRPr lang="en-US" altLang="zh-TW" dirty="0">
              <a:latin typeface="+mn-lt"/>
              <a:ea typeface="+mn-ea"/>
              <a:cs typeface="+mn-cs"/>
            </a:endParaRPr>
          </a:p>
          <a:p>
            <a:pPr lvl="2"/>
            <a:r>
              <a:rPr lang="en-US" altLang="zh-TW" dirty="0" err="1">
                <a:latin typeface="+mn-lt"/>
                <a:ea typeface="+mn-ea"/>
                <a:cs typeface="+mn-cs"/>
              </a:rPr>
              <a:t>X_start</a:t>
            </a:r>
            <a:r>
              <a:rPr lang="en-US" altLang="zh-TW" dirty="0">
                <a:latin typeface="+mn-lt"/>
                <a:ea typeface="+mn-ea"/>
                <a:cs typeface="+mn-cs"/>
              </a:rPr>
              <a:t>, </a:t>
            </a:r>
            <a:r>
              <a:rPr lang="en-US" altLang="zh-TW" dirty="0" err="1">
                <a:latin typeface="+mn-lt"/>
                <a:ea typeface="+mn-ea"/>
                <a:cs typeface="+mn-cs"/>
              </a:rPr>
              <a:t>X_end</a:t>
            </a:r>
            <a:r>
              <a:rPr lang="en-US" altLang="zh-TW" dirty="0">
                <a:latin typeface="+mn-lt"/>
                <a:ea typeface="+mn-ea"/>
                <a:cs typeface="+mn-cs"/>
              </a:rPr>
              <a:t>, </a:t>
            </a:r>
            <a:r>
              <a:rPr lang="en-US" altLang="zh-TW" dirty="0" err="1">
                <a:latin typeface="+mn-lt"/>
                <a:ea typeface="+mn-ea"/>
                <a:cs typeface="+mn-cs"/>
              </a:rPr>
              <a:t>X_move</a:t>
            </a:r>
            <a:endParaRPr lang="en-US" altLang="zh-TW" dirty="0">
              <a:latin typeface="+mn-lt"/>
              <a:ea typeface="+mn-ea"/>
              <a:cs typeface="+mn-cs"/>
            </a:endParaRPr>
          </a:p>
          <a:p>
            <a:pPr lvl="2"/>
            <a:r>
              <a:rPr lang="en-US" altLang="zh-TW" dirty="0" err="1">
                <a:latin typeface="+mn-lt"/>
                <a:ea typeface="+mn-ea"/>
                <a:cs typeface="+mn-cs"/>
              </a:rPr>
              <a:t>Y_start</a:t>
            </a:r>
            <a:r>
              <a:rPr lang="en-US" altLang="zh-TW" dirty="0">
                <a:latin typeface="+mn-lt"/>
                <a:ea typeface="+mn-ea"/>
                <a:cs typeface="+mn-cs"/>
              </a:rPr>
              <a:t>, </a:t>
            </a:r>
            <a:r>
              <a:rPr lang="en-US" altLang="zh-TW" dirty="0" err="1">
                <a:latin typeface="+mn-lt"/>
                <a:ea typeface="+mn-ea"/>
                <a:cs typeface="+mn-cs"/>
              </a:rPr>
              <a:t>Y_end</a:t>
            </a:r>
            <a:r>
              <a:rPr lang="en-US" altLang="zh-TW" dirty="0">
                <a:latin typeface="+mn-lt"/>
                <a:ea typeface="+mn-ea"/>
                <a:cs typeface="+mn-cs"/>
              </a:rPr>
              <a:t>, </a:t>
            </a:r>
            <a:r>
              <a:rPr lang="en-US" altLang="zh-TW" dirty="0" err="1">
                <a:latin typeface="+mn-lt"/>
                <a:ea typeface="+mn-ea"/>
                <a:cs typeface="+mn-cs"/>
              </a:rPr>
              <a:t>Y_move</a:t>
            </a:r>
            <a:endParaRPr lang="en-US" altLang="zh-TW" dirty="0">
              <a:latin typeface="+mn-lt"/>
              <a:ea typeface="+mn-ea"/>
              <a:cs typeface="+mn-cs"/>
            </a:endParaRPr>
          </a:p>
          <a:p>
            <a:pPr lvl="2"/>
            <a:r>
              <a:rPr lang="en-US" altLang="zh-TW" dirty="0">
                <a:latin typeface="+mn-lt"/>
                <a:ea typeface="+mn-ea"/>
                <a:cs typeface="+mn-cs"/>
              </a:rPr>
              <a:t>Distance</a:t>
            </a:r>
          </a:p>
        </p:txBody>
      </p:sp>
    </p:spTree>
    <p:extLst>
      <p:ext uri="{BB962C8B-B14F-4D97-AF65-F5344CB8AC3E}">
        <p14:creationId xmlns:p14="http://schemas.microsoft.com/office/powerpoint/2010/main" val="326626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Data preprocessing</a:t>
            </a:r>
            <a:r>
              <a:rPr lang="zh-TW" altLang="en-US" sz="3200" dirty="0">
                <a:solidFill>
                  <a:schemeClr val="tx1"/>
                </a:solidFill>
              </a:rPr>
              <a:t> </a:t>
            </a:r>
            <a:r>
              <a:rPr lang="en-US" altLang="zh-TW" sz="3200" dirty="0">
                <a:solidFill>
                  <a:schemeClr val="tx1"/>
                </a:solidFill>
              </a:rPr>
              <a:t>- plan</a:t>
            </a:r>
          </a:p>
        </p:txBody>
      </p:sp>
      <p:sp>
        <p:nvSpPr>
          <p:cNvPr id="8" name="文字方塊 7"/>
          <p:cNvSpPr txBox="1"/>
          <p:nvPr/>
        </p:nvSpPr>
        <p:spPr>
          <a:xfrm>
            <a:off x="671513" y="1168040"/>
            <a:ext cx="10848973" cy="4708981"/>
          </a:xfrm>
          <a:prstGeom prst="rect">
            <a:avLst/>
          </a:prstGeom>
          <a:noFill/>
        </p:spPr>
        <p:txBody>
          <a:bodyPr wrap="square" rtlCol="0">
            <a:spAutoFit/>
          </a:bodyPr>
          <a:lstStyle/>
          <a:p>
            <a:pPr marL="285750" indent="-285750">
              <a:buFont typeface="Arial" charset="0"/>
              <a:buChar char="•"/>
            </a:pPr>
            <a:r>
              <a:rPr kumimoji="1" lang="zh-TW" altLang="en-US" sz="2000" dirty="0"/>
              <a:t>每一筆</a:t>
            </a:r>
            <a:r>
              <a:rPr kumimoji="1" lang="en-US" altLang="zh-TW" sz="2000" dirty="0"/>
              <a:t> plan </a:t>
            </a:r>
            <a:r>
              <a:rPr kumimoji="1" lang="zh-TW" altLang="en-US" sz="2000" dirty="0"/>
              <a:t>代表了百度地圖針對用戶輸入所給予的交通建議，資料型態如下：</a:t>
            </a: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r>
              <a:rPr kumimoji="1" lang="zh-TW" altLang="en-US" sz="2000" dirty="0"/>
              <a:t>訓練集中一共有 </a:t>
            </a:r>
            <a:r>
              <a:rPr kumimoji="1" lang="en-US" altLang="zh-TW" sz="2000" dirty="0"/>
              <a:t>491054 </a:t>
            </a:r>
            <a:r>
              <a:rPr kumimoji="1" lang="zh-TW" altLang="en-US" sz="2000" dirty="0"/>
              <a:t>筆資料，測試集中則有</a:t>
            </a:r>
            <a:r>
              <a:rPr kumimoji="1" lang="en-US" altLang="zh-TW" sz="2000" dirty="0"/>
              <a:t> 92571 </a:t>
            </a:r>
            <a:r>
              <a:rPr kumimoji="1" lang="zh-TW" altLang="en-US" sz="2000" dirty="0"/>
              <a:t>筆</a:t>
            </a:r>
            <a:endParaRPr kumimoji="1" lang="en-US" altLang="zh-TW" sz="2000" dirty="0"/>
          </a:p>
          <a:p>
            <a:pPr marL="285750" indent="-285750">
              <a:buFont typeface="Arial" charset="0"/>
              <a:buChar char="•"/>
            </a:pPr>
            <a:r>
              <a:rPr kumimoji="1" lang="en-US" altLang="zh-TW" sz="2000" dirty="0" err="1"/>
              <a:t>transport_mode</a:t>
            </a:r>
            <a:r>
              <a:rPr kumimoji="1" lang="en-US" altLang="zh-TW" sz="2000" dirty="0"/>
              <a:t> </a:t>
            </a:r>
            <a:r>
              <a:rPr kumimoji="1" lang="zh-TW" altLang="en-US" sz="2000" dirty="0"/>
              <a:t>的值域為</a:t>
            </a:r>
            <a:r>
              <a:rPr kumimoji="1" lang="en-US" altLang="zh-TW" sz="2000" dirty="0"/>
              <a:t> 0~11</a:t>
            </a:r>
            <a:r>
              <a:rPr kumimoji="1" lang="zh-TW" altLang="en-US" sz="2000" dirty="0"/>
              <a:t>，共</a:t>
            </a:r>
            <a:r>
              <a:rPr kumimoji="1" lang="en-US" altLang="zh-TW" sz="2000" dirty="0"/>
              <a:t> 12 </a:t>
            </a:r>
            <a:r>
              <a:rPr kumimoji="1" lang="zh-TW" altLang="en-US" sz="2000" dirty="0"/>
              <a:t>個類別</a:t>
            </a:r>
            <a:endParaRPr kumimoji="1" lang="en-US" altLang="zh-TW" sz="2000" dirty="0"/>
          </a:p>
          <a:p>
            <a:pPr marL="285750" indent="-285750">
              <a:buFont typeface="Arial" charset="0"/>
              <a:buChar char="•"/>
            </a:pPr>
            <a:r>
              <a:rPr kumimoji="1" lang="zh-TW" altLang="en-US" sz="2000" dirty="0"/>
              <a:t>資料前處理：</a:t>
            </a:r>
            <a:endParaRPr kumimoji="1" lang="en-US" altLang="zh-TW" sz="2000" dirty="0"/>
          </a:p>
          <a:p>
            <a:pPr marL="742950" lvl="1" indent="-285750">
              <a:buFont typeface="Arial" charset="0"/>
              <a:buChar char="•"/>
            </a:pPr>
            <a:r>
              <a:rPr kumimoji="1" lang="zh-TW" altLang="en-US" sz="2000" dirty="0"/>
              <a:t>計畫資訊：將各</a:t>
            </a:r>
            <a:r>
              <a:rPr kumimoji="1" lang="en-US" altLang="zh-TW" sz="2000" dirty="0"/>
              <a:t> </a:t>
            </a:r>
            <a:r>
              <a:rPr kumimoji="1" lang="en-US" altLang="zh-TW" sz="2000" dirty="0" err="1"/>
              <a:t>sid</a:t>
            </a:r>
            <a:r>
              <a:rPr kumimoji="1" lang="en-US" altLang="zh-TW" sz="2000" dirty="0"/>
              <a:t> </a:t>
            </a:r>
            <a:r>
              <a:rPr kumimoji="1" lang="zh-TW" altLang="en-US" sz="2000" dirty="0"/>
              <a:t>對應到的</a:t>
            </a:r>
            <a:r>
              <a:rPr kumimoji="1" lang="en-US" altLang="zh-TW" sz="2000" dirty="0"/>
              <a:t> plan </a:t>
            </a:r>
            <a:r>
              <a:rPr kumimoji="1" lang="zh-TW" altLang="en-US" sz="2000" dirty="0"/>
              <a:t>彙整，並記錄其順序，供後續資料合併時使用</a:t>
            </a:r>
            <a:endParaRPr kumimoji="1" lang="en-US" altLang="zh-TW" sz="2000" dirty="0"/>
          </a:p>
          <a:p>
            <a:pPr marL="742950" lvl="1" indent="-285750">
              <a:buFont typeface="Arial" charset="0"/>
              <a:buChar char="•"/>
            </a:pPr>
            <a:r>
              <a:rPr kumimoji="1" lang="zh-TW" altLang="en-US" sz="2000" dirty="0"/>
              <a:t>時間資訊：若有跟 </a:t>
            </a:r>
            <a:r>
              <a:rPr kumimoji="1" lang="en-US" altLang="zh-TW" sz="2000" dirty="0"/>
              <a:t>query </a:t>
            </a:r>
            <a:r>
              <a:rPr kumimoji="1" lang="zh-TW" altLang="en-US" sz="2000" dirty="0"/>
              <a:t>中的 </a:t>
            </a:r>
            <a:r>
              <a:rPr kumimoji="1" lang="en-US" altLang="zh-TW" sz="2000" dirty="0" err="1"/>
              <a:t>sid</a:t>
            </a:r>
            <a:r>
              <a:rPr kumimoji="1" lang="en-US" altLang="zh-TW" sz="2000" dirty="0"/>
              <a:t> </a:t>
            </a:r>
            <a:r>
              <a:rPr kumimoji="1" lang="zh-TW" altLang="en-US" sz="2000" dirty="0"/>
              <a:t>對應，計算兩時間之差</a:t>
            </a:r>
            <a:endParaRPr kumimoji="1" lang="en-US" altLang="zh-TW" sz="2000" dirty="0"/>
          </a:p>
          <a:p>
            <a:pPr marL="285750" indent="-285750">
              <a:buFont typeface="Arial" charset="0"/>
              <a:buChar char="•"/>
            </a:pPr>
            <a:endParaRPr kumimoji="1" lang="en-US" altLang="zh-TW" sz="2000" dirty="0"/>
          </a:p>
        </p:txBody>
      </p:sp>
      <p:graphicFrame>
        <p:nvGraphicFramePr>
          <p:cNvPr id="7" name="表格 6"/>
          <p:cNvGraphicFramePr>
            <a:graphicFrameLocks noGrp="1"/>
          </p:cNvGraphicFramePr>
          <p:nvPr>
            <p:extLst/>
          </p:nvPr>
        </p:nvGraphicFramePr>
        <p:xfrm>
          <a:off x="1026966" y="1841050"/>
          <a:ext cx="10136475" cy="1681480"/>
        </p:xfrm>
        <a:graphic>
          <a:graphicData uri="http://schemas.openxmlformats.org/drawingml/2006/table">
            <a:tbl>
              <a:tblPr firstRow="1" bandRow="1">
                <a:tableStyleId>{F5AB1C69-6EDB-4FF4-983F-18BD219EF322}</a:tableStyleId>
              </a:tblPr>
              <a:tblGrid>
                <a:gridCol w="1046480">
                  <a:extLst>
                    <a:ext uri="{9D8B030D-6E8A-4147-A177-3AD203B41FA5}">
                      <a16:colId xmlns:a16="http://schemas.microsoft.com/office/drawing/2014/main" val="20000"/>
                    </a:ext>
                  </a:extLst>
                </a:gridCol>
                <a:gridCol w="2173605">
                  <a:extLst>
                    <a:ext uri="{9D8B030D-6E8A-4147-A177-3AD203B41FA5}">
                      <a16:colId xmlns:a16="http://schemas.microsoft.com/office/drawing/2014/main" val="20001"/>
                    </a:ext>
                  </a:extLst>
                </a:gridCol>
                <a:gridCol w="6916390">
                  <a:extLst>
                    <a:ext uri="{9D8B030D-6E8A-4147-A177-3AD203B41FA5}">
                      <a16:colId xmlns:a16="http://schemas.microsoft.com/office/drawing/2014/main" val="20002"/>
                    </a:ext>
                  </a:extLst>
                </a:gridCol>
              </a:tblGrid>
              <a:tr h="370840">
                <a:tc>
                  <a:txBody>
                    <a:bodyPr/>
                    <a:lstStyle/>
                    <a:p>
                      <a:r>
                        <a:rPr lang="en-US" altLang="zh-TW" sz="1600" dirty="0" err="1"/>
                        <a:t>sid</a:t>
                      </a:r>
                      <a:endParaRPr lang="zh-TW" altLang="en-US" sz="1600" dirty="0"/>
                    </a:p>
                  </a:txBody>
                  <a:tcPr/>
                </a:tc>
                <a:tc>
                  <a:txBody>
                    <a:bodyPr/>
                    <a:lstStyle/>
                    <a:p>
                      <a:r>
                        <a:rPr lang="en-US" altLang="zh-TW" sz="1600" dirty="0" err="1"/>
                        <a:t>plan_time</a:t>
                      </a:r>
                      <a:endParaRPr lang="zh-TW" altLang="en-US" sz="1600" dirty="0"/>
                    </a:p>
                  </a:txBody>
                  <a:tcPr/>
                </a:tc>
                <a:tc>
                  <a:txBody>
                    <a:bodyPr/>
                    <a:lstStyle/>
                    <a:p>
                      <a:r>
                        <a:rPr lang="en-US" altLang="zh-TW" sz="1600" dirty="0"/>
                        <a:t>plans</a:t>
                      </a:r>
                      <a:endParaRPr lang="zh-TW" altLang="en-US" sz="1600" dirty="0"/>
                    </a:p>
                  </a:txBody>
                  <a:tcPr/>
                </a:tc>
                <a:extLst>
                  <a:ext uri="{0D108BD9-81ED-4DB2-BD59-A6C34878D82A}">
                    <a16:rowId xmlns:a16="http://schemas.microsoft.com/office/drawing/2014/main" val="10000"/>
                  </a:ext>
                </a:extLst>
              </a:tr>
              <a:tr h="370840">
                <a:tc>
                  <a:txBody>
                    <a:bodyPr/>
                    <a:lstStyle/>
                    <a:p>
                      <a:r>
                        <a:rPr lang="en-US" altLang="zh-TW" sz="1600" dirty="0"/>
                        <a:t>1709112</a:t>
                      </a:r>
                      <a:endParaRPr lang="zh-TW" altLang="en-US" sz="1600" dirty="0"/>
                    </a:p>
                  </a:txBody>
                  <a:tcPr/>
                </a:tc>
                <a:tc>
                  <a:txBody>
                    <a:bodyPr/>
                    <a:lstStyle/>
                    <a:p>
                      <a:r>
                        <a:rPr lang="is-IS" altLang="zh-TW" sz="1600" dirty="0"/>
                        <a:t>2018-11-04 11:45:04</a:t>
                      </a:r>
                      <a:endParaRPr lang="zh-TW" altLang="en-US" sz="1600" dirty="0"/>
                    </a:p>
                  </a:txBody>
                  <a:tcPr/>
                </a:tc>
                <a:tc>
                  <a:txBody>
                    <a:bodyPr/>
                    <a:lstStyle/>
                    <a:p>
                      <a:r>
                        <a:rPr lang="en-US" altLang="zh-TW" sz="1600" dirty="0"/>
                        <a:t>[</a:t>
                      </a:r>
                      <a:r>
                        <a:rPr lang="mr-IN" altLang="zh-TW" sz="1600" dirty="0" err="1"/>
                        <a:t>distance</a:t>
                      </a:r>
                      <a:r>
                        <a:rPr lang="mr-IN" altLang="zh-TW" sz="1600" dirty="0"/>
                        <a:t>: 32303, </a:t>
                      </a:r>
                      <a:r>
                        <a:rPr lang="mr-IN" altLang="zh-TW" sz="1600" dirty="0" err="1"/>
                        <a:t>price</a:t>
                      </a:r>
                      <a:r>
                        <a:rPr lang="mr-IN" altLang="zh-TW" sz="1600" dirty="0"/>
                        <a:t>: 600, </a:t>
                      </a:r>
                      <a:r>
                        <a:rPr lang="mr-IN" altLang="zh-TW" sz="1600" dirty="0" err="1"/>
                        <a:t>et</a:t>
                      </a:r>
                      <a:r>
                        <a:rPr lang="en-US" altLang="zh-TW" sz="1600" dirty="0"/>
                        <a:t>a</a:t>
                      </a:r>
                      <a:r>
                        <a:rPr lang="mr-IN" altLang="zh-TW" sz="1600" dirty="0"/>
                        <a:t>: 5087, </a:t>
                      </a:r>
                      <a:r>
                        <a:rPr lang="mr-IN" altLang="zh-TW" sz="1600" dirty="0" err="1"/>
                        <a:t>transport_mode</a:t>
                      </a:r>
                      <a:r>
                        <a:rPr lang="mr-IN" altLang="zh-TW" sz="1600" dirty="0"/>
                        <a:t>: 9</a:t>
                      </a:r>
                      <a:r>
                        <a:rPr lang="en-US" altLang="zh-TW" sz="1600" dirty="0"/>
                        <a:t>]</a:t>
                      </a:r>
                    </a:p>
                    <a:p>
                      <a:r>
                        <a:rPr lang="en-US" altLang="zh-TW" sz="1600" dirty="0"/>
                        <a:t>[</a:t>
                      </a:r>
                      <a:r>
                        <a:rPr lang="mr-IN" altLang="zh-TW" sz="1600" dirty="0" err="1"/>
                        <a:t>distance</a:t>
                      </a:r>
                      <a:r>
                        <a:rPr lang="en-US" altLang="zh-TW" sz="1600" dirty="0"/>
                        <a:t>:</a:t>
                      </a:r>
                      <a:r>
                        <a:rPr lang="en-US" altLang="zh-TW" sz="1600" baseline="0" dirty="0"/>
                        <a:t> </a:t>
                      </a:r>
                      <a:r>
                        <a:rPr lang="mr-IN" altLang="zh-TW" sz="1600" dirty="0"/>
                        <a:t>33678, </a:t>
                      </a:r>
                      <a:r>
                        <a:rPr lang="mr-IN" altLang="zh-TW" sz="1600" dirty="0" err="1"/>
                        <a:t>price</a:t>
                      </a:r>
                      <a:r>
                        <a:rPr lang="mr-IN" altLang="zh-TW" sz="1600" dirty="0"/>
                        <a:t>: </a:t>
                      </a:r>
                      <a:r>
                        <a:rPr lang="en-US" altLang="zh-TW" sz="1600" dirty="0"/>
                        <a:t>None</a:t>
                      </a:r>
                      <a:r>
                        <a:rPr lang="mr-IN" altLang="zh-TW" sz="1600" dirty="0"/>
                        <a:t>, </a:t>
                      </a:r>
                      <a:r>
                        <a:rPr lang="mr-IN" altLang="zh-TW" sz="1600" dirty="0" err="1"/>
                        <a:t>eta</a:t>
                      </a:r>
                      <a:r>
                        <a:rPr lang="mr-IN" altLang="zh-TW" sz="1600" dirty="0"/>
                        <a:t>: 3149, </a:t>
                      </a:r>
                      <a:r>
                        <a:rPr lang="mr-IN" altLang="zh-TW" sz="1600" dirty="0" err="1"/>
                        <a:t>transport_mode</a:t>
                      </a:r>
                      <a:r>
                        <a:rPr lang="mr-IN" altLang="zh-TW" sz="1600" dirty="0"/>
                        <a:t>: 3</a:t>
                      </a:r>
                      <a:r>
                        <a:rPr lang="en-US" altLang="zh-TW" sz="1600" dirty="0"/>
                        <a:t>]</a:t>
                      </a:r>
                    </a:p>
                    <a:p>
                      <a:r>
                        <a:rPr lang="en-US" altLang="zh-TW" sz="1600" dirty="0"/>
                        <a:t>[</a:t>
                      </a:r>
                      <a:r>
                        <a:rPr lang="mr-IN" altLang="zh-TW" sz="1600" dirty="0" err="1"/>
                        <a:t>distance</a:t>
                      </a:r>
                      <a:r>
                        <a:rPr lang="mr-IN" altLang="zh-TW" sz="1600" dirty="0"/>
                        <a:t>: 33678, </a:t>
                      </a:r>
                      <a:r>
                        <a:rPr lang="mr-IN" altLang="zh-TW" sz="1600" dirty="0" err="1"/>
                        <a:t>price</a:t>
                      </a:r>
                      <a:r>
                        <a:rPr lang="mr-IN" altLang="zh-TW" sz="1600" dirty="0"/>
                        <a:t>: 10000, </a:t>
                      </a:r>
                      <a:r>
                        <a:rPr lang="mr-IN" altLang="zh-TW" sz="1600" dirty="0" err="1"/>
                        <a:t>eta</a:t>
                      </a:r>
                      <a:r>
                        <a:rPr lang="mr-IN" altLang="zh-TW" sz="1600" dirty="0"/>
                        <a:t>: 3269, </a:t>
                      </a:r>
                      <a:r>
                        <a:rPr lang="mr-IN" altLang="zh-TW" sz="1600" dirty="0" err="1"/>
                        <a:t>transport_mode</a:t>
                      </a:r>
                      <a:r>
                        <a:rPr lang="mr-IN" altLang="zh-TW" sz="1600" dirty="0"/>
                        <a:t>: 4</a:t>
                      </a:r>
                      <a:r>
                        <a:rPr lang="en-US" altLang="zh-TW" sz="1600" dirty="0"/>
                        <a:t>]</a:t>
                      </a:r>
                    </a:p>
                    <a:p>
                      <a:r>
                        <a:rPr lang="en-US" altLang="zh-TW" sz="1600" dirty="0"/>
                        <a:t>[</a:t>
                      </a:r>
                      <a:r>
                        <a:rPr lang="mr-IN" altLang="zh-TW" sz="1600" dirty="0" err="1"/>
                        <a:t>distance</a:t>
                      </a:r>
                      <a:r>
                        <a:rPr lang="mr-IN" altLang="zh-TW" sz="1600" dirty="0"/>
                        <a:t>: 32099, </a:t>
                      </a:r>
                      <a:r>
                        <a:rPr lang="mr-IN" altLang="zh-TW" sz="1600" dirty="0" err="1"/>
                        <a:t>price</a:t>
                      </a:r>
                      <a:r>
                        <a:rPr lang="mr-IN" altLang="zh-TW" sz="1600" dirty="0"/>
                        <a:t>: 600, </a:t>
                      </a:r>
                      <a:r>
                        <a:rPr lang="mr-IN" altLang="zh-TW" sz="1600" dirty="0" err="1"/>
                        <a:t>eta</a:t>
                      </a:r>
                      <a:r>
                        <a:rPr lang="mr-IN" altLang="zh-TW" sz="1600" dirty="0"/>
                        <a:t>: 5996, </a:t>
                      </a:r>
                      <a:r>
                        <a:rPr lang="mr-IN" altLang="zh-TW" sz="1600" dirty="0" err="1"/>
                        <a:t>transport_mode</a:t>
                      </a:r>
                      <a:r>
                        <a:rPr lang="mr-IN" altLang="zh-TW" sz="1600" dirty="0"/>
                        <a:t>: </a:t>
                      </a:r>
                      <a:r>
                        <a:rPr lang="en-US" altLang="zh-TW" sz="1600" dirty="0"/>
                        <a:t>2]</a:t>
                      </a:r>
                    </a:p>
                    <a:p>
                      <a:r>
                        <a:rPr lang="en-US" altLang="zh-TW" sz="1600" dirty="0"/>
                        <a:t>[</a:t>
                      </a:r>
                      <a:r>
                        <a:rPr lang="mr-IN" altLang="zh-TW" sz="1600" dirty="0" err="1"/>
                        <a:t>distance</a:t>
                      </a:r>
                      <a:r>
                        <a:rPr lang="mr-IN" altLang="zh-TW" sz="1600" dirty="0"/>
                        <a:t>: 30446, </a:t>
                      </a:r>
                      <a:r>
                        <a:rPr lang="mr-IN" altLang="zh-TW" sz="1600" dirty="0" err="1"/>
                        <a:t>price</a:t>
                      </a:r>
                      <a:r>
                        <a:rPr lang="mr-IN" altLang="zh-TW" sz="1600" dirty="0"/>
                        <a:t>: 900, </a:t>
                      </a:r>
                      <a:r>
                        <a:rPr lang="mr-IN" altLang="zh-TW" sz="1600" dirty="0" err="1"/>
                        <a:t>eta</a:t>
                      </a:r>
                      <a:r>
                        <a:rPr lang="mr-IN" altLang="zh-TW" sz="1600" dirty="0"/>
                        <a:t>: 6494, </a:t>
                      </a:r>
                      <a:r>
                        <a:rPr lang="mr-IN" altLang="zh-TW" sz="1600" dirty="0" err="1"/>
                        <a:t>transport_mode</a:t>
                      </a:r>
                      <a:r>
                        <a:rPr lang="mr-IN" altLang="zh-TW" sz="1600" dirty="0"/>
                        <a:t>: 1]</a:t>
                      </a:r>
                      <a:endParaRPr lang="zh-TW" altLang="en-US" sz="16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6618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Data preprocessing</a:t>
            </a:r>
            <a:r>
              <a:rPr lang="zh-TW" altLang="en-US" sz="3200" dirty="0">
                <a:solidFill>
                  <a:schemeClr val="tx1"/>
                </a:solidFill>
              </a:rPr>
              <a:t> </a:t>
            </a:r>
            <a:r>
              <a:rPr lang="mr-IN" altLang="zh-TW" sz="3200" dirty="0">
                <a:solidFill>
                  <a:schemeClr val="tx1"/>
                </a:solidFill>
              </a:rPr>
              <a:t>–</a:t>
            </a:r>
            <a:r>
              <a:rPr lang="en-US" altLang="zh-TW" sz="3200" dirty="0">
                <a:solidFill>
                  <a:schemeClr val="tx1"/>
                </a:solidFill>
              </a:rPr>
              <a:t> plan (avg.)</a:t>
            </a:r>
          </a:p>
        </p:txBody>
      </p:sp>
      <p:sp>
        <p:nvSpPr>
          <p:cNvPr id="8" name="文字方塊 7"/>
          <p:cNvSpPr txBox="1"/>
          <p:nvPr/>
        </p:nvSpPr>
        <p:spPr>
          <a:xfrm>
            <a:off x="671513" y="1168040"/>
            <a:ext cx="10848973" cy="4801314"/>
          </a:xfrm>
          <a:prstGeom prst="rect">
            <a:avLst/>
          </a:prstGeom>
          <a:noFill/>
        </p:spPr>
        <p:txBody>
          <a:bodyPr wrap="square" rtlCol="0">
            <a:spAutoFit/>
          </a:bodyPr>
          <a:lstStyle/>
          <a:p>
            <a:pPr marL="285750" indent="-285750">
              <a:buFont typeface="Arial" charset="0"/>
              <a:buChar char="•"/>
            </a:pPr>
            <a:r>
              <a:rPr kumimoji="1" lang="en-US" altLang="zh-TW" dirty="0"/>
              <a:t>Distance: </a:t>
            </a:r>
          </a:p>
          <a:p>
            <a:pPr marL="914400" lvl="1" indent="-457200">
              <a:buFont typeface="+mj-lt"/>
              <a:buAutoNum type="arabicPeriod"/>
            </a:pPr>
            <a:r>
              <a:rPr kumimoji="1" lang="en-US" altLang="zh-TW" dirty="0"/>
              <a:t>8 (31748)</a:t>
            </a:r>
          </a:p>
          <a:p>
            <a:pPr marL="914400" lvl="1" indent="-457200">
              <a:buFont typeface="+mj-lt"/>
              <a:buAutoNum type="arabicPeriod"/>
            </a:pPr>
            <a:r>
              <a:rPr kumimoji="1" lang="en-US" altLang="zh-TW" dirty="0"/>
              <a:t>11 (28789)</a:t>
            </a:r>
          </a:p>
          <a:p>
            <a:pPr marL="914400" lvl="1" indent="-457200">
              <a:buFont typeface="+mj-lt"/>
              <a:buAutoNum type="arabicPeriod"/>
            </a:pPr>
            <a:r>
              <a:rPr kumimoji="1" lang="en-US" altLang="zh-TW" dirty="0"/>
              <a:t>7 (26900)</a:t>
            </a:r>
          </a:p>
          <a:p>
            <a:pPr marL="285750" indent="-285750">
              <a:buFont typeface="Arial" charset="0"/>
              <a:buChar char="•"/>
            </a:pPr>
            <a:r>
              <a:rPr kumimoji="1" lang="en-US" altLang="zh-TW" dirty="0"/>
              <a:t>Price:</a:t>
            </a:r>
          </a:p>
          <a:p>
            <a:pPr marL="914400" lvl="1" indent="-457200">
              <a:buFont typeface="+mj-lt"/>
              <a:buAutoNum type="arabicPeriod"/>
            </a:pPr>
            <a:r>
              <a:rPr kumimoji="1" lang="en-US" altLang="zh-TW" dirty="0"/>
              <a:t>4 (5806)</a:t>
            </a:r>
          </a:p>
          <a:p>
            <a:pPr marL="914400" lvl="1" indent="-457200">
              <a:buFont typeface="+mj-lt"/>
              <a:buAutoNum type="arabicPeriod"/>
            </a:pPr>
            <a:r>
              <a:rPr kumimoji="1" lang="en-US" altLang="zh-TW" dirty="0"/>
              <a:t>8 (3086)</a:t>
            </a:r>
          </a:p>
          <a:p>
            <a:pPr marL="914400" lvl="1" indent="-457200">
              <a:buFont typeface="+mj-lt"/>
              <a:buAutoNum type="arabicPeriod"/>
            </a:pPr>
            <a:r>
              <a:rPr kumimoji="1" lang="en-US" altLang="zh-TW" dirty="0"/>
              <a:t>10 (2641)</a:t>
            </a:r>
          </a:p>
          <a:p>
            <a:pPr marL="285750" indent="-285750">
              <a:buFont typeface="Arial" charset="0"/>
              <a:buChar char="•"/>
            </a:pPr>
            <a:r>
              <a:rPr kumimoji="1" lang="en-US" altLang="zh-TW" dirty="0"/>
              <a:t>Eta:</a:t>
            </a:r>
          </a:p>
          <a:p>
            <a:pPr marL="914400" lvl="1" indent="-457200">
              <a:buFont typeface="+mj-lt"/>
              <a:buAutoNum type="arabicPeriod"/>
            </a:pPr>
            <a:r>
              <a:rPr kumimoji="1" lang="en-US" altLang="zh-TW" dirty="0"/>
              <a:t>11 (5246)</a:t>
            </a:r>
          </a:p>
          <a:p>
            <a:pPr marL="914400" lvl="1" indent="-457200">
              <a:buFont typeface="+mj-lt"/>
              <a:buAutoNum type="arabicPeriod"/>
            </a:pPr>
            <a:r>
              <a:rPr kumimoji="1" lang="en-US" altLang="zh-TW" dirty="0"/>
              <a:t>7 (5039)</a:t>
            </a:r>
          </a:p>
          <a:p>
            <a:pPr marL="914400" lvl="1" indent="-457200">
              <a:buFont typeface="+mj-lt"/>
              <a:buAutoNum type="arabicPeriod"/>
            </a:pPr>
            <a:r>
              <a:rPr kumimoji="1" lang="en-US" altLang="zh-TW" dirty="0"/>
              <a:t>8 (5091)</a:t>
            </a:r>
          </a:p>
          <a:p>
            <a:pPr marL="285750" indent="-285750">
              <a:buFont typeface="Arial" charset="0"/>
              <a:buChar char="•"/>
            </a:pPr>
            <a:r>
              <a:rPr kumimoji="1" lang="en-US" altLang="zh-TW" dirty="0"/>
              <a:t>Price/Distance</a:t>
            </a:r>
          </a:p>
          <a:p>
            <a:pPr marL="914400" lvl="1" indent="-457200">
              <a:buFont typeface="+mj-lt"/>
              <a:buAutoNum type="arabicPeriod"/>
            </a:pPr>
            <a:r>
              <a:rPr kumimoji="1" lang="en-US" altLang="zh-TW" dirty="0"/>
              <a:t>4 (0.32)</a:t>
            </a:r>
          </a:p>
          <a:p>
            <a:pPr marL="914400" lvl="1" indent="-457200">
              <a:buFont typeface="+mj-lt"/>
              <a:buAutoNum type="arabicPeriod"/>
            </a:pPr>
            <a:r>
              <a:rPr kumimoji="1" lang="en-US" altLang="zh-TW" dirty="0"/>
              <a:t>10 (0.10)</a:t>
            </a:r>
          </a:p>
          <a:p>
            <a:pPr marL="914400" lvl="1" indent="-457200">
              <a:buFont typeface="+mj-lt"/>
              <a:buAutoNum type="arabicPeriod"/>
            </a:pPr>
            <a:r>
              <a:rPr kumimoji="1" lang="en-US" altLang="zh-TW" dirty="0"/>
              <a:t>1 (0.03)</a:t>
            </a:r>
          </a:p>
          <a:p>
            <a:pPr marL="457200" indent="-457200">
              <a:buFont typeface="Arial" charset="0"/>
              <a:buChar char="•"/>
            </a:pPr>
            <a:endParaRPr kumimoji="1" lang="en-US" altLang="zh-TW"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947" y="1538666"/>
            <a:ext cx="6299539" cy="4060061"/>
          </a:xfrm>
          <a:prstGeom prst="rect">
            <a:avLst/>
          </a:prstGeom>
        </p:spPr>
      </p:pic>
    </p:spTree>
    <p:extLst>
      <p:ext uri="{BB962C8B-B14F-4D97-AF65-F5344CB8AC3E}">
        <p14:creationId xmlns:p14="http://schemas.microsoft.com/office/powerpoint/2010/main" val="85889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Data preprocessing</a:t>
            </a:r>
            <a:r>
              <a:rPr lang="zh-TW" altLang="en-US" sz="3200" dirty="0">
                <a:solidFill>
                  <a:schemeClr val="tx1"/>
                </a:solidFill>
              </a:rPr>
              <a:t> </a:t>
            </a:r>
            <a:r>
              <a:rPr lang="en-US" altLang="zh-TW" sz="3200" dirty="0">
                <a:solidFill>
                  <a:schemeClr val="tx1"/>
                </a:solidFill>
              </a:rPr>
              <a:t>- click</a:t>
            </a:r>
          </a:p>
        </p:txBody>
      </p:sp>
      <p:sp>
        <p:nvSpPr>
          <p:cNvPr id="8" name="文字方塊 7"/>
          <p:cNvSpPr txBox="1"/>
          <p:nvPr/>
        </p:nvSpPr>
        <p:spPr>
          <a:xfrm>
            <a:off x="671513" y="1168040"/>
            <a:ext cx="10848973" cy="4093428"/>
          </a:xfrm>
          <a:prstGeom prst="rect">
            <a:avLst/>
          </a:prstGeom>
          <a:noFill/>
        </p:spPr>
        <p:txBody>
          <a:bodyPr wrap="square" rtlCol="0">
            <a:spAutoFit/>
          </a:bodyPr>
          <a:lstStyle/>
          <a:p>
            <a:pPr marL="285750" indent="-285750">
              <a:buFont typeface="Arial" charset="0"/>
              <a:buChar char="•"/>
            </a:pPr>
            <a:r>
              <a:rPr kumimoji="1" lang="zh-TW" altLang="en-US" sz="2000" dirty="0"/>
              <a:t>每一筆</a:t>
            </a:r>
            <a:r>
              <a:rPr kumimoji="1" lang="en-US" altLang="zh-TW" sz="2000" dirty="0"/>
              <a:t> click </a:t>
            </a:r>
            <a:r>
              <a:rPr kumimoji="1" lang="zh-TW" altLang="en-US" sz="2000" dirty="0"/>
              <a:t>代表了百度地圖用戶根據系統推薦所選擇的交通方案，資料型態如下：</a:t>
            </a: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endParaRPr kumimoji="1" lang="en-US" altLang="zh-TW" sz="2000" dirty="0"/>
          </a:p>
          <a:p>
            <a:pPr marL="285750" indent="-285750">
              <a:buFont typeface="Arial" charset="0"/>
              <a:buChar char="•"/>
            </a:pPr>
            <a:r>
              <a:rPr kumimoji="1" lang="zh-TW" altLang="en-US" sz="2000" dirty="0"/>
              <a:t>訓練集中一共有 </a:t>
            </a:r>
            <a:r>
              <a:rPr kumimoji="1" lang="en-US" altLang="zh-TW" sz="2000" dirty="0"/>
              <a:t>453336 </a:t>
            </a:r>
            <a:r>
              <a:rPr kumimoji="1" lang="zh-TW" altLang="en-US" sz="2000" dirty="0"/>
              <a:t>筆資料</a:t>
            </a:r>
            <a:endParaRPr kumimoji="1" lang="en-US" altLang="zh-TW" sz="2000" dirty="0"/>
          </a:p>
          <a:p>
            <a:pPr marL="285750" indent="-285750">
              <a:buFont typeface="Arial" charset="0"/>
              <a:buChar char="•"/>
            </a:pPr>
            <a:r>
              <a:rPr kumimoji="1" lang="en-US" altLang="zh-TW" sz="2000" dirty="0" err="1"/>
              <a:t>click_mode</a:t>
            </a:r>
            <a:r>
              <a:rPr kumimoji="1" lang="en-US" altLang="zh-TW" sz="2000" dirty="0"/>
              <a:t> </a:t>
            </a:r>
            <a:r>
              <a:rPr kumimoji="1" lang="zh-TW" altLang="en-US" sz="2000" dirty="0"/>
              <a:t>的值域為</a:t>
            </a:r>
            <a:r>
              <a:rPr kumimoji="1" lang="en-US" altLang="zh-TW" sz="2000" dirty="0"/>
              <a:t> 0~11</a:t>
            </a:r>
            <a:r>
              <a:rPr kumimoji="1" lang="zh-TW" altLang="en-US" sz="2000" dirty="0"/>
              <a:t>，共</a:t>
            </a:r>
            <a:r>
              <a:rPr kumimoji="1" lang="en-US" altLang="zh-TW" sz="2000" dirty="0"/>
              <a:t> 12 </a:t>
            </a:r>
            <a:r>
              <a:rPr kumimoji="1" lang="zh-TW" altLang="en-US" sz="2000" dirty="0"/>
              <a:t>個類別</a:t>
            </a:r>
            <a:endParaRPr kumimoji="1" lang="en-US" altLang="zh-TW" sz="2000" dirty="0"/>
          </a:p>
          <a:p>
            <a:pPr marL="285750" indent="-285750">
              <a:buFont typeface="Arial" charset="0"/>
              <a:buChar char="•"/>
            </a:pPr>
            <a:r>
              <a:rPr kumimoji="1" lang="zh-TW" altLang="en-US" sz="2000" dirty="0"/>
              <a:t>資料前處理：</a:t>
            </a:r>
            <a:endParaRPr kumimoji="1" lang="en-US" altLang="zh-TW" sz="2000" dirty="0"/>
          </a:p>
          <a:p>
            <a:pPr marL="742950" lvl="1" indent="-285750">
              <a:buFont typeface="Arial" charset="0"/>
              <a:buChar char="•"/>
            </a:pPr>
            <a:r>
              <a:rPr kumimoji="1" lang="zh-TW" altLang="en-US" sz="2000" dirty="0"/>
              <a:t>將 </a:t>
            </a:r>
            <a:r>
              <a:rPr kumimoji="1" lang="en-US" altLang="zh-TW" sz="2000" dirty="0" err="1"/>
              <a:t>click_mode</a:t>
            </a:r>
            <a:r>
              <a:rPr kumimoji="1" lang="en-US" altLang="zh-TW" sz="2000" dirty="0"/>
              <a:t> </a:t>
            </a:r>
            <a:r>
              <a:rPr kumimoji="1" lang="zh-TW" altLang="en-US" sz="2000" dirty="0"/>
              <a:t>改寫為</a:t>
            </a:r>
            <a:r>
              <a:rPr kumimoji="1" lang="en-US" altLang="zh-TW" sz="2000" dirty="0"/>
              <a:t> one-hot encoding </a:t>
            </a:r>
            <a:r>
              <a:rPr kumimoji="1" lang="zh-TW" altLang="en-US" sz="2000" dirty="0"/>
              <a:t>的形式</a:t>
            </a:r>
            <a:endParaRPr kumimoji="1" lang="en-US" altLang="zh-TW" sz="2000" dirty="0"/>
          </a:p>
          <a:p>
            <a:pPr marL="285750" indent="-285750">
              <a:buFont typeface="Arial" charset="0"/>
              <a:buChar char="•"/>
            </a:pPr>
            <a:endParaRPr kumimoji="1" lang="en-US" altLang="zh-TW" sz="2000" dirty="0"/>
          </a:p>
        </p:txBody>
      </p:sp>
      <p:graphicFrame>
        <p:nvGraphicFramePr>
          <p:cNvPr id="7" name="表格 6"/>
          <p:cNvGraphicFramePr>
            <a:graphicFrameLocks noGrp="1"/>
          </p:cNvGraphicFramePr>
          <p:nvPr>
            <p:extLst/>
          </p:nvPr>
        </p:nvGraphicFramePr>
        <p:xfrm>
          <a:off x="2374562" y="2102234"/>
          <a:ext cx="7441284" cy="1112520"/>
        </p:xfrm>
        <a:graphic>
          <a:graphicData uri="http://schemas.openxmlformats.org/drawingml/2006/table">
            <a:tbl>
              <a:tblPr firstRow="1" bandRow="1">
                <a:tableStyleId>{F5AB1C69-6EDB-4FF4-983F-18BD219EF322}</a:tableStyleId>
              </a:tblPr>
              <a:tblGrid>
                <a:gridCol w="2229859">
                  <a:extLst>
                    <a:ext uri="{9D8B030D-6E8A-4147-A177-3AD203B41FA5}">
                      <a16:colId xmlns:a16="http://schemas.microsoft.com/office/drawing/2014/main" val="20000"/>
                    </a:ext>
                  </a:extLst>
                </a:gridCol>
                <a:gridCol w="2229859">
                  <a:extLst>
                    <a:ext uri="{9D8B030D-6E8A-4147-A177-3AD203B41FA5}">
                      <a16:colId xmlns:a16="http://schemas.microsoft.com/office/drawing/2014/main" val="20001"/>
                    </a:ext>
                  </a:extLst>
                </a:gridCol>
                <a:gridCol w="2981566">
                  <a:extLst>
                    <a:ext uri="{9D8B030D-6E8A-4147-A177-3AD203B41FA5}">
                      <a16:colId xmlns:a16="http://schemas.microsoft.com/office/drawing/2014/main" val="20002"/>
                    </a:ext>
                  </a:extLst>
                </a:gridCol>
              </a:tblGrid>
              <a:tr h="370840">
                <a:tc>
                  <a:txBody>
                    <a:bodyPr/>
                    <a:lstStyle/>
                    <a:p>
                      <a:r>
                        <a:rPr lang="en-US" altLang="zh-TW" sz="1600" dirty="0" err="1"/>
                        <a:t>sid</a:t>
                      </a:r>
                      <a:endParaRPr lang="zh-TW" altLang="en-US" sz="1600" dirty="0"/>
                    </a:p>
                  </a:txBody>
                  <a:tcPr/>
                </a:tc>
                <a:tc>
                  <a:txBody>
                    <a:bodyPr/>
                    <a:lstStyle/>
                    <a:p>
                      <a:r>
                        <a:rPr lang="en-US" altLang="zh-TW" sz="1600" dirty="0" err="1"/>
                        <a:t>click_time</a:t>
                      </a:r>
                      <a:endParaRPr lang="zh-TW" altLang="en-US" sz="1600" dirty="0"/>
                    </a:p>
                  </a:txBody>
                  <a:tcPr/>
                </a:tc>
                <a:tc>
                  <a:txBody>
                    <a:bodyPr/>
                    <a:lstStyle/>
                    <a:p>
                      <a:r>
                        <a:rPr lang="en-US" altLang="zh-TW" sz="1600" dirty="0" err="1"/>
                        <a:t>click_mode</a:t>
                      </a:r>
                      <a:endParaRPr lang="zh-TW" altLang="en-US" sz="1600" dirty="0"/>
                    </a:p>
                  </a:txBody>
                  <a:tcPr/>
                </a:tc>
                <a:extLst>
                  <a:ext uri="{0D108BD9-81ED-4DB2-BD59-A6C34878D82A}">
                    <a16:rowId xmlns:a16="http://schemas.microsoft.com/office/drawing/2014/main" val="10000"/>
                  </a:ext>
                </a:extLst>
              </a:tr>
              <a:tr h="370840">
                <a:tc>
                  <a:txBody>
                    <a:bodyPr/>
                    <a:lstStyle/>
                    <a:p>
                      <a:r>
                        <a:rPr lang="cs-CZ" altLang="zh-TW" sz="1600" dirty="0"/>
                        <a:t>2848914</a:t>
                      </a:r>
                      <a:endParaRPr lang="zh-TW" altLang="en-US" sz="1600" dirty="0"/>
                    </a:p>
                  </a:txBody>
                  <a:tcPr/>
                </a:tc>
                <a:tc>
                  <a:txBody>
                    <a:bodyPr/>
                    <a:lstStyle/>
                    <a:p>
                      <a:r>
                        <a:rPr lang="cs-CZ" altLang="zh-TW" sz="1600" dirty="0"/>
                        <a:t>2018-11-17 18:42:17</a:t>
                      </a:r>
                      <a:endParaRPr lang="zh-TW" altLang="en-US" sz="1600" dirty="0"/>
                    </a:p>
                  </a:txBody>
                  <a:tcPr/>
                </a:tc>
                <a:tc>
                  <a:txBody>
                    <a:bodyPr/>
                    <a:lstStyle/>
                    <a:p>
                      <a:r>
                        <a:rPr lang="en-US" altLang="zh-TW" sz="1600" dirty="0"/>
                        <a:t>1</a:t>
                      </a:r>
                      <a:endParaRPr lang="zh-TW" altLang="en-US" sz="1600" dirty="0"/>
                    </a:p>
                  </a:txBody>
                  <a:tcPr/>
                </a:tc>
                <a:extLst>
                  <a:ext uri="{0D108BD9-81ED-4DB2-BD59-A6C34878D82A}">
                    <a16:rowId xmlns:a16="http://schemas.microsoft.com/office/drawing/2014/main" val="10001"/>
                  </a:ext>
                </a:extLst>
              </a:tr>
              <a:tr h="370840">
                <a:tc>
                  <a:txBody>
                    <a:bodyPr/>
                    <a:lstStyle/>
                    <a:p>
                      <a:r>
                        <a:rPr lang="en-US" altLang="zh-TW" sz="1600" dirty="0"/>
                        <a:t>2629085</a:t>
                      </a:r>
                      <a:endParaRPr lang="zh-TW" altLang="en-US" sz="1600" dirty="0"/>
                    </a:p>
                  </a:txBody>
                  <a:tcPr/>
                </a:tc>
                <a:tc>
                  <a:txBody>
                    <a:bodyPr/>
                    <a:lstStyle/>
                    <a:p>
                      <a:r>
                        <a:rPr lang="cs-CZ" altLang="zh-TW" sz="1600" dirty="0"/>
                        <a:t>2018-10-12 16:28:13</a:t>
                      </a:r>
                      <a:endParaRPr lang="zh-TW" altLang="en-US" sz="1600" dirty="0"/>
                    </a:p>
                  </a:txBody>
                  <a:tcPr/>
                </a:tc>
                <a:tc>
                  <a:txBody>
                    <a:bodyPr/>
                    <a:lstStyle/>
                    <a:p>
                      <a:r>
                        <a:rPr lang="en-US" altLang="zh-TW" sz="1600" dirty="0"/>
                        <a:t>3</a:t>
                      </a:r>
                      <a:endParaRPr lang="zh-TW" altLang="en-US" sz="16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1733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69923" y="139341"/>
            <a:ext cx="10850563" cy="1028699"/>
          </a:xfrm>
          <a:prstGeom prst="rect">
            <a:avLst/>
          </a:prstGeom>
        </p:spPr>
        <p:txBody>
          <a:bodyPr vert="horz" lIns="91440" tIns="45720" rIns="91440" bIns="45720" rtlCol="0" anchor="ctr">
            <a:normAutofit/>
          </a:bodyPr>
          <a:lstStyle>
            <a:lvl1pPr algn="l" defTabSz="685732" rtl="0" eaLnBrk="1" latinLnBrk="0" hangingPunct="1">
              <a:lnSpc>
                <a:spcPct val="90000"/>
              </a:lnSpc>
              <a:spcBef>
                <a:spcPct val="0"/>
              </a:spcBef>
              <a:buNone/>
              <a:defRPr sz="1801" b="1" kern="1200">
                <a:solidFill>
                  <a:srgbClr val="36A9AC"/>
                </a:solidFill>
                <a:latin typeface="+mj-lt"/>
                <a:ea typeface="+mj-ea"/>
                <a:cs typeface="+mj-cs"/>
              </a:defRPr>
            </a:lvl1pPr>
          </a:lstStyle>
          <a:p>
            <a:r>
              <a:rPr lang="en-US" altLang="zh-TW" sz="3200" dirty="0">
                <a:solidFill>
                  <a:schemeClr val="tx1"/>
                </a:solidFill>
              </a:rPr>
              <a:t>Data preprocessing</a:t>
            </a:r>
            <a:r>
              <a:rPr lang="zh-TW" altLang="en-US" sz="3200" dirty="0">
                <a:solidFill>
                  <a:schemeClr val="tx1"/>
                </a:solidFill>
              </a:rPr>
              <a:t> </a:t>
            </a:r>
            <a:r>
              <a:rPr lang="en-US" altLang="zh-TW" sz="3200" dirty="0">
                <a:solidFill>
                  <a:schemeClr val="tx1"/>
                </a:solidFill>
              </a:rPr>
              <a:t>- profile</a:t>
            </a:r>
          </a:p>
        </p:txBody>
      </p:sp>
      <p:sp>
        <p:nvSpPr>
          <p:cNvPr id="5" name="文字方塊 4"/>
          <p:cNvSpPr txBox="1"/>
          <p:nvPr/>
        </p:nvSpPr>
        <p:spPr>
          <a:xfrm>
            <a:off x="764931" y="1661746"/>
            <a:ext cx="8572500" cy="369332"/>
          </a:xfrm>
          <a:prstGeom prst="rect">
            <a:avLst/>
          </a:prstGeom>
          <a:noFill/>
        </p:spPr>
        <p:txBody>
          <a:bodyPr wrap="square" rtlCol="0">
            <a:spAutoFit/>
          </a:bodyPr>
          <a:lstStyle/>
          <a:p>
            <a:endParaRPr lang="zh-TW" altLang="en-US" dirty="0"/>
          </a:p>
        </p:txBody>
      </p:sp>
      <p:sp>
        <p:nvSpPr>
          <p:cNvPr id="6" name="文字方塊 5"/>
          <p:cNvSpPr txBox="1"/>
          <p:nvPr/>
        </p:nvSpPr>
        <p:spPr>
          <a:xfrm>
            <a:off x="669923" y="1338580"/>
            <a:ext cx="10515600" cy="224240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TW" altLang="en-US" sz="2400" dirty="0"/>
              <a:t>每一筆 </a:t>
            </a:r>
            <a:r>
              <a:rPr lang="en-US" altLang="zh-TW" sz="2400" dirty="0"/>
              <a:t>profile </a:t>
            </a:r>
            <a:r>
              <a:rPr lang="zh-TW" altLang="en-US" sz="2400" dirty="0"/>
              <a:t>代表了百度地圖用戶的特徵，每一筆是一個 </a:t>
            </a:r>
            <a:r>
              <a:rPr lang="en-US" altLang="zh-TW" sz="2400" dirty="0"/>
              <a:t>66 </a:t>
            </a:r>
            <a:r>
              <a:rPr lang="zh-TW" altLang="en-US" sz="2400" dirty="0"/>
              <a:t>維的向量，為了隱私問題，比賽中並未告知資料標籤，並僅以 </a:t>
            </a:r>
            <a:r>
              <a:rPr lang="en-US" altLang="zh-TW" sz="2400" dirty="0"/>
              <a:t>1/0 </a:t>
            </a:r>
            <a:r>
              <a:rPr lang="zh-TW" altLang="en-US" sz="2400" dirty="0"/>
              <a:t>來代表 </a:t>
            </a:r>
            <a:r>
              <a:rPr lang="en-US" altLang="zh-TW" sz="2400" dirty="0"/>
              <a:t>True/False (one-hot-encoding)</a:t>
            </a:r>
          </a:p>
          <a:p>
            <a:pPr marL="342900" indent="-342900">
              <a:lnSpc>
                <a:spcPct val="150000"/>
              </a:lnSpc>
              <a:buFont typeface="Arial" panose="020B0604020202020204" pitchFamily="34" charset="0"/>
              <a:buChar char="•"/>
            </a:pPr>
            <a:r>
              <a:rPr lang="zh-TW" altLang="en-US" sz="2400" dirty="0"/>
              <a:t>一共有 </a:t>
            </a:r>
            <a:r>
              <a:rPr lang="en-US" altLang="zh-TW" sz="2400" dirty="0"/>
              <a:t>63090 </a:t>
            </a:r>
            <a:r>
              <a:rPr lang="zh-TW" altLang="en-US" sz="2400" dirty="0"/>
              <a:t>筆資料</a:t>
            </a:r>
          </a:p>
        </p:txBody>
      </p:sp>
    </p:spTree>
    <p:extLst>
      <p:ext uri="{BB962C8B-B14F-4D97-AF65-F5344CB8AC3E}">
        <p14:creationId xmlns:p14="http://schemas.microsoft.com/office/powerpoint/2010/main" val="21989070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adb7b82f-fffe-4569-b84a-2f8768b349b1"/>
</p:tagLst>
</file>

<file path=ppt/theme/theme1.xml><?xml version="1.0" encoding="utf-8"?>
<a:theme xmlns:a="http://schemas.openxmlformats.org/drawingml/2006/main" name="主题5">
  <a:themeElements>
    <a:clrScheme name="自定义 4">
      <a:dk1>
        <a:srgbClr val="000000"/>
      </a:dk1>
      <a:lt1>
        <a:srgbClr val="FFFFFF"/>
      </a:lt1>
      <a:dk2>
        <a:srgbClr val="768395"/>
      </a:dk2>
      <a:lt2>
        <a:srgbClr val="F0F0F0"/>
      </a:lt2>
      <a:accent1>
        <a:srgbClr val="0074C4"/>
      </a:accent1>
      <a:accent2>
        <a:srgbClr val="011657"/>
      </a:accent2>
      <a:accent3>
        <a:srgbClr val="322E3A"/>
      </a:accent3>
      <a:accent4>
        <a:srgbClr val="D10714"/>
      </a:accent4>
      <a:accent5>
        <a:srgbClr val="B4932F"/>
      </a:accent5>
      <a:accent6>
        <a:srgbClr val="0398D5"/>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rgbClr val="000000"/>
    </a:dk1>
    <a:lt1>
      <a:srgbClr val="FFFFFF"/>
    </a:lt1>
    <a:dk2>
      <a:srgbClr val="768395"/>
    </a:dk2>
    <a:lt2>
      <a:srgbClr val="F0F0F0"/>
    </a:lt2>
    <a:accent1>
      <a:srgbClr val="0074C4"/>
    </a:accent1>
    <a:accent2>
      <a:srgbClr val="011657"/>
    </a:accent2>
    <a:accent3>
      <a:srgbClr val="322E3A"/>
    </a:accent3>
    <a:accent4>
      <a:srgbClr val="D10714"/>
    </a:accent4>
    <a:accent5>
      <a:srgbClr val="B4932F"/>
    </a:accent5>
    <a:accent6>
      <a:srgbClr val="0398D5"/>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4156</TotalTime>
  <Words>2154</Words>
  <Application>Microsoft Office PowerPoint</Application>
  <PresentationFormat>寬螢幕</PresentationFormat>
  <Paragraphs>325</Paragraphs>
  <Slides>34</Slides>
  <Notes>6</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34</vt:i4>
      </vt:variant>
    </vt:vector>
  </HeadingPairs>
  <TitlesOfParts>
    <vt:vector size="46" baseType="lpstr">
      <vt:lpstr>Mangal</vt:lpstr>
      <vt:lpstr>微软雅黑</vt:lpstr>
      <vt:lpstr>宋体</vt:lpstr>
      <vt:lpstr>Microsoft JhengHei</vt:lpstr>
      <vt:lpstr>新細明體</vt:lpstr>
      <vt:lpstr>標楷體</vt:lpstr>
      <vt:lpstr>Arial</vt:lpstr>
      <vt:lpstr>Calibri</vt:lpstr>
      <vt:lpstr>Impact</vt:lpstr>
      <vt:lpstr>Times New Roman</vt:lpstr>
      <vt:lpstr>Wingdings</vt:lpstr>
      <vt:lpstr>主题5</vt:lpstr>
      <vt:lpstr>KDD Report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Thanks For Listening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user</cp:lastModifiedBy>
  <cp:revision>168</cp:revision>
  <cp:lastPrinted>2018-01-28T16:00:00Z</cp:lastPrinted>
  <dcterms:created xsi:type="dcterms:W3CDTF">2018-01-28T16:00:00Z</dcterms:created>
  <dcterms:modified xsi:type="dcterms:W3CDTF">2019-06-11T14:10:11Z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