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04" r:id="rId5"/>
    <p:sldId id="271" r:id="rId6"/>
    <p:sldId id="262" r:id="rId7"/>
    <p:sldId id="311" r:id="rId8"/>
    <p:sldId id="308" r:id="rId9"/>
    <p:sldId id="320" r:id="rId10"/>
    <p:sldId id="313" r:id="rId11"/>
    <p:sldId id="305" r:id="rId12"/>
    <p:sldId id="314" r:id="rId13"/>
    <p:sldId id="319" r:id="rId14"/>
    <p:sldId id="31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881"/>
    <a:srgbClr val="55C0C3"/>
    <a:srgbClr val="F7D23C"/>
    <a:srgbClr val="234966"/>
    <a:srgbClr val="FFCCCC"/>
    <a:srgbClr val="BBE6E7"/>
    <a:srgbClr val="0000FF"/>
    <a:srgbClr val="FEE1CC"/>
    <a:srgbClr val="86D2D4"/>
    <a:srgbClr val="23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>
        <p:scale>
          <a:sx n="100" d="100"/>
          <a:sy n="100" d="100"/>
        </p:scale>
        <p:origin x="6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3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6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07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59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6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74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70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89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F8D0-64C2-4BD6-9C73-B4EB81AB8150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8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0"/>
            <a:ext cx="12189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55374"/>
            <a:ext cx="7202558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移動的牆壁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(25 mins)</a:t>
            </a:r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248132" y="2185231"/>
            <a:ext cx="4563893" cy="3341362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移動的牆壁條件</a:t>
            </a:r>
            <a:endParaRPr lang="en-US" altLang="zh-TW" sz="28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共有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道牆，移動的速度分別為：</a:t>
            </a:r>
            <a:b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、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、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 (pixels per frame)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每道牆的開口會越來越小，分別</a:t>
            </a:r>
            <a:b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為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300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、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200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、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100 (pixels)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 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三道牆的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y 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座標分別為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100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、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200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、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300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牆的顏色為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(247, 210, 60)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045173" y="2044560"/>
            <a:ext cx="4400551" cy="2828925"/>
            <a:chOff x="1045173" y="2044560"/>
            <a:chExt cx="4400551" cy="2828925"/>
          </a:xfrm>
        </p:grpSpPr>
        <p:sp>
          <p:nvSpPr>
            <p:cNvPr id="3" name="矩形 2"/>
            <p:cNvSpPr/>
            <p:nvPr/>
          </p:nvSpPr>
          <p:spPr>
            <a:xfrm>
              <a:off x="1045173" y="2044560"/>
              <a:ext cx="4400551" cy="282892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45173" y="2638425"/>
              <a:ext cx="1669452" cy="66675"/>
            </a:xfrm>
            <a:prstGeom prst="rect">
              <a:avLst/>
            </a:prstGeom>
            <a:solidFill>
              <a:srgbClr val="F7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45173" y="3231254"/>
              <a:ext cx="1928690" cy="66675"/>
            </a:xfrm>
            <a:prstGeom prst="rect">
              <a:avLst/>
            </a:prstGeom>
            <a:solidFill>
              <a:srgbClr val="F7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45173" y="3826155"/>
              <a:ext cx="1546562" cy="65639"/>
            </a:xfrm>
            <a:prstGeom prst="rect">
              <a:avLst/>
            </a:prstGeom>
            <a:solidFill>
              <a:srgbClr val="F7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033458" y="3231254"/>
              <a:ext cx="1412266" cy="65639"/>
            </a:xfrm>
            <a:prstGeom prst="rect">
              <a:avLst/>
            </a:prstGeom>
            <a:solidFill>
              <a:srgbClr val="F7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141497" y="3825119"/>
              <a:ext cx="2304227" cy="66675"/>
            </a:xfrm>
            <a:prstGeom prst="rect">
              <a:avLst/>
            </a:prstGeom>
            <a:solidFill>
              <a:srgbClr val="F7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392486" y="2637389"/>
              <a:ext cx="1053236" cy="65639"/>
            </a:xfrm>
            <a:prstGeom prst="rect">
              <a:avLst/>
            </a:prstGeom>
            <a:solidFill>
              <a:srgbClr val="F7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29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881522" y="1357904"/>
            <a:ext cx="1026791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牆壁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9" name="標題 1"/>
          <p:cNvSpPr txBox="1">
            <a:spLocks/>
          </p:cNvSpPr>
          <p:nvPr/>
        </p:nvSpPr>
        <p:spPr>
          <a:xfrm>
            <a:off x="838199" y="255374"/>
            <a:ext cx="4727714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移動的牆壁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714114" y="2838673"/>
            <a:ext cx="2617268" cy="51734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中間有穿洞的牆壁？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5681879" y="2834715"/>
            <a:ext cx="3690278" cy="521304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把牆壁分成左右兩個區塊來畫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94053" y="4492093"/>
            <a:ext cx="1928690" cy="154135"/>
          </a:xfrm>
          <a:prstGeom prst="rect">
            <a:avLst/>
          </a:prstGeom>
          <a:solidFill>
            <a:srgbClr val="F7D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479618" y="4492093"/>
            <a:ext cx="1412266" cy="153099"/>
          </a:xfrm>
          <a:prstGeom prst="rect">
            <a:avLst/>
          </a:prstGeom>
          <a:solidFill>
            <a:srgbClr val="F7D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3341801" y="4439841"/>
            <a:ext cx="104503" cy="1045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714114" y="408335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 y)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008771" y="4122244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開口左邊位置</a:t>
            </a:r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y)</a:t>
            </a:r>
            <a:endParaRPr lang="zh-TW" altLang="en-US" dirty="0"/>
          </a:p>
        </p:txBody>
      </p:sp>
      <p:cxnSp>
        <p:nvCxnSpPr>
          <p:cNvPr id="7" name="直線接點 6"/>
          <p:cNvCxnSpPr>
            <a:stCxn id="20" idx="3"/>
            <a:endCxn id="23" idx="1"/>
          </p:cNvCxnSpPr>
          <p:nvPr/>
        </p:nvCxnSpPr>
        <p:spPr>
          <a:xfrm flipV="1">
            <a:off x="5322743" y="4568643"/>
            <a:ext cx="2156875" cy="518"/>
          </a:xfrm>
          <a:prstGeom prst="line">
            <a:avLst/>
          </a:prstGeom>
          <a:ln w="19050">
            <a:solidFill>
              <a:srgbClr val="55C0C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>
            <a:off x="5322743" y="4373187"/>
            <a:ext cx="2156875" cy="357233"/>
          </a:xfrm>
          <a:prstGeom prst="arc">
            <a:avLst>
              <a:gd name="adj1" fmla="val 1080345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962617" y="39620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開口大小</a:t>
            </a:r>
          </a:p>
        </p:txBody>
      </p:sp>
      <p:sp>
        <p:nvSpPr>
          <p:cNvPr id="28" name="橢圓 27"/>
          <p:cNvSpPr/>
          <p:nvPr/>
        </p:nvSpPr>
        <p:spPr>
          <a:xfrm>
            <a:off x="7422186" y="4443645"/>
            <a:ext cx="104503" cy="1045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EF75248-519C-4437-B80A-E54DF0638213}"/>
              </a:ext>
            </a:extLst>
          </p:cNvPr>
          <p:cNvSpPr/>
          <p:nvPr/>
        </p:nvSpPr>
        <p:spPr>
          <a:xfrm>
            <a:off x="5270491" y="4439841"/>
            <a:ext cx="104503" cy="1045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E6C4A166-1839-4F29-991D-602351169BBF}"/>
              </a:ext>
            </a:extLst>
          </p:cNvPr>
          <p:cNvSpPr/>
          <p:nvPr/>
        </p:nvSpPr>
        <p:spPr>
          <a:xfrm>
            <a:off x="8839632" y="4447300"/>
            <a:ext cx="104503" cy="1045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EE6E0D8-0DD3-4E81-B5BD-845F41C289C0}"/>
              </a:ext>
            </a:extLst>
          </p:cNvPr>
          <p:cNvSpPr txBox="1"/>
          <p:nvPr/>
        </p:nvSpPr>
        <p:spPr>
          <a:xfrm>
            <a:off x="8537128" y="409168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(width, y)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F68D80-D708-0D4A-B2C2-107F101AA221}"/>
              </a:ext>
            </a:extLst>
          </p:cNvPr>
          <p:cNvSpPr txBox="1"/>
          <p:nvPr/>
        </p:nvSpPr>
        <p:spPr>
          <a:xfrm>
            <a:off x="6840871" y="4668344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開口右邊位置</a:t>
            </a:r>
            <a:r>
              <a:rPr lang="en-US" altLang="zh-TW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642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881522" y="1357904"/>
            <a:ext cx="1757175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移動的牆壁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9" name="標題 1"/>
          <p:cNvSpPr txBox="1">
            <a:spLocks/>
          </p:cNvSpPr>
          <p:nvPr/>
        </p:nvSpPr>
        <p:spPr>
          <a:xfrm>
            <a:off x="838199" y="255374"/>
            <a:ext cx="4727714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移動的牆壁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010033" y="2981383"/>
            <a:ext cx="6049142" cy="1200329"/>
          </a:xfrm>
          <a:prstGeom prst="rect">
            <a:avLst/>
          </a:prstGeom>
          <a:noFill/>
        </p:spPr>
        <p:txBody>
          <a:bodyPr wrap="none" lIns="108000" rtlCol="0">
            <a:spAutoFit/>
          </a:bodyPr>
          <a:lstStyle/>
          <a:p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如果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開口右邊抵達</a:t>
            </a:r>
            <a:r>
              <a:rPr lang="zh-TW" altLang="en-US" sz="2400" dirty="0">
                <a:solidFill>
                  <a:schemeClr val="accent6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右邊界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或左邊抵達</a:t>
            </a:r>
            <a:r>
              <a:rPr lang="zh-TW" altLang="en-US" sz="2400" dirty="0">
                <a:solidFill>
                  <a:srgbClr val="F8388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左邊界</a:t>
            </a:r>
            <a:endParaRPr lang="en-US" altLang="zh-TW" sz="2400" dirty="0">
              <a:solidFill>
                <a:srgbClr val="F8388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-&gt; 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反轉移動方向</a:t>
            </a:r>
            <a:endParaRPr lang="en-US" altLang="zh-TW" sz="24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CBFEA3C-32E6-674B-A169-F015B6887669}"/>
              </a:ext>
            </a:extLst>
          </p:cNvPr>
          <p:cNvGrpSpPr/>
          <p:nvPr/>
        </p:nvGrpSpPr>
        <p:grpSpPr>
          <a:xfrm>
            <a:off x="7059175" y="5003579"/>
            <a:ext cx="4400551" cy="1499559"/>
            <a:chOff x="1045173" y="2044560"/>
            <a:chExt cx="4400551" cy="282892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9FD97CB-2417-D140-99B0-22BDFCA1890F}"/>
                </a:ext>
              </a:extLst>
            </p:cNvPr>
            <p:cNvSpPr/>
            <p:nvPr/>
          </p:nvSpPr>
          <p:spPr>
            <a:xfrm>
              <a:off x="1045173" y="2044560"/>
              <a:ext cx="4400551" cy="282892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6D5DFD7-B150-0B4C-B245-E13041947BE9}"/>
                </a:ext>
              </a:extLst>
            </p:cNvPr>
            <p:cNvSpPr/>
            <p:nvPr/>
          </p:nvSpPr>
          <p:spPr>
            <a:xfrm flipV="1">
              <a:off x="1074991" y="2879280"/>
              <a:ext cx="3675914" cy="86249"/>
            </a:xfrm>
            <a:prstGeom prst="rect">
              <a:avLst/>
            </a:prstGeom>
            <a:solidFill>
              <a:srgbClr val="F7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E541B35C-4D40-2D45-91F4-7DA0886C0F4B}"/>
              </a:ext>
            </a:extLst>
          </p:cNvPr>
          <p:cNvSpPr/>
          <p:nvPr/>
        </p:nvSpPr>
        <p:spPr>
          <a:xfrm flipV="1">
            <a:off x="7759148" y="5990980"/>
            <a:ext cx="3675914" cy="45719"/>
          </a:xfrm>
          <a:prstGeom prst="rect">
            <a:avLst/>
          </a:prstGeom>
          <a:solidFill>
            <a:srgbClr val="F7D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4">
            <a:extLst>
              <a:ext uri="{FF2B5EF4-FFF2-40B4-BE49-F238E27FC236}">
                <a16:creationId xmlns:a16="http://schemas.microsoft.com/office/drawing/2014/main" id="{90CBC3A7-7ED7-0542-8C7C-45C6E4E1CA96}"/>
              </a:ext>
            </a:extLst>
          </p:cNvPr>
          <p:cNvCxnSpPr/>
          <p:nvPr/>
        </p:nvCxnSpPr>
        <p:spPr>
          <a:xfrm>
            <a:off x="7059175" y="6251677"/>
            <a:ext cx="1300487" cy="1"/>
          </a:xfrm>
          <a:prstGeom prst="straightConnector1">
            <a:avLst/>
          </a:prstGeom>
          <a:ln w="38100">
            <a:solidFill>
              <a:srgbClr val="F83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30">
            <a:extLst>
              <a:ext uri="{FF2B5EF4-FFF2-40B4-BE49-F238E27FC236}">
                <a16:creationId xmlns:a16="http://schemas.microsoft.com/office/drawing/2014/main" id="{0375EE0D-1D33-E14D-A26D-AF96335D3937}"/>
              </a:ext>
            </a:extLst>
          </p:cNvPr>
          <p:cNvCxnSpPr/>
          <p:nvPr/>
        </p:nvCxnSpPr>
        <p:spPr>
          <a:xfrm flipH="1">
            <a:off x="10253606" y="5632910"/>
            <a:ext cx="118145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1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5000368" y="3259414"/>
            <a:ext cx="2366320" cy="1427607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GAME_RUN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遊戲進行</a:t>
            </a:r>
            <a:b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控制飛行船達成目標</a:t>
            </a:r>
            <a:b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飛過指定線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96900" y="3259414"/>
            <a:ext cx="3226487" cy="1411131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GAME_START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遊戲的初始畫面</a:t>
            </a:r>
            <a:b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滑鼠移到畫面中央會變色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9114141" y="2433434"/>
            <a:ext cx="1801506" cy="995563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GAME_WIN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過關畫面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9114140" y="4348292"/>
            <a:ext cx="1801507" cy="1017085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GAME_LOSE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失敗畫面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918122" y="3964979"/>
            <a:ext cx="889687" cy="0"/>
          </a:xfrm>
          <a:prstGeom prst="straightConnector1">
            <a:avLst/>
          </a:prstGeom>
          <a:ln w="28575">
            <a:solidFill>
              <a:srgbClr val="F83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808967" y="3595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8388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滑鼠點擊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744088" y="2937110"/>
            <a:ext cx="1153809" cy="5632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 rot="20042528">
            <a:off x="7528531" y="28566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飛過指定線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422804" y="591877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按</a:t>
            </a:r>
            <a:r>
              <a:rPr lang="en-US" altLang="zh-TW" dirty="0">
                <a:solidFill>
                  <a:schemeClr val="accent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ENTER</a:t>
            </a:r>
            <a:endParaRPr lang="zh-TW" altLang="en-US" dirty="0">
              <a:solidFill>
                <a:schemeClr val="accent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7744088" y="4305273"/>
            <a:ext cx="1153809" cy="49695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 rot="1376001">
            <a:off x="7468815" y="454057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飛行船碰到</a:t>
            </a:r>
            <a:br>
              <a:rPr lang="en-US" altLang="zh-TW" dirty="0">
                <a:solidFill>
                  <a:schemeClr val="accent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dirty="0">
                <a:solidFill>
                  <a:schemeClr val="accent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障礙物</a:t>
            </a:r>
          </a:p>
        </p:txBody>
      </p:sp>
      <p:grpSp>
        <p:nvGrpSpPr>
          <p:cNvPr id="57" name="群組 56"/>
          <p:cNvGrpSpPr/>
          <p:nvPr/>
        </p:nvGrpSpPr>
        <p:grpSpPr>
          <a:xfrm>
            <a:off x="6068198" y="4935583"/>
            <a:ext cx="3817208" cy="919295"/>
            <a:chOff x="5189838" y="4375719"/>
            <a:chExt cx="3817208" cy="919295"/>
          </a:xfrm>
        </p:grpSpPr>
        <p:cxnSp>
          <p:nvCxnSpPr>
            <p:cNvPr id="46" name="直線接點 45"/>
            <p:cNvCxnSpPr/>
            <p:nvPr/>
          </p:nvCxnSpPr>
          <p:spPr>
            <a:xfrm>
              <a:off x="9007046" y="4868562"/>
              <a:ext cx="0" cy="426452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5189838" y="5295014"/>
              <a:ext cx="3817208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V="1">
              <a:off x="5189838" y="4375719"/>
              <a:ext cx="0" cy="91929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 flipV="1">
            <a:off x="6068198" y="1943933"/>
            <a:ext cx="3817208" cy="919295"/>
            <a:chOff x="5189838" y="4375719"/>
            <a:chExt cx="3817208" cy="919295"/>
          </a:xfrm>
        </p:grpSpPr>
        <p:cxnSp>
          <p:nvCxnSpPr>
            <p:cNvPr id="63" name="直線接點 62"/>
            <p:cNvCxnSpPr/>
            <p:nvPr/>
          </p:nvCxnSpPr>
          <p:spPr>
            <a:xfrm>
              <a:off x="9007046" y="4868562"/>
              <a:ext cx="0" cy="426452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H="1">
              <a:off x="5189838" y="5295014"/>
              <a:ext cx="3817208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/>
            <p:nvPr/>
          </p:nvCxnSpPr>
          <p:spPr>
            <a:xfrm flipV="1">
              <a:off x="5189838" y="4375719"/>
              <a:ext cx="0" cy="91929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字方塊 73"/>
          <p:cNvSpPr txBox="1"/>
          <p:nvPr/>
        </p:nvSpPr>
        <p:spPr>
          <a:xfrm>
            <a:off x="7366688" y="151451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按</a:t>
            </a:r>
            <a:r>
              <a:rPr lang="en-US" altLang="zh-TW" dirty="0">
                <a:solidFill>
                  <a:schemeClr val="accent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ENTER</a:t>
            </a:r>
            <a:endParaRPr lang="zh-TW" altLang="en-US" dirty="0">
              <a:solidFill>
                <a:schemeClr val="accent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8D866C3-0EE1-480B-A71C-F5644912E6B0}"/>
              </a:ext>
            </a:extLst>
          </p:cNvPr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F75F665A-4A12-4967-B22C-F200E9666EF5}"/>
              </a:ext>
            </a:extLst>
          </p:cNvPr>
          <p:cNvSpPr txBox="1">
            <a:spLocks/>
          </p:cNvSpPr>
          <p:nvPr/>
        </p:nvSpPr>
        <p:spPr>
          <a:xfrm>
            <a:off x="838199" y="255374"/>
            <a:ext cx="4681151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E50FDAE-9302-4F7B-9956-026D30A7738C}"/>
              </a:ext>
            </a:extLst>
          </p:cNvPr>
          <p:cNvSpPr txBox="1"/>
          <p:nvPr/>
        </p:nvSpPr>
        <p:spPr>
          <a:xfrm>
            <a:off x="1622463" y="2863228"/>
            <a:ext cx="259981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gameState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812530D1-F18A-FC45-B0AB-B3081C47FDEB}"/>
              </a:ext>
            </a:extLst>
          </p:cNvPr>
          <p:cNvSpPr txBox="1">
            <a:spLocks/>
          </p:cNvSpPr>
          <p:nvPr/>
        </p:nvSpPr>
        <p:spPr>
          <a:xfrm>
            <a:off x="838199" y="255374"/>
            <a:ext cx="7302496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遊戲階段控制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(20 mins)</a:t>
            </a:r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15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519350" y="2131674"/>
            <a:ext cx="4497618" cy="2978642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輸或贏的條件</a:t>
            </a:r>
            <a:endParaRPr lang="en-US" altLang="zh-TW" sz="28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當飛行船碰到終點線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y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座標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400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b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則進入勝利畫面。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當飛行船碰到移動中的牆壁時，</a:t>
            </a:r>
            <a:b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則進入失敗畫面。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不論成功或失敗，都能重新回到</a:t>
            </a:r>
            <a:b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遊戲當中。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55" y="1837508"/>
            <a:ext cx="2140184" cy="17834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55" y="3620995"/>
            <a:ext cx="2140184" cy="178348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F6DCFE97-28A7-9C4D-BFC3-16827D9DBD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5588"/>
            <a:ext cx="4681538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遊戲階段控制</a:t>
            </a:r>
          </a:p>
        </p:txBody>
      </p:sp>
    </p:spTree>
    <p:extLst>
      <p:ext uri="{BB962C8B-B14F-4D97-AF65-F5344CB8AC3E}">
        <p14:creationId xmlns:p14="http://schemas.microsoft.com/office/powerpoint/2010/main" val="217095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000368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2596978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完成品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4913AF-1D8E-A047-8477-6245BDEE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40" y="1227439"/>
            <a:ext cx="6242882" cy="55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0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000368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2596978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拆解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38198" y="4157218"/>
            <a:ext cx="2818859" cy="897099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 </a:t>
            </a: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遊戲階段控制</a:t>
            </a:r>
            <a:endParaRPr lang="en-US" altLang="zh-TW" sz="20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把遊戲分成四階段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838200" y="1505063"/>
            <a:ext cx="2818859" cy="1195718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 </a:t>
            </a: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控制飛行船</a:t>
            </a: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利用方向鍵控制飛行船移動、邊界偵測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38198" y="2842882"/>
            <a:ext cx="2818859" cy="1172235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 </a:t>
            </a: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移動的牆壁</a:t>
            </a:r>
            <a:endParaRPr lang="en-US" altLang="zh-TW" sz="20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設定牆壁移動，阻礙飛行船前進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55" y="2442792"/>
            <a:ext cx="2516946" cy="25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2F403C3-7E1E-C548-90EA-9A545C70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81" y="3180214"/>
            <a:ext cx="8198858" cy="36609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55374"/>
            <a:ext cx="4681151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基礎程式碼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83681" y="1094181"/>
            <a:ext cx="1108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FFC000"/>
                </a:solidFill>
              </a:rPr>
              <a:t>PImage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09969" y="1094180"/>
            <a:ext cx="6556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bg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startNormal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startHover</a:t>
            </a:r>
            <a:r>
              <a:rPr lang="en-US" altLang="zh-TW" sz="2400" dirty="0"/>
              <a:t>, lose, win, restart, ship;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83681" y="1555845"/>
            <a:ext cx="43910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setup</a:t>
            </a:r>
            <a:r>
              <a:rPr lang="en-US" altLang="zh-TW" sz="2400" dirty="0"/>
              <a:t>(){</a:t>
            </a:r>
          </a:p>
          <a:p>
            <a:pPr lvl="1"/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size</a:t>
            </a:r>
            <a:r>
              <a:rPr lang="en-US" altLang="zh-TW" sz="2400" dirty="0"/>
              <a:t>(600,500);</a:t>
            </a:r>
            <a:br>
              <a:rPr lang="en-US" altLang="zh-TW" sz="2400" dirty="0"/>
            </a:br>
            <a:r>
              <a:rPr lang="en-US" altLang="zh-TW" sz="2400" dirty="0" err="1"/>
              <a:t>bg</a:t>
            </a:r>
            <a:r>
              <a:rPr lang="en-US" altLang="zh-TW" sz="2400" dirty="0"/>
              <a:t>=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</a:rPr>
              <a:t>loadImage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7030A0"/>
                </a:solidFill>
              </a:rPr>
              <a:t>“</a:t>
            </a:r>
            <a:r>
              <a:rPr lang="en-US" altLang="zh-TW" sz="2400" dirty="0" err="1">
                <a:solidFill>
                  <a:srgbClr val="7030A0"/>
                </a:solidFill>
              </a:rPr>
              <a:t>img</a:t>
            </a:r>
            <a:r>
              <a:rPr lang="en-US" altLang="zh-TW" sz="2400" dirty="0">
                <a:solidFill>
                  <a:srgbClr val="7030A0"/>
                </a:solidFill>
              </a:rPr>
              <a:t>/</a:t>
            </a:r>
            <a:r>
              <a:rPr lang="en-US" altLang="zh-TW" sz="2400" dirty="0" err="1">
                <a:solidFill>
                  <a:srgbClr val="7030A0"/>
                </a:solidFill>
              </a:rPr>
              <a:t>bg.png</a:t>
            </a:r>
            <a:r>
              <a:rPr lang="en-US" altLang="zh-TW" sz="2400" dirty="0">
                <a:solidFill>
                  <a:srgbClr val="7030A0"/>
                </a:solidFill>
              </a:rPr>
              <a:t>”</a:t>
            </a:r>
            <a:r>
              <a:rPr lang="en-US" altLang="zh-TW" sz="2400" dirty="0"/>
              <a:t>);</a:t>
            </a:r>
          </a:p>
          <a:p>
            <a:pPr lvl="1"/>
            <a:r>
              <a:rPr lang="en-US" altLang="zh-TW" sz="2400" dirty="0"/>
              <a:t>… }</a:t>
            </a:r>
            <a:endParaRPr lang="zh-TW" altLang="en-US" sz="2400" dirty="0"/>
          </a:p>
        </p:txBody>
      </p:sp>
      <p:sp>
        <p:nvSpPr>
          <p:cNvPr id="9" name="圓角矩形 8"/>
          <p:cNvSpPr/>
          <p:nvPr/>
        </p:nvSpPr>
        <p:spPr>
          <a:xfrm>
            <a:off x="5348953" y="4948543"/>
            <a:ext cx="4033586" cy="189263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共有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7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張圖片會使用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分別是：</a:t>
            </a:r>
            <a:b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背景圖、遊戲開始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、遊戲開始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、失敗畫面、勝利畫面、重新開始、飛行船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70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0298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55374"/>
            <a:ext cx="8166653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控制飛行船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(15 mins)</a:t>
            </a:r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124308" y="2038940"/>
            <a:ext cx="4826322" cy="2139656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飛行船的條件</a:t>
            </a:r>
            <a:endParaRPr lang="en-US" altLang="zh-TW" sz="28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飛行船能依照鍵盤方向鍵移動。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spcBef>
                <a:spcPts val="600"/>
              </a:spcBef>
              <a:buAutoNum type="arabicPeriod" startAt="2"/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飛行船必須一直在畫面之內。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spcBef>
                <a:spcPts val="600"/>
              </a:spcBef>
              <a:buAutoNum type="arabicPeriod" startAt="2"/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飛行船到底終點線時顯示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You win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95" y="2302115"/>
            <a:ext cx="2516946" cy="2516946"/>
          </a:xfrm>
          <a:prstGeom prst="rect">
            <a:avLst/>
          </a:prstGeom>
        </p:spPr>
      </p:pic>
      <p:sp>
        <p:nvSpPr>
          <p:cNvPr id="8" name="圓角矩形 13">
            <a:extLst>
              <a:ext uri="{FF2B5EF4-FFF2-40B4-BE49-F238E27FC236}">
                <a16:creationId xmlns:a16="http://schemas.microsoft.com/office/drawing/2014/main" id="{5B136ADB-F746-4C78-B4B3-B1DF47D827C9}"/>
              </a:ext>
            </a:extLst>
          </p:cNvPr>
          <p:cNvSpPr/>
          <p:nvPr/>
        </p:nvSpPr>
        <p:spPr>
          <a:xfrm>
            <a:off x="5647833" y="4819061"/>
            <a:ext cx="5302797" cy="51734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起始點位置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shipX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shipY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 =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畫面置中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0)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1D99D5-8534-7A45-A7B0-3991AC10662D}"/>
              </a:ext>
            </a:extLst>
          </p:cNvPr>
          <p:cNvSpPr/>
          <p:nvPr/>
        </p:nvSpPr>
        <p:spPr>
          <a:xfrm>
            <a:off x="5761382" y="5501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shipX = width / 2 - shipWidth / 2;</a:t>
            </a:r>
          </a:p>
          <a:p>
            <a:r>
              <a:rPr lang="zh-TW" altLang="en-US" dirty="0"/>
              <a:t>shipY = 0;</a:t>
            </a:r>
          </a:p>
        </p:txBody>
      </p:sp>
    </p:spTree>
    <p:extLst>
      <p:ext uri="{BB962C8B-B14F-4D97-AF65-F5344CB8AC3E}">
        <p14:creationId xmlns:p14="http://schemas.microsoft.com/office/powerpoint/2010/main" val="8284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881522" y="1357904"/>
            <a:ext cx="1482738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鍵盤控制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9" name="標題 1"/>
          <p:cNvSpPr txBox="1">
            <a:spLocks/>
          </p:cNvSpPr>
          <p:nvPr/>
        </p:nvSpPr>
        <p:spPr>
          <a:xfrm>
            <a:off x="838199" y="255374"/>
            <a:ext cx="4681151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控制飛行船</a:t>
            </a:r>
          </a:p>
        </p:txBody>
      </p:sp>
      <p:sp>
        <p:nvSpPr>
          <p:cNvPr id="19" name="矩形 18"/>
          <p:cNvSpPr/>
          <p:nvPr/>
        </p:nvSpPr>
        <p:spPr>
          <a:xfrm>
            <a:off x="2543614" y="1645017"/>
            <a:ext cx="3643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keyPressed</a:t>
            </a:r>
            <a:r>
              <a:rPr lang="zh-TW" altLang="en-US" dirty="0"/>
              <a:t>、</a:t>
            </a:r>
            <a:r>
              <a:rPr lang="en-US" altLang="zh-TW" dirty="0" err="1"/>
              <a:t>keyReleased</a:t>
            </a:r>
            <a:r>
              <a:rPr lang="zh-TW" altLang="en-US" dirty="0"/>
              <a:t>、</a:t>
            </a:r>
            <a:r>
              <a:rPr lang="en-US" altLang="zh-TW" dirty="0" err="1"/>
              <a:t>keyCode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1380460" y="2976646"/>
            <a:ext cx="2183520" cy="521465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鍵盤上鍵被按下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295727" y="2831973"/>
            <a:ext cx="2149613" cy="81081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en-US" altLang="zh-TW" sz="2000" dirty="0" err="1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keyPressed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偵測到上鍵被按下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380460" y="4460408"/>
            <a:ext cx="2183520" cy="521465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鍵盤下鍵被按下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313300" y="2831973"/>
            <a:ext cx="2654420" cy="81081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連續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向上移動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295726" y="4428039"/>
            <a:ext cx="2285828" cy="81081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en-US" altLang="zh-TW" sz="2000" dirty="0" err="1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keyPressed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偵測到下鍵被按下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7313299" y="4445122"/>
            <a:ext cx="2654421" cy="81081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連續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向下移動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3695937" y="3088287"/>
            <a:ext cx="467833" cy="29818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3697759" y="4610109"/>
            <a:ext cx="467833" cy="29818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6647532" y="3014047"/>
            <a:ext cx="467833" cy="29818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6707509" y="4684353"/>
            <a:ext cx="467833" cy="29818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38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881521" y="1357904"/>
            <a:ext cx="1871204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switch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複習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9" name="標題 1"/>
          <p:cNvSpPr txBox="1">
            <a:spLocks/>
          </p:cNvSpPr>
          <p:nvPr/>
        </p:nvSpPr>
        <p:spPr>
          <a:xfrm>
            <a:off x="838199" y="255374"/>
            <a:ext cx="4681151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控制飛行船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26659" y="2230769"/>
            <a:ext cx="4422543" cy="3785652"/>
          </a:xfrm>
          <a:prstGeom prst="rect">
            <a:avLst/>
          </a:prstGeom>
          <a:noFill/>
        </p:spPr>
        <p:txBody>
          <a:bodyPr wrap="none" lIns="108000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switch</a:t>
            </a:r>
            <a:r>
              <a:rPr lang="zh-TW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400" dirty="0"/>
              <a:t>( </a:t>
            </a:r>
            <a:r>
              <a:rPr lang="en-US" altLang="zh-TW" sz="2400" dirty="0">
                <a:solidFill>
                  <a:srgbClr val="F83881"/>
                </a:solidFill>
              </a:rPr>
              <a:t>expression </a:t>
            </a:r>
            <a:r>
              <a:rPr lang="zh-TW" altLang="en-US" sz="2000" dirty="0">
                <a:solidFill>
                  <a:srgbClr val="F8388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需判斷的變數 </a:t>
            </a:r>
            <a:r>
              <a:rPr lang="en-US" altLang="zh-TW" sz="2400" dirty="0"/>
              <a:t>){</a:t>
            </a:r>
          </a:p>
          <a:p>
            <a:r>
              <a:rPr lang="en-US" altLang="zh-TW" sz="2400" dirty="0"/>
              <a:t>   </a:t>
            </a:r>
            <a:r>
              <a:rPr lang="zh-TW" altLang="en-US" sz="2400" dirty="0"/>
              <a:t> 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55C0C3"/>
                </a:solidFill>
              </a:rPr>
              <a:t> case </a:t>
            </a:r>
            <a:r>
              <a:rPr lang="zh-TW" altLang="en-US" sz="20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變數的值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            </a:t>
            </a:r>
            <a:r>
              <a:rPr lang="en-US" altLang="zh-TW" sz="2400" dirty="0"/>
              <a:t>do something ;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>
                <a:solidFill>
                  <a:srgbClr val="55C0C3"/>
                </a:solidFill>
              </a:rPr>
              <a:t>break</a:t>
            </a:r>
            <a:r>
              <a:rPr lang="en-US" altLang="zh-TW" sz="2400" dirty="0"/>
              <a:t>;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55C0C3"/>
                </a:solidFill>
              </a:rPr>
              <a:t>      case </a:t>
            </a:r>
            <a:r>
              <a:rPr lang="zh-TW" altLang="en-US" sz="20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變數的值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            </a:t>
            </a:r>
            <a:r>
              <a:rPr lang="en-US" altLang="zh-TW" sz="2400" dirty="0"/>
              <a:t>do something ;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>
                <a:solidFill>
                  <a:srgbClr val="55C0C3"/>
                </a:solidFill>
              </a:rPr>
              <a:t>break</a:t>
            </a:r>
            <a:r>
              <a:rPr lang="en-US" altLang="zh-TW" sz="2400" dirty="0"/>
              <a:t>;</a:t>
            </a:r>
          </a:p>
          <a:p>
            <a:endParaRPr lang="en-US" altLang="zh-TW" sz="2400" dirty="0"/>
          </a:p>
          <a:p>
            <a:r>
              <a:rPr lang="en-US" altLang="zh-TW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356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838199" y="1368537"/>
            <a:ext cx="1522229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邊界條件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9" name="標題 1"/>
          <p:cNvSpPr txBox="1">
            <a:spLocks/>
          </p:cNvSpPr>
          <p:nvPr/>
        </p:nvSpPr>
        <p:spPr>
          <a:xfrm>
            <a:off x="838199" y="255374"/>
            <a:ext cx="4681151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控制飛行船</a:t>
            </a:r>
          </a:p>
        </p:txBody>
      </p:sp>
      <p:sp>
        <p:nvSpPr>
          <p:cNvPr id="19" name="矩形 18"/>
          <p:cNvSpPr/>
          <p:nvPr/>
        </p:nvSpPr>
        <p:spPr>
          <a:xfrm>
            <a:off x="2456432" y="168894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263333" y="2292529"/>
            <a:ext cx="3998990" cy="81081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當飛行船要超過畫面邊界的時候，就會停在最邊緣的位置。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251729" y="1120172"/>
            <a:ext cx="3703423" cy="81081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注意！！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2000" dirty="0" err="1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imageMode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(CORNER)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19623" y="4745566"/>
            <a:ext cx="4176835" cy="830997"/>
          </a:xfrm>
          <a:prstGeom prst="rect">
            <a:avLst/>
          </a:prstGeom>
          <a:noFill/>
        </p:spPr>
        <p:txBody>
          <a:bodyPr wrap="none" lIns="108000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如果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船的右側超出畫面右邊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-&gt; 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把船的右側移進右邊邊界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19623" y="3370886"/>
            <a:ext cx="4271413" cy="830997"/>
          </a:xfrm>
          <a:prstGeom prst="rect">
            <a:avLst/>
          </a:prstGeom>
          <a:noFill/>
        </p:spPr>
        <p:txBody>
          <a:bodyPr wrap="none" lIns="108000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如果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船的左側超出畫面左邊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-&gt;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把船的左側移進左邊邊界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58" y="2712577"/>
            <a:ext cx="2516946" cy="2516946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118E1076-896B-4872-9816-AFF211C308C0}"/>
              </a:ext>
            </a:extLst>
          </p:cNvPr>
          <p:cNvSpPr/>
          <p:nvPr/>
        </p:nvSpPr>
        <p:spPr>
          <a:xfrm>
            <a:off x="7490150" y="2642986"/>
            <a:ext cx="139183" cy="139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08F61E-CF8E-4833-AE61-A5BF1CA7909A}"/>
              </a:ext>
            </a:extLst>
          </p:cNvPr>
          <p:cNvSpPr txBox="1"/>
          <p:nvPr/>
        </p:nvSpPr>
        <p:spPr>
          <a:xfrm>
            <a:off x="6063765" y="2343245"/>
            <a:ext cx="15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shipX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shipY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94F669-6E57-164E-8D19-848CF06E010E}"/>
              </a:ext>
            </a:extLst>
          </p:cNvPr>
          <p:cNvSpPr/>
          <p:nvPr/>
        </p:nvSpPr>
        <p:spPr>
          <a:xfrm>
            <a:off x="7583658" y="2707958"/>
            <a:ext cx="2509373" cy="2531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588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838199" y="1368537"/>
            <a:ext cx="1522229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終點條件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9" name="標題 1"/>
          <p:cNvSpPr txBox="1">
            <a:spLocks/>
          </p:cNvSpPr>
          <p:nvPr/>
        </p:nvSpPr>
        <p:spPr>
          <a:xfrm>
            <a:off x="838199" y="255374"/>
            <a:ext cx="4681151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控制飛行船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1301433" y="2618190"/>
            <a:ext cx="3998990" cy="81081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當飛行船超過</a:t>
            </a:r>
            <a:r>
              <a:rPr lang="en" altLang="zh-TW" sz="2000" dirty="0" err="1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winningLineY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的時候，顯示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You win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476D494-32B1-C64E-B269-9F7F409D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094" y="1193800"/>
            <a:ext cx="6361058" cy="5664200"/>
          </a:xfrm>
          <a:prstGeom prst="rect">
            <a:avLst/>
          </a:prstGeom>
        </p:spPr>
      </p:pic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9F73270A-EBFB-FC4B-BFE1-9A990E953074}"/>
              </a:ext>
            </a:extLst>
          </p:cNvPr>
          <p:cNvCxnSpPr/>
          <p:nvPr/>
        </p:nvCxnSpPr>
        <p:spPr>
          <a:xfrm>
            <a:off x="5963094" y="5283200"/>
            <a:ext cx="5266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407B72E-0997-214B-B718-9BC9A8B629A3}"/>
              </a:ext>
            </a:extLst>
          </p:cNvPr>
          <p:cNvSpPr/>
          <p:nvPr/>
        </p:nvSpPr>
        <p:spPr>
          <a:xfrm>
            <a:off x="4451614" y="5075125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winningLineY</a:t>
            </a:r>
          </a:p>
        </p:txBody>
      </p:sp>
    </p:spTree>
    <p:extLst>
      <p:ext uri="{BB962C8B-B14F-4D97-AF65-F5344CB8AC3E}">
        <p14:creationId xmlns:p14="http://schemas.microsoft.com/office/powerpoint/2010/main" val="310098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664</Words>
  <Application>Microsoft Macintosh PowerPoint</Application>
  <PresentationFormat>寬螢幕</PresentationFormat>
  <Paragraphs>100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Adobe 黑体 Std R</vt:lpstr>
      <vt:lpstr>Adobe 繁黑體 Std B</vt:lpstr>
      <vt:lpstr>Arial</vt:lpstr>
      <vt:lpstr>Calibri</vt:lpstr>
      <vt:lpstr>Calibri Light</vt:lpstr>
      <vt:lpstr>Office 佈景主題</vt:lpstr>
      <vt:lpstr>PowerPoint 簡報</vt:lpstr>
      <vt:lpstr>完成品</vt:lpstr>
      <vt:lpstr>拆解</vt:lpstr>
      <vt:lpstr>基礎程式碼</vt:lpstr>
      <vt:lpstr>練習1 控制飛行船 (15 mins)</vt:lpstr>
      <vt:lpstr>PowerPoint 簡報</vt:lpstr>
      <vt:lpstr>PowerPoint 簡報</vt:lpstr>
      <vt:lpstr>PowerPoint 簡報</vt:lpstr>
      <vt:lpstr>PowerPoint 簡報</vt:lpstr>
      <vt:lpstr>練習2 移動的牆壁 (25 mins)</vt:lpstr>
      <vt:lpstr>PowerPoint 簡報</vt:lpstr>
      <vt:lpstr>PowerPoint 簡報</vt:lpstr>
      <vt:lpstr>PowerPoint 簡報</vt:lpstr>
      <vt:lpstr>練習3 遊戲階段控制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小精靈</dc:title>
  <dc:creator>Windows 使用者</dc:creator>
  <cp:lastModifiedBy>jonze</cp:lastModifiedBy>
  <cp:revision>108</cp:revision>
  <dcterms:created xsi:type="dcterms:W3CDTF">2018-12-06T02:30:04Z</dcterms:created>
  <dcterms:modified xsi:type="dcterms:W3CDTF">2020-03-29T17:19:44Z</dcterms:modified>
</cp:coreProperties>
</file>