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 autoAdjust="0"/>
  </p:normalViewPr>
  <p:slideViewPr>
    <p:cSldViewPr snapToGrid="0">
      <p:cViewPr varScale="1">
        <p:scale>
          <a:sx n="165" d="100"/>
          <a:sy n="16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56f1229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56f1229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8cceed8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8cceed8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6f1229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6f1229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8cceed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8cceed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fb85db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fb85db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6f122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6f122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6f122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6f122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7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6f122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6f122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B0A88E-4AF3-4A80-A806-66F840F7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55" name="Google Shape;55;p13"/>
          <p:cNvSpPr/>
          <p:nvPr/>
        </p:nvSpPr>
        <p:spPr>
          <a:xfrm>
            <a:off x="0" y="1634375"/>
            <a:ext cx="9144000" cy="1709700"/>
          </a:xfrm>
          <a:prstGeom prst="rect">
            <a:avLst/>
          </a:prstGeom>
          <a:solidFill>
            <a:srgbClr val="F3F3F3">
              <a:alpha val="342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Aquarium</a:t>
            </a:r>
            <a:endParaRPr sz="4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620705-570A-4675-8606-1AEC7EA3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3" name="Google Shape;127;p19">
            <a:extLst>
              <a:ext uri="{FF2B5EF4-FFF2-40B4-BE49-F238E27FC236}">
                <a16:creationId xmlns:a16="http://schemas.microsoft.com/office/drawing/2014/main" id="{D9E5DC4B-5FD4-41FB-9EFD-3245292FAC6A}"/>
              </a:ext>
            </a:extLst>
          </p:cNvPr>
          <p:cNvSpPr/>
          <p:nvPr/>
        </p:nvSpPr>
        <p:spPr>
          <a:xfrm>
            <a:off x="0" y="1793025"/>
            <a:ext cx="9144000" cy="1551000"/>
          </a:xfrm>
          <a:prstGeom prst="rect">
            <a:avLst/>
          </a:prstGeom>
          <a:solidFill>
            <a:srgbClr val="F3F3F3">
              <a:alpha val="3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</a:rPr>
              <a:t>魚要是「死了」</a:t>
            </a:r>
            <a:r>
              <a:rPr lang="en-US" altLang="zh-TW" sz="1800" b="1" dirty="0">
                <a:solidFill>
                  <a:srgbClr val="FFFFFF"/>
                </a:solidFill>
              </a:rPr>
              <a:t>(</a:t>
            </a:r>
            <a:r>
              <a:rPr lang="en-US" altLang="zh-TW" sz="1800" b="1" dirty="0" err="1">
                <a:solidFill>
                  <a:srgbClr val="FFFFFF"/>
                </a:solidFill>
              </a:rPr>
              <a:t>isAlive</a:t>
            </a:r>
            <a:r>
              <a:rPr lang="en-US" altLang="zh-TW" sz="1800" b="1" dirty="0">
                <a:solidFill>
                  <a:srgbClr val="FFFFFF"/>
                </a:solidFill>
              </a:rPr>
              <a:t> = false)</a:t>
            </a:r>
            <a:r>
              <a:rPr lang="zh-TW" altLang="en-US" sz="1800" b="1" dirty="0">
                <a:solidFill>
                  <a:srgbClr val="FFFFFF"/>
                </a:solidFill>
              </a:rPr>
              <a:t> 就不用移動、顯示與檢查碰撞</a:t>
            </a:r>
            <a:endParaRPr lang="en-US" altLang="zh-TW" sz="1800" b="1" dirty="0">
              <a:solidFill>
                <a:srgbClr val="FFFFFF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zh-TW" altLang="en-US" sz="1800" b="1" dirty="0">
                <a:solidFill>
                  <a:srgbClr val="FFFFFF"/>
                </a:solidFill>
              </a:rPr>
              <a:t>判斷魚與網子的碰撞前記得先檢查網子是否存在 </a:t>
            </a:r>
            <a:r>
              <a:rPr lang="en-US" altLang="zh-TW" sz="1800" b="1" dirty="0">
                <a:solidFill>
                  <a:srgbClr val="FFFFFF"/>
                </a:solidFill>
              </a:rPr>
              <a:t>(</a:t>
            </a:r>
            <a:r>
              <a:rPr lang="en-US" altLang="zh-TW" sz="1800" b="1" dirty="0" err="1">
                <a:solidFill>
                  <a:srgbClr val="FFFFFF"/>
                </a:solidFill>
              </a:rPr>
              <a:t>isAlive</a:t>
            </a:r>
            <a:r>
              <a:rPr lang="en-US" altLang="zh-TW" sz="1800" b="1" dirty="0">
                <a:solidFill>
                  <a:srgbClr val="FFFFFF"/>
                </a:solidFill>
              </a:rPr>
              <a:t>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可以將目前有幾隻魚記錄下來，每抓到一隻就減一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DDE591-9C5F-4396-9624-E987AB3D28DC}"/>
              </a:ext>
            </a:extLst>
          </p:cNvPr>
          <p:cNvSpPr txBox="1"/>
          <p:nvPr/>
        </p:nvSpPr>
        <p:spPr>
          <a:xfrm>
            <a:off x="3397347" y="989428"/>
            <a:ext cx="234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提示</a:t>
            </a:r>
          </a:p>
        </p:txBody>
      </p:sp>
    </p:spTree>
    <p:extLst>
      <p:ext uri="{BB962C8B-B14F-4D97-AF65-F5344CB8AC3E}">
        <p14:creationId xmlns:p14="http://schemas.microsoft.com/office/powerpoint/2010/main" val="337578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88867C-4257-4074-AEB9-DF726D1D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64" name="Google Shape;64;p14"/>
          <p:cNvSpPr/>
          <p:nvPr/>
        </p:nvSpPr>
        <p:spPr>
          <a:xfrm>
            <a:off x="0" y="1634375"/>
            <a:ext cx="9144000" cy="1709700"/>
          </a:xfrm>
          <a:prstGeom prst="rect">
            <a:avLst/>
          </a:prstGeom>
          <a:solidFill>
            <a:srgbClr val="F3F3F3">
              <a:alpha val="3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lang="zh-TW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設計  Fish Class（可參考</a:t>
            </a:r>
            <a:r>
              <a:rPr lang="zh-TW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改寫 generateFish()、swim()、display() ）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成功</a:t>
            </a:r>
            <a:r>
              <a:rPr lang="zh-TW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初始化(</a:t>
            </a:r>
            <a:r>
              <a:rPr lang="zh-TW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initialize)  fish1 、 fish2，並讓 fish1、fish2 悠遊於畫布上</a:t>
            </a:r>
            <a:endParaRPr sz="1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43675" y="1938050"/>
            <a:ext cx="699900" cy="699900"/>
          </a:xfrm>
          <a:prstGeom prst="ellipse">
            <a:avLst/>
          </a:prstGeom>
          <a:solidFill>
            <a:srgbClr val="97D9E7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66" name="Google Shape;66;p14"/>
          <p:cNvSpPr txBox="1"/>
          <p:nvPr/>
        </p:nvSpPr>
        <p:spPr>
          <a:xfrm>
            <a:off x="276075" y="2571475"/>
            <a:ext cx="635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分鐘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挑戰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3675" y="1959925"/>
            <a:ext cx="699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r>
              <a:rPr lang="en-US" altLang="zh-TW" sz="3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068050"/>
            <a:ext cx="3432300" cy="840300"/>
          </a:xfrm>
          <a:prstGeom prst="roundRect">
            <a:avLst>
              <a:gd name="adj" fmla="val 0"/>
            </a:avLst>
          </a:prstGeom>
          <a:solidFill>
            <a:srgbClr val="096297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設計 Fish Class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30500" y="1158900"/>
            <a:ext cx="1662300" cy="186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chemeClr val="dk1"/>
                </a:solidFill>
              </a:rPr>
              <a:t>Properties：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圖片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大小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位置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移動速度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187875" y="271575"/>
            <a:ext cx="3626100" cy="1689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>
                <a:solidFill>
                  <a:schemeClr val="dk1"/>
                </a:solidFill>
              </a:rPr>
              <a:t>Constructor：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Fish ()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	隨機生成 🐟 ：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種類、大小、水平位置、移動速度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187875" y="2260000"/>
            <a:ext cx="3626100" cy="261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>
                <a:solidFill>
                  <a:schemeClr val="dk1"/>
                </a:solidFill>
              </a:rPr>
              <a:t>Method：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swim()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隨著水平速度、垂直速度移動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碰到魚缸邊界 → 往反方向移動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display()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	隨著前進方向改變圖片面向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dk1"/>
                </a:solidFill>
              </a:rPr>
              <a:t>將圖片顯示於畫布上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958050" y="1190050"/>
            <a:ext cx="1153625" cy="534302"/>
          </a:xfrm>
          <a:custGeom>
            <a:avLst/>
            <a:gdLst/>
            <a:ahLst/>
            <a:cxnLst/>
            <a:rect l="l" t="t" r="r" b="b"/>
            <a:pathLst>
              <a:path w="46145" h="27043" extrusionOk="0">
                <a:moveTo>
                  <a:pt x="0" y="27043"/>
                </a:moveTo>
                <a:cubicBezTo>
                  <a:pt x="8656" y="14676"/>
                  <a:pt x="22180" y="4088"/>
                  <a:pt x="36916" y="813"/>
                </a:cubicBezTo>
                <a:cubicBezTo>
                  <a:pt x="39936" y="142"/>
                  <a:pt x="44760" y="-982"/>
                  <a:pt x="46145" y="178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Google Shape;77;p15"/>
          <p:cNvSpPr/>
          <p:nvPr/>
        </p:nvSpPr>
        <p:spPr>
          <a:xfrm rot="9467084" flipH="1">
            <a:off x="4223010" y="2882800"/>
            <a:ext cx="741444" cy="677039"/>
          </a:xfrm>
          <a:custGeom>
            <a:avLst/>
            <a:gdLst/>
            <a:ahLst/>
            <a:cxnLst/>
            <a:rect l="l" t="t" r="r" b="b"/>
            <a:pathLst>
              <a:path w="46145" h="27043" extrusionOk="0">
                <a:moveTo>
                  <a:pt x="0" y="27043"/>
                </a:moveTo>
                <a:cubicBezTo>
                  <a:pt x="8656" y="14676"/>
                  <a:pt x="22180" y="4088"/>
                  <a:pt x="36916" y="813"/>
                </a:cubicBezTo>
                <a:cubicBezTo>
                  <a:pt x="39936" y="142"/>
                  <a:pt x="44760" y="-982"/>
                  <a:pt x="46145" y="178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Google Shape;78;p15"/>
          <p:cNvSpPr/>
          <p:nvPr/>
        </p:nvSpPr>
        <p:spPr>
          <a:xfrm rot="-2204277" flipH="1">
            <a:off x="2141474" y="917069"/>
            <a:ext cx="370684" cy="956135"/>
          </a:xfrm>
          <a:custGeom>
            <a:avLst/>
            <a:gdLst/>
            <a:ahLst/>
            <a:cxnLst/>
            <a:rect l="l" t="t" r="r" b="b"/>
            <a:pathLst>
              <a:path w="46145" h="27043" extrusionOk="0">
                <a:moveTo>
                  <a:pt x="0" y="27043"/>
                </a:moveTo>
                <a:cubicBezTo>
                  <a:pt x="8656" y="14676"/>
                  <a:pt x="22180" y="4088"/>
                  <a:pt x="36916" y="813"/>
                </a:cubicBezTo>
                <a:cubicBezTo>
                  <a:pt x="39936" y="142"/>
                  <a:pt x="44760" y="-982"/>
                  <a:pt x="46145" y="178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12" y="1960875"/>
            <a:ext cx="1603020" cy="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327425" y="2034425"/>
            <a:ext cx="20844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262013" y="2007738"/>
            <a:ext cx="1698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.png</a:t>
            </a:r>
            <a:endParaRPr b="1"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75" y="493225"/>
            <a:ext cx="1681873" cy="151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728" y="786088"/>
            <a:ext cx="1681873" cy="92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0388" y="3043429"/>
            <a:ext cx="1681873" cy="92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740" y="2750564"/>
            <a:ext cx="1681873" cy="151452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183350" y="2072513"/>
            <a:ext cx="1698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.png</a:t>
            </a:r>
            <a:endParaRPr b="1" dirty="0"/>
          </a:p>
        </p:txBody>
      </p:sp>
      <p:sp>
        <p:nvSpPr>
          <p:cNvPr id="91" name="Google Shape;91;p16"/>
          <p:cNvSpPr txBox="1"/>
          <p:nvPr/>
        </p:nvSpPr>
        <p:spPr>
          <a:xfrm>
            <a:off x="2262025" y="4265088"/>
            <a:ext cx="1698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.png</a:t>
            </a:r>
            <a:endParaRPr b="1"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5183363" y="4329863"/>
            <a:ext cx="1698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.png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6D50CAB-EEAB-F049-AD3A-02F7BCD8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 err="1"/>
              <a:t>generateFish</a:t>
            </a:r>
            <a:r>
              <a:rPr kumimoji="1" lang="en" altLang="zh-TW" dirty="0"/>
              <a:t>(); </a:t>
            </a:r>
            <a:r>
              <a:rPr kumimoji="1" lang="en" altLang="zh-TW" dirty="0">
                <a:sym typeface="Wingdings" pitchFamily="2" charset="2"/>
              </a:rPr>
              <a:t></a:t>
            </a:r>
            <a:br>
              <a:rPr kumimoji="1" lang="en" altLang="zh-TW" dirty="0">
                <a:sym typeface="Wingdings" pitchFamily="2" charset="2"/>
              </a:rPr>
            </a:br>
            <a:br>
              <a:rPr kumimoji="1" lang="en" altLang="zh-TW" dirty="0">
                <a:sym typeface="Wingdings" pitchFamily="2" charset="2"/>
              </a:rPr>
            </a:br>
            <a:r>
              <a:rPr kumimoji="1" lang="en" altLang="zh-TW" dirty="0">
                <a:sym typeface="Wingdings" pitchFamily="2" charset="2"/>
              </a:rPr>
              <a:t>swim();    </a:t>
            </a:r>
            <a:br>
              <a:rPr kumimoji="1" lang="en" altLang="zh-TW" dirty="0">
                <a:sym typeface="Wingdings" pitchFamily="2" charset="2"/>
              </a:rPr>
            </a:br>
            <a:r>
              <a:rPr kumimoji="1" lang="en" altLang="zh-TW" dirty="0">
                <a:sym typeface="Wingdings" pitchFamily="2" charset="2"/>
              </a:rPr>
              <a:t>  </a:t>
            </a:r>
            <a:br>
              <a:rPr kumimoji="1" lang="en" altLang="zh-TW" dirty="0">
                <a:sym typeface="Wingdings" pitchFamily="2" charset="2"/>
              </a:rPr>
            </a:br>
            <a:r>
              <a:rPr kumimoji="1" lang="en" altLang="zh-TW" dirty="0">
                <a:sym typeface="Wingdings" pitchFamily="2" charset="2"/>
              </a:rPr>
              <a:t>display(); 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9F9F3-E802-754D-8F2F-479337D8C404}"/>
              </a:ext>
            </a:extLst>
          </p:cNvPr>
          <p:cNvSpPr txBox="1"/>
          <p:nvPr/>
        </p:nvSpPr>
        <p:spPr>
          <a:xfrm>
            <a:off x="5571461" y="681541"/>
            <a:ext cx="291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fish1 = new Fish();</a:t>
            </a:r>
          </a:p>
          <a:p>
            <a:r>
              <a:rPr kumimoji="1" lang="en-US" altLang="zh-TW" sz="2400" dirty="0"/>
              <a:t>fish2 = new Fish();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7BF6C6-305E-634E-8D8E-71BE1A0598B0}"/>
              </a:ext>
            </a:extLst>
          </p:cNvPr>
          <p:cNvSpPr txBox="1"/>
          <p:nvPr/>
        </p:nvSpPr>
        <p:spPr>
          <a:xfrm>
            <a:off x="3891567" y="2080051"/>
            <a:ext cx="291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fish1.swim();</a:t>
            </a:r>
          </a:p>
          <a:p>
            <a:r>
              <a:rPr kumimoji="1" lang="en-US" altLang="zh-TW" sz="2400" dirty="0"/>
              <a:t>fish2.swim();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03886E-847F-B84B-8F5A-7FD23EEE6B4F}"/>
              </a:ext>
            </a:extLst>
          </p:cNvPr>
          <p:cNvSpPr txBox="1"/>
          <p:nvPr/>
        </p:nvSpPr>
        <p:spPr>
          <a:xfrm>
            <a:off x="3891566" y="3578211"/>
            <a:ext cx="291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fish1.display();</a:t>
            </a:r>
          </a:p>
          <a:p>
            <a:r>
              <a:rPr kumimoji="1" lang="en-US" altLang="zh-TW" sz="2400" dirty="0"/>
              <a:t>fish2.display();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51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E77B9E-E510-406A-A9B6-B12F07AE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98" name="Google Shape;98;p17"/>
          <p:cNvSpPr/>
          <p:nvPr/>
        </p:nvSpPr>
        <p:spPr>
          <a:xfrm>
            <a:off x="0" y="1793025"/>
            <a:ext cx="9144000" cy="1551000"/>
          </a:xfrm>
          <a:prstGeom prst="rect">
            <a:avLst/>
          </a:prstGeom>
          <a:solidFill>
            <a:srgbClr val="F3F3F3">
              <a:alpha val="3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用 Array 管理生成的 Fish Object</a:t>
            </a:r>
            <a:r>
              <a:rPr lang="en-US" altLang="zh-TW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遊戲開始生成 </a:t>
            </a:r>
            <a:r>
              <a:rPr lang="zh-TW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隻</a:t>
            </a:r>
            <a:r>
              <a:rPr lang="zh-TW" alt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魚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並讓</a:t>
            </a:r>
            <a:r>
              <a:rPr lang="zh-TW" alt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所有魚悠游</a:t>
            </a:r>
            <a:r>
              <a:rPr lang="zh-TW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於畫布上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43675" y="1938050"/>
            <a:ext cx="699900" cy="699900"/>
          </a:xfrm>
          <a:prstGeom prst="ellipse">
            <a:avLst/>
          </a:prstGeom>
          <a:solidFill>
            <a:srgbClr val="97D9E7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7"/>
          <p:cNvSpPr txBox="1"/>
          <p:nvPr/>
        </p:nvSpPr>
        <p:spPr>
          <a:xfrm>
            <a:off x="276075" y="2571475"/>
            <a:ext cx="635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分鐘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挑戰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43675" y="1959925"/>
            <a:ext cx="699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20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99E02C-C1BB-40CD-BC71-DD5C7FB1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127" name="Google Shape;127;p19"/>
          <p:cNvSpPr/>
          <p:nvPr/>
        </p:nvSpPr>
        <p:spPr>
          <a:xfrm>
            <a:off x="0" y="1793025"/>
            <a:ext cx="9144000" cy="1551000"/>
          </a:xfrm>
          <a:prstGeom prst="rect">
            <a:avLst/>
          </a:prstGeom>
          <a:solidFill>
            <a:srgbClr val="F3F3F3">
              <a:alpha val="3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</a:rPr>
              <a:t>使用 </a:t>
            </a:r>
            <a:r>
              <a:rPr lang="en-US" altLang="zh-TW" sz="1800" b="1" dirty="0" err="1">
                <a:solidFill>
                  <a:srgbClr val="FFFFFF"/>
                </a:solidFill>
              </a:rPr>
              <a:t>net.isHit</a:t>
            </a:r>
            <a:r>
              <a:rPr lang="en-US" altLang="zh-TW" sz="1800" b="1" dirty="0">
                <a:solidFill>
                  <a:srgbClr val="FFFFFF"/>
                </a:solidFill>
              </a:rPr>
              <a:t>() </a:t>
            </a:r>
            <a:r>
              <a:rPr lang="zh-TW" altLang="en-US" sz="1800" b="1" dirty="0">
                <a:solidFill>
                  <a:srgbClr val="FFFFFF"/>
                </a:solidFill>
              </a:rPr>
              <a:t>判斷漁網是否成功抓到任一隻魚</a:t>
            </a:r>
            <a:endParaRPr lang="en-US" altLang="zh-TW" sz="18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如果抓到，魚跟網子皆消失 </a:t>
            </a:r>
            <a:r>
              <a:rPr lang="en-US" altLang="zh-TW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1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isAlive</a:t>
            </a:r>
            <a:r>
              <a:rPr lang="en-US" altLang="zh-TW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false)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把所有魚都抓完時遊戲勝利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43675" y="1938050"/>
            <a:ext cx="699900" cy="699900"/>
          </a:xfrm>
          <a:prstGeom prst="ellipse">
            <a:avLst/>
          </a:prstGeom>
          <a:solidFill>
            <a:srgbClr val="97D9E7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9"/>
          <p:cNvSpPr txBox="1"/>
          <p:nvPr/>
        </p:nvSpPr>
        <p:spPr>
          <a:xfrm>
            <a:off x="276075" y="2571475"/>
            <a:ext cx="635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分鐘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挑戰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43675" y="1959925"/>
            <a:ext cx="699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30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620705-570A-4675-8606-1AEC7EA3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5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97C895-62DE-4594-BD98-E12B208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24" y="3035642"/>
            <a:ext cx="1760266" cy="1585115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0848D430-2FBD-4546-8E6E-44A849EE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217002"/>
            <a:ext cx="8608203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boolean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isHit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(Fish fish)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75EAB6-E3AC-438A-81C9-2DB6DF88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35" y="2274366"/>
            <a:ext cx="1686127" cy="16861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578C73-D3B2-4E67-873B-C604638D6F3F}"/>
              </a:ext>
            </a:extLst>
          </p:cNvPr>
          <p:cNvSpPr/>
          <p:nvPr/>
        </p:nvSpPr>
        <p:spPr>
          <a:xfrm>
            <a:off x="5925315" y="2255260"/>
            <a:ext cx="1706547" cy="1705233"/>
          </a:xfrm>
          <a:prstGeom prst="rect">
            <a:avLst/>
          </a:prstGeom>
          <a:solidFill>
            <a:srgbClr val="3399FF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894C70-93D9-4C77-A3B3-4857A982DF78}"/>
              </a:ext>
            </a:extLst>
          </p:cNvPr>
          <p:cNvSpPr/>
          <p:nvPr/>
        </p:nvSpPr>
        <p:spPr>
          <a:xfrm>
            <a:off x="6829653" y="2940123"/>
            <a:ext cx="1733407" cy="1763136"/>
          </a:xfrm>
          <a:prstGeom prst="rect">
            <a:avLst/>
          </a:prstGeom>
          <a:solidFill>
            <a:srgbClr val="FF66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F60BD4E-F2EA-4147-BCB9-FD51EDF39A7C}"/>
              </a:ext>
            </a:extLst>
          </p:cNvPr>
          <p:cNvSpPr/>
          <p:nvPr/>
        </p:nvSpPr>
        <p:spPr>
          <a:xfrm>
            <a:off x="5871769" y="2204584"/>
            <a:ext cx="107092" cy="1070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BEEF346-69FE-4ADB-8ADF-135A0A3B6081}"/>
              </a:ext>
            </a:extLst>
          </p:cNvPr>
          <p:cNvSpPr/>
          <p:nvPr/>
        </p:nvSpPr>
        <p:spPr>
          <a:xfrm>
            <a:off x="6762678" y="2891651"/>
            <a:ext cx="107092" cy="10709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F7C303-DEBE-4B1B-A146-D051F03132DB}"/>
              </a:ext>
            </a:extLst>
          </p:cNvPr>
          <p:cNvSpPr txBox="1"/>
          <p:nvPr/>
        </p:nvSpPr>
        <p:spPr>
          <a:xfrm>
            <a:off x="4509161" y="1690688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(ax, ay)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左-右雙向箭號 13">
            <a:extLst>
              <a:ext uri="{FF2B5EF4-FFF2-40B4-BE49-F238E27FC236}">
                <a16:creationId xmlns:a16="http://schemas.microsoft.com/office/drawing/2014/main" id="{587E9C9F-CE4F-4E9F-8E03-0AAF003E32A4}"/>
              </a:ext>
            </a:extLst>
          </p:cNvPr>
          <p:cNvSpPr/>
          <p:nvPr/>
        </p:nvSpPr>
        <p:spPr>
          <a:xfrm>
            <a:off x="5989724" y="2130203"/>
            <a:ext cx="1653001" cy="24733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CA84B8-5208-42C8-82A6-30D7DEE54303}"/>
              </a:ext>
            </a:extLst>
          </p:cNvPr>
          <p:cNvSpPr txBox="1"/>
          <p:nvPr/>
        </p:nvSpPr>
        <p:spPr>
          <a:xfrm>
            <a:off x="5651829" y="1693059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左-右雙向箭號 17">
            <a:extLst>
              <a:ext uri="{FF2B5EF4-FFF2-40B4-BE49-F238E27FC236}">
                <a16:creationId xmlns:a16="http://schemas.microsoft.com/office/drawing/2014/main" id="{35111B1C-5B00-4E2E-846B-28C3527DDD52}"/>
              </a:ext>
            </a:extLst>
          </p:cNvPr>
          <p:cNvSpPr/>
          <p:nvPr/>
        </p:nvSpPr>
        <p:spPr>
          <a:xfrm rot="16200000">
            <a:off x="5091373" y="3024276"/>
            <a:ext cx="1653001" cy="24733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7DF6C4D-7214-41E8-B893-70F5A51F6128}"/>
              </a:ext>
            </a:extLst>
          </p:cNvPr>
          <p:cNvSpPr txBox="1"/>
          <p:nvPr/>
        </p:nvSpPr>
        <p:spPr>
          <a:xfrm>
            <a:off x="4281077" y="2832938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ah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5AF86B-BECD-4B4D-8AE3-A846CE2C0EBE}"/>
              </a:ext>
            </a:extLst>
          </p:cNvPr>
          <p:cNvSpPr txBox="1"/>
          <p:nvPr/>
        </p:nvSpPr>
        <p:spPr>
          <a:xfrm>
            <a:off x="5344731" y="2397326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bx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by)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左-右雙向箭號 20">
            <a:extLst>
              <a:ext uri="{FF2B5EF4-FFF2-40B4-BE49-F238E27FC236}">
                <a16:creationId xmlns:a16="http://schemas.microsoft.com/office/drawing/2014/main" id="{889BABC9-7E95-42A3-91FB-7380E2DD57D7}"/>
              </a:ext>
            </a:extLst>
          </p:cNvPr>
          <p:cNvSpPr/>
          <p:nvPr/>
        </p:nvSpPr>
        <p:spPr>
          <a:xfrm>
            <a:off x="6904868" y="2821532"/>
            <a:ext cx="1653001" cy="24733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96BA3C-7BD0-4CED-A45A-EC04AF455A7E}"/>
              </a:ext>
            </a:extLst>
          </p:cNvPr>
          <p:cNvSpPr txBox="1"/>
          <p:nvPr/>
        </p:nvSpPr>
        <p:spPr>
          <a:xfrm>
            <a:off x="6621459" y="2466145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左-右雙向箭號 22">
            <a:extLst>
              <a:ext uri="{FF2B5EF4-FFF2-40B4-BE49-F238E27FC236}">
                <a16:creationId xmlns:a16="http://schemas.microsoft.com/office/drawing/2014/main" id="{B947A9DC-E6DE-44FC-8FB9-5890EB22DA78}"/>
              </a:ext>
            </a:extLst>
          </p:cNvPr>
          <p:cNvSpPr/>
          <p:nvPr/>
        </p:nvSpPr>
        <p:spPr>
          <a:xfrm rot="16200000">
            <a:off x="5998279" y="3765033"/>
            <a:ext cx="1653001" cy="24733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3D8E3A-7037-4D74-B47D-C141CD7065E6}"/>
              </a:ext>
            </a:extLst>
          </p:cNvPr>
          <p:cNvSpPr txBox="1"/>
          <p:nvPr/>
        </p:nvSpPr>
        <p:spPr>
          <a:xfrm>
            <a:off x="5309633" y="3572933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bh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631024-31DB-4672-A710-2CB36EB74C9B}"/>
              </a:ext>
            </a:extLst>
          </p:cNvPr>
          <p:cNvSpPr txBox="1"/>
          <p:nvPr/>
        </p:nvSpPr>
        <p:spPr>
          <a:xfrm>
            <a:off x="514673" y="1205550"/>
            <a:ext cx="3898860" cy="388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如果四個條件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物的左側在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物右側的左方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物的右側在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物左側的右方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物的上側在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物下側的上方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物的下側在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物上側的下方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符合，即代表兩物發生碰撞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97199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353</Words>
  <Application>Microsoft Macintosh PowerPoint</Application>
  <PresentationFormat>如螢幕大小 (16:9)</PresentationFormat>
  <Paragraphs>67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Consolas</vt:lpstr>
      <vt:lpstr>Courier New</vt:lpstr>
      <vt:lpstr>Impact</vt:lpstr>
      <vt:lpstr>Simple Light</vt:lpstr>
      <vt:lpstr>PowerPoint 簡報</vt:lpstr>
      <vt:lpstr>PowerPoint 簡報</vt:lpstr>
      <vt:lpstr>PowerPoint 簡報</vt:lpstr>
      <vt:lpstr>PowerPoint 簡報</vt:lpstr>
      <vt:lpstr>generateFish();   swim();        display(); </vt:lpstr>
      <vt:lpstr>PowerPoint 簡報</vt:lpstr>
      <vt:lpstr>PowerPoint 簡報</vt:lpstr>
      <vt:lpstr>PowerPoint 簡報</vt:lpstr>
      <vt:lpstr>boolean isHit(Fish fish)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jonze</cp:lastModifiedBy>
  <cp:revision>10</cp:revision>
  <dcterms:modified xsi:type="dcterms:W3CDTF">2021-05-09T14:55:24Z</dcterms:modified>
</cp:coreProperties>
</file>