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05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25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98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4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05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14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8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9364-F777-41C5-8338-81B394A30A1D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69D9-DF05-405F-939C-EE4237678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7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堆疊</a:t>
            </a:r>
            <a:r>
              <a:rPr lang="en-US" altLang="zh-TW" dirty="0" smtClean="0"/>
              <a:t>(stack)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圓柱 50"/>
          <p:cNvSpPr/>
          <p:nvPr/>
        </p:nvSpPr>
        <p:spPr>
          <a:xfrm>
            <a:off x="8774498" y="4425950"/>
            <a:ext cx="670029" cy="1721074"/>
          </a:xfrm>
          <a:prstGeom prst="can">
            <a:avLst>
              <a:gd name="adj" fmla="val 4490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Stack vs.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6003" y="1326777"/>
            <a:ext cx="5925681" cy="520849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 smtClean="0">
                <a:latin typeface="+mn-lt"/>
              </a:rPr>
              <a:t>Conceptual views: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+mn-lt"/>
              </a:rPr>
              <a:t>In </a:t>
            </a:r>
            <a:r>
              <a:rPr lang="en-US" altLang="zh-TW" dirty="0">
                <a:latin typeface="+mn-lt"/>
              </a:rPr>
              <a:t>a </a:t>
            </a:r>
            <a:r>
              <a:rPr lang="en-US" altLang="zh-TW" b="1" dirty="0">
                <a:solidFill>
                  <a:srgbClr val="0000FF"/>
                </a:solidFill>
                <a:latin typeface="+mn-lt"/>
                <a:cs typeface="Yantramanav Bold" panose="02000000000000000000" pitchFamily="2" charset="0"/>
              </a:rPr>
              <a:t>stack</a:t>
            </a:r>
            <a:r>
              <a:rPr lang="en-US" altLang="zh-TW" dirty="0">
                <a:latin typeface="+mn-lt"/>
              </a:rPr>
              <a:t>, the element deleted from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the set is the one most recently inserted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zh-TW" dirty="0">
                <a:latin typeface="+mn-lt"/>
              </a:rPr>
              <a:t>A stack uses a </a:t>
            </a:r>
            <a:r>
              <a:rPr lang="en-US" altLang="zh-TW" b="1" dirty="0">
                <a:solidFill>
                  <a:srgbClr val="0000FF"/>
                </a:solidFill>
                <a:latin typeface="+mn-lt"/>
              </a:rPr>
              <a:t>last-in first-out</a:t>
            </a:r>
            <a:r>
              <a:rPr lang="zh-TW" altLang="en-US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+mn-lt"/>
              </a:rPr>
              <a:t>(LIFO) policy</a:t>
            </a:r>
            <a:r>
              <a:rPr lang="en-US" altLang="zh-TW" dirty="0">
                <a:latin typeface="+mn-lt"/>
              </a:rPr>
              <a:t>. 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+mn-lt"/>
              </a:rPr>
              <a:t>In a </a:t>
            </a:r>
            <a:r>
              <a:rPr lang="en-US" altLang="zh-TW" b="1" dirty="0">
                <a:solidFill>
                  <a:srgbClr val="C00000"/>
                </a:solidFill>
                <a:latin typeface="+mn-lt"/>
                <a:cs typeface="Yantramanav Bold" panose="02000000000000000000" pitchFamily="2" charset="0"/>
              </a:rPr>
              <a:t>queue</a:t>
            </a:r>
            <a:r>
              <a:rPr lang="en-US" altLang="zh-TW" dirty="0">
                <a:latin typeface="+mn-lt"/>
              </a:rPr>
              <a:t>, the element deleted is always the one that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has been in the set for the longest time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  <a:sym typeface="Wingdings" panose="05000000000000000000" pitchFamily="2" charset="2"/>
              </a:rPr>
              <a:t> A </a:t>
            </a:r>
            <a:r>
              <a:rPr lang="en-US" altLang="zh-TW" dirty="0">
                <a:latin typeface="+mn-lt"/>
              </a:rPr>
              <a:t>queue uses a </a:t>
            </a:r>
            <a:r>
              <a:rPr lang="en-US" altLang="zh-TW" b="1" dirty="0">
                <a:solidFill>
                  <a:srgbClr val="C00000"/>
                </a:solidFill>
                <a:latin typeface="+mn-lt"/>
              </a:rPr>
              <a:t>first-in first-out</a:t>
            </a:r>
            <a:r>
              <a:rPr lang="zh-TW" altLang="en-US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+mn-lt"/>
              </a:rPr>
              <a:t>(FIFO) policy</a:t>
            </a:r>
            <a:r>
              <a:rPr lang="en-US" altLang="zh-TW" dirty="0">
                <a:latin typeface="+mn-lt"/>
              </a:rPr>
              <a:t>.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0058-ABA4-4F29-B102-A3CC06FCE14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65971" y="2648593"/>
            <a:ext cx="677108" cy="3760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8332358" y="3414188"/>
            <a:ext cx="1540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 32"/>
          <p:cNvSpPr/>
          <p:nvPr/>
        </p:nvSpPr>
        <p:spPr>
          <a:xfrm>
            <a:off x="9277351" y="1420966"/>
            <a:ext cx="419100" cy="214660"/>
          </a:xfrm>
          <a:custGeom>
            <a:avLst/>
            <a:gdLst>
              <a:gd name="connsiteX0" fmla="*/ 0 w 548640"/>
              <a:gd name="connsiteY0" fmla="*/ 327259 h 327259"/>
              <a:gd name="connsiteX1" fmla="*/ 154005 w 548640"/>
              <a:gd name="connsiteY1" fmla="*/ 134754 h 327259"/>
              <a:gd name="connsiteX2" fmla="*/ 548640 w 548640"/>
              <a:gd name="connsiteY2" fmla="*/ 0 h 32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327259">
                <a:moveTo>
                  <a:pt x="0" y="327259"/>
                </a:moveTo>
                <a:cubicBezTo>
                  <a:pt x="31282" y="258278"/>
                  <a:pt x="62565" y="189297"/>
                  <a:pt x="154005" y="134754"/>
                </a:cubicBezTo>
                <a:cubicBezTo>
                  <a:pt x="245445" y="80211"/>
                  <a:pt x="397042" y="40105"/>
                  <a:pt x="54864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8365496" y="1205136"/>
            <a:ext cx="342447" cy="257585"/>
          </a:xfrm>
          <a:custGeom>
            <a:avLst/>
            <a:gdLst>
              <a:gd name="connsiteX0" fmla="*/ 0 w 664144"/>
              <a:gd name="connsiteY0" fmla="*/ 4643 h 380028"/>
              <a:gd name="connsiteX1" fmla="*/ 375386 w 664144"/>
              <a:gd name="connsiteY1" fmla="*/ 52770 h 380028"/>
              <a:gd name="connsiteX2" fmla="*/ 664144 w 664144"/>
              <a:gd name="connsiteY2" fmla="*/ 380028 h 38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4" h="380028">
                <a:moveTo>
                  <a:pt x="0" y="4643"/>
                </a:moveTo>
                <a:cubicBezTo>
                  <a:pt x="132347" y="-2576"/>
                  <a:pt x="264695" y="-9794"/>
                  <a:pt x="375386" y="52770"/>
                </a:cubicBezTo>
                <a:cubicBezTo>
                  <a:pt x="486077" y="115334"/>
                  <a:pt x="575110" y="247681"/>
                  <a:pt x="664144" y="38002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632903" y="9992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“Push”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9186154" y="977315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“Pop”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8928067" y="4826000"/>
            <a:ext cx="349284" cy="3255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8928067" y="5667582"/>
            <a:ext cx="349284" cy="3255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8865971" y="5214246"/>
            <a:ext cx="677108" cy="3760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3200" dirty="0"/>
              <a:t>…</a:t>
            </a:r>
            <a:endParaRPr lang="zh-TW" altLang="en-US" sz="3200" dirty="0"/>
          </a:p>
        </p:txBody>
      </p:sp>
      <p:sp>
        <p:nvSpPr>
          <p:cNvPr id="42" name="手繪多邊形 41"/>
          <p:cNvSpPr/>
          <p:nvPr/>
        </p:nvSpPr>
        <p:spPr>
          <a:xfrm>
            <a:off x="8521567" y="3896448"/>
            <a:ext cx="342447" cy="257585"/>
          </a:xfrm>
          <a:custGeom>
            <a:avLst/>
            <a:gdLst>
              <a:gd name="connsiteX0" fmla="*/ 0 w 664144"/>
              <a:gd name="connsiteY0" fmla="*/ 4643 h 380028"/>
              <a:gd name="connsiteX1" fmla="*/ 375386 w 664144"/>
              <a:gd name="connsiteY1" fmla="*/ 52770 h 380028"/>
              <a:gd name="connsiteX2" fmla="*/ 664144 w 664144"/>
              <a:gd name="connsiteY2" fmla="*/ 380028 h 38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144" h="380028">
                <a:moveTo>
                  <a:pt x="0" y="4643"/>
                </a:moveTo>
                <a:cubicBezTo>
                  <a:pt x="132347" y="-2576"/>
                  <a:pt x="264695" y="-9794"/>
                  <a:pt x="375386" y="52770"/>
                </a:cubicBezTo>
                <a:cubicBezTo>
                  <a:pt x="486077" y="115334"/>
                  <a:pt x="575110" y="247681"/>
                  <a:pt x="664144" y="38002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7450793" y="369053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</a:t>
            </a:r>
            <a:r>
              <a:rPr lang="en-US" altLang="zh-TW" dirty="0" err="1"/>
              <a:t>Enqueue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263242" y="62712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</a:t>
            </a:r>
            <a:r>
              <a:rPr lang="en-US" altLang="zh-TW" dirty="0" err="1"/>
              <a:t>Dequeue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7" name="手繪多邊形 46"/>
          <p:cNvSpPr/>
          <p:nvPr/>
        </p:nvSpPr>
        <p:spPr>
          <a:xfrm flipV="1">
            <a:off x="9110374" y="6076950"/>
            <a:ext cx="498519" cy="295130"/>
          </a:xfrm>
          <a:custGeom>
            <a:avLst/>
            <a:gdLst>
              <a:gd name="connsiteX0" fmla="*/ 0 w 548640"/>
              <a:gd name="connsiteY0" fmla="*/ 327259 h 327259"/>
              <a:gd name="connsiteX1" fmla="*/ 154005 w 548640"/>
              <a:gd name="connsiteY1" fmla="*/ 134754 h 327259"/>
              <a:gd name="connsiteX2" fmla="*/ 548640 w 548640"/>
              <a:gd name="connsiteY2" fmla="*/ 0 h 32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327259">
                <a:moveTo>
                  <a:pt x="0" y="327259"/>
                </a:moveTo>
                <a:cubicBezTo>
                  <a:pt x="31282" y="258278"/>
                  <a:pt x="62565" y="189297"/>
                  <a:pt x="154005" y="134754"/>
                </a:cubicBezTo>
                <a:cubicBezTo>
                  <a:pt x="245445" y="80211"/>
                  <a:pt x="397042" y="40105"/>
                  <a:pt x="54864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 rot="1180269">
            <a:off x="9702953" y="6144895"/>
            <a:ext cx="349284" cy="325554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alpha val="7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圓角矩形 54"/>
          <p:cNvSpPr/>
          <p:nvPr/>
        </p:nvSpPr>
        <p:spPr>
          <a:xfrm rot="20359128">
            <a:off x="8795060" y="4224201"/>
            <a:ext cx="349284" cy="3255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>
            <a:off x="8928067" y="3082505"/>
            <a:ext cx="349284" cy="3255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>
            <a:off x="8928067" y="1948657"/>
            <a:ext cx="349284" cy="3255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21073208">
            <a:off x="8738289" y="1484640"/>
            <a:ext cx="349284" cy="3255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1021361">
            <a:off x="9777103" y="1291344"/>
            <a:ext cx="349284" cy="325554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alpha val="70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>
            <a:off x="8928067" y="2278527"/>
            <a:ext cx="349284" cy="3255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648576" y="393705"/>
            <a:ext cx="214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(Logically view)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8670215" y="3441635"/>
            <a:ext cx="816687" cy="9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9346967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9445023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9541907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9638377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8957004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9055060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9151944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>
            <a:off x="9248414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H="1">
            <a:off x="8865238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8502850" y="3408059"/>
            <a:ext cx="168538" cy="1576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8573331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>
            <a:off x="8670215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>
            <a:off x="8766685" y="3408058"/>
            <a:ext cx="196113" cy="183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>
            <a:off x="8439350" y="3408059"/>
            <a:ext cx="137920" cy="1289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H="1">
            <a:off x="8381219" y="3408058"/>
            <a:ext cx="102919" cy="962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2235" y="337919"/>
            <a:ext cx="8247530" cy="755461"/>
          </a:xfrm>
        </p:spPr>
        <p:txBody>
          <a:bodyPr/>
          <a:lstStyle/>
          <a:p>
            <a:r>
              <a:rPr lang="en-US" altLang="zh-TW" dirty="0" smtClean="0"/>
              <a:t>Use an Array to Implement a Stack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865888" y="6436557"/>
            <a:ext cx="742950" cy="365125"/>
          </a:xfrm>
        </p:spPr>
        <p:txBody>
          <a:bodyPr/>
          <a:lstStyle/>
          <a:p>
            <a:fld id="{6CE90058-ABA4-4F29-B102-A3CC06FCE14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554458" y="1191437"/>
            <a:ext cx="3136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cap="small" dirty="0">
                <a:latin typeface="CamingoCode" panose="020B0509040302020203" pitchFamily="49" charset="0"/>
              </a:rPr>
              <a:t>Stack-Empty</a:t>
            </a:r>
            <a:r>
              <a:rPr lang="en-US" altLang="zh-TW" sz="2400" b="1" dirty="0">
                <a:latin typeface="CamingoCode" panose="020B0509040302020203" pitchFamily="49" charset="0"/>
              </a:rPr>
              <a:t>(S)</a:t>
            </a:r>
          </a:p>
          <a:p>
            <a:pPr marL="179388"/>
            <a:r>
              <a:rPr lang="en-US" altLang="zh-TW" sz="2000" b="1" dirty="0">
                <a:latin typeface="CamingoCode" panose="020B0509040302020203" pitchFamily="49" charset="0"/>
              </a:rPr>
              <a:t>if</a:t>
            </a:r>
            <a:r>
              <a:rPr lang="en-US" altLang="zh-TW" sz="2000" dirty="0">
                <a:latin typeface="CamingoCode" panose="020B0509040302020203" pitchFamily="49" charset="0"/>
              </a:rPr>
              <a:t> </a:t>
            </a:r>
            <a:r>
              <a:rPr lang="en-US" altLang="zh-TW" sz="2000" dirty="0" err="1">
                <a:latin typeface="CamingoCode" panose="020B0509040302020203" pitchFamily="49" charset="0"/>
              </a:rPr>
              <a:t>S.top</a:t>
            </a:r>
            <a:r>
              <a:rPr lang="en-US" altLang="zh-TW" sz="2000" dirty="0">
                <a:latin typeface="CamingoCode" panose="020B0509040302020203" pitchFamily="49" charset="0"/>
              </a:rPr>
              <a:t> == -1</a:t>
            </a:r>
          </a:p>
          <a:p>
            <a:pPr marL="179388"/>
            <a:r>
              <a:rPr lang="en-US" altLang="zh-TW" sz="2000" dirty="0">
                <a:latin typeface="CamingoCode" panose="020B0509040302020203" pitchFamily="49" charset="0"/>
              </a:rPr>
              <a:t>     </a:t>
            </a:r>
            <a:r>
              <a:rPr lang="en-US" altLang="zh-TW" sz="2000" b="1" dirty="0">
                <a:latin typeface="CamingoCode" panose="020B0509040302020203" pitchFamily="49" charset="0"/>
              </a:rPr>
              <a:t>return</a:t>
            </a:r>
            <a:r>
              <a:rPr lang="en-US" altLang="zh-TW" sz="2000" dirty="0">
                <a:latin typeface="CamingoCode" panose="020B0509040302020203" pitchFamily="49" charset="0"/>
              </a:rPr>
              <a:t> true;</a:t>
            </a:r>
          </a:p>
          <a:p>
            <a:pPr marL="179388"/>
            <a:r>
              <a:rPr lang="en-US" altLang="zh-TW" sz="2000" b="1" dirty="0">
                <a:latin typeface="CamingoCode" panose="020B0509040302020203" pitchFamily="49" charset="0"/>
              </a:rPr>
              <a:t>else</a:t>
            </a:r>
            <a:r>
              <a:rPr lang="en-US" altLang="zh-TW" sz="2000" dirty="0">
                <a:latin typeface="CamingoCode" panose="020B0509040302020203" pitchFamily="49" charset="0"/>
              </a:rPr>
              <a:t> </a:t>
            </a:r>
            <a:r>
              <a:rPr lang="en-US" altLang="zh-TW" sz="2000" b="1" dirty="0">
                <a:latin typeface="CamingoCode" panose="020B0509040302020203" pitchFamily="49" charset="0"/>
              </a:rPr>
              <a:t>return</a:t>
            </a:r>
            <a:r>
              <a:rPr lang="en-US" altLang="zh-TW" sz="2000" dirty="0">
                <a:latin typeface="CamingoCode" panose="020B0509040302020203" pitchFamily="49" charset="0"/>
              </a:rPr>
              <a:t> false;</a:t>
            </a:r>
            <a:endParaRPr lang="zh-TW" altLang="en-US" sz="2000" dirty="0">
              <a:latin typeface="CamingoCode" panose="020B0509040302020203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54457" y="3043291"/>
            <a:ext cx="2366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cap="small" dirty="0">
                <a:latin typeface="CamingoCode" panose="020B0509040302020203" pitchFamily="49" charset="0"/>
              </a:rPr>
              <a:t>Push</a:t>
            </a:r>
            <a:r>
              <a:rPr lang="en-US" altLang="zh-TW" sz="2400" b="1" dirty="0">
                <a:latin typeface="CamingoCode" panose="020B0509040302020203" pitchFamily="49" charset="0"/>
              </a:rPr>
              <a:t>(S, x)</a:t>
            </a:r>
          </a:p>
          <a:p>
            <a:pPr marL="179388"/>
            <a:r>
              <a:rPr lang="en-US" altLang="zh-TW" sz="2000" dirty="0" err="1">
                <a:latin typeface="CamingoCode" panose="020B0509040302020203" pitchFamily="49" charset="0"/>
              </a:rPr>
              <a:t>S.top</a:t>
            </a:r>
            <a:r>
              <a:rPr lang="en-US" altLang="zh-TW" sz="2000" dirty="0">
                <a:latin typeface="CamingoCode" panose="020B0509040302020203" pitchFamily="49" charset="0"/>
              </a:rPr>
              <a:t>++;</a:t>
            </a:r>
          </a:p>
          <a:p>
            <a:pPr marL="179388"/>
            <a:r>
              <a:rPr lang="en-US" altLang="zh-TW" sz="2000" dirty="0">
                <a:latin typeface="CamingoCode" panose="020B0509040302020203" pitchFamily="49" charset="0"/>
              </a:rPr>
              <a:t>S[</a:t>
            </a:r>
            <a:r>
              <a:rPr lang="en-US" altLang="zh-TW" sz="2000" dirty="0" err="1">
                <a:latin typeface="CamingoCode" panose="020B0509040302020203" pitchFamily="49" charset="0"/>
              </a:rPr>
              <a:t>S.top</a:t>
            </a:r>
            <a:r>
              <a:rPr lang="en-US" altLang="zh-TW" sz="2000" dirty="0">
                <a:latin typeface="CamingoCode" panose="020B0509040302020203" pitchFamily="49" charset="0"/>
              </a:rPr>
              <a:t>] = x;</a:t>
            </a:r>
            <a:endParaRPr lang="zh-TW" altLang="en-US" sz="2000" dirty="0">
              <a:latin typeface="CamingoCode" panose="020B0509040302020203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54457" y="4548475"/>
            <a:ext cx="375166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cap="small" dirty="0">
                <a:latin typeface="CamingoCode" panose="020B0509040302020203" pitchFamily="49" charset="0"/>
              </a:rPr>
              <a:t>Pop</a:t>
            </a:r>
            <a:r>
              <a:rPr lang="en-US" altLang="zh-TW" sz="2400" b="1" dirty="0">
                <a:latin typeface="CamingoCode" panose="020B0509040302020203" pitchFamily="49" charset="0"/>
              </a:rPr>
              <a:t>(S)</a:t>
            </a:r>
          </a:p>
          <a:p>
            <a:pPr marL="179388"/>
            <a:r>
              <a:rPr lang="en-US" altLang="zh-TW" sz="2000" b="1" dirty="0">
                <a:latin typeface="CamingoCode" panose="020B0509040302020203" pitchFamily="49" charset="0"/>
              </a:rPr>
              <a:t>if</a:t>
            </a:r>
            <a:r>
              <a:rPr lang="en-US" altLang="zh-TW" sz="2000" dirty="0">
                <a:latin typeface="CamingoCode" panose="020B0509040302020203" pitchFamily="49" charset="0"/>
              </a:rPr>
              <a:t> Stack-Empty(S)</a:t>
            </a:r>
          </a:p>
          <a:p>
            <a:pPr marL="179388"/>
            <a:r>
              <a:rPr lang="en-US" altLang="zh-TW" sz="2000" dirty="0">
                <a:latin typeface="CamingoCode" panose="020B0509040302020203" pitchFamily="49" charset="0"/>
              </a:rPr>
              <a:t>    </a:t>
            </a:r>
            <a:r>
              <a:rPr lang="en-US" altLang="zh-TW" sz="2000" b="1" dirty="0">
                <a:latin typeface="CamingoCode" panose="020B0509040302020203" pitchFamily="49" charset="0"/>
              </a:rPr>
              <a:t>error</a:t>
            </a:r>
            <a:r>
              <a:rPr lang="en-US" altLang="zh-TW" sz="2000" dirty="0">
                <a:latin typeface="CamingoCode" panose="020B0509040302020203" pitchFamily="49" charset="0"/>
              </a:rPr>
              <a:t> underflow;</a:t>
            </a:r>
          </a:p>
          <a:p>
            <a:pPr marL="179388"/>
            <a:r>
              <a:rPr lang="en-US" altLang="zh-TW" sz="2000" b="1" dirty="0">
                <a:latin typeface="CamingoCode" panose="020B0509040302020203" pitchFamily="49" charset="0"/>
              </a:rPr>
              <a:t>else</a:t>
            </a:r>
            <a:r>
              <a:rPr lang="en-US" altLang="zh-TW" sz="2000" dirty="0">
                <a:latin typeface="CamingoCode" panose="020B0509040302020203" pitchFamily="49" charset="0"/>
              </a:rPr>
              <a:t> </a:t>
            </a:r>
          </a:p>
          <a:p>
            <a:pPr marL="179388"/>
            <a:r>
              <a:rPr lang="en-US" altLang="zh-TW" sz="2000" dirty="0">
                <a:latin typeface="CamingoCode" panose="020B0509040302020203" pitchFamily="49" charset="0"/>
              </a:rPr>
              <a:t>    </a:t>
            </a:r>
            <a:r>
              <a:rPr lang="en-US" altLang="zh-TW" sz="2000" dirty="0" err="1">
                <a:latin typeface="CamingoCode" panose="020B0509040302020203" pitchFamily="49" charset="0"/>
              </a:rPr>
              <a:t>S.top</a:t>
            </a:r>
            <a:r>
              <a:rPr lang="en-US" altLang="zh-TW" sz="2000" dirty="0">
                <a:latin typeface="CamingoCode" panose="020B0509040302020203" pitchFamily="49" charset="0"/>
              </a:rPr>
              <a:t>--;</a:t>
            </a:r>
          </a:p>
          <a:p>
            <a:pPr marL="179388"/>
            <a:r>
              <a:rPr lang="en-US" altLang="zh-TW" sz="2000" dirty="0">
                <a:latin typeface="CamingoCode" panose="020B0509040302020203" pitchFamily="49" charset="0"/>
              </a:rPr>
              <a:t>    </a:t>
            </a:r>
            <a:r>
              <a:rPr lang="en-US" altLang="zh-TW" sz="2000" b="1" dirty="0">
                <a:latin typeface="CamingoCode" panose="020B0509040302020203" pitchFamily="49" charset="0"/>
              </a:rPr>
              <a:t>return </a:t>
            </a:r>
            <a:r>
              <a:rPr lang="en-US" altLang="zh-TW" sz="2000" dirty="0">
                <a:latin typeface="CamingoCode" panose="020B0509040302020203" pitchFamily="49" charset="0"/>
              </a:rPr>
              <a:t>S[S.top+1];</a:t>
            </a:r>
            <a:endParaRPr lang="zh-TW" altLang="en-US" sz="2000" dirty="0">
              <a:latin typeface="CamingoCode" panose="020B0509040302020203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807368" y="3829572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S[3]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807368" y="4191823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S[2]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807368" y="4563499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S[1]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07368" y="4925749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S[0]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1930400" y="5548749"/>
            <a:ext cx="8769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828785" y="51370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amingoCode" panose="020B0509040302020203" pitchFamily="49" charset="0"/>
              </a:rPr>
              <a:t>S.top</a:t>
            </a:r>
            <a:endParaRPr lang="zh-TW" altLang="en-US" sz="2000" dirty="0">
              <a:latin typeface="CamingoCode" panose="020B0509040302020203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5325976" y="2117273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S[3]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5325976" y="2479524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S[2]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5325976" y="2851200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S[1]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5325976" y="3213450"/>
            <a:ext cx="719603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x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449008" y="3399025"/>
            <a:ext cx="8769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347393" y="29872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amingoCode" panose="020B0509040302020203" pitchFamily="49" charset="0"/>
              </a:rPr>
              <a:t>S.top</a:t>
            </a:r>
            <a:endParaRPr lang="zh-TW" altLang="en-US" sz="2000" dirty="0">
              <a:latin typeface="CamingoCode" panose="020B0509040302020203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82041" y="3328227"/>
            <a:ext cx="461665" cy="371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. . .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454944" y="1615105"/>
            <a:ext cx="461665" cy="371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. . .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72607" y="545971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ingoCode" panose="020B0509040302020203" pitchFamily="49" charset="0"/>
              </a:rPr>
              <a:t>(S[-1])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2753892" y="5299899"/>
            <a:ext cx="11389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2862335" y="5297425"/>
            <a:ext cx="940235" cy="118658"/>
            <a:chOff x="1429362" y="5400842"/>
            <a:chExt cx="740053" cy="93395"/>
          </a:xfrm>
        </p:grpSpPr>
        <p:sp>
          <p:nvSpPr>
            <p:cNvPr id="52" name="矩形 51"/>
            <p:cNvSpPr/>
            <p:nvPr/>
          </p:nvSpPr>
          <p:spPr>
            <a:xfrm>
              <a:off x="1576528" y="5424060"/>
              <a:ext cx="415883" cy="504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接點 52"/>
            <p:cNvCxnSpPr/>
            <p:nvPr/>
          </p:nvCxnSpPr>
          <p:spPr>
            <a:xfrm flipH="1">
              <a:off x="1921152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971085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020421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2069547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1722570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>
              <a:off x="1772503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1814193" y="5400842"/>
              <a:ext cx="107515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1870965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1675840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1491301" y="5400842"/>
              <a:ext cx="85825" cy="802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1527192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H="1">
              <a:off x="1576528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H="1">
              <a:off x="1625654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H="1">
              <a:off x="1458965" y="5400842"/>
              <a:ext cx="70233" cy="65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H="1">
              <a:off x="1429362" y="5400842"/>
              <a:ext cx="52410" cy="49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群組 112"/>
          <p:cNvGrpSpPr/>
          <p:nvPr/>
        </p:nvGrpSpPr>
        <p:grpSpPr>
          <a:xfrm>
            <a:off x="5098247" y="3581900"/>
            <a:ext cx="1138992" cy="118658"/>
            <a:chOff x="3574247" y="3810505"/>
            <a:chExt cx="1138992" cy="118658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3574247" y="3812979"/>
              <a:ext cx="11389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群組 95"/>
            <p:cNvGrpSpPr/>
            <p:nvPr/>
          </p:nvGrpSpPr>
          <p:grpSpPr>
            <a:xfrm>
              <a:off x="3682689" y="3810505"/>
              <a:ext cx="940235" cy="118658"/>
              <a:chOff x="1429362" y="5400842"/>
              <a:chExt cx="740053" cy="93395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576528" y="5424060"/>
                <a:ext cx="415883" cy="504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 flipH="1">
                <a:off x="1921152" y="5400842"/>
                <a:ext cx="99868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flipH="1">
                <a:off x="1971085" y="5400842"/>
                <a:ext cx="99868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 flipH="1">
                <a:off x="2020421" y="5400842"/>
                <a:ext cx="99868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 flipH="1">
                <a:off x="2069547" y="5400842"/>
                <a:ext cx="99868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 flipH="1">
                <a:off x="1722570" y="5400842"/>
                <a:ext cx="99867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 flipH="1">
                <a:off x="1772503" y="5400842"/>
                <a:ext cx="99867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 flipH="1">
                <a:off x="1814193" y="5400842"/>
                <a:ext cx="107515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flipH="1">
                <a:off x="1870965" y="5400842"/>
                <a:ext cx="99868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 flipH="1">
                <a:off x="1675840" y="5400842"/>
                <a:ext cx="99867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H="1">
                <a:off x="1491301" y="5400842"/>
                <a:ext cx="85825" cy="802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 flipH="1">
                <a:off x="1527192" y="5400842"/>
                <a:ext cx="99867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/>
              <p:nvPr/>
            </p:nvCxnSpPr>
            <p:spPr>
              <a:xfrm flipH="1">
                <a:off x="1576528" y="5400842"/>
                <a:ext cx="99867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/>
              <p:cNvCxnSpPr/>
              <p:nvPr/>
            </p:nvCxnSpPr>
            <p:spPr>
              <a:xfrm flipH="1">
                <a:off x="1625654" y="5400842"/>
                <a:ext cx="99867" cy="93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/>
              <p:nvPr/>
            </p:nvCxnSpPr>
            <p:spPr>
              <a:xfrm flipH="1">
                <a:off x="1458965" y="5400842"/>
                <a:ext cx="70233" cy="656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/>
              <p:nvPr/>
            </p:nvCxnSpPr>
            <p:spPr>
              <a:xfrm flipH="1">
                <a:off x="1429362" y="5400842"/>
                <a:ext cx="52410" cy="49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手繪多邊形 132"/>
          <p:cNvSpPr/>
          <p:nvPr/>
        </p:nvSpPr>
        <p:spPr>
          <a:xfrm>
            <a:off x="3461657" y="1955507"/>
            <a:ext cx="1578429" cy="1354605"/>
          </a:xfrm>
          <a:custGeom>
            <a:avLst/>
            <a:gdLst>
              <a:gd name="connsiteX0" fmla="*/ 0 w 1393372"/>
              <a:gd name="connsiteY0" fmla="*/ 876300 h 876300"/>
              <a:gd name="connsiteX1" fmla="*/ 359229 w 1393372"/>
              <a:gd name="connsiteY1" fmla="*/ 217714 h 876300"/>
              <a:gd name="connsiteX2" fmla="*/ 1393372 w 1393372"/>
              <a:gd name="connsiteY2" fmla="*/ 0 h 876300"/>
              <a:gd name="connsiteX0" fmla="*/ 0 w 1393372"/>
              <a:gd name="connsiteY0" fmla="*/ 876300 h 876300"/>
              <a:gd name="connsiteX1" fmla="*/ 1393372 w 1393372"/>
              <a:gd name="connsiteY1" fmla="*/ 0 h 876300"/>
              <a:gd name="connsiteX0" fmla="*/ 0 w 1393372"/>
              <a:gd name="connsiteY0" fmla="*/ 876300 h 876300"/>
              <a:gd name="connsiteX1" fmla="*/ 1393372 w 1393372"/>
              <a:gd name="connsiteY1" fmla="*/ 0 h 876300"/>
              <a:gd name="connsiteX0" fmla="*/ 0 w 1475015"/>
              <a:gd name="connsiteY0" fmla="*/ 723900 h 723900"/>
              <a:gd name="connsiteX1" fmla="*/ 1475015 w 1475015"/>
              <a:gd name="connsiteY1" fmla="*/ 0 h 723900"/>
              <a:gd name="connsiteX0" fmla="*/ 0 w 1475015"/>
              <a:gd name="connsiteY0" fmla="*/ 723900 h 723900"/>
              <a:gd name="connsiteX1" fmla="*/ 1475015 w 1475015"/>
              <a:gd name="connsiteY1" fmla="*/ 0 h 723900"/>
              <a:gd name="connsiteX0" fmla="*/ 0 w 1415144"/>
              <a:gd name="connsiteY0" fmla="*/ 904006 h 904006"/>
              <a:gd name="connsiteX1" fmla="*/ 1415144 w 1415144"/>
              <a:gd name="connsiteY1" fmla="*/ 0 h 904006"/>
              <a:gd name="connsiteX0" fmla="*/ 0 w 1415144"/>
              <a:gd name="connsiteY0" fmla="*/ 904006 h 904006"/>
              <a:gd name="connsiteX1" fmla="*/ 1415144 w 1415144"/>
              <a:gd name="connsiteY1" fmla="*/ 0 h 904006"/>
              <a:gd name="connsiteX0" fmla="*/ 0 w 1415144"/>
              <a:gd name="connsiteY0" fmla="*/ 904006 h 904006"/>
              <a:gd name="connsiteX1" fmla="*/ 1415144 w 1415144"/>
              <a:gd name="connsiteY1" fmla="*/ 0 h 904006"/>
              <a:gd name="connsiteX0" fmla="*/ 0 w 1415144"/>
              <a:gd name="connsiteY0" fmla="*/ 904006 h 904006"/>
              <a:gd name="connsiteX1" fmla="*/ 1415144 w 1415144"/>
              <a:gd name="connsiteY1" fmla="*/ 0 h 90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5144" h="904006">
                <a:moveTo>
                  <a:pt x="0" y="904006"/>
                </a:moveTo>
                <a:cubicBezTo>
                  <a:pt x="453571" y="257327"/>
                  <a:pt x="896258" y="87497"/>
                  <a:pt x="1415144" y="0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手繪多邊形 133"/>
          <p:cNvSpPr/>
          <p:nvPr/>
        </p:nvSpPr>
        <p:spPr>
          <a:xfrm>
            <a:off x="4735422" y="3755569"/>
            <a:ext cx="239349" cy="1094016"/>
          </a:xfrm>
          <a:custGeom>
            <a:avLst/>
            <a:gdLst>
              <a:gd name="connsiteX0" fmla="*/ 629473 w 879844"/>
              <a:gd name="connsiteY0" fmla="*/ 0 h 1001486"/>
              <a:gd name="connsiteX1" fmla="*/ 3544 w 879844"/>
              <a:gd name="connsiteY1" fmla="*/ 391886 h 1001486"/>
              <a:gd name="connsiteX2" fmla="*/ 879844 w 879844"/>
              <a:gd name="connsiteY2" fmla="*/ 1001486 h 1001486"/>
              <a:gd name="connsiteX0" fmla="*/ 816579 w 876450"/>
              <a:gd name="connsiteY0" fmla="*/ 0 h 1017815"/>
              <a:gd name="connsiteX1" fmla="*/ 150 w 876450"/>
              <a:gd name="connsiteY1" fmla="*/ 408215 h 1017815"/>
              <a:gd name="connsiteX2" fmla="*/ 876450 w 876450"/>
              <a:gd name="connsiteY2" fmla="*/ 1017815 h 1017815"/>
              <a:gd name="connsiteX0" fmla="*/ 832836 w 876378"/>
              <a:gd name="connsiteY0" fmla="*/ 0 h 1034144"/>
              <a:gd name="connsiteX1" fmla="*/ 78 w 876378"/>
              <a:gd name="connsiteY1" fmla="*/ 424544 h 1034144"/>
              <a:gd name="connsiteX2" fmla="*/ 876378 w 876378"/>
              <a:gd name="connsiteY2" fmla="*/ 1034144 h 1034144"/>
              <a:gd name="connsiteX0" fmla="*/ 0 w 43542"/>
              <a:gd name="connsiteY0" fmla="*/ 0 h 1034144"/>
              <a:gd name="connsiteX1" fmla="*/ 43542 w 43542"/>
              <a:gd name="connsiteY1" fmla="*/ 1034144 h 1034144"/>
              <a:gd name="connsiteX0" fmla="*/ 399311 w 442853"/>
              <a:gd name="connsiteY0" fmla="*/ 0 h 1034144"/>
              <a:gd name="connsiteX1" fmla="*/ 442853 w 442853"/>
              <a:gd name="connsiteY1" fmla="*/ 1034144 h 1034144"/>
              <a:gd name="connsiteX0" fmla="*/ 578730 w 622272"/>
              <a:gd name="connsiteY0" fmla="*/ 0 h 1034144"/>
              <a:gd name="connsiteX1" fmla="*/ 622272 w 622272"/>
              <a:gd name="connsiteY1" fmla="*/ 1034144 h 1034144"/>
              <a:gd name="connsiteX0" fmla="*/ 578730 w 622272"/>
              <a:gd name="connsiteY0" fmla="*/ 0 h 1094016"/>
              <a:gd name="connsiteX1" fmla="*/ 622272 w 622272"/>
              <a:gd name="connsiteY1" fmla="*/ 1094016 h 1094016"/>
              <a:gd name="connsiteX0" fmla="*/ 578730 w 622272"/>
              <a:gd name="connsiteY0" fmla="*/ 0 h 1094016"/>
              <a:gd name="connsiteX1" fmla="*/ 622272 w 622272"/>
              <a:gd name="connsiteY1" fmla="*/ 1094016 h 109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272" h="1094016">
                <a:moveTo>
                  <a:pt x="578730" y="0"/>
                </a:moveTo>
                <a:cubicBezTo>
                  <a:pt x="-337485" y="333829"/>
                  <a:pt x="-45385" y="781958"/>
                  <a:pt x="622272" y="1094016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文字方塊 134"/>
          <p:cNvSpPr txBox="1"/>
          <p:nvPr/>
        </p:nvSpPr>
        <p:spPr>
          <a:xfrm>
            <a:off x="3234855" y="1986360"/>
            <a:ext cx="101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cap="small" dirty="0">
                <a:latin typeface="CamingoCode" panose="020B0509040302020203" pitchFamily="49" charset="0"/>
              </a:rPr>
              <a:t>Push</a:t>
            </a:r>
            <a:endParaRPr lang="zh-TW" altLang="en-US" sz="2400" b="1" cap="small" dirty="0">
              <a:latin typeface="CamingoCode" panose="020B0509040302020203" pitchFamily="49" charset="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4035849" y="4031845"/>
            <a:ext cx="71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cap="small" dirty="0">
                <a:latin typeface="CamingoCode" panose="020B0509040302020203" pitchFamily="49" charset="0"/>
              </a:rPr>
              <a:t>Pop</a:t>
            </a:r>
            <a:endParaRPr lang="zh-TW" altLang="en-US" sz="2400" b="1" cap="small" dirty="0">
              <a:latin typeface="CamingoCode" panose="020B0509040302020203" pitchFamily="49" charset="0"/>
            </a:endParaRPr>
          </a:p>
        </p:txBody>
      </p:sp>
      <p:sp>
        <p:nvSpPr>
          <p:cNvPr id="137" name="圓角矩形 136"/>
          <p:cNvSpPr/>
          <p:nvPr/>
        </p:nvSpPr>
        <p:spPr>
          <a:xfrm>
            <a:off x="5350243" y="4553474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S[3]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8" name="圓角矩形 137"/>
          <p:cNvSpPr/>
          <p:nvPr/>
        </p:nvSpPr>
        <p:spPr>
          <a:xfrm>
            <a:off x="5350243" y="4915725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S[2]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9" name="圓角矩形 138"/>
          <p:cNvSpPr/>
          <p:nvPr/>
        </p:nvSpPr>
        <p:spPr>
          <a:xfrm>
            <a:off x="5350243" y="5287401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S[1]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5350243" y="5649651"/>
            <a:ext cx="719603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S[0]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>
            <a:off x="4473275" y="6272651"/>
            <a:ext cx="8769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4371660" y="58609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amingoCode" panose="020B0509040302020203" pitchFamily="49" charset="0"/>
              </a:rPr>
              <a:t>S.top</a:t>
            </a:r>
            <a:endParaRPr lang="zh-TW" altLang="en-US" sz="2000" dirty="0">
              <a:latin typeface="CamingoCode" panose="020B0509040302020203" pitchFamily="49" charset="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5524916" y="4052129"/>
            <a:ext cx="461665" cy="371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. . .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5315482" y="61836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ingoCode" panose="020B0509040302020203" pitchFamily="49" charset="0"/>
              </a:rPr>
              <a:t>(S[-1])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cxnSp>
        <p:nvCxnSpPr>
          <p:cNvPr id="145" name="直線接點 144"/>
          <p:cNvCxnSpPr/>
          <p:nvPr/>
        </p:nvCxnSpPr>
        <p:spPr>
          <a:xfrm>
            <a:off x="5296767" y="6023801"/>
            <a:ext cx="11389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5405210" y="6021327"/>
            <a:ext cx="940235" cy="118658"/>
            <a:chOff x="1429362" y="5400842"/>
            <a:chExt cx="740053" cy="93395"/>
          </a:xfrm>
        </p:grpSpPr>
        <p:sp>
          <p:nvSpPr>
            <p:cNvPr id="147" name="矩形 146"/>
            <p:cNvSpPr/>
            <p:nvPr/>
          </p:nvSpPr>
          <p:spPr>
            <a:xfrm>
              <a:off x="1576528" y="5424060"/>
              <a:ext cx="415883" cy="504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接點 147"/>
            <p:cNvCxnSpPr/>
            <p:nvPr/>
          </p:nvCxnSpPr>
          <p:spPr>
            <a:xfrm flipH="1">
              <a:off x="1921152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 flipH="1">
              <a:off x="1971085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2020421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2069547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H="1">
              <a:off x="1722570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 flipH="1">
              <a:off x="1772503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H="1">
              <a:off x="1814193" y="5400842"/>
              <a:ext cx="107515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>
              <a:off x="1870965" y="5400842"/>
              <a:ext cx="99868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H="1">
              <a:off x="1675840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H="1">
              <a:off x="1491301" y="5400842"/>
              <a:ext cx="85825" cy="802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>
              <a:off x="1527192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>
              <a:off x="1576528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flipH="1">
              <a:off x="1625654" y="5400842"/>
              <a:ext cx="99867" cy="933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>
              <a:off x="1458965" y="5400842"/>
              <a:ext cx="70233" cy="65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>
              <a:off x="1429362" y="5400842"/>
              <a:ext cx="52410" cy="49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文字方塊 162"/>
          <p:cNvSpPr txBox="1"/>
          <p:nvPr/>
        </p:nvSpPr>
        <p:spPr>
          <a:xfrm>
            <a:off x="1817488" y="5927272"/>
            <a:ext cx="228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element </a:t>
            </a:r>
            <a:r>
              <a:rPr lang="en-US" altLang="zh-TW" dirty="0">
                <a:latin typeface="CamingoCode" panose="020B0509040302020203" pitchFamily="49" charset="0"/>
              </a:rPr>
              <a:t>S[-1] </a:t>
            </a:r>
            <a:r>
              <a:rPr lang="en-US" altLang="zh-TW" dirty="0"/>
              <a:t>does not actually exist!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001000" y="2913012"/>
            <a:ext cx="2451848" cy="900846"/>
            <a:chOff x="6477000" y="2794000"/>
            <a:chExt cx="2451848" cy="900846"/>
          </a:xfrm>
        </p:grpSpPr>
        <p:sp>
          <p:nvSpPr>
            <p:cNvPr id="3" name="圓角矩形 2"/>
            <p:cNvSpPr/>
            <p:nvPr/>
          </p:nvSpPr>
          <p:spPr>
            <a:xfrm>
              <a:off x="6824132" y="2794000"/>
              <a:ext cx="2104716" cy="900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TW" sz="1600" dirty="0"/>
                <a:t>We assume that the array doe not overflow, but this is not true…</a:t>
              </a:r>
              <a:endParaRPr lang="zh-TW" altLang="en-US" sz="1600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6477000" y="3492500"/>
              <a:ext cx="457200" cy="89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6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5129" y="365130"/>
            <a:ext cx="8501742" cy="755461"/>
          </a:xfrm>
        </p:spPr>
        <p:txBody>
          <a:bodyPr/>
          <a:lstStyle/>
          <a:p>
            <a:pPr algn="ctr"/>
            <a:r>
              <a:rPr lang="en-US" altLang="zh-TW" dirty="0"/>
              <a:t>Use an Array to Implement a </a:t>
            </a:r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2235" y="5141253"/>
            <a:ext cx="8247530" cy="173380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dirty="0"/>
              <a:t>Exercise: Complete the following functions:</a:t>
            </a:r>
          </a:p>
          <a:p>
            <a:pPr lvl="1">
              <a:spcBef>
                <a:spcPts val="0"/>
              </a:spcBef>
            </a:pPr>
            <a:r>
              <a:rPr lang="en-US" altLang="zh-TW" b="1" dirty="0">
                <a:solidFill>
                  <a:srgbClr val="0000CC"/>
                </a:solidFill>
              </a:rPr>
              <a:t>Queue-Empty</a:t>
            </a:r>
            <a:r>
              <a:rPr lang="en-US" altLang="zh-TW" dirty="0"/>
              <a:t> (check if the queue is empty)</a:t>
            </a:r>
          </a:p>
          <a:p>
            <a:pPr lvl="1">
              <a:spcBef>
                <a:spcPts val="0"/>
              </a:spcBef>
            </a:pPr>
            <a:r>
              <a:rPr lang="en-US" altLang="zh-TW" b="1" dirty="0" err="1">
                <a:solidFill>
                  <a:srgbClr val="0000CC"/>
                </a:solidFill>
              </a:rPr>
              <a:t>Enqueue</a:t>
            </a:r>
            <a:r>
              <a:rPr lang="en-US" altLang="zh-TW" dirty="0"/>
              <a:t> (insert an item to the queue)</a:t>
            </a:r>
          </a:p>
          <a:p>
            <a:pPr lvl="1">
              <a:spcBef>
                <a:spcPts val="0"/>
              </a:spcBef>
            </a:pPr>
            <a:r>
              <a:rPr lang="en-US" altLang="zh-TW" b="1" dirty="0">
                <a:solidFill>
                  <a:srgbClr val="0000CC"/>
                </a:solidFill>
              </a:rPr>
              <a:t>Dequeue</a:t>
            </a:r>
            <a:r>
              <a:rPr lang="en-US" altLang="zh-TW" dirty="0"/>
              <a:t> (delete an item from the queue)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0058-ABA4-4F29-B102-A3CC06FCE14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177979" y="1743086"/>
            <a:ext cx="342233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520212" y="174308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520212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0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757279" y="174308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757279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1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994346" y="174308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994346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2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231413" y="174308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231413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468480" y="174308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468480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705547" y="174308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705547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5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3942614" y="174308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15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3942614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6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79681" y="174308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6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179681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7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416748" y="174308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9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4416748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8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4653815" y="174308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8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4653815" y="137141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9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4890882" y="174308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4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4814678" y="1371410"/>
            <a:ext cx="338672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150" dirty="0">
                <a:solidFill>
                  <a:schemeClr val="tx1"/>
                </a:solidFill>
                <a:latin typeface="CamingoCode" panose="020B0509040302020203" pitchFamily="49" charset="0"/>
              </a:rPr>
              <a:t>10</a:t>
            </a:r>
            <a:endParaRPr lang="zh-TW" altLang="en-US" sz="2000" spc="-15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127949" y="174308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085613" y="1371410"/>
            <a:ext cx="338672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150" dirty="0">
                <a:solidFill>
                  <a:schemeClr val="tx1"/>
                </a:solidFill>
                <a:latin typeface="CamingoCode" panose="020B0509040302020203" pitchFamily="49" charset="0"/>
              </a:rPr>
              <a:t>11</a:t>
            </a:r>
            <a:endParaRPr lang="zh-TW" altLang="en-US" sz="2000" spc="-15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215727" y="242069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amingoCode" panose="020B0509040302020203" pitchFamily="49" charset="0"/>
              </a:rPr>
              <a:t>Q.head</a:t>
            </a:r>
            <a:r>
              <a:rPr lang="en-US" altLang="zh-TW" dirty="0">
                <a:latin typeface="CamingoCode" panose="020B0509040302020203" pitchFamily="49" charset="0"/>
              </a:rPr>
              <a:t>=6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814678" y="242069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amingoCode" panose="020B0509040302020203" pitchFamily="49" charset="0"/>
              </a:rPr>
              <a:t>Q.tail</a:t>
            </a:r>
            <a:r>
              <a:rPr lang="en-US" altLang="zh-TW" dirty="0">
                <a:latin typeface="CamingoCode" panose="020B0509040302020203" pitchFamily="49" charset="0"/>
              </a:rPr>
              <a:t>=11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cxnSp>
        <p:nvCxnSpPr>
          <p:cNvPr id="42" name="直線單箭頭接點 41"/>
          <p:cNvCxnSpPr>
            <a:stCxn id="40" idx="0"/>
            <a:endCxn id="37" idx="2"/>
          </p:cNvCxnSpPr>
          <p:nvPr/>
        </p:nvCxnSpPr>
        <p:spPr>
          <a:xfrm flipH="1" flipV="1">
            <a:off x="5246483" y="2114762"/>
            <a:ext cx="230397" cy="3059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9" idx="0"/>
            <a:endCxn id="27" idx="2"/>
          </p:cNvCxnSpPr>
          <p:nvPr/>
        </p:nvCxnSpPr>
        <p:spPr>
          <a:xfrm flipV="1">
            <a:off x="3814609" y="2114762"/>
            <a:ext cx="246538" cy="3059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2177979" y="3867314"/>
            <a:ext cx="342233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2520212" y="3867314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520212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0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757279" y="3867314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2757279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1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994346" y="3867314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2994346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2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3231413" y="3867314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3231413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3468480" y="3867314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3468480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3705547" y="3867314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3705547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5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3942614" y="3867314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15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942614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6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4179681" y="3867314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6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4179681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7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4416748" y="3867314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9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4416748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8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4653815" y="3867314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8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4653815" y="3495638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9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4890882" y="3867314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4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69" name="圓角矩形 68"/>
          <p:cNvSpPr/>
          <p:nvPr/>
        </p:nvSpPr>
        <p:spPr>
          <a:xfrm>
            <a:off x="4814678" y="3495638"/>
            <a:ext cx="338672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150" dirty="0">
                <a:solidFill>
                  <a:schemeClr val="tx1"/>
                </a:solidFill>
                <a:latin typeface="CamingoCode" panose="020B0509040302020203" pitchFamily="49" charset="0"/>
              </a:rPr>
              <a:t>10</a:t>
            </a:r>
            <a:endParaRPr lang="zh-TW" altLang="en-US" sz="2000" spc="-15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5127949" y="3867314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17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5085613" y="3495638"/>
            <a:ext cx="338672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150" dirty="0">
                <a:solidFill>
                  <a:schemeClr val="tx1"/>
                </a:solidFill>
                <a:latin typeface="CamingoCode" panose="020B0509040302020203" pitchFamily="49" charset="0"/>
              </a:rPr>
              <a:t>11</a:t>
            </a:r>
            <a:endParaRPr lang="zh-TW" altLang="en-US" sz="2000" spc="-15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145832" y="454491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amingoCode" panose="020B0509040302020203" pitchFamily="49" charset="0"/>
              </a:rPr>
              <a:t>Q.head</a:t>
            </a:r>
            <a:r>
              <a:rPr lang="en-US" altLang="zh-TW" dirty="0">
                <a:latin typeface="CamingoCode" panose="020B0509040302020203" pitchFamily="49" charset="0"/>
              </a:rPr>
              <a:t>=6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715545" y="4544918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amingoCode" panose="020B0509040302020203" pitchFamily="49" charset="0"/>
              </a:rPr>
              <a:t>Q.tail</a:t>
            </a:r>
            <a:r>
              <a:rPr lang="en-US" altLang="zh-TW" dirty="0">
                <a:latin typeface="CamingoCode" panose="020B0509040302020203" pitchFamily="49" charset="0"/>
              </a:rPr>
              <a:t>=(11+1)%12=0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cxnSp>
        <p:nvCxnSpPr>
          <p:cNvPr id="74" name="直線單箭頭接點 73"/>
          <p:cNvCxnSpPr>
            <a:stCxn id="73" idx="0"/>
            <a:endCxn id="48" idx="2"/>
          </p:cNvCxnSpPr>
          <p:nvPr/>
        </p:nvCxnSpPr>
        <p:spPr>
          <a:xfrm flipH="1" flipV="1">
            <a:off x="2638746" y="4238990"/>
            <a:ext cx="308867" cy="3059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2" idx="0"/>
            <a:endCxn id="60" idx="2"/>
          </p:cNvCxnSpPr>
          <p:nvPr/>
        </p:nvCxnSpPr>
        <p:spPr>
          <a:xfrm flipH="1" flipV="1">
            <a:off x="4061148" y="4238990"/>
            <a:ext cx="683567" cy="3059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向下箭號 75"/>
          <p:cNvSpPr/>
          <p:nvPr/>
        </p:nvSpPr>
        <p:spPr>
          <a:xfrm>
            <a:off x="4074493" y="2976847"/>
            <a:ext cx="365071" cy="37441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74536" y="2972306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Key 17 to tail</a:t>
            </a:r>
            <a:endParaRPr lang="zh-TW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圓角矩形 82"/>
          <p:cNvSpPr/>
          <p:nvPr/>
        </p:nvSpPr>
        <p:spPr>
          <a:xfrm>
            <a:off x="6859411" y="1740126"/>
            <a:ext cx="342233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84" name="圓角矩形 83"/>
          <p:cNvSpPr/>
          <p:nvPr/>
        </p:nvSpPr>
        <p:spPr>
          <a:xfrm>
            <a:off x="7201644" y="174012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3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7201644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0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7438711" y="174012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5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7438711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1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88" name="圓角矩形 87"/>
          <p:cNvSpPr/>
          <p:nvPr/>
        </p:nvSpPr>
        <p:spPr>
          <a:xfrm>
            <a:off x="7675778" y="174012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7675778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2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7912845" y="174012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7912845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8149912" y="174012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8149912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8386979" y="1740126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5" name="圓角矩形 94"/>
          <p:cNvSpPr/>
          <p:nvPr/>
        </p:nvSpPr>
        <p:spPr>
          <a:xfrm>
            <a:off x="8386979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5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8624046" y="174012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15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8624046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6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8" name="圓角矩形 97"/>
          <p:cNvSpPr/>
          <p:nvPr/>
        </p:nvSpPr>
        <p:spPr>
          <a:xfrm>
            <a:off x="8861113" y="174012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6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8861113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7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9098180" y="174012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9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9098180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8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9335247" y="174012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8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9335247" y="1368450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9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9572314" y="174012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4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9496110" y="1368450"/>
            <a:ext cx="338672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150" dirty="0">
                <a:solidFill>
                  <a:schemeClr val="tx1"/>
                </a:solidFill>
                <a:latin typeface="CamingoCode" panose="020B0509040302020203" pitchFamily="49" charset="0"/>
              </a:rPr>
              <a:t>10</a:t>
            </a:r>
            <a:endParaRPr lang="zh-TW" altLang="en-US" sz="2000" spc="-15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6" name="圓角矩形 105"/>
          <p:cNvSpPr/>
          <p:nvPr/>
        </p:nvSpPr>
        <p:spPr>
          <a:xfrm>
            <a:off x="9809381" y="1740126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17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9767045" y="1368450"/>
            <a:ext cx="338672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150" dirty="0">
                <a:solidFill>
                  <a:schemeClr val="tx1"/>
                </a:solidFill>
                <a:latin typeface="CamingoCode" panose="020B0509040302020203" pitchFamily="49" charset="0"/>
              </a:rPr>
              <a:t>11</a:t>
            </a:r>
            <a:endParaRPr lang="zh-TW" altLang="en-US" sz="2000" spc="-15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8827264" y="241773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amingoCode" panose="020B0509040302020203" pitchFamily="49" charset="0"/>
              </a:rPr>
              <a:t>Q.head</a:t>
            </a:r>
            <a:r>
              <a:rPr lang="en-US" altLang="zh-TW" dirty="0">
                <a:latin typeface="CamingoCode" panose="020B0509040302020203" pitchFamily="49" charset="0"/>
              </a:rPr>
              <a:t>=6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7011414" y="241773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amingoCode" panose="020B0509040302020203" pitchFamily="49" charset="0"/>
              </a:rPr>
              <a:t>Q.tail</a:t>
            </a:r>
            <a:r>
              <a:rPr lang="en-US" altLang="zh-TW" dirty="0">
                <a:latin typeface="CamingoCode" panose="020B0509040302020203" pitchFamily="49" charset="0"/>
              </a:rPr>
              <a:t>=2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cxnSp>
        <p:nvCxnSpPr>
          <p:cNvPr id="110" name="直線單箭頭接點 109"/>
          <p:cNvCxnSpPr>
            <a:stCxn id="109" idx="0"/>
            <a:endCxn id="88" idx="2"/>
          </p:cNvCxnSpPr>
          <p:nvPr/>
        </p:nvCxnSpPr>
        <p:spPr>
          <a:xfrm flipV="1">
            <a:off x="7610297" y="2111802"/>
            <a:ext cx="184015" cy="3059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8" idx="0"/>
            <a:endCxn id="96" idx="2"/>
          </p:cNvCxnSpPr>
          <p:nvPr/>
        </p:nvCxnSpPr>
        <p:spPr>
          <a:xfrm flipH="1" flipV="1">
            <a:off x="8742580" y="2111802"/>
            <a:ext cx="683567" cy="3059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手繪多邊形 113"/>
          <p:cNvSpPr/>
          <p:nvPr/>
        </p:nvSpPr>
        <p:spPr>
          <a:xfrm>
            <a:off x="5515185" y="1946945"/>
            <a:ext cx="1309035" cy="2136809"/>
          </a:xfrm>
          <a:custGeom>
            <a:avLst/>
            <a:gdLst>
              <a:gd name="connsiteX0" fmla="*/ 0 w 1212783"/>
              <a:gd name="connsiteY0" fmla="*/ 2098308 h 2098308"/>
              <a:gd name="connsiteX1" fmla="*/ 1212783 w 1212783"/>
              <a:gd name="connsiteY1" fmla="*/ 0 h 2098308"/>
              <a:gd name="connsiteX0" fmla="*/ 0 w 1212783"/>
              <a:gd name="connsiteY0" fmla="*/ 2098308 h 2098308"/>
              <a:gd name="connsiteX1" fmla="*/ 1212783 w 1212783"/>
              <a:gd name="connsiteY1" fmla="*/ 0 h 2098308"/>
              <a:gd name="connsiteX0" fmla="*/ 0 w 1309035"/>
              <a:gd name="connsiteY0" fmla="*/ 2136809 h 2136809"/>
              <a:gd name="connsiteX1" fmla="*/ 1309035 w 1309035"/>
              <a:gd name="connsiteY1" fmla="*/ 0 h 2136809"/>
              <a:gd name="connsiteX0" fmla="*/ 0 w 1309035"/>
              <a:gd name="connsiteY0" fmla="*/ 2136809 h 2136809"/>
              <a:gd name="connsiteX1" fmla="*/ 1309035 w 1309035"/>
              <a:gd name="connsiteY1" fmla="*/ 0 h 2136809"/>
              <a:gd name="connsiteX0" fmla="*/ 0 w 1309035"/>
              <a:gd name="connsiteY0" fmla="*/ 2136809 h 2136809"/>
              <a:gd name="connsiteX1" fmla="*/ 1309035 w 1309035"/>
              <a:gd name="connsiteY1" fmla="*/ 0 h 213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035" h="2136809">
                <a:moveTo>
                  <a:pt x="0" y="2136809"/>
                </a:moveTo>
                <a:cubicBezTo>
                  <a:pt x="827773" y="2082266"/>
                  <a:pt x="693017" y="198923"/>
                  <a:pt x="1309035" y="0"/>
                </a:cubicBezTo>
              </a:path>
            </a:pathLst>
          </a:custGeom>
          <a:noFill/>
          <a:ln w="1270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5458949" y="2912607"/>
            <a:ext cx="14682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Keys 3 and 5 to tail</a:t>
            </a:r>
            <a:endParaRPr lang="zh-TW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向下箭號 115"/>
          <p:cNvSpPr/>
          <p:nvPr/>
        </p:nvSpPr>
        <p:spPr>
          <a:xfrm>
            <a:off x="9154707" y="2976847"/>
            <a:ext cx="365071" cy="37441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/>
          <p:cNvSpPr txBox="1"/>
          <p:nvPr/>
        </p:nvSpPr>
        <p:spPr>
          <a:xfrm>
            <a:off x="7125432" y="297230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Delete Key 15 to tail</a:t>
            </a:r>
            <a:endParaRPr lang="zh-TW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圓角矩形 117"/>
          <p:cNvSpPr/>
          <p:nvPr/>
        </p:nvSpPr>
        <p:spPr>
          <a:xfrm>
            <a:off x="6859411" y="3866015"/>
            <a:ext cx="342233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S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19" name="圓角矩形 118"/>
          <p:cNvSpPr/>
          <p:nvPr/>
        </p:nvSpPr>
        <p:spPr>
          <a:xfrm>
            <a:off x="7201644" y="3866015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3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0" name="圓角矩形 119"/>
          <p:cNvSpPr/>
          <p:nvPr/>
        </p:nvSpPr>
        <p:spPr>
          <a:xfrm>
            <a:off x="7201644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0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1" name="圓角矩形 120"/>
          <p:cNvSpPr/>
          <p:nvPr/>
        </p:nvSpPr>
        <p:spPr>
          <a:xfrm>
            <a:off x="7438711" y="3866015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5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2" name="圓角矩形 121"/>
          <p:cNvSpPr/>
          <p:nvPr/>
        </p:nvSpPr>
        <p:spPr>
          <a:xfrm>
            <a:off x="7438711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1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7675778" y="3866015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4" name="圓角矩形 123"/>
          <p:cNvSpPr/>
          <p:nvPr/>
        </p:nvSpPr>
        <p:spPr>
          <a:xfrm>
            <a:off x="7675778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2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7912845" y="3866015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6" name="圓角矩形 125"/>
          <p:cNvSpPr/>
          <p:nvPr/>
        </p:nvSpPr>
        <p:spPr>
          <a:xfrm>
            <a:off x="7912845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7" name="圓角矩形 126"/>
          <p:cNvSpPr/>
          <p:nvPr/>
        </p:nvSpPr>
        <p:spPr>
          <a:xfrm>
            <a:off x="8149912" y="3866015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8" name="圓角矩形 127"/>
          <p:cNvSpPr/>
          <p:nvPr/>
        </p:nvSpPr>
        <p:spPr>
          <a:xfrm>
            <a:off x="8149912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29" name="圓角矩形 128"/>
          <p:cNvSpPr/>
          <p:nvPr/>
        </p:nvSpPr>
        <p:spPr>
          <a:xfrm>
            <a:off x="8386979" y="3866015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8386979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5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1" name="圓角矩形 130"/>
          <p:cNvSpPr/>
          <p:nvPr/>
        </p:nvSpPr>
        <p:spPr>
          <a:xfrm>
            <a:off x="8624046" y="3866015"/>
            <a:ext cx="237067" cy="3716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15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2" name="圓角矩形 131"/>
          <p:cNvSpPr/>
          <p:nvPr/>
        </p:nvSpPr>
        <p:spPr>
          <a:xfrm>
            <a:off x="8624046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6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3" name="圓角矩形 132"/>
          <p:cNvSpPr/>
          <p:nvPr/>
        </p:nvSpPr>
        <p:spPr>
          <a:xfrm>
            <a:off x="8861113" y="3866015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6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8861113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7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5" name="圓角矩形 134"/>
          <p:cNvSpPr/>
          <p:nvPr/>
        </p:nvSpPr>
        <p:spPr>
          <a:xfrm>
            <a:off x="9098180" y="3866015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9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6" name="圓角矩形 135"/>
          <p:cNvSpPr/>
          <p:nvPr/>
        </p:nvSpPr>
        <p:spPr>
          <a:xfrm>
            <a:off x="9098180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8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7" name="圓角矩形 136"/>
          <p:cNvSpPr/>
          <p:nvPr/>
        </p:nvSpPr>
        <p:spPr>
          <a:xfrm>
            <a:off x="9335247" y="3866015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8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8" name="圓角矩形 137"/>
          <p:cNvSpPr/>
          <p:nvPr/>
        </p:nvSpPr>
        <p:spPr>
          <a:xfrm>
            <a:off x="9335247" y="3494339"/>
            <a:ext cx="237067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CamingoCode" panose="020B0509040302020203" pitchFamily="49" charset="0"/>
              </a:rPr>
              <a:t>9</a:t>
            </a:r>
            <a:endParaRPr lang="zh-TW" altLang="en-US" sz="20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39" name="圓角矩形 138"/>
          <p:cNvSpPr/>
          <p:nvPr/>
        </p:nvSpPr>
        <p:spPr>
          <a:xfrm>
            <a:off x="9572314" y="3866015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4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496110" y="3494339"/>
            <a:ext cx="338672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150" dirty="0">
                <a:solidFill>
                  <a:schemeClr val="tx1"/>
                </a:solidFill>
                <a:latin typeface="CamingoCode" panose="020B0509040302020203" pitchFamily="49" charset="0"/>
              </a:rPr>
              <a:t>10</a:t>
            </a:r>
            <a:endParaRPr lang="zh-TW" altLang="en-US" sz="2000" spc="-15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809381" y="3866015"/>
            <a:ext cx="237067" cy="3716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300" dirty="0">
                <a:solidFill>
                  <a:schemeClr val="tx1"/>
                </a:solidFill>
                <a:latin typeface="CamingoCode" panose="020B0509040302020203" pitchFamily="49" charset="0"/>
              </a:rPr>
              <a:t>17</a:t>
            </a:r>
            <a:endParaRPr lang="zh-TW" altLang="en-US" sz="2000" spc="-30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767045" y="3494339"/>
            <a:ext cx="338672" cy="37167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000" spc="-150" dirty="0">
                <a:solidFill>
                  <a:schemeClr val="tx1"/>
                </a:solidFill>
                <a:latin typeface="CamingoCode" panose="020B0509040302020203" pitchFamily="49" charset="0"/>
              </a:rPr>
              <a:t>11</a:t>
            </a:r>
            <a:endParaRPr lang="zh-TW" altLang="en-US" sz="2000" spc="-150" dirty="0">
              <a:solidFill>
                <a:schemeClr val="tx1"/>
              </a:solidFill>
              <a:latin typeface="CamingoCode" panose="020B0509040302020203" pitchFamily="49" charset="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8827264" y="454361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amingoCode" panose="020B0509040302020203" pitchFamily="49" charset="0"/>
              </a:rPr>
              <a:t>Q.head</a:t>
            </a:r>
            <a:r>
              <a:rPr lang="en-US" altLang="zh-TW" dirty="0">
                <a:latin typeface="CamingoCode" panose="020B0509040302020203" pitchFamily="49" charset="0"/>
              </a:rPr>
              <a:t>=</a:t>
            </a:r>
            <a:r>
              <a:rPr lang="en-US" altLang="zh-TW" b="1" dirty="0">
                <a:solidFill>
                  <a:srgbClr val="C00000"/>
                </a:solidFill>
                <a:latin typeface="CamingoCode" panose="020B0509040302020203" pitchFamily="49" charset="0"/>
              </a:rPr>
              <a:t>6</a:t>
            </a:r>
            <a:r>
              <a:rPr lang="en-US" altLang="zh-TW" dirty="0">
                <a:latin typeface="CamingoCode" panose="020B0509040302020203" pitchFamily="49" charset="0"/>
              </a:rPr>
              <a:t>7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7011414" y="454361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amingoCode" panose="020B0509040302020203" pitchFamily="49" charset="0"/>
              </a:rPr>
              <a:t>Q.tail</a:t>
            </a:r>
            <a:r>
              <a:rPr lang="en-US" altLang="zh-TW" dirty="0">
                <a:latin typeface="CamingoCode" panose="020B0509040302020203" pitchFamily="49" charset="0"/>
              </a:rPr>
              <a:t>=2</a:t>
            </a:r>
            <a:endParaRPr lang="zh-TW" altLang="en-US" dirty="0">
              <a:latin typeface="CamingoCode" panose="020B0509040302020203" pitchFamily="49" charset="0"/>
            </a:endParaRPr>
          </a:p>
        </p:txBody>
      </p:sp>
      <p:cxnSp>
        <p:nvCxnSpPr>
          <p:cNvPr id="145" name="直線單箭頭接點 144"/>
          <p:cNvCxnSpPr>
            <a:stCxn id="144" idx="0"/>
            <a:endCxn id="123" idx="2"/>
          </p:cNvCxnSpPr>
          <p:nvPr/>
        </p:nvCxnSpPr>
        <p:spPr>
          <a:xfrm flipV="1">
            <a:off x="7610297" y="4237691"/>
            <a:ext cx="184015" cy="3059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143" idx="0"/>
            <a:endCxn id="133" idx="2"/>
          </p:cNvCxnSpPr>
          <p:nvPr/>
        </p:nvCxnSpPr>
        <p:spPr>
          <a:xfrm flipH="1" flipV="1">
            <a:off x="8979647" y="4237691"/>
            <a:ext cx="509819" cy="3059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9789461" y="4552584"/>
            <a:ext cx="134471" cy="3693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Solutions (with Some Problems)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0058-ABA4-4F29-B102-A3CC06FCE14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2235" y="1185260"/>
            <a:ext cx="4662608" cy="25535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272" y="3853220"/>
            <a:ext cx="4859807" cy="27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Underflow vs. Overflow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4000" dirty="0"/>
              <a:t>If a queue or stack is implemented using a limited-size array, </a:t>
            </a:r>
          </a:p>
          <a:p>
            <a:pPr lvl="1">
              <a:spcBef>
                <a:spcPts val="1200"/>
              </a:spcBef>
            </a:pPr>
            <a:r>
              <a:rPr lang="en-US" altLang="zh-TW" sz="3600" b="1" dirty="0">
                <a:solidFill>
                  <a:srgbClr val="0000CC"/>
                </a:solidFill>
              </a:rPr>
              <a:t>Overflows</a:t>
            </a:r>
            <a:r>
              <a:rPr lang="en-US" altLang="zh-TW" sz="3600" dirty="0"/>
              <a:t> occur when we </a:t>
            </a:r>
            <a:r>
              <a:rPr lang="en-US" altLang="zh-TW" sz="3600" dirty="0"/>
              <a:t>insert an element (by </a:t>
            </a:r>
            <a:r>
              <a:rPr lang="en-US" altLang="zh-TW" sz="3600" dirty="0" err="1"/>
              <a:t>enqueue</a:t>
            </a:r>
            <a:r>
              <a:rPr lang="en-US" altLang="zh-TW" sz="3600" dirty="0"/>
              <a:t> or push) to </a:t>
            </a:r>
            <a:r>
              <a:rPr lang="en-US" altLang="zh-TW" sz="3600" dirty="0"/>
              <a:t>a full queue or stack.</a:t>
            </a:r>
          </a:p>
          <a:p>
            <a:pPr lvl="1">
              <a:spcBef>
                <a:spcPts val="1200"/>
              </a:spcBef>
            </a:pPr>
            <a:r>
              <a:rPr lang="en-US" altLang="zh-TW" sz="3600" b="1" dirty="0">
                <a:solidFill>
                  <a:srgbClr val="0000CC"/>
                </a:solidFill>
              </a:rPr>
              <a:t>Underflows</a:t>
            </a:r>
            <a:r>
              <a:rPr lang="en-US" altLang="zh-TW" sz="3600" dirty="0"/>
              <a:t> may occur if we try to remove an element </a:t>
            </a:r>
            <a:r>
              <a:rPr lang="en-US" altLang="zh-TW" sz="3600" dirty="0"/>
              <a:t>(by </a:t>
            </a:r>
            <a:r>
              <a:rPr lang="en-US" altLang="zh-TW" sz="3600" dirty="0" err="1"/>
              <a:t>dequeue</a:t>
            </a:r>
            <a:r>
              <a:rPr lang="en-US" altLang="zh-TW" sz="3600" dirty="0"/>
              <a:t> </a:t>
            </a:r>
            <a:r>
              <a:rPr lang="en-US" altLang="zh-TW" sz="3600" dirty="0"/>
              <a:t>or </a:t>
            </a:r>
            <a:r>
              <a:rPr lang="en-US" altLang="zh-TW" sz="3600" dirty="0"/>
              <a:t>pop) </a:t>
            </a:r>
            <a:r>
              <a:rPr lang="en-US" altLang="zh-TW" sz="3600" dirty="0"/>
              <a:t>from </a:t>
            </a:r>
            <a:r>
              <a:rPr lang="en-US" altLang="zh-TW" sz="3600" dirty="0"/>
              <a:t>an empty queue or stack.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0058-ABA4-4F29-B102-A3CC06FCE1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8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Week3 </a:t>
            </a:r>
            <a:r>
              <a:rPr lang="zh-TW" altLang="en-US" dirty="0"/>
              <a:t>例題</a:t>
            </a: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72344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一個有括號的多項式 +, -, *,判斷括號是否有對稱，若有對稱，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把最底層的括號的運算式與運算值印出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輸入說明: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輸入有括號的多項式，例如:(((2+5)+2)*3)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輸出說明: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若括號有對稱，印出最底層的括號的運算式與運算值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若括號沒有對稱，則印出ERROR INPUT 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95" y="1690688"/>
            <a:ext cx="6176010" cy="406953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49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484</Words>
  <Application>Microsoft Office PowerPoint</Application>
  <PresentationFormat>寬螢幕</PresentationFormat>
  <Paragraphs>167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CamingoCode</vt:lpstr>
      <vt:lpstr>Yantramanav Bold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堆疊(stack)</vt:lpstr>
      <vt:lpstr>Stack vs. Queue</vt:lpstr>
      <vt:lpstr>Use an Array to Implement a Stack</vt:lpstr>
      <vt:lpstr>Use an Array to Implement a Queue</vt:lpstr>
      <vt:lpstr>Solutions (with Some Problems)</vt:lpstr>
      <vt:lpstr>Underflow vs. Overflow</vt:lpstr>
      <vt:lpstr>Week3 例題9</vt:lpstr>
      <vt:lpstr>Stack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堆疊stack</dc:title>
  <dc:creator>其鴻 李</dc:creator>
  <cp:lastModifiedBy>其鴻 李</cp:lastModifiedBy>
  <cp:revision>16</cp:revision>
  <dcterms:created xsi:type="dcterms:W3CDTF">2018-07-23T16:01:12Z</dcterms:created>
  <dcterms:modified xsi:type="dcterms:W3CDTF">2018-07-24T01:46:05Z</dcterms:modified>
</cp:coreProperties>
</file>