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42" autoAdjust="0"/>
    <p:restoredTop sz="87573" autoAdjust="0"/>
  </p:normalViewPr>
  <p:slideViewPr>
    <p:cSldViewPr snapToGrid="0">
      <p:cViewPr varScale="1">
        <p:scale>
          <a:sx n="101" d="100"/>
          <a:sy n="101" d="100"/>
        </p:scale>
        <p:origin x="7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CD75A-83E6-4D6E-89FB-BABB3BF0D88C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A62AB-C440-4B2E-AD35-F4D91D936A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05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A62AB-C440-4B2E-AD35-F4D91D936A6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248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A62AB-C440-4B2E-AD35-F4D91D936A6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235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8819-06D3-4FB1-A619-5A6E4FD54E72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CEFB-9D3D-4B3D-8364-D2F8BC9CC4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14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8819-06D3-4FB1-A619-5A6E4FD54E72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CEFB-9D3D-4B3D-8364-D2F8BC9CC4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49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8819-06D3-4FB1-A619-5A6E4FD54E72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CEFB-9D3D-4B3D-8364-D2F8BC9CC4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40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8819-06D3-4FB1-A619-5A6E4FD54E72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CEFB-9D3D-4B3D-8364-D2F8BC9CC4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42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8819-06D3-4FB1-A619-5A6E4FD54E72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CEFB-9D3D-4B3D-8364-D2F8BC9CC4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25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8819-06D3-4FB1-A619-5A6E4FD54E72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CEFB-9D3D-4B3D-8364-D2F8BC9CC4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88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8819-06D3-4FB1-A619-5A6E4FD54E72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CEFB-9D3D-4B3D-8364-D2F8BC9CC4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79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8819-06D3-4FB1-A619-5A6E4FD54E72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CEFB-9D3D-4B3D-8364-D2F8BC9CC4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25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8819-06D3-4FB1-A619-5A6E4FD54E72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CEFB-9D3D-4B3D-8364-D2F8BC9CC4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59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8819-06D3-4FB1-A619-5A6E4FD54E72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CEFB-9D3D-4B3D-8364-D2F8BC9CC4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01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8819-06D3-4FB1-A619-5A6E4FD54E72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CEFB-9D3D-4B3D-8364-D2F8BC9CC4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52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88819-06D3-4FB1-A619-5A6E4FD54E72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6CEFB-9D3D-4B3D-8364-D2F8BC9CC4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87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erojudge.tw/ShowProblem?problemid=d49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基礎教學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助教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林翰隆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681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98376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Dictionary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2366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字典是由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key:value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元素所構成，字典與串列很像，但是字典沒有順序性，是以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來選擇項目而非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通常是一個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400" b="0" dirty="0" smtClean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770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資料型態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字典操作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729902" cy="489558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88" y="2264266"/>
            <a:ext cx="1794509" cy="1739798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838200" y="4662616"/>
            <a:ext cx="3597614" cy="48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與鍵來刪除項目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788" y="5107699"/>
            <a:ext cx="4202770" cy="690191"/>
          </a:xfrm>
          <a:prstGeom prst="rect">
            <a:avLst/>
          </a:prstGeom>
        </p:spPr>
      </p:pic>
      <p:sp>
        <p:nvSpPr>
          <p:cNvPr id="8" name="內容版面配置區 2"/>
          <p:cNvSpPr txBox="1">
            <a:spLocks/>
          </p:cNvSpPr>
          <p:nvPr/>
        </p:nvSpPr>
        <p:spPr>
          <a:xfrm>
            <a:off x="6899850" y="1839408"/>
            <a:ext cx="3597614" cy="403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取得項目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596" y="2306680"/>
            <a:ext cx="2914650" cy="9334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3596" y="4789573"/>
            <a:ext cx="3686175" cy="1676400"/>
          </a:xfrm>
          <a:prstGeom prst="rect">
            <a:avLst/>
          </a:prstGeom>
        </p:spPr>
      </p:pic>
      <p:sp>
        <p:nvSpPr>
          <p:cNvPr id="14" name="內容版面配置區 2"/>
          <p:cNvSpPr txBox="1">
            <a:spLocks/>
          </p:cNvSpPr>
          <p:nvPr/>
        </p:nvSpPr>
        <p:spPr>
          <a:xfrm>
            <a:off x="6733162" y="4417837"/>
            <a:ext cx="3597614" cy="48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是否存在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直線接點 24"/>
          <p:cNvCxnSpPr/>
          <p:nvPr/>
        </p:nvCxnSpPr>
        <p:spPr>
          <a:xfrm flipH="1">
            <a:off x="9787856" y="3134165"/>
            <a:ext cx="5429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0314150" y="3134165"/>
            <a:ext cx="0" cy="24936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9443258" y="5627773"/>
            <a:ext cx="8875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46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資料型態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字典內建函式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38199" y="1770704"/>
            <a:ext cx="1729902" cy="48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dict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轉型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420" y="2107862"/>
            <a:ext cx="3181350" cy="2181225"/>
          </a:xfrm>
          <a:prstGeom prst="rect">
            <a:avLst/>
          </a:prstGeom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838199" y="4525057"/>
            <a:ext cx="3018905" cy="379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合併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字典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420" y="4904773"/>
            <a:ext cx="3286125" cy="1876425"/>
          </a:xfrm>
          <a:prstGeom prst="rect">
            <a:avLst/>
          </a:prstGeom>
        </p:spPr>
      </p:pic>
      <p:sp>
        <p:nvSpPr>
          <p:cNvPr id="10" name="內容版面配置區 2"/>
          <p:cNvSpPr txBox="1">
            <a:spLocks/>
          </p:cNvSpPr>
          <p:nvPr/>
        </p:nvSpPr>
        <p:spPr>
          <a:xfrm>
            <a:off x="5496097" y="1770704"/>
            <a:ext cx="2999510" cy="48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clean()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清除所有項目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259" y="2152782"/>
            <a:ext cx="3221615" cy="891978"/>
          </a:xfrm>
          <a:prstGeom prst="rect">
            <a:avLst/>
          </a:prstGeom>
        </p:spPr>
      </p:pic>
      <p:sp>
        <p:nvSpPr>
          <p:cNvPr id="13" name="內容版面配置區 2"/>
          <p:cNvSpPr txBox="1">
            <a:spLocks/>
          </p:cNvSpPr>
          <p:nvPr/>
        </p:nvSpPr>
        <p:spPr>
          <a:xfrm>
            <a:off x="5496097" y="3336998"/>
            <a:ext cx="2999510" cy="48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copy()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清除所有項目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153" y="3826556"/>
            <a:ext cx="31718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1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Range()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207626"/>
              </p:ext>
            </p:extLst>
          </p:nvPr>
        </p:nvGraphicFramePr>
        <p:xfrm>
          <a:off x="5705302" y="2055813"/>
          <a:ext cx="5957454" cy="3799719"/>
        </p:xfrm>
        <a:graphic>
          <a:graphicData uri="http://schemas.openxmlformats.org/drawingml/2006/table">
            <a:tbl>
              <a:tblPr/>
              <a:tblGrid>
                <a:gridCol w="2466108">
                  <a:extLst>
                    <a:ext uri="{9D8B030D-6E8A-4147-A177-3AD203B41FA5}">
                      <a16:colId xmlns:a16="http://schemas.microsoft.com/office/drawing/2014/main" val="3272391245"/>
                    </a:ext>
                  </a:extLst>
                </a:gridCol>
                <a:gridCol w="1895302">
                  <a:extLst>
                    <a:ext uri="{9D8B030D-6E8A-4147-A177-3AD203B41FA5}">
                      <a16:colId xmlns:a16="http://schemas.microsoft.com/office/drawing/2014/main" val="1413786074"/>
                    </a:ext>
                  </a:extLst>
                </a:gridCol>
                <a:gridCol w="1596044">
                  <a:extLst>
                    <a:ext uri="{9D8B030D-6E8A-4147-A177-3AD203B41FA5}">
                      <a16:colId xmlns:a16="http://schemas.microsoft.com/office/drawing/2014/main" val="361699642"/>
                    </a:ext>
                  </a:extLst>
                </a:gridCol>
              </a:tblGrid>
              <a:tr h="31089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使用方法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2723" marR="62723" marT="62723" marB="62723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範例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2723" marR="62723" marT="62723" marB="62723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執行結果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2723" marR="62723" marT="62723" marB="62723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489938"/>
                  </a:ext>
                </a:extLst>
              </a:tr>
              <a:tr h="9769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range(</a:t>
                      </a:r>
                      <a:r>
                        <a:rPr lang="zh-TW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終止值</a:t>
                      </a:r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range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函式指定「終止值」，數字串列會到「終止值」的前一個數字為止，沒有指定起始值，預設起始值為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，沒有指定遞增值，預設為遞增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2723" marR="62723" marT="62723" marB="6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2B1E1B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for </a:t>
                      </a:r>
                      <a:r>
                        <a:rPr lang="en-US" sz="1100" b="0" i="0" u="none" strike="noStrike" dirty="0" err="1">
                          <a:solidFill>
                            <a:srgbClr val="2B1E1B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</a:t>
                      </a:r>
                      <a:r>
                        <a:rPr lang="en-US" sz="1100" b="0" i="0" u="none" strike="noStrike" dirty="0">
                          <a:solidFill>
                            <a:srgbClr val="2B1E1B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in range(5):</a:t>
                      </a:r>
                      <a:endParaRPr lang="en-US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2B1E1B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    print(</a:t>
                      </a:r>
                      <a:r>
                        <a:rPr lang="en-US" sz="1100" b="0" i="0" u="none" strike="noStrike" dirty="0" err="1">
                          <a:solidFill>
                            <a:srgbClr val="2B1E1B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</a:t>
                      </a:r>
                      <a:r>
                        <a:rPr lang="en-US" sz="1100" b="0" i="0" u="none" strike="noStrike" dirty="0">
                          <a:solidFill>
                            <a:srgbClr val="2B1E1B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fontAlgn="t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2723" marR="62723" marT="62723" marB="6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i="0" u="none" strike="noStrike" dirty="0">
                          <a:solidFill>
                            <a:srgbClr val="2B1E1B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0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i="0" u="none" strike="noStrike" dirty="0">
                          <a:solidFill>
                            <a:srgbClr val="2B1E1B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0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i="0" u="none" strike="noStrike" dirty="0">
                          <a:solidFill>
                            <a:srgbClr val="2B1E1B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0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i="0" u="none" strike="noStrike" dirty="0">
                          <a:solidFill>
                            <a:srgbClr val="2B1E1B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0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i="0" u="none" strike="noStrike" dirty="0">
                          <a:solidFill>
                            <a:srgbClr val="2B1E1B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0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2723" marR="62723" marT="62723" marB="6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395799"/>
                  </a:ext>
                </a:extLst>
              </a:tr>
              <a:tr h="9769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range(</a:t>
                      </a:r>
                      <a:r>
                        <a:rPr lang="zh-TW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起始值 </a:t>
                      </a:r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</a:t>
                      </a:r>
                      <a:r>
                        <a:rPr lang="zh-TW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終止值</a:t>
                      </a:r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range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函式指定「起始值」與「終止值」，數字串列由「起始值」開始到「終止值」的前一個數字為止，沒有指定遞增值，預設為遞增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5552" marR="35552" marT="35552" marB="355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2B1E1B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for </a:t>
                      </a:r>
                      <a:r>
                        <a:rPr lang="en-US" sz="1100" b="0" i="0" u="none" strike="noStrike" dirty="0" err="1">
                          <a:solidFill>
                            <a:srgbClr val="2B1E1B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</a:t>
                      </a:r>
                      <a:r>
                        <a:rPr lang="en-US" sz="1100" b="0" i="0" u="none" strike="noStrike" dirty="0">
                          <a:solidFill>
                            <a:srgbClr val="2B1E1B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in range(2,6):</a:t>
                      </a:r>
                      <a:endParaRPr lang="en-US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2B1E1B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    print(</a:t>
                      </a:r>
                      <a:r>
                        <a:rPr lang="en-US" sz="1100" b="0" i="0" u="none" strike="noStrike" dirty="0" err="1">
                          <a:solidFill>
                            <a:srgbClr val="2B1E1B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</a:t>
                      </a:r>
                      <a:r>
                        <a:rPr lang="en-US" sz="1100" b="0" i="0" u="none" strike="noStrike" dirty="0">
                          <a:solidFill>
                            <a:srgbClr val="2B1E1B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fontAlgn="t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endParaRPr 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2723" marR="62723" marT="62723" marB="6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i="0" u="none" strike="noStrike" dirty="0">
                          <a:solidFill>
                            <a:srgbClr val="2B1E1B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0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i="0" u="none" strike="noStrike" dirty="0">
                          <a:solidFill>
                            <a:srgbClr val="2B1E1B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0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i="0" u="none" strike="noStrike" dirty="0">
                          <a:solidFill>
                            <a:srgbClr val="2B1E1B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0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i="0" u="none" strike="noStrike" dirty="0">
                          <a:solidFill>
                            <a:srgbClr val="2B1E1B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0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2723" marR="62723" marT="62723" marB="6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46704"/>
                  </a:ext>
                </a:extLst>
              </a:tr>
              <a:tr h="711406"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range(</a:t>
                      </a:r>
                      <a:r>
                        <a:rPr lang="zh-TW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起始值 </a:t>
                      </a:r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</a:t>
                      </a:r>
                      <a:r>
                        <a:rPr lang="zh-TW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終止值 </a:t>
                      </a:r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</a:t>
                      </a:r>
                      <a:r>
                        <a:rPr lang="zh-TW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遞增</a:t>
                      </a:r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減</a:t>
                      </a:r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range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函式指定「起始值」、「終止值」與「遞增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減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值」，數字串列由「起始值」開始到「終止值」的前一個數字為止，每次遞增或遞減「遞增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減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值」。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2723" marR="62723" marT="62723" marB="6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2B1E1B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for </a:t>
                      </a:r>
                      <a:r>
                        <a:rPr lang="en-US" sz="1100" b="0" i="0" u="none" strike="noStrike" dirty="0" err="1">
                          <a:solidFill>
                            <a:srgbClr val="2B1E1B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</a:t>
                      </a:r>
                      <a:r>
                        <a:rPr lang="en-US" sz="1100" b="0" i="0" u="none" strike="noStrike" dirty="0">
                          <a:solidFill>
                            <a:srgbClr val="2B1E1B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in range(2,10,2):</a:t>
                      </a:r>
                      <a:endParaRPr lang="en-US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2B1E1B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    print(</a:t>
                      </a:r>
                      <a:r>
                        <a:rPr lang="en-US" sz="1100" b="0" i="0" u="none" strike="noStrike" dirty="0" err="1">
                          <a:solidFill>
                            <a:srgbClr val="2B1E1B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</a:t>
                      </a:r>
                      <a:r>
                        <a:rPr lang="en-US" sz="1100" b="0" i="0" u="none" strike="noStrike" dirty="0">
                          <a:solidFill>
                            <a:srgbClr val="2B1E1B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2723" marR="62723" marT="62723" marB="6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i="0" u="none" strike="noStrike" dirty="0">
                          <a:solidFill>
                            <a:srgbClr val="2B1E1B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0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i="0" u="none" strike="noStrike" dirty="0">
                          <a:solidFill>
                            <a:srgbClr val="2B1E1B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0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i="0" u="none" strike="noStrike" dirty="0">
                          <a:solidFill>
                            <a:srgbClr val="2B1E1B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0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i="0" u="none" strike="noStrike" dirty="0">
                          <a:solidFill>
                            <a:srgbClr val="2B1E1B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0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2723" marR="62723" marT="62723" marB="6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474335"/>
                  </a:ext>
                </a:extLst>
              </a:tr>
              <a:tr h="71140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2B1E1B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for </a:t>
                      </a:r>
                      <a:r>
                        <a:rPr lang="en-US" sz="1100" b="0" i="0" u="none" strike="noStrike" dirty="0" err="1">
                          <a:solidFill>
                            <a:srgbClr val="2B1E1B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</a:t>
                      </a:r>
                      <a:r>
                        <a:rPr lang="en-US" sz="1100" b="0" i="0" u="none" strike="noStrike" dirty="0">
                          <a:solidFill>
                            <a:srgbClr val="2B1E1B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in range(100,90,-3):</a:t>
                      </a:r>
                      <a:endParaRPr lang="en-US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2B1E1B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    print(</a:t>
                      </a:r>
                      <a:r>
                        <a:rPr lang="en-US" sz="1100" b="0" i="0" u="none" strike="noStrike" dirty="0" err="1">
                          <a:solidFill>
                            <a:srgbClr val="2B1E1B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</a:t>
                      </a:r>
                      <a:r>
                        <a:rPr lang="en-US" sz="1100" b="0" i="0" u="none" strike="noStrike" dirty="0">
                          <a:solidFill>
                            <a:srgbClr val="2B1E1B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2723" marR="62723" marT="62723" marB="6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i="0" u="none" strike="noStrike" dirty="0">
                          <a:solidFill>
                            <a:srgbClr val="2B1E1B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  <a:endParaRPr lang="zh-TW" altLang="en-US" sz="10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i="0" u="none" strike="noStrike" dirty="0">
                          <a:solidFill>
                            <a:srgbClr val="2B1E1B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97</a:t>
                      </a:r>
                      <a:endParaRPr lang="zh-TW" altLang="en-US" sz="10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i="0" u="none" strike="noStrike" dirty="0">
                          <a:solidFill>
                            <a:srgbClr val="2B1E1B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94</a:t>
                      </a:r>
                      <a:endParaRPr lang="zh-TW" altLang="en-US" sz="10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000" b="0" i="0" u="none" strike="noStrike" dirty="0">
                          <a:solidFill>
                            <a:srgbClr val="2B1E1B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91</a:t>
                      </a:r>
                      <a:endParaRPr lang="zh-TW" altLang="en-US" sz="10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2723" marR="62723" marT="62723" marB="627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56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838200" y="1825625"/>
            <a:ext cx="46232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838200" y="1825625"/>
            <a:ext cx="4432069" cy="3968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Range()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式會回傳指定範圍內的一串數字，讓你不需要先建立並儲存一個諸如串列或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tuple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等大型結構。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811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試試看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我不說髒話</a:t>
            </a:r>
          </a:p>
          <a:p>
            <a:pPr marL="0" indent="0">
              <a:buNone/>
            </a:pPr>
            <a:r>
              <a:rPr lang="en-US" altLang="zh-TW" sz="2000" b="1" u="sng" dirty="0" smtClean="0">
                <a:hlinkClick r:id="rId3"/>
              </a:rPr>
              <a:t>   https</a:t>
            </a:r>
            <a:r>
              <a:rPr lang="en-US" altLang="zh-TW" sz="2000" b="1" u="sng" dirty="0">
                <a:hlinkClick r:id="rId3"/>
              </a:rPr>
              <a:t>://zerojudge.tw/ShowProblem?problemid=d498</a:t>
            </a:r>
            <a:endParaRPr lang="en-US" altLang="zh-TW" sz="2000" dirty="0"/>
          </a:p>
          <a:p>
            <a:r>
              <a:rPr lang="zh-TW" altLang="en-US" sz="2000" dirty="0" smtClean="0"/>
              <a:t>寫</a:t>
            </a:r>
            <a:r>
              <a:rPr lang="zh-TW" altLang="en-US" sz="2000" dirty="0"/>
              <a:t>一個程式允許使用者輸入加總的開始值、結束值與遞增值，計算數值加總的結果，例如要計算</a:t>
            </a:r>
            <a:r>
              <a:rPr lang="en-US" altLang="zh-TW" sz="2000" dirty="0"/>
              <a:t>3+6+9+12</a:t>
            </a:r>
            <a:r>
              <a:rPr lang="zh-TW" altLang="en-US" sz="2000" dirty="0"/>
              <a:t>的</a:t>
            </a:r>
            <a:r>
              <a:rPr lang="zh-TW" altLang="en-US" sz="2000"/>
              <a:t>結果</a:t>
            </a:r>
            <a:r>
              <a:rPr lang="zh-TW" altLang="en-US" sz="2000" smtClean="0"/>
              <a:t>，則輸入</a:t>
            </a:r>
            <a:r>
              <a:rPr lang="en-US" altLang="zh-TW" sz="2000" dirty="0"/>
              <a:t>3</a:t>
            </a:r>
            <a:r>
              <a:rPr lang="zh-TW" altLang="en-US" sz="2000" dirty="0"/>
              <a:t>為開始值，</a:t>
            </a:r>
            <a:r>
              <a:rPr lang="en-US" altLang="zh-TW" sz="2000" dirty="0"/>
              <a:t>13</a:t>
            </a:r>
            <a:r>
              <a:rPr lang="zh-TW" altLang="en-US" sz="2000" dirty="0"/>
              <a:t>為結束值，</a:t>
            </a:r>
            <a:r>
              <a:rPr lang="en-US" altLang="zh-TW" sz="2000" dirty="0"/>
              <a:t>3</a:t>
            </a:r>
            <a:r>
              <a:rPr lang="zh-TW" altLang="en-US" sz="2000" dirty="0"/>
              <a:t>為遞增值。</a:t>
            </a:r>
          </a:p>
          <a:p>
            <a:r>
              <a:rPr lang="zh-TW" altLang="en-US" sz="2000" dirty="0" smtClean="0"/>
              <a:t>猜</a:t>
            </a:r>
            <a:r>
              <a:rPr lang="zh-TW" altLang="en-US" sz="2000" dirty="0"/>
              <a:t>數字，隨機產生一個介於</a:t>
            </a:r>
            <a:r>
              <a:rPr lang="en-US" altLang="zh-TW" sz="2000" dirty="0"/>
              <a:t>1~10</a:t>
            </a:r>
            <a:r>
              <a:rPr lang="zh-TW" altLang="en-US" sz="2000" dirty="0"/>
              <a:t>的答案，猜中則停止輸入，根據使用者輸入提示以下訊息</a:t>
            </a:r>
            <a:r>
              <a:rPr lang="en-US" altLang="zh-TW" sz="2000" dirty="0"/>
              <a:t>:</a:t>
            </a:r>
            <a:endParaRPr lang="zh-TW" altLang="en-US" sz="2000" dirty="0"/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1</a:t>
            </a:r>
            <a:r>
              <a:rPr lang="en-US" altLang="zh-TW" sz="2000" dirty="0"/>
              <a:t>.</a:t>
            </a:r>
            <a:r>
              <a:rPr lang="zh-TW" altLang="en-US" sz="2000" dirty="0"/>
              <a:t>猜太大了  </a:t>
            </a:r>
            <a:r>
              <a:rPr lang="en-US" altLang="zh-TW" sz="2000" dirty="0"/>
              <a:t>2.</a:t>
            </a:r>
            <a:r>
              <a:rPr lang="zh-TW" altLang="en-US" sz="2000" dirty="0"/>
              <a:t>猜太小了 </a:t>
            </a:r>
            <a:r>
              <a:rPr lang="en-US" altLang="zh-TW" sz="2000" dirty="0"/>
              <a:t>3.</a:t>
            </a:r>
            <a:r>
              <a:rPr lang="zh-TW" altLang="en-US" sz="2000" dirty="0"/>
              <a:t>猜中了</a:t>
            </a:r>
          </a:p>
          <a:p>
            <a:pPr marL="0" indent="0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387" y="4300537"/>
            <a:ext cx="21240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9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串列生成器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生成器是一種以一或多個迭代器來密集建立</a:t>
            </a:r>
            <a:r>
              <a:rPr lang="en-US" altLang="zh-TW" sz="2000" dirty="0" smtClean="0"/>
              <a:t>Python</a:t>
            </a:r>
            <a:r>
              <a:rPr lang="zh-TW" altLang="en-US" sz="2000" dirty="0" smtClean="0"/>
              <a:t>資料結構的方式。藉由生成式，你可以結合迴圈與條件測試式，以減少繁瑣的語法。</a:t>
            </a:r>
            <a:endParaRPr lang="zh-TW" altLang="en-US" sz="2000" dirty="0"/>
          </a:p>
        </p:txBody>
      </p:sp>
      <p:sp>
        <p:nvSpPr>
          <p:cNvPr id="7" name="向右箭號 6"/>
          <p:cNvSpPr/>
          <p:nvPr/>
        </p:nvSpPr>
        <p:spPr>
          <a:xfrm>
            <a:off x="4237930" y="4189613"/>
            <a:ext cx="1238597" cy="177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050694" y="3111223"/>
            <a:ext cx="328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[</a:t>
            </a:r>
            <a:r>
              <a:rPr lang="zh-TW" altLang="en-US" dirty="0" smtClean="0">
                <a:solidFill>
                  <a:srgbClr val="FF0000"/>
                </a:solidFill>
              </a:rPr>
              <a:t>運算式 </a:t>
            </a:r>
            <a:r>
              <a:rPr lang="en-US" altLang="zh-TW" dirty="0" smtClean="0">
                <a:solidFill>
                  <a:srgbClr val="FF0000"/>
                </a:solidFill>
              </a:rPr>
              <a:t>for</a:t>
            </a:r>
            <a:r>
              <a:rPr lang="zh-TW" altLang="en-US" dirty="0" smtClean="0">
                <a:solidFill>
                  <a:srgbClr val="FF0000"/>
                </a:solidFill>
              </a:rPr>
              <a:t> 項目 </a:t>
            </a:r>
            <a:r>
              <a:rPr lang="en-US" altLang="zh-TW" dirty="0" smtClean="0">
                <a:solidFill>
                  <a:srgbClr val="FF0000"/>
                </a:solidFill>
              </a:rPr>
              <a:t>in</a:t>
            </a:r>
            <a:r>
              <a:rPr lang="zh-TW" altLang="en-US" dirty="0" smtClean="0">
                <a:solidFill>
                  <a:srgbClr val="FF0000"/>
                </a:solidFill>
              </a:rPr>
              <a:t> 可迭代項目</a:t>
            </a:r>
            <a:r>
              <a:rPr lang="en-US" altLang="zh-TW" dirty="0" smtClean="0">
                <a:solidFill>
                  <a:srgbClr val="FF0000"/>
                </a:solidFill>
              </a:rPr>
              <a:t>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183" y="3906857"/>
            <a:ext cx="3914775" cy="7429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599" y="3663971"/>
            <a:ext cx="2733675" cy="122872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183" y="5241935"/>
            <a:ext cx="39814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0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串列生成</a:t>
            </a:r>
            <a:r>
              <a:rPr lang="zh-TW" altLang="en-US" dirty="0"/>
              <a:t>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7248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串列生成式可以容許條件判斷</a:t>
            </a:r>
            <a:endParaRPr lang="en-US" altLang="zh-TW" sz="2000" dirty="0" smtClean="0"/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59007" y="2202873"/>
            <a:ext cx="420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[</a:t>
            </a:r>
            <a:r>
              <a:rPr lang="zh-TW" altLang="en-US" dirty="0" smtClean="0">
                <a:solidFill>
                  <a:srgbClr val="FF0000"/>
                </a:solidFill>
              </a:rPr>
              <a:t>運算式 </a:t>
            </a:r>
            <a:r>
              <a:rPr lang="en-US" altLang="zh-TW" dirty="0" smtClean="0">
                <a:solidFill>
                  <a:srgbClr val="FF0000"/>
                </a:solidFill>
              </a:rPr>
              <a:t>for</a:t>
            </a:r>
            <a:r>
              <a:rPr lang="zh-TW" altLang="en-US" dirty="0" smtClean="0">
                <a:solidFill>
                  <a:srgbClr val="FF0000"/>
                </a:solidFill>
              </a:rPr>
              <a:t> 項目 </a:t>
            </a:r>
            <a:r>
              <a:rPr lang="en-US" altLang="zh-TW" dirty="0" smtClean="0">
                <a:solidFill>
                  <a:srgbClr val="FF0000"/>
                </a:solidFill>
              </a:rPr>
              <a:t>in</a:t>
            </a:r>
            <a:r>
              <a:rPr lang="zh-TW" altLang="en-US" dirty="0" smtClean="0">
                <a:solidFill>
                  <a:srgbClr val="FF0000"/>
                </a:solidFill>
              </a:rPr>
              <a:t> 可迭代項目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if </a:t>
            </a:r>
            <a:r>
              <a:rPr lang="zh-TW" altLang="en-US" dirty="0" smtClean="0">
                <a:solidFill>
                  <a:srgbClr val="FF0000"/>
                </a:solidFill>
              </a:rPr>
              <a:t>條件式</a:t>
            </a:r>
            <a:r>
              <a:rPr lang="en-US" altLang="zh-TW" dirty="0" smtClean="0">
                <a:solidFill>
                  <a:srgbClr val="FF0000"/>
                </a:solidFill>
              </a:rPr>
              <a:t>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805" y="2702935"/>
            <a:ext cx="4762500" cy="371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805" y="3345093"/>
            <a:ext cx="5438775" cy="6000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805" y="4592088"/>
            <a:ext cx="1695450" cy="9906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0622" y="4725438"/>
            <a:ext cx="3629025" cy="723900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>
            <a:off x="3042458" y="5087388"/>
            <a:ext cx="13300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640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501</Words>
  <Application>Microsoft Office PowerPoint</Application>
  <PresentationFormat>寬螢幕</PresentationFormat>
  <Paragraphs>69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Python基礎教學</vt:lpstr>
      <vt:lpstr>Dictionary字典</vt:lpstr>
      <vt:lpstr>資料型態-字典操作</vt:lpstr>
      <vt:lpstr>資料型態-字典內建函式</vt:lpstr>
      <vt:lpstr>Range()</vt:lpstr>
      <vt:lpstr>試試看</vt:lpstr>
      <vt:lpstr>串列生成器</vt:lpstr>
      <vt:lpstr>串列生成器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字典與迴圈</dc:title>
  <dc:creator>HAN-LUNG LIN</dc:creator>
  <cp:lastModifiedBy>HAN-LUNG LIN</cp:lastModifiedBy>
  <cp:revision>36</cp:revision>
  <dcterms:created xsi:type="dcterms:W3CDTF">2018-07-16T08:44:33Z</dcterms:created>
  <dcterms:modified xsi:type="dcterms:W3CDTF">2018-07-17T05:18:51Z</dcterms:modified>
</cp:coreProperties>
</file>