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2" r:id="rId5"/>
    <p:sldId id="257" r:id="rId6"/>
    <p:sldId id="263" r:id="rId7"/>
    <p:sldId id="264" r:id="rId8"/>
    <p:sldId id="265" r:id="rId9"/>
    <p:sldId id="259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60" r:id="rId22"/>
    <p:sldId id="267" r:id="rId23"/>
    <p:sldId id="268" r:id="rId24"/>
    <p:sldId id="269" r:id="rId25"/>
    <p:sldId id="270" r:id="rId26"/>
    <p:sldId id="271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09813D-8017-4136-B452-3DEEFB620C03}" type="datetimeFigureOut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ABB7043-BB77-4205-954F-741DA82FB69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270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813D-8017-4136-B452-3DEEFB620C03}" type="datetimeFigureOut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7043-BB77-4205-954F-741DA82FB6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95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813D-8017-4136-B452-3DEEFB620C03}" type="datetimeFigureOut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7043-BB77-4205-954F-741DA82FB6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474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813D-8017-4136-B452-3DEEFB620C03}" type="datetimeFigureOut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7043-BB77-4205-954F-741DA82FB6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8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09813D-8017-4136-B452-3DEEFB620C03}" type="datetimeFigureOut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ABB7043-BB77-4205-954F-741DA82FB693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87895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813D-8017-4136-B452-3DEEFB620C03}" type="datetimeFigureOut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7043-BB77-4205-954F-741DA82FB6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1786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813D-8017-4136-B452-3DEEFB620C03}" type="datetimeFigureOut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7043-BB77-4205-954F-741DA82FB6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5828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813D-8017-4136-B452-3DEEFB620C03}" type="datetimeFigureOut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7043-BB77-4205-954F-741DA82FB6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02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813D-8017-4136-B452-3DEEFB620C03}" type="datetimeFigureOut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7043-BB77-4205-954F-741DA82FB6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3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809813D-8017-4136-B452-3DEEFB620C03}" type="datetimeFigureOut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ABB7043-BB77-4205-954F-741DA82FB69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25230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809813D-8017-4136-B452-3DEEFB620C03}" type="datetimeFigureOut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ABB7043-BB77-4205-954F-741DA82FB6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02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09813D-8017-4136-B452-3DEEFB620C03}" type="datetimeFigureOut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ABB7043-BB77-4205-954F-741DA82FB69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823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Design</a:t>
            </a:r>
            <a:br>
              <a:rPr lang="en-US" altLang="zh-TW" dirty="0" smtClean="0"/>
            </a:br>
            <a:r>
              <a:rPr lang="en-US" altLang="zh-TW" dirty="0" smtClean="0"/>
              <a:t>pattern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865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Strategy </a:t>
            </a:r>
            <a:r>
              <a:rPr lang="en-US" altLang="zh-TW" dirty="0" smtClean="0"/>
              <a:t>- 2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0517" y="1235798"/>
            <a:ext cx="6331712" cy="540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64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Strategy </a:t>
            </a:r>
            <a:r>
              <a:rPr lang="en-US" altLang="zh-TW" dirty="0" smtClean="0"/>
              <a:t>- 3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8893" y="2150198"/>
            <a:ext cx="717156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05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Strategy </a:t>
            </a:r>
            <a:r>
              <a:rPr lang="en-US" altLang="zh-TW" dirty="0" smtClean="0"/>
              <a:t>- 4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7254" y="1543614"/>
            <a:ext cx="6968061" cy="49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68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Strategy </a:t>
            </a:r>
            <a:r>
              <a:rPr lang="en-US" altLang="zh-TW" dirty="0" smtClean="0"/>
              <a:t>- 5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3762" y="2663825"/>
            <a:ext cx="83534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54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Strategy </a:t>
            </a:r>
            <a:r>
              <a:rPr lang="en-US" altLang="zh-TW" dirty="0" smtClean="0"/>
              <a:t>- 6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2441" y="2286000"/>
            <a:ext cx="6456068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03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Strategy </a:t>
            </a:r>
            <a:r>
              <a:rPr lang="en-US" altLang="zh-TW" dirty="0" smtClean="0"/>
              <a:t>– 7 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</a:t>
            </a:r>
            <a:r>
              <a:rPr lang="en-US" altLang="zh-TW" dirty="0" smtClean="0"/>
              <a:t>Method</a:t>
            </a:r>
            <a:r>
              <a:rPr lang="zh-TW" altLang="en-US" dirty="0" smtClean="0"/>
              <a:t>變成</a:t>
            </a:r>
            <a:r>
              <a:rPr lang="en-US" altLang="zh-TW" dirty="0" smtClean="0"/>
              <a:t>Interface</a:t>
            </a:r>
          </a:p>
          <a:p>
            <a:r>
              <a:rPr lang="zh-TW" altLang="en-US" dirty="0" smtClean="0"/>
              <a:t>只使用需要用的功能</a:t>
            </a:r>
            <a:endParaRPr lang="zh-TW" altLang="en-US" dirty="0"/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254" y="1693565"/>
            <a:ext cx="7119746" cy="477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17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Strategy </a:t>
            </a:r>
            <a:r>
              <a:rPr lang="en-US" altLang="zh-TW" dirty="0" smtClean="0"/>
              <a:t>- 8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8476" y="2286000"/>
            <a:ext cx="7203998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65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Strategy </a:t>
            </a:r>
            <a:r>
              <a:rPr lang="en-US" altLang="zh-TW" dirty="0" smtClean="0"/>
              <a:t>- 9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9254" y="1579830"/>
            <a:ext cx="6963170" cy="498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65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Strategy </a:t>
            </a:r>
            <a:r>
              <a:rPr lang="en-US" altLang="zh-TW" dirty="0" smtClean="0"/>
              <a:t>- 10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1021" y="2132091"/>
            <a:ext cx="7039636" cy="434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50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Strategy </a:t>
            </a:r>
            <a:r>
              <a:rPr lang="en-US" altLang="zh-TW" dirty="0" smtClean="0"/>
              <a:t>- 11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5193" y="1670364"/>
            <a:ext cx="7431291" cy="478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7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Template - 1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Problem</a:t>
            </a:r>
            <a:r>
              <a:rPr lang="zh-TW" altLang="en-US" b="1" dirty="0"/>
              <a:t>：</a:t>
            </a:r>
            <a:r>
              <a:rPr lang="zh-TW" altLang="en-US" dirty="0"/>
              <a:t>要如何表達擁有共同結構與行為，但卻有著些微行為差異的物件們？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b="1" dirty="0" smtClean="0"/>
              <a:t>Solution</a:t>
            </a:r>
            <a:r>
              <a:rPr lang="zh-TW" altLang="en-US" b="1" dirty="0" smtClean="0"/>
              <a:t>：</a:t>
            </a:r>
            <a:r>
              <a:rPr lang="zh-TW" altLang="en-US" dirty="0" smtClean="0"/>
              <a:t>在</a:t>
            </a:r>
            <a:r>
              <a:rPr lang="zh-TW" altLang="en-US" dirty="0"/>
              <a:t>父類別中定義一個範本方法（</a:t>
            </a:r>
            <a:r>
              <a:rPr lang="en-US" altLang="zh-TW" dirty="0"/>
              <a:t>template method</a:t>
            </a:r>
            <a:r>
              <a:rPr lang="zh-TW" altLang="en-US" dirty="0"/>
              <a:t>）用以規範共用的行為。</a:t>
            </a:r>
            <a:r>
              <a:rPr lang="en-US" altLang="zh-TW" dirty="0"/>
              <a:t>Template method</a:t>
            </a:r>
            <a:r>
              <a:rPr lang="zh-TW" altLang="en-US" dirty="0"/>
              <a:t>將其執行過程委託給數個</a:t>
            </a:r>
            <a:r>
              <a:rPr lang="en-US" altLang="zh-TW" dirty="0"/>
              <a:t>hook method</a:t>
            </a:r>
            <a:r>
              <a:rPr lang="zh-TW" altLang="en-US" dirty="0"/>
              <a:t>來完成，子類別可藉由覆寫這些</a:t>
            </a:r>
            <a:r>
              <a:rPr lang="en-US" altLang="zh-TW" dirty="0"/>
              <a:t>hook method</a:t>
            </a:r>
            <a:r>
              <a:rPr lang="zh-TW" altLang="en-US" dirty="0"/>
              <a:t>來達到提供不同行為的目的。可將宣告成靜態</a:t>
            </a:r>
            <a:r>
              <a:rPr lang="en-US" altLang="zh-TW" dirty="0"/>
              <a:t>template method</a:t>
            </a:r>
            <a:r>
              <a:rPr lang="zh-TW" altLang="en-US" dirty="0"/>
              <a:t>以避免子類別將其覆蓋。</a:t>
            </a:r>
          </a:p>
        </p:txBody>
      </p:sp>
      <p:pic>
        <p:nvPicPr>
          <p:cNvPr id="1026" name="Picture 2" descr="ãtemplate pattern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981" y="4241018"/>
            <a:ext cx="4043297" cy="26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226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Strategy - </a:t>
            </a:r>
            <a:r>
              <a:rPr lang="en-US" altLang="zh-TW" dirty="0" smtClean="0"/>
              <a:t>12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5584" y="1416867"/>
            <a:ext cx="7770509" cy="521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27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Observer - 1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7857" y="1272012"/>
            <a:ext cx="7098403" cy="521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69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Observer </a:t>
            </a:r>
            <a:r>
              <a:rPr lang="en-US" altLang="zh-TW" dirty="0" smtClean="0"/>
              <a:t>- 2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4344" y="1255198"/>
            <a:ext cx="6759901" cy="528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72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Observer </a:t>
            </a:r>
            <a:r>
              <a:rPr lang="en-US" altLang="zh-TW" dirty="0" smtClean="0"/>
              <a:t>- 3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41356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當</a:t>
            </a:r>
            <a:r>
              <a:rPr lang="zh-TW" altLang="en-US" dirty="0"/>
              <a:t>有興趣的事情發生時，可收到通知，當對這件事情沒興趣</a:t>
            </a:r>
            <a:r>
              <a:rPr lang="zh-TW" altLang="en-US" dirty="0" smtClean="0"/>
              <a:t>，就</a:t>
            </a:r>
            <a:r>
              <a:rPr lang="zh-TW" altLang="en-US" dirty="0"/>
              <a:t>不再收到通知。</a:t>
            </a:r>
          </a:p>
          <a:p>
            <a:r>
              <a:rPr lang="zh-TW" altLang="en-US" dirty="0" smtClean="0"/>
              <a:t>隨時</a:t>
            </a:r>
            <a:r>
              <a:rPr lang="zh-TW" altLang="en-US" dirty="0"/>
              <a:t>可加入對這件事情有興趣的人，不會影響這件事情的</a:t>
            </a:r>
            <a:r>
              <a:rPr lang="zh-TW" altLang="en-US" dirty="0" smtClean="0"/>
              <a:t>處理</a:t>
            </a:r>
            <a:r>
              <a:rPr lang="zh-TW" altLang="en-US" dirty="0"/>
              <a:t>方法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定義</a:t>
            </a:r>
            <a:r>
              <a:rPr lang="zh-TW" altLang="en-US" dirty="0"/>
              <a:t>物件之間一對多的關係。</a:t>
            </a:r>
          </a:p>
          <a:p>
            <a:pPr lvl="1"/>
            <a:r>
              <a:rPr lang="zh-TW" altLang="en-US" dirty="0" smtClean="0"/>
              <a:t>當</a:t>
            </a:r>
            <a:r>
              <a:rPr lang="zh-TW" altLang="en-US" dirty="0"/>
              <a:t>一個物件改變狀態，其他相依物件都會收到通知並</a:t>
            </a:r>
            <a:r>
              <a:rPr lang="zh-TW" altLang="en-US" dirty="0" smtClean="0"/>
              <a:t>自動更</a:t>
            </a:r>
            <a:r>
              <a:rPr lang="zh-TW" altLang="en-US" dirty="0"/>
              <a:t>新訊息。</a:t>
            </a:r>
          </a:p>
          <a:p>
            <a:r>
              <a:rPr lang="zh-TW" altLang="en-US" dirty="0" smtClean="0"/>
              <a:t>以</a:t>
            </a:r>
            <a:r>
              <a:rPr lang="zh-TW" altLang="en-US" dirty="0"/>
              <a:t>報紙的訂閱為例</a:t>
            </a:r>
          </a:p>
          <a:p>
            <a:pPr lvl="1"/>
            <a:r>
              <a:rPr lang="zh-TW" altLang="en-US" dirty="0" smtClean="0"/>
              <a:t>報社</a:t>
            </a:r>
            <a:r>
              <a:rPr lang="zh-TW" altLang="en-US" dirty="0"/>
              <a:t>的業務就是出版報紙</a:t>
            </a:r>
          </a:p>
          <a:p>
            <a:pPr lvl="1"/>
            <a:r>
              <a:rPr lang="zh-TW" altLang="en-US" dirty="0" smtClean="0"/>
              <a:t>妳</a:t>
            </a:r>
            <a:r>
              <a:rPr lang="zh-TW" altLang="en-US" dirty="0"/>
              <a:t>向某家報社訂閱報紙，只要有報紙出版，就會送一份給妳</a:t>
            </a:r>
            <a:r>
              <a:rPr lang="zh-TW" altLang="en-US" dirty="0" smtClean="0"/>
              <a:t>，只要</a:t>
            </a:r>
            <a:r>
              <a:rPr lang="zh-TW" altLang="en-US" dirty="0"/>
              <a:t>妳在訂閱戶名單上，就會一直收到報紙。</a:t>
            </a:r>
          </a:p>
          <a:p>
            <a:pPr lvl="1"/>
            <a:r>
              <a:rPr lang="zh-TW" altLang="en-US" dirty="0" smtClean="0"/>
              <a:t>當</a:t>
            </a:r>
            <a:r>
              <a:rPr lang="zh-TW" altLang="en-US" dirty="0"/>
              <a:t>妳不想再看報紙的時候，取消訂閱，報社就不會再送</a:t>
            </a:r>
            <a:r>
              <a:rPr lang="zh-TW" altLang="en-US" dirty="0" smtClean="0"/>
              <a:t>報紙給</a:t>
            </a:r>
            <a:r>
              <a:rPr lang="zh-TW" altLang="en-US" dirty="0"/>
              <a:t>妳。</a:t>
            </a:r>
          </a:p>
          <a:p>
            <a:pPr lvl="1"/>
            <a:r>
              <a:rPr lang="zh-TW" altLang="en-US" dirty="0" smtClean="0"/>
              <a:t>只要</a:t>
            </a:r>
            <a:r>
              <a:rPr lang="zh-TW" altLang="en-US" dirty="0"/>
              <a:t>報社還在營運，就一直會有人或單位向他們訂閱報紙</a:t>
            </a:r>
            <a:r>
              <a:rPr lang="zh-TW" altLang="en-US" dirty="0" smtClean="0"/>
              <a:t>或取消</a:t>
            </a:r>
            <a:r>
              <a:rPr lang="zh-TW" altLang="en-US" dirty="0"/>
              <a:t>訂閱報紙。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9607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Observer </a:t>
            </a:r>
            <a:r>
              <a:rPr lang="en-US" altLang="zh-TW" dirty="0" smtClean="0"/>
              <a:t>- 4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6038" y="2141144"/>
            <a:ext cx="7150708" cy="415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35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Observer </a:t>
            </a:r>
            <a:r>
              <a:rPr lang="en-US" altLang="zh-TW" dirty="0" smtClean="0"/>
              <a:t>- - 5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7600" y="2256901"/>
            <a:ext cx="6284400" cy="4594854"/>
          </a:xfrm>
          <a:prstGeom prst="rect">
            <a:avLst/>
          </a:prstGeom>
        </p:spPr>
      </p:pic>
      <p:pic>
        <p:nvPicPr>
          <p:cNvPr id="5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5999217" cy="382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2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Observer </a:t>
            </a:r>
            <a:r>
              <a:rPr lang="en-US" altLang="zh-TW" dirty="0" smtClean="0"/>
              <a:t>- 6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Context</a:t>
            </a:r>
            <a:r>
              <a:rPr lang="zh-TW" altLang="en-US" b="1" dirty="0"/>
              <a:t>：</a:t>
            </a:r>
            <a:r>
              <a:rPr lang="zh-TW" altLang="en-US" dirty="0"/>
              <a:t>你在購物網站上看到一個很熱門且價格超便宜的產品，正當你想要下單購買的時候，你發現這個產品目前「售完補貨中」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b="1" dirty="0"/>
              <a:t>Solution</a:t>
            </a:r>
            <a:r>
              <a:rPr lang="zh-TW" altLang="en-US" b="1" dirty="0"/>
              <a:t>：</a:t>
            </a:r>
            <a:r>
              <a:rPr lang="zh-TW" altLang="en-US" dirty="0"/>
              <a:t>請購物網站（</a:t>
            </a:r>
            <a:r>
              <a:rPr lang="en-US" altLang="zh-TW" dirty="0"/>
              <a:t>Subject</a:t>
            </a:r>
            <a:r>
              <a:rPr lang="zh-TW" altLang="en-US" dirty="0"/>
              <a:t>）提供「貨到通知」功能，讓你（</a:t>
            </a:r>
            <a:r>
              <a:rPr lang="en-US" altLang="zh-TW" dirty="0"/>
              <a:t>Observer</a:t>
            </a:r>
            <a:r>
              <a:rPr lang="zh-TW" altLang="en-US" dirty="0"/>
              <a:t>）可以針對有興趣的產品主動加入（</a:t>
            </a:r>
            <a:r>
              <a:rPr lang="en-US" altLang="zh-TW" dirty="0"/>
              <a:t>attach</a:t>
            </a:r>
            <a:r>
              <a:rPr lang="zh-TW" altLang="en-US" dirty="0"/>
              <a:t>）到「貨到請通知我」的名單之中。你必須將你的電子郵件地址（</a:t>
            </a:r>
            <a:r>
              <a:rPr lang="en-US" altLang="zh-TW" dirty="0"/>
              <a:t>update</a:t>
            </a:r>
            <a:r>
              <a:rPr lang="zh-TW" altLang="en-US" dirty="0"/>
              <a:t>）提供給購物網站，以便貨品到貨的時候購物網站可以立即通知（</a:t>
            </a:r>
            <a:r>
              <a:rPr lang="en-US" altLang="zh-TW" dirty="0"/>
              <a:t>notify</a:t>
            </a:r>
            <a:r>
              <a:rPr lang="zh-TW" altLang="en-US" dirty="0"/>
              <a:t>）你。當你對產品不再有興趣的時候，購物網站也要讓你可以從「貨到請通知我」的名單中移除（</a:t>
            </a:r>
            <a:r>
              <a:rPr lang="en-US" altLang="zh-TW" dirty="0"/>
              <a:t>detach</a:t>
            </a:r>
            <a:r>
              <a:rPr lang="zh-TW" altLang="en-US" dirty="0"/>
              <a:t>）。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29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Template </a:t>
            </a:r>
            <a:r>
              <a:rPr lang="en-US" altLang="zh-TW" dirty="0" smtClean="0"/>
              <a:t>- 2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2286001"/>
            <a:ext cx="4062706" cy="3593591"/>
          </a:xfrm>
        </p:spPr>
        <p:txBody>
          <a:bodyPr/>
          <a:lstStyle/>
          <a:p>
            <a:r>
              <a:rPr lang="zh-TW" altLang="en-US" dirty="0"/>
              <a:t>人</a:t>
            </a:r>
            <a:r>
              <a:rPr lang="en-US" altLang="zh-TW" dirty="0"/>
              <a:t>(</a:t>
            </a:r>
            <a:r>
              <a:rPr lang="en-US" altLang="zh-TW" dirty="0" smtClean="0"/>
              <a:t>People)</a:t>
            </a:r>
            <a:r>
              <a:rPr lang="zh-TW" altLang="en-US" dirty="0" smtClean="0"/>
              <a:t>帶寵物</a:t>
            </a:r>
            <a:endParaRPr lang="zh-TW" altLang="en-US" dirty="0"/>
          </a:p>
          <a:p>
            <a:pPr lvl="1"/>
            <a:r>
              <a:rPr lang="zh-TW" altLang="en-US" dirty="0" smtClean="0"/>
              <a:t>貓</a:t>
            </a:r>
            <a:r>
              <a:rPr lang="zh-TW" altLang="en-US" dirty="0"/>
              <a:t>和狗有相同行為</a:t>
            </a:r>
          </a:p>
          <a:p>
            <a:pPr lvl="1"/>
            <a:r>
              <a:rPr lang="zh-TW" altLang="en-US" dirty="0" smtClean="0"/>
              <a:t>重複</a:t>
            </a:r>
            <a:r>
              <a:rPr lang="zh-TW" altLang="en-US" dirty="0"/>
              <a:t>程式碼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467" y="3417684"/>
            <a:ext cx="5514975" cy="33623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602" y="1943100"/>
            <a:ext cx="3009900" cy="4914900"/>
          </a:xfrm>
          <a:prstGeom prst="rect">
            <a:avLst/>
          </a:prstGeom>
        </p:spPr>
      </p:pic>
      <p:sp>
        <p:nvSpPr>
          <p:cNvPr id="9" name="內容版面配置區 2"/>
          <p:cNvSpPr txBox="1">
            <a:spLocks/>
          </p:cNvSpPr>
          <p:nvPr/>
        </p:nvSpPr>
        <p:spPr>
          <a:xfrm>
            <a:off x="7489505" y="1128451"/>
            <a:ext cx="4062706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人</a:t>
            </a:r>
            <a:r>
              <a:rPr lang="en-US" altLang="zh-TW" dirty="0" smtClean="0"/>
              <a:t>(People)</a:t>
            </a:r>
            <a:r>
              <a:rPr lang="zh-TW" altLang="en-US" dirty="0" smtClean="0"/>
              <a:t>帶寵物</a:t>
            </a:r>
          </a:p>
          <a:p>
            <a:pPr lvl="1"/>
            <a:r>
              <a:rPr lang="zh-TW" altLang="en-US" dirty="0"/>
              <a:t>帶不同寵物，需變更</a:t>
            </a:r>
            <a:r>
              <a:rPr lang="en-US" altLang="zh-TW" dirty="0"/>
              <a:t>play()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7911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Template </a:t>
            </a:r>
            <a:r>
              <a:rPr lang="en-US" altLang="zh-TW" dirty="0" smtClean="0"/>
              <a:t>- 3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定義步驟，讓子類別實作步驟細節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2910587"/>
            <a:ext cx="6380393" cy="363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Factory - 1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將產生物件的詳細步驟封裝在一個</a:t>
            </a:r>
            <a:r>
              <a:rPr lang="en-US" altLang="zh-TW" dirty="0"/>
              <a:t>factory method</a:t>
            </a:r>
            <a:r>
              <a:rPr lang="zh-TW" altLang="en-US" dirty="0"/>
              <a:t>裡面，讓客戶端程式透過這個</a:t>
            </a:r>
            <a:r>
              <a:rPr lang="en-US" altLang="zh-TW" dirty="0"/>
              <a:t>factory method</a:t>
            </a:r>
            <a:r>
              <a:rPr lang="zh-TW" altLang="en-US" dirty="0"/>
              <a:t>來得到新的物件。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749" y="3115287"/>
            <a:ext cx="4415073" cy="359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95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Factory </a:t>
            </a:r>
            <a:r>
              <a:rPr lang="en-US" altLang="zh-TW" dirty="0" smtClean="0"/>
              <a:t>- 2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 增加新寵物 </a:t>
            </a:r>
            <a:r>
              <a:rPr lang="en-US" altLang="zh-TW" dirty="0"/>
              <a:t>class Bird</a:t>
            </a:r>
            <a:r>
              <a:rPr lang="zh-TW" altLang="en-US" dirty="0"/>
              <a:t>，不須修改 </a:t>
            </a:r>
            <a:r>
              <a:rPr lang="en-US" altLang="zh-TW" dirty="0"/>
              <a:t>People</a:t>
            </a:r>
            <a:r>
              <a:rPr lang="zh-TW" altLang="en-US" dirty="0"/>
              <a:t>、</a:t>
            </a:r>
            <a:r>
              <a:rPr lang="en-US" altLang="zh-TW" dirty="0"/>
              <a:t>Pet</a:t>
            </a:r>
            <a:r>
              <a:rPr lang="zh-TW" altLang="en-US" dirty="0"/>
              <a:t>、</a:t>
            </a:r>
            <a:r>
              <a:rPr lang="en-US" altLang="zh-TW" dirty="0"/>
              <a:t>Dog</a:t>
            </a:r>
            <a:r>
              <a:rPr lang="zh-TW" altLang="en-US" dirty="0"/>
              <a:t>、</a:t>
            </a:r>
            <a:r>
              <a:rPr lang="en-US" altLang="zh-TW" dirty="0"/>
              <a:t>Cat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zh-TW" altLang="en-US" dirty="0"/>
              <a:t>但是 還是需要</a:t>
            </a:r>
            <a:r>
              <a:rPr lang="zh-TW" altLang="en-US" dirty="0" smtClean="0"/>
              <a:t>修改</a:t>
            </a:r>
            <a:r>
              <a:rPr lang="en-US" altLang="zh-TW" dirty="0" err="1">
                <a:solidFill>
                  <a:srgbClr val="FF0000"/>
                </a:solidFill>
              </a:rPr>
              <a:t>PetFactory</a:t>
            </a:r>
            <a:r>
              <a:rPr lang="zh-TW" altLang="en-US" dirty="0">
                <a:solidFill>
                  <a:srgbClr val="FF0000"/>
                </a:solidFill>
              </a:rPr>
              <a:t>的</a:t>
            </a:r>
            <a:r>
              <a:rPr lang="en-US" altLang="zh-TW" dirty="0" err="1">
                <a:solidFill>
                  <a:srgbClr val="FF0000"/>
                </a:solidFill>
              </a:rPr>
              <a:t>swicth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case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 解決方法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Abstract </a:t>
            </a:r>
            <a:r>
              <a:rPr lang="en-US" altLang="zh-TW" dirty="0">
                <a:solidFill>
                  <a:schemeClr val="tx1"/>
                </a:solidFill>
              </a:rPr>
              <a:t>Factory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211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Abstract Factory - 1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定義一個</a:t>
            </a:r>
            <a:r>
              <a:rPr lang="en-US" altLang="zh-TW" dirty="0" err="1"/>
              <a:t>AbstractFactory</a:t>
            </a:r>
            <a:r>
              <a:rPr lang="zh-TW" altLang="en-US" dirty="0"/>
              <a:t>介面在其中包含了若干個</a:t>
            </a:r>
            <a:r>
              <a:rPr lang="en-US" altLang="zh-TW" dirty="0"/>
              <a:t>Factory Method</a:t>
            </a:r>
            <a:r>
              <a:rPr lang="zh-TW" altLang="en-US" dirty="0"/>
              <a:t>用以產生一群不同型別的相關物件。針對不同的實作方式，實作不同</a:t>
            </a:r>
            <a:r>
              <a:rPr lang="en-US" altLang="zh-TW" dirty="0"/>
              <a:t>Concreate </a:t>
            </a:r>
            <a:r>
              <a:rPr lang="en-US" altLang="zh-TW" dirty="0" err="1"/>
              <a:t>AbstractFactory</a:t>
            </a:r>
            <a:r>
              <a:rPr lang="zh-TW" altLang="en-US" dirty="0"/>
              <a:t>，以便透過它傳回一組語意相容的具體產品類別。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6859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Abstract Factory </a:t>
            </a:r>
            <a:r>
              <a:rPr lang="en-US" altLang="zh-TW" dirty="0" smtClean="0"/>
              <a:t>- 2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1958" y="1874517"/>
            <a:ext cx="8317924" cy="488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058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Strategy - 1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661" y="1738715"/>
            <a:ext cx="7016355" cy="504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684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1402</TotalTime>
  <Words>630</Words>
  <Application>Microsoft Office PowerPoint</Application>
  <PresentationFormat>寬螢幕</PresentationFormat>
  <Paragraphs>56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2" baseType="lpstr">
      <vt:lpstr>微軟正黑體</vt:lpstr>
      <vt:lpstr>新細明體</vt:lpstr>
      <vt:lpstr>Arial</vt:lpstr>
      <vt:lpstr>Gill Sans MT</vt:lpstr>
      <vt:lpstr>Impact</vt:lpstr>
      <vt:lpstr>Badge</vt:lpstr>
      <vt:lpstr>Design pattern</vt:lpstr>
      <vt:lpstr>Template - 1</vt:lpstr>
      <vt:lpstr>Template - 2</vt:lpstr>
      <vt:lpstr>Template - 3</vt:lpstr>
      <vt:lpstr>Factory - 1</vt:lpstr>
      <vt:lpstr>Factory - 2</vt:lpstr>
      <vt:lpstr>Abstract Factory - 1</vt:lpstr>
      <vt:lpstr>Abstract Factory - 2</vt:lpstr>
      <vt:lpstr>Strategy - 1</vt:lpstr>
      <vt:lpstr>Strategy - 2</vt:lpstr>
      <vt:lpstr>Strategy - 3</vt:lpstr>
      <vt:lpstr>Strategy - 4</vt:lpstr>
      <vt:lpstr>Strategy - 5</vt:lpstr>
      <vt:lpstr>Strategy - 6</vt:lpstr>
      <vt:lpstr>Strategy – 7 </vt:lpstr>
      <vt:lpstr>Strategy - 8</vt:lpstr>
      <vt:lpstr>Strategy - 9</vt:lpstr>
      <vt:lpstr>Strategy - 10</vt:lpstr>
      <vt:lpstr>Strategy - 11</vt:lpstr>
      <vt:lpstr>Strategy - 12</vt:lpstr>
      <vt:lpstr>Observer - 1</vt:lpstr>
      <vt:lpstr>Observer - 2</vt:lpstr>
      <vt:lpstr>Observer - 3</vt:lpstr>
      <vt:lpstr>Observer - 4</vt:lpstr>
      <vt:lpstr>Observer - - 5</vt:lpstr>
      <vt:lpstr>Observer - 6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Jimmy LI</dc:creator>
  <cp:lastModifiedBy>Jimmy LI</cp:lastModifiedBy>
  <cp:revision>13</cp:revision>
  <dcterms:created xsi:type="dcterms:W3CDTF">2018-07-23T06:19:50Z</dcterms:created>
  <dcterms:modified xsi:type="dcterms:W3CDTF">2018-07-24T05:42:05Z</dcterms:modified>
</cp:coreProperties>
</file>