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4800" dirty="0"/>
              <a:t>OO</a:t>
            </a:r>
            <a:r>
              <a:rPr lang="zh-TW" altLang="en-US" sz="4800" dirty="0"/>
              <a:t>面相對象設計的五大</a:t>
            </a:r>
            <a:r>
              <a:rPr lang="zh-TW" altLang="en-US" sz="4800" dirty="0" smtClean="0"/>
              <a:t>原則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 smtClean="0"/>
              <a:t>S.O.L.I.D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41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SRP(Single </a:t>
            </a:r>
            <a:r>
              <a:rPr lang="en-US" altLang="zh-TW" sz="4000" dirty="0"/>
              <a:t>Responsibility Principle </a:t>
            </a:r>
            <a:r>
              <a:rPr lang="zh-TW" altLang="en-US" sz="4000" dirty="0" smtClean="0"/>
              <a:t>單一</a:t>
            </a:r>
            <a:r>
              <a:rPr lang="zh-TW" altLang="en-US" sz="4000" dirty="0"/>
              <a:t>職責</a:t>
            </a:r>
            <a:r>
              <a:rPr lang="zh-TW" altLang="en-US" sz="4000" dirty="0" smtClean="0"/>
              <a:t>原則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規定每個類都應該有一個單一的功能，並且該功能應該由這個類完全封裝起來。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 smtClean="0"/>
              <a:t>				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		</a:t>
            </a:r>
            <a:r>
              <a:rPr lang="zh-TW" altLang="en-US" sz="1600" dirty="0" smtClean="0"/>
              <a:t>怎麼</a:t>
            </a:r>
            <a:r>
              <a:rPr lang="zh-TW" altLang="en-US" sz="1600" dirty="0"/>
              <a:t>判斷到底這個責任屬不屬於這個</a:t>
            </a:r>
            <a:r>
              <a:rPr lang="en-US" altLang="zh-TW" sz="1600" dirty="0" smtClean="0"/>
              <a:t>class?</a:t>
            </a:r>
          </a:p>
          <a:p>
            <a:pPr marL="0" indent="0">
              <a:buNone/>
            </a:pPr>
            <a:r>
              <a:rPr lang="en-US" altLang="zh-TW" sz="1600" dirty="0" smtClean="0"/>
              <a:t>				</a:t>
            </a:r>
            <a:r>
              <a:rPr lang="zh-TW" altLang="en-US" sz="1600" dirty="0" smtClean="0"/>
              <a:t>試</a:t>
            </a:r>
            <a:r>
              <a:rPr lang="zh-TW" altLang="en-US" sz="1600" dirty="0"/>
              <a:t>著</a:t>
            </a:r>
            <a:r>
              <a:rPr lang="zh-TW" altLang="en-US" sz="1600" dirty="0" smtClean="0"/>
              <a:t>用以下的</a:t>
            </a:r>
            <a:r>
              <a:rPr lang="zh-TW" altLang="en-US" sz="1600" dirty="0"/>
              <a:t>規則</a:t>
            </a:r>
            <a:r>
              <a:rPr lang="zh-TW" altLang="en-US" sz="1600" dirty="0" smtClean="0"/>
              <a:t>唸唸看</a:t>
            </a:r>
            <a:r>
              <a:rPr lang="zh-TW" altLang="en-US" sz="1600" dirty="0"/>
              <a:t>：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r>
              <a:rPr lang="en-US" altLang="zh-TW" sz="1600" dirty="0" smtClean="0"/>
              <a:t>				</a:t>
            </a:r>
            <a:r>
              <a:rPr lang="zh-TW" altLang="en-US" sz="1600" b="1" dirty="0" smtClean="0"/>
              <a:t>可以使用「類別名稱」來「做某事」</a:t>
            </a:r>
            <a:r>
              <a:rPr lang="zh-TW" altLang="en-US" sz="1600" dirty="0" smtClean="0"/>
              <a:t/>
            </a:r>
            <a:br>
              <a:rPr lang="zh-TW" altLang="en-US" sz="1600" dirty="0" smtClean="0"/>
            </a:br>
            <a:r>
              <a:rPr lang="en-US" altLang="zh-TW" sz="1600" dirty="0" smtClean="0"/>
              <a:t>				</a:t>
            </a:r>
            <a:r>
              <a:rPr lang="zh-TW" altLang="en-US" sz="1600" dirty="0" smtClean="0"/>
              <a:t>可以使用「機車」來「加速」</a:t>
            </a:r>
            <a:br>
              <a:rPr lang="zh-TW" altLang="en-US" sz="1600" dirty="0" smtClean="0"/>
            </a:br>
            <a:r>
              <a:rPr lang="en-US" altLang="zh-TW" sz="1600" dirty="0" smtClean="0"/>
              <a:t>				</a:t>
            </a:r>
            <a:r>
              <a:rPr lang="zh-TW" altLang="en-US" sz="1600" dirty="0" smtClean="0"/>
              <a:t>可以使用「機車」來「減速」</a:t>
            </a:r>
            <a:br>
              <a:rPr lang="zh-TW" altLang="en-US" sz="1600" dirty="0" smtClean="0"/>
            </a:br>
            <a:r>
              <a:rPr lang="en-US" altLang="zh-TW" sz="1600" dirty="0" smtClean="0"/>
              <a:t>				</a:t>
            </a:r>
            <a:r>
              <a:rPr lang="zh-TW" altLang="en-US" sz="1600" dirty="0" smtClean="0"/>
              <a:t>可以使用「機車」來「檢查汽油存量」</a:t>
            </a:r>
            <a:br>
              <a:rPr lang="zh-TW" altLang="en-US" sz="1600" dirty="0" smtClean="0"/>
            </a:br>
            <a:r>
              <a:rPr lang="en-US" altLang="zh-TW" sz="1600" dirty="0" smtClean="0"/>
              <a:t>				</a:t>
            </a:r>
            <a:r>
              <a:rPr lang="zh-TW" altLang="en-US" sz="1600" dirty="0" smtClean="0">
                <a:solidFill>
                  <a:srgbClr val="FF0000"/>
                </a:solidFill>
              </a:rPr>
              <a:t>可以使用「機車」來「加油」</a:t>
            </a:r>
            <a:br>
              <a:rPr lang="zh-TW" altLang="en-US" sz="1600" dirty="0" smtClean="0">
                <a:solidFill>
                  <a:srgbClr val="FF0000"/>
                </a:solidFill>
              </a:rPr>
            </a:br>
            <a:r>
              <a:rPr lang="en-US" altLang="zh-TW" sz="1600" dirty="0" smtClean="0"/>
              <a:t>				</a:t>
            </a:r>
            <a:r>
              <a:rPr lang="zh-TW" altLang="en-US" sz="1600" dirty="0" smtClean="0"/>
              <a:t>可以使用「機車」來「開大燈」</a:t>
            </a:r>
            <a:br>
              <a:rPr lang="zh-TW" altLang="en-US" sz="1600" dirty="0" smtClean="0"/>
            </a:br>
            <a:r>
              <a:rPr lang="en-US" altLang="zh-TW" sz="1600" dirty="0" smtClean="0"/>
              <a:t>				</a:t>
            </a:r>
            <a:r>
              <a:rPr lang="zh-TW" altLang="en-US" sz="1600" dirty="0" smtClean="0">
                <a:solidFill>
                  <a:srgbClr val="FF0000"/>
                </a:solidFill>
              </a:rPr>
              <a:t>可以使用「機車」來「洗車」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2" y="3266146"/>
            <a:ext cx="1428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OCP(</a:t>
            </a:r>
            <a:r>
              <a:rPr lang="en-US" altLang="zh-TW" i="1" dirty="0"/>
              <a:t>Open-Closed </a:t>
            </a:r>
            <a:r>
              <a:rPr lang="en-US" altLang="zh-TW" i="1" dirty="0" smtClean="0"/>
              <a:t>Principle</a:t>
            </a:r>
            <a:br>
              <a:rPr lang="en-US" altLang="zh-TW" i="1" dirty="0" smtClean="0"/>
            </a:br>
            <a:r>
              <a:rPr lang="zh-TW" altLang="en-US" i="1" dirty="0"/>
              <a:t>開閉原則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為了擴充而開放</a:t>
            </a:r>
          </a:p>
          <a:p>
            <a:pPr marL="457200" lvl="1" indent="0">
              <a:buNone/>
            </a:pPr>
            <a:r>
              <a:rPr lang="zh-TW" altLang="en-US" dirty="0"/>
              <a:t> 模組的行為要能被擴充以增加新的功能</a:t>
            </a:r>
          </a:p>
          <a:p>
            <a:r>
              <a:rPr lang="zh-TW" altLang="en-US" dirty="0" smtClean="0"/>
              <a:t>封閉</a:t>
            </a:r>
            <a:r>
              <a:rPr lang="zh-TW" altLang="en-US" dirty="0"/>
              <a:t>修改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 </a:t>
            </a:r>
            <a:r>
              <a:rPr lang="zh-TW" altLang="en-US" dirty="0"/>
              <a:t>增加新的程式碼，不要修改舊的已寫好的程式碼</a:t>
            </a:r>
          </a:p>
          <a:p>
            <a:r>
              <a:rPr lang="zh-TW" altLang="en-US" dirty="0" smtClean="0"/>
              <a:t>達成</a:t>
            </a:r>
            <a:r>
              <a:rPr lang="zh-TW" altLang="en-US" dirty="0"/>
              <a:t>方法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 </a:t>
            </a:r>
            <a:r>
              <a:rPr lang="zh-TW" altLang="en-US" dirty="0"/>
              <a:t>抽象</a:t>
            </a:r>
            <a:r>
              <a:rPr lang="en-US" altLang="zh-TW" dirty="0"/>
              <a:t>(Abstraction)</a:t>
            </a:r>
            <a:r>
              <a:rPr lang="zh-TW" altLang="en-US" dirty="0"/>
              <a:t>、多型</a:t>
            </a:r>
            <a:r>
              <a:rPr lang="en-US" altLang="zh-TW" dirty="0"/>
              <a:t>(Polymorphism)</a:t>
            </a:r>
            <a:r>
              <a:rPr lang="zh-TW" altLang="en-US" dirty="0"/>
              <a:t>、繼承</a:t>
            </a:r>
            <a:r>
              <a:rPr lang="en-US" altLang="zh-TW" dirty="0"/>
              <a:t>(Inheritance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、介面</a:t>
            </a:r>
            <a:r>
              <a:rPr lang="en-US" altLang="zh-TW" dirty="0"/>
              <a:t>(Interfaces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875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LSP(</a:t>
            </a:r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  <a:br>
              <a:rPr lang="en-US" altLang="zh-TW" dirty="0" smtClean="0"/>
            </a:br>
            <a:r>
              <a:rPr lang="zh-TW" altLang="en-US" dirty="0"/>
              <a:t>里氏替換</a:t>
            </a:r>
            <a:r>
              <a:rPr lang="zh-TW" altLang="en-US" dirty="0" smtClean="0"/>
              <a:t>原則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當子類別替換基礎類別，使軟體功能不受影響，此子類</a:t>
            </a:r>
            <a:r>
              <a:rPr lang="zh-TW" altLang="en-US" dirty="0" smtClean="0"/>
              <a:t>別才</a:t>
            </a:r>
            <a:r>
              <a:rPr lang="zh-TW" altLang="en-US" dirty="0"/>
              <a:t>算真正被複用，子類別才能在基礎類別上增加新的行為。</a:t>
            </a:r>
          </a:p>
          <a:p>
            <a:r>
              <a:rPr lang="zh-TW" altLang="en-US" dirty="0" smtClean="0"/>
              <a:t> </a:t>
            </a:r>
            <a:r>
              <a:rPr lang="en-US" altLang="zh-TW" dirty="0"/>
              <a:t>LSP</a:t>
            </a:r>
            <a:r>
              <a:rPr lang="zh-TW" altLang="en-US" dirty="0"/>
              <a:t>清楚指引多型！基礎</a:t>
            </a:r>
            <a:r>
              <a:rPr lang="en-US" altLang="zh-TW" dirty="0"/>
              <a:t>(base)</a:t>
            </a:r>
            <a:r>
              <a:rPr lang="zh-TW" altLang="en-US" dirty="0"/>
              <a:t>類別適用的地方，子類別</a:t>
            </a:r>
            <a:r>
              <a:rPr lang="zh-TW" altLang="en-US" dirty="0" smtClean="0"/>
              <a:t>一定</a:t>
            </a:r>
            <a:r>
              <a:rPr lang="zh-TW" altLang="en-US" dirty="0"/>
              <a:t>適用，故子類別須包含全部基礎類別介面。</a:t>
            </a:r>
          </a:p>
          <a:p>
            <a:r>
              <a:rPr lang="zh-TW" altLang="en-US" dirty="0" smtClean="0"/>
              <a:t>違反</a:t>
            </a:r>
            <a:r>
              <a:rPr lang="en-US" altLang="zh-TW" dirty="0"/>
              <a:t>LSP</a:t>
            </a:r>
            <a:r>
              <a:rPr lang="zh-TW" altLang="en-US" dirty="0"/>
              <a:t>也違反</a:t>
            </a:r>
            <a:r>
              <a:rPr lang="en-US" altLang="zh-TW" dirty="0"/>
              <a:t>OCP</a:t>
            </a:r>
            <a:r>
              <a:rPr lang="zh-TW" altLang="en-US" dirty="0"/>
              <a:t>，因為要修改子類別的方法。</a:t>
            </a:r>
          </a:p>
          <a:p>
            <a:r>
              <a:rPr lang="zh-TW" altLang="en-US" dirty="0" smtClean="0"/>
              <a:t>針對</a:t>
            </a:r>
            <a:r>
              <a:rPr lang="zh-TW" altLang="en-US" dirty="0"/>
              <a:t>違反</a:t>
            </a:r>
            <a:r>
              <a:rPr lang="en-US" altLang="zh-TW" dirty="0"/>
              <a:t>LSP</a:t>
            </a:r>
            <a:r>
              <a:rPr lang="zh-TW" altLang="en-US" dirty="0"/>
              <a:t>設計時</a:t>
            </a:r>
            <a:r>
              <a:rPr lang="en-US" altLang="zh-TW" dirty="0"/>
              <a:t>Refactoring</a:t>
            </a:r>
            <a:r>
              <a:rPr lang="zh-TW" altLang="en-US" dirty="0"/>
              <a:t>方式，當</a:t>
            </a:r>
            <a:r>
              <a:rPr lang="en-US" altLang="zh-TW" dirty="0" err="1"/>
              <a:t>classA</a:t>
            </a:r>
            <a:r>
              <a:rPr lang="zh-TW" altLang="en-US" dirty="0"/>
              <a:t>錯誤</a:t>
            </a:r>
            <a:r>
              <a:rPr lang="zh-TW" altLang="en-US" dirty="0" smtClean="0"/>
              <a:t>繼承</a:t>
            </a:r>
            <a:r>
              <a:rPr lang="en-US" altLang="zh-TW" dirty="0" err="1" smtClean="0"/>
              <a:t>classB</a:t>
            </a:r>
            <a:r>
              <a:rPr lang="zh-TW" altLang="en-US" dirty="0"/>
              <a:t>時</a:t>
            </a:r>
          </a:p>
          <a:p>
            <a:pPr marL="457200" lvl="1" indent="0">
              <a:buNone/>
            </a:pPr>
            <a:r>
              <a:rPr lang="zh-TW" altLang="en-US" dirty="0"/>
              <a:t> 建構新的抽象</a:t>
            </a:r>
            <a:r>
              <a:rPr lang="en-US" altLang="zh-TW" dirty="0" err="1"/>
              <a:t>classC</a:t>
            </a:r>
            <a:r>
              <a:rPr lang="zh-TW" altLang="en-US" dirty="0"/>
              <a:t>，作為</a:t>
            </a:r>
            <a:r>
              <a:rPr lang="en-US" altLang="zh-TW" dirty="0"/>
              <a:t>2</a:t>
            </a:r>
            <a:r>
              <a:rPr lang="zh-TW" altLang="en-US" dirty="0"/>
              <a:t>個具體</a:t>
            </a:r>
            <a:r>
              <a:rPr lang="en-US" altLang="zh-TW" dirty="0" err="1"/>
              <a:t>classA</a:t>
            </a:r>
            <a:r>
              <a:rPr lang="en-US" altLang="zh-TW" dirty="0"/>
              <a:t>, B</a:t>
            </a:r>
            <a:r>
              <a:rPr lang="zh-TW" altLang="en-US" dirty="0"/>
              <a:t>的父類別</a:t>
            </a:r>
          </a:p>
          <a:p>
            <a:pPr marL="457200" lvl="1" indent="0">
              <a:buNone/>
            </a:pPr>
            <a:r>
              <a:rPr lang="zh-TW" altLang="en-US" dirty="0"/>
              <a:t> 重構為</a:t>
            </a:r>
            <a:r>
              <a:rPr lang="en-US" altLang="zh-TW" dirty="0" err="1"/>
              <a:t>classB</a:t>
            </a:r>
            <a:r>
              <a:rPr lang="zh-TW" altLang="en-US" dirty="0"/>
              <a:t>委派</a:t>
            </a:r>
            <a:r>
              <a:rPr lang="en-US" altLang="zh-TW" dirty="0"/>
              <a:t>(Delegate) </a:t>
            </a:r>
            <a:r>
              <a:rPr lang="en-US" altLang="zh-TW" dirty="0" err="1"/>
              <a:t>classA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ISP(Interface Segregation </a:t>
            </a:r>
            <a:r>
              <a:rPr lang="en-US" altLang="zh-TW" dirty="0" smtClean="0"/>
              <a:t>Principle</a:t>
            </a:r>
            <a:br>
              <a:rPr lang="en-US" altLang="zh-TW" dirty="0" smtClean="0"/>
            </a:br>
            <a:r>
              <a:rPr lang="zh-TW" altLang="en-US" dirty="0" smtClean="0"/>
              <a:t>介面</a:t>
            </a:r>
            <a:r>
              <a:rPr lang="zh-TW" altLang="en-US" dirty="0"/>
              <a:t>分割</a:t>
            </a:r>
            <a:r>
              <a:rPr lang="zh-TW" altLang="en-US" dirty="0" smtClean="0"/>
              <a:t>原則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客戶</a:t>
            </a:r>
            <a:r>
              <a:rPr lang="zh-TW" altLang="en-US" dirty="0"/>
              <a:t>端程式若依賴未使用到的介面，將造成介面污染</a:t>
            </a:r>
            <a:r>
              <a:rPr lang="en-US" altLang="zh-TW" dirty="0"/>
              <a:t>/</a:t>
            </a:r>
            <a:r>
              <a:rPr lang="zh-TW" altLang="en-US" dirty="0" smtClean="0"/>
              <a:t>肥</a:t>
            </a:r>
            <a:r>
              <a:rPr lang="en-US" altLang="zh-TW" dirty="0" smtClean="0"/>
              <a:t>(</a:t>
            </a:r>
            <a:r>
              <a:rPr lang="en-US" altLang="zh-TW" dirty="0"/>
              <a:t>FAT)</a:t>
            </a:r>
            <a:r>
              <a:rPr lang="zh-TW" altLang="en-US" dirty="0"/>
              <a:t>介面，應被分解成幾群介面，每群服務一種客戶端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 </a:t>
            </a:r>
            <a:r>
              <a:rPr lang="zh-TW" altLang="en-US" dirty="0"/>
              <a:t>客戶端程式間的依賴性應建立在最小的介面上</a:t>
            </a:r>
          </a:p>
          <a:p>
            <a:r>
              <a:rPr lang="en-US" altLang="zh-TW" dirty="0" smtClean="0"/>
              <a:t>ISP</a:t>
            </a:r>
            <a:r>
              <a:rPr lang="zh-TW" altLang="en-US" dirty="0"/>
              <a:t>建議每個服務都有特定</a:t>
            </a:r>
            <a:r>
              <a:rPr lang="en-US" altLang="zh-TW" dirty="0"/>
              <a:t>interface</a:t>
            </a:r>
            <a:r>
              <a:rPr lang="zh-TW" altLang="en-US" dirty="0"/>
              <a:t>，依客戶型別分類，</a:t>
            </a:r>
            <a:r>
              <a:rPr lang="zh-TW" altLang="en-US" dirty="0" smtClean="0"/>
              <a:t>建立</a:t>
            </a:r>
            <a:r>
              <a:rPr lang="zh-TW" altLang="en-US" dirty="0"/>
              <a:t>各種介面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 </a:t>
            </a:r>
            <a:r>
              <a:rPr lang="zh-TW" altLang="en-US" dirty="0"/>
              <a:t>維護程式時，現有類別或元件的介面往往會變動，迫使</a:t>
            </a:r>
            <a:r>
              <a:rPr lang="zh-TW" altLang="en-US" dirty="0" smtClean="0"/>
              <a:t>所有元件</a:t>
            </a:r>
            <a:r>
              <a:rPr lang="zh-TW" altLang="en-US" dirty="0"/>
              <a:t>重新編譯</a:t>
            </a:r>
            <a:r>
              <a:rPr lang="zh-TW" altLang="en-US" dirty="0" smtClean="0"/>
              <a:t>及</a:t>
            </a:r>
            <a:r>
              <a:rPr lang="en-US" altLang="zh-TW" dirty="0" smtClean="0"/>
              <a:t>	</a:t>
            </a:r>
            <a:r>
              <a:rPr lang="zh-TW" altLang="en-US" dirty="0" smtClean="0"/>
              <a:t>部署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 </a:t>
            </a:r>
            <a:r>
              <a:rPr lang="zh-TW" altLang="en-US" dirty="0"/>
              <a:t>應在現有物件加入新介面，而不是改變現有介面。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2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DIP(Dependence </a:t>
            </a:r>
            <a:r>
              <a:rPr lang="en-US" altLang="zh-TW" dirty="0"/>
              <a:t>Inversion </a:t>
            </a:r>
            <a:r>
              <a:rPr lang="en-US" altLang="zh-TW" dirty="0" smtClean="0"/>
              <a:t>Principle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依賴反轉</a:t>
            </a:r>
            <a:r>
              <a:rPr lang="zh-TW" altLang="en-US" dirty="0" smtClean="0"/>
              <a:t>原則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7105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1086</TotalTime>
  <Words>239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OO面相對象設計的五大原則 S.O.L.I.D</vt:lpstr>
      <vt:lpstr>SRP(Single Responsibility Principle 單一職責原則)</vt:lpstr>
      <vt:lpstr>OCP(Open-Closed Principle 開閉原則)</vt:lpstr>
      <vt:lpstr>LSP(Liskov Substitution Principle 里氏替換原則) </vt:lpstr>
      <vt:lpstr>ISP(Interface Segregation Principle 介面分割原則)</vt:lpstr>
      <vt:lpstr>DIP(Dependence Inversion Principle 依賴反轉原則)</vt:lpstr>
    </vt:vector>
  </TitlesOfParts>
  <Company>National Taipei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OO面相對象設計的五大原則 S.O.L.I.D</dc:title>
  <dc:creator>哲弘 蘇</dc:creator>
  <cp:lastModifiedBy>哲弘 蘇</cp:lastModifiedBy>
  <cp:revision>14</cp:revision>
  <dcterms:created xsi:type="dcterms:W3CDTF">2018-07-16T10:00:44Z</dcterms:created>
  <dcterms:modified xsi:type="dcterms:W3CDTF">2018-07-17T04:07:22Z</dcterms:modified>
</cp:coreProperties>
</file>