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3" r:id="rId6"/>
    <p:sldId id="266" r:id="rId7"/>
    <p:sldId id="259" r:id="rId8"/>
    <p:sldId id="260" r:id="rId9"/>
    <p:sldId id="261" r:id="rId10"/>
    <p:sldId id="265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EF1E-4E30-4C11-874D-EDB15F560DA7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87FA-2C46-46FE-AABB-9117A92D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0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29F079-5F16-4A24-9190-D8B4DCDF6F00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Coding365</a:t>
            </a:r>
            <a:br>
              <a:rPr lang="en-US" altLang="zh-TW" dirty="0" smtClean="0"/>
            </a:br>
            <a:r>
              <a:rPr lang="en-US" altLang="zh-TW" dirty="0" smtClean="0"/>
              <a:t>week-2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Loop-while</a:t>
            </a:r>
            <a:r>
              <a:rPr lang="en-US" altLang="zh-TW" sz="4000" dirty="0" smtClean="0"/>
              <a:t>2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09" y="1690688"/>
            <a:ext cx="5543550" cy="4591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05346" y="2057400"/>
            <a:ext cx="2540977" cy="31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77150" y="2057401"/>
            <a:ext cx="2048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encoding: utf-8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0;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(i&lt;10):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print(i)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 = i+1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(i&lt;=10):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sum = sum + i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 = i + 1</a:t>
            </a:r>
          </a:p>
          <a:p>
            <a:r>
              <a:rPr lang="nn-NO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print(sum)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</a:t>
            </a:r>
            <a:r>
              <a:rPr lang="en-US" altLang="zh-TW" sz="4000" dirty="0" smtClean="0"/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一個程式怎麼樣才算</a:t>
            </a:r>
            <a:r>
              <a:rPr lang="zh-TW" altLang="en-US" dirty="0" smtClean="0"/>
              <a:t>完成，</a:t>
            </a:r>
            <a:r>
              <a:rPr lang="zh-TW" altLang="en-US" dirty="0"/>
              <a:t>怎麼證明這個程式沒有問題，應該就要有一份測試程式來證明，這些程式在這些</a:t>
            </a:r>
            <a:r>
              <a:rPr lang="en-US" altLang="zh-TW" dirty="0"/>
              <a:t>test case</a:t>
            </a:r>
            <a:r>
              <a:rPr lang="zh-TW" altLang="en-US" dirty="0"/>
              <a:t>裡面，程式是沒有問題的。 </a:t>
            </a:r>
            <a:endParaRPr lang="en-US" altLang="zh-TW" dirty="0" smtClean="0"/>
          </a:p>
          <a:p>
            <a:r>
              <a:rPr lang="zh-TW" altLang="en-US" dirty="0" smtClean="0"/>
              <a:t>單元</a:t>
            </a:r>
            <a:r>
              <a:rPr lang="zh-TW" altLang="en-US" dirty="0"/>
              <a:t>測試</a:t>
            </a:r>
            <a:r>
              <a:rPr lang="zh-TW" altLang="en-US" dirty="0" smtClean="0"/>
              <a:t>（</a:t>
            </a:r>
            <a:r>
              <a:rPr lang="en-US" altLang="zh-TW" dirty="0" smtClean="0"/>
              <a:t>Unit </a:t>
            </a:r>
            <a:r>
              <a:rPr lang="en-US" altLang="zh-TW" dirty="0"/>
              <a:t>Testing</a:t>
            </a:r>
            <a:r>
              <a:rPr lang="zh-TW" altLang="en-US" dirty="0"/>
              <a:t>）的意義，是希望每一個測試的</a:t>
            </a:r>
            <a:r>
              <a:rPr lang="en-US" altLang="zh-TW" dirty="0"/>
              <a:t>method</a:t>
            </a:r>
            <a:r>
              <a:rPr lang="zh-TW" altLang="en-US" dirty="0"/>
              <a:t>，都有相當簡單明確的意義，就是要證明某一項功能在某一個</a:t>
            </a:r>
            <a:r>
              <a:rPr lang="en-US" altLang="zh-TW" dirty="0"/>
              <a:t>case</a:t>
            </a:r>
            <a:r>
              <a:rPr lang="zh-TW" altLang="en-US" dirty="0"/>
              <a:t>底下，程式是如預期一般運作的。</a:t>
            </a:r>
          </a:p>
        </p:txBody>
      </p:sp>
    </p:spTree>
    <p:extLst>
      <p:ext uri="{BB962C8B-B14F-4D97-AF65-F5344CB8AC3E}">
        <p14:creationId xmlns:p14="http://schemas.microsoft.com/office/powerpoint/2010/main" val="14085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 </a:t>
            </a:r>
            <a:r>
              <a:rPr lang="en-US" altLang="zh-TW" dirty="0" smtClean="0"/>
              <a:t>test</a:t>
            </a:r>
            <a:r>
              <a:rPr lang="en-US" altLang="zh-TW" sz="4000" dirty="0" smtClean="0"/>
              <a:t>2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58483"/>
            <a:ext cx="6718241" cy="36386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75" y="4146804"/>
            <a:ext cx="3781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 </a:t>
            </a:r>
            <a:r>
              <a:rPr lang="en-US" altLang="zh-TW" dirty="0" smtClean="0"/>
              <a:t>test</a:t>
            </a:r>
            <a:r>
              <a:rPr lang="en-US" altLang="zh-TW" sz="4000" dirty="0" smtClean="0"/>
              <a:t>3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0" y="2093975"/>
            <a:ext cx="6611292" cy="39287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5204"/>
          <a:stretch/>
        </p:blipFill>
        <p:spPr>
          <a:xfrm>
            <a:off x="7295784" y="3711184"/>
            <a:ext cx="4151802" cy="24610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98377" y="3033346"/>
            <a:ext cx="527538" cy="23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6378085" cy="4050792"/>
          </a:xfrm>
        </p:spPr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&lt;condition&gt;</a:t>
            </a:r>
            <a:r>
              <a:rPr lang="zh-TW" altLang="en-US" dirty="0"/>
              <a:t>：</a:t>
            </a:r>
            <a:r>
              <a:rPr lang="en-US" altLang="zh-TW" dirty="0"/>
              <a:t>if </a:t>
            </a:r>
            <a:r>
              <a:rPr lang="zh-TW" altLang="en-US" dirty="0" smtClean="0"/>
              <a:t>之後跟隨一個「</a:t>
            </a:r>
            <a:r>
              <a:rPr lang="zh-TW" altLang="en-US" dirty="0"/>
              <a:t>條件」</a:t>
            </a:r>
            <a:r>
              <a:rPr lang="en-US" altLang="zh-TW" dirty="0"/>
              <a:t>(Condition)</a:t>
            </a:r>
            <a:r>
              <a:rPr lang="zh-TW" altLang="en-US" dirty="0"/>
              <a:t>，結尾需有冒號 </a:t>
            </a:r>
            <a:r>
              <a:rPr lang="en-US" altLang="zh-TW" dirty="0"/>
              <a:t>(if </a:t>
            </a:r>
            <a:r>
              <a:rPr lang="zh-TW" altLang="en-US" dirty="0"/>
              <a:t>是複合指令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statements1</a:t>
            </a:r>
            <a:r>
              <a:rPr lang="zh-TW" altLang="en-US" dirty="0"/>
              <a:t>：是 </a:t>
            </a:r>
            <a:r>
              <a:rPr lang="en-US" altLang="zh-TW" dirty="0"/>
              <a:t>if </a:t>
            </a:r>
            <a:r>
              <a:rPr lang="zh-TW" altLang="en-US" dirty="0"/>
              <a:t>的本體區塊 </a:t>
            </a:r>
            <a:r>
              <a:rPr lang="en-US" altLang="zh-TW" dirty="0"/>
              <a:t>(Body block)</a:t>
            </a:r>
            <a:r>
              <a:rPr lang="zh-TW" altLang="en-US" dirty="0"/>
              <a:t>，需要縮排一層，</a:t>
            </a:r>
            <a:r>
              <a:rPr lang="zh-TW" altLang="en-US" dirty="0" smtClean="0"/>
              <a:t>如果</a:t>
            </a:r>
            <a:r>
              <a:rPr lang="zh-TW" altLang="en-US" dirty="0"/>
              <a:t>「條件」</a:t>
            </a:r>
            <a:r>
              <a:rPr lang="zh-TW" altLang="en-US" dirty="0" smtClean="0"/>
              <a:t>判斷</a:t>
            </a:r>
            <a:r>
              <a:rPr lang="zh-TW" altLang="en-US" dirty="0"/>
              <a:t>為真就執行此區的</a:t>
            </a:r>
            <a:r>
              <a:rPr lang="zh-TW" altLang="en-US" dirty="0" smtClean="0"/>
              <a:t>指令</a:t>
            </a:r>
            <a:endParaRPr lang="zh-TW" altLang="en-US" dirty="0"/>
          </a:p>
          <a:p>
            <a:r>
              <a:rPr lang="en-US" altLang="zh-TW" dirty="0" smtClean="0"/>
              <a:t>else</a:t>
            </a:r>
            <a:r>
              <a:rPr lang="zh-TW" altLang="en-US" dirty="0"/>
              <a:t>：結尾也需要有冒號令 </a:t>
            </a:r>
            <a:r>
              <a:rPr lang="en-US" altLang="zh-TW" dirty="0"/>
              <a:t>(else </a:t>
            </a:r>
            <a:r>
              <a:rPr lang="zh-TW" altLang="en-US" dirty="0"/>
              <a:t>是複合指令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statements2</a:t>
            </a:r>
            <a:r>
              <a:rPr lang="zh-TW" altLang="en-US" dirty="0"/>
              <a:t>：是 </a:t>
            </a:r>
            <a:r>
              <a:rPr lang="en-US" altLang="zh-TW" dirty="0"/>
              <a:t>else</a:t>
            </a:r>
            <a:r>
              <a:rPr lang="zh-TW" altLang="en-US" dirty="0"/>
              <a:t>的本體區塊，需要縮排一層，</a:t>
            </a:r>
            <a:r>
              <a:rPr lang="zh-TW" altLang="en-US" dirty="0" smtClean="0"/>
              <a:t>如果</a:t>
            </a:r>
            <a:r>
              <a:rPr lang="zh-TW" altLang="en-US" dirty="0"/>
              <a:t>「條件」</a:t>
            </a:r>
            <a:r>
              <a:rPr lang="zh-TW" altLang="en-US" dirty="0" smtClean="0"/>
              <a:t>判斷</a:t>
            </a:r>
            <a:r>
              <a:rPr lang="zh-TW" altLang="en-US" dirty="0"/>
              <a:t>為假就執行此區裡的</a:t>
            </a:r>
            <a:r>
              <a:rPr lang="zh-TW" altLang="en-US" dirty="0" smtClean="0"/>
              <a:t>指令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03" y="1562100"/>
            <a:ext cx="3152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en-US" altLang="zh-TW" sz="4000" dirty="0" smtClean="0"/>
              <a:t>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269354"/>
              </p:ext>
            </p:extLst>
          </p:nvPr>
        </p:nvGraphicFramePr>
        <p:xfrm>
          <a:off x="759070" y="1509102"/>
          <a:ext cx="26699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66">
                  <a:extLst>
                    <a:ext uri="{9D8B030D-6E8A-4147-A177-3AD203B41FA5}">
                      <a16:colId xmlns:a16="http://schemas.microsoft.com/office/drawing/2014/main" val="2544878508"/>
                    </a:ext>
                  </a:extLst>
                </a:gridCol>
                <a:gridCol w="1334966">
                  <a:extLst>
                    <a:ext uri="{9D8B030D-6E8A-4147-A177-3AD203B41FA5}">
                      <a16:colId xmlns:a16="http://schemas.microsoft.com/office/drawing/2014/main" val="753307830"/>
                    </a:ext>
                  </a:extLst>
                </a:gridCol>
              </a:tblGrid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比較運算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語法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2534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相等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7980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8151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26760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83724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0175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756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75635"/>
              </p:ext>
            </p:extLst>
          </p:nvPr>
        </p:nvGraphicFramePr>
        <p:xfrm>
          <a:off x="759070" y="4204359"/>
          <a:ext cx="26699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66">
                  <a:extLst>
                    <a:ext uri="{9D8B030D-6E8A-4147-A177-3AD203B41FA5}">
                      <a16:colId xmlns:a16="http://schemas.microsoft.com/office/drawing/2014/main" val="2544878508"/>
                    </a:ext>
                  </a:extLst>
                </a:gridCol>
                <a:gridCol w="1334966">
                  <a:extLst>
                    <a:ext uri="{9D8B030D-6E8A-4147-A177-3AD203B41FA5}">
                      <a16:colId xmlns:a16="http://schemas.microsoft.com/office/drawing/2014/main" val="753307830"/>
                    </a:ext>
                  </a:extLst>
                </a:gridCol>
              </a:tblGrid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邏輯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語法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2534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and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7980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or 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8151"/>
                  </a:ext>
                </a:extLst>
              </a:tr>
              <a:tr h="34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否定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 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2676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10" y="3945645"/>
            <a:ext cx="374332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8484577" y="2268415"/>
            <a:ext cx="3077308" cy="2180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84577" y="2314011"/>
            <a:ext cx="3965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# encoding: utf-8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print('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哈囉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,python')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score = 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(input('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輸入分數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:'))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if score&gt;=60: 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print('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恭喜你及格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')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else: 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print('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不及格，要加油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36" y="2103462"/>
            <a:ext cx="2838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en-US" altLang="zh-TW" sz="4000" dirty="0" smtClean="0"/>
              <a:t>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7481"/>
            <a:ext cx="4486275" cy="3467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2" y="5159375"/>
            <a:ext cx="3105150" cy="1152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45923" y="1987062"/>
            <a:ext cx="3217984" cy="289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45923" y="1987062"/>
            <a:ext cx="45514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encoding: utf-8</a:t>
            </a:r>
          </a:p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哈囉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,python')</a:t>
            </a:r>
          </a:p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 = </a:t>
            </a:r>
            <a:r>
              <a:rPr lang="en-US" altLang="zh-TW" sz="14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(input('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輸入分數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:'))</a:t>
            </a:r>
          </a:p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score&gt;=90:</a:t>
            </a:r>
          </a:p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print('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A')</a:t>
            </a:r>
          </a:p>
          <a:p>
            <a:r>
              <a:rPr lang="en-US" altLang="zh-TW" sz="14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score&gt;=80 and score &lt;90:</a:t>
            </a:r>
          </a:p>
          <a:p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B')</a:t>
            </a:r>
          </a:p>
          <a:p>
            <a:r>
              <a:rPr lang="en-US" altLang="zh-TW" sz="14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score&gt;=70 and score &lt;80:</a:t>
            </a:r>
          </a:p>
          <a:p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C')</a:t>
            </a:r>
          </a:p>
          <a:p>
            <a:r>
              <a:rPr lang="en-US" altLang="zh-TW" sz="14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score&gt;=60 and score &lt;70:</a:t>
            </a:r>
          </a:p>
          <a:p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D')</a:t>
            </a:r>
          </a:p>
          <a:p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')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en-US" altLang="zh-TW" sz="4000" dirty="0"/>
              <a:t>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關係</a:t>
            </a:r>
            <a:r>
              <a:rPr lang="zh-TW" altLang="en-US" dirty="0"/>
              <a:t>比較：</a:t>
            </a:r>
            <a:r>
              <a:rPr lang="en-US" altLang="zh-TW" dirty="0"/>
              <a:t>a &lt; x &lt; b</a:t>
            </a:r>
            <a:r>
              <a:rPr lang="zh-TW" altLang="en-US" dirty="0"/>
              <a:t>，例如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10 &lt; x &lt; </a:t>
            </a:r>
            <a:r>
              <a:rPr lang="en-US" altLang="zh-TW" dirty="0" smtClean="0"/>
              <a:t>20:</a:t>
            </a:r>
          </a:p>
          <a:p>
            <a:pPr lvl="2"/>
            <a:r>
              <a:rPr lang="en-US" altLang="zh-TW" dirty="0"/>
              <a:t>print(x, '</a:t>
            </a:r>
            <a:r>
              <a:rPr lang="zh-TW" altLang="en-US" dirty="0"/>
              <a:t>在 </a:t>
            </a:r>
            <a:r>
              <a:rPr lang="en-US" altLang="zh-TW" dirty="0"/>
              <a:t>10~20 </a:t>
            </a:r>
            <a:r>
              <a:rPr lang="zh-TW" altLang="en-US" dirty="0"/>
              <a:t>範圍內</a:t>
            </a:r>
            <a:r>
              <a:rPr lang="en-US" altLang="zh-TW" dirty="0" smtClean="0"/>
              <a:t>')</a:t>
            </a:r>
          </a:p>
          <a:p>
            <a:pPr lvl="1"/>
            <a:r>
              <a:rPr lang="zh-TW" altLang="en-US" dirty="0" smtClean="0"/>
              <a:t>其他</a:t>
            </a:r>
            <a:r>
              <a:rPr lang="zh-TW" altLang="en-US" dirty="0"/>
              <a:t>程式語言：</a:t>
            </a:r>
            <a:r>
              <a:rPr lang="en-US" altLang="zh-TW" dirty="0"/>
              <a:t>if a&lt;x and x&lt;b</a:t>
            </a:r>
          </a:p>
          <a:p>
            <a:r>
              <a:rPr lang="zh-TW" altLang="en-US" dirty="0" smtClean="0"/>
              <a:t>多</a:t>
            </a:r>
            <a:r>
              <a:rPr lang="zh-TW" altLang="en-US" dirty="0"/>
              <a:t>變數一次指派：</a:t>
            </a:r>
            <a:r>
              <a:rPr lang="en-US" altLang="zh-TW" dirty="0"/>
              <a:t>x, y = a, 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其他</a:t>
            </a:r>
            <a:r>
              <a:rPr lang="zh-TW" altLang="en-US" dirty="0"/>
              <a:t>程式語言：</a:t>
            </a:r>
            <a:r>
              <a:rPr lang="en-US" altLang="zh-TW" dirty="0"/>
              <a:t>x = a; y = b;</a:t>
            </a:r>
          </a:p>
          <a:p>
            <a:r>
              <a:rPr lang="zh-TW" altLang="en-US" dirty="0" smtClean="0"/>
              <a:t>變數</a:t>
            </a:r>
            <a:r>
              <a:rPr lang="zh-TW" altLang="en-US" dirty="0"/>
              <a:t>內容對調：</a:t>
            </a:r>
            <a:r>
              <a:rPr lang="en-US" altLang="zh-TW" dirty="0"/>
              <a:t>x, y = y, x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/>
              <a:t>其他程式語言：</a:t>
            </a:r>
            <a:r>
              <a:rPr lang="en-US" altLang="zh-TW" dirty="0"/>
              <a:t>t = x; x = y; y = 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4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Loop-For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6175" cy="4050792"/>
          </a:xfrm>
        </p:spPr>
        <p:txBody>
          <a:bodyPr/>
          <a:lstStyle/>
          <a:p>
            <a:r>
              <a:rPr lang="zh-TW" altLang="en-US" dirty="0"/>
              <a:t>每次從串列 </a:t>
            </a:r>
            <a:r>
              <a:rPr lang="en-US" altLang="zh-TW" dirty="0"/>
              <a:t>(List) </a:t>
            </a:r>
            <a:r>
              <a:rPr lang="zh-TW" altLang="en-US" dirty="0"/>
              <a:t>裡取出</a:t>
            </a:r>
            <a:r>
              <a:rPr lang="zh-TW" altLang="en-US" dirty="0"/>
              <a:t>一個項目 </a:t>
            </a:r>
            <a:r>
              <a:rPr lang="en-US" altLang="zh-TW" dirty="0"/>
              <a:t>(Item)</a:t>
            </a:r>
            <a:r>
              <a:rPr lang="zh-TW" altLang="en-US" dirty="0"/>
              <a:t>，將其指派給</a:t>
            </a:r>
            <a:r>
              <a:rPr lang="zh-TW" altLang="en-US" dirty="0"/>
              <a:t>迴圈變數然後執行本體</a:t>
            </a:r>
            <a:r>
              <a:rPr lang="zh-TW" altLang="en-US" dirty="0" smtClean="0"/>
              <a:t>指令</a:t>
            </a:r>
            <a:endParaRPr lang="en-US" altLang="zh-TW" dirty="0"/>
          </a:p>
          <a:p>
            <a:r>
              <a:rPr lang="zh-TW" altLang="en-US" dirty="0" smtClean="0"/>
              <a:t>適用</a:t>
            </a:r>
            <a:r>
              <a:rPr lang="zh-TW" altLang="en-US" dirty="0"/>
              <a:t>於</a:t>
            </a:r>
            <a:r>
              <a:rPr lang="zh-TW" altLang="en-US" sz="2400" b="1" dirty="0">
                <a:solidFill>
                  <a:srgbClr val="FF0000"/>
                </a:solidFill>
              </a:rPr>
              <a:t>已知迴圈圈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數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23" y="1331528"/>
            <a:ext cx="3212122" cy="5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Loop-For</a:t>
            </a:r>
            <a:r>
              <a:rPr lang="en-US" altLang="zh-TW" sz="4000" dirty="0"/>
              <a:t>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7" y="1281110"/>
            <a:ext cx="3143250" cy="1400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16" y="1338260"/>
            <a:ext cx="3524250" cy="1343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57" y="2628903"/>
            <a:ext cx="3343275" cy="1733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457" y="4486275"/>
            <a:ext cx="3867150" cy="2371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841" y="2663823"/>
            <a:ext cx="3590925" cy="2343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665" y="5124634"/>
            <a:ext cx="3190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Loop-For</a:t>
            </a:r>
            <a:r>
              <a:rPr lang="en-US" altLang="zh-TW" sz="4000" dirty="0" smtClean="0"/>
              <a:t>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8032" y="2074985"/>
            <a:ext cx="5187460" cy="369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708032" y="2074985"/>
            <a:ext cx="5732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encoding: utf-8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__future__ import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print_function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['a', 'b', 'c']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list: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print(x)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10, 1):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(input("Input a number: ")) 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range(1, num+1):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y in range(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x, -1):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print(' ',end='')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y in range(0, 2*x-1, 1):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print('*',end='')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Loop-While</a:t>
            </a:r>
            <a:r>
              <a:rPr lang="en-US" altLang="zh-TW" sz="4000" dirty="0" smtClean="0"/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667383" cy="4050792"/>
          </a:xfrm>
        </p:spPr>
        <p:txBody>
          <a:bodyPr/>
          <a:lstStyle/>
          <a:p>
            <a:r>
              <a:rPr lang="zh-TW" altLang="en-US" dirty="0"/>
              <a:t>每次</a:t>
            </a:r>
            <a:r>
              <a:rPr lang="zh-TW" altLang="en-US" sz="2400" b="1" dirty="0">
                <a:solidFill>
                  <a:srgbClr val="FF0000"/>
                </a:solidFill>
              </a:rPr>
              <a:t>判斷條件</a:t>
            </a:r>
            <a:r>
              <a:rPr lang="zh-TW" altLang="en-US" dirty="0"/>
              <a:t>，如果為</a:t>
            </a:r>
            <a:r>
              <a:rPr lang="zh-TW" altLang="en-US" sz="2400" b="1" dirty="0">
                <a:solidFill>
                  <a:srgbClr val="FF0000"/>
                </a:solidFill>
              </a:rPr>
              <a:t>真</a:t>
            </a:r>
            <a:r>
              <a:rPr lang="zh-TW" altLang="en-US" dirty="0"/>
              <a:t>，就</a:t>
            </a:r>
            <a:r>
              <a:rPr lang="zh-TW" altLang="en-US" sz="2400" b="1" dirty="0">
                <a:solidFill>
                  <a:srgbClr val="FF0000"/>
                </a:solidFill>
              </a:rPr>
              <a:t>繼續執行本體</a:t>
            </a:r>
            <a:r>
              <a:rPr lang="zh-TW" altLang="en-US" sz="2400" b="1" dirty="0">
                <a:solidFill>
                  <a:srgbClr val="FF0000"/>
                </a:solidFill>
              </a:rPr>
              <a:t>指令</a:t>
            </a:r>
            <a:r>
              <a:rPr lang="zh-TW" altLang="en-US" dirty="0" smtClean="0"/>
              <a:t>，</a:t>
            </a:r>
            <a:r>
              <a:rPr lang="zh-TW" altLang="en-US" dirty="0"/>
              <a:t>否則結束迴圈</a:t>
            </a:r>
          </a:p>
          <a:p>
            <a:r>
              <a:rPr lang="zh-TW" altLang="en-US" dirty="0" smtClean="0"/>
              <a:t>適用</a:t>
            </a:r>
            <a:r>
              <a:rPr lang="zh-TW" altLang="en-US" dirty="0"/>
              <a:t>於</a:t>
            </a:r>
            <a:r>
              <a:rPr lang="zh-TW" altLang="en-US" sz="2400" b="1" dirty="0">
                <a:solidFill>
                  <a:srgbClr val="FF0000"/>
                </a:solidFill>
              </a:rPr>
              <a:t>迴圈圈數未知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81" y="1113457"/>
            <a:ext cx="3348404" cy="52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43</TotalTime>
  <Words>547</Words>
  <Application>Microsoft Office PowerPoint</Application>
  <PresentationFormat>寬螢幕</PresentationFormat>
  <Paragraphs>98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木刻字型</vt:lpstr>
      <vt:lpstr>Coding365 week-2</vt:lpstr>
      <vt:lpstr>If1 </vt:lpstr>
      <vt:lpstr>If2 </vt:lpstr>
      <vt:lpstr>If3 </vt:lpstr>
      <vt:lpstr>If4 </vt:lpstr>
      <vt:lpstr>Loop-For1 </vt:lpstr>
      <vt:lpstr>Loop-For2 </vt:lpstr>
      <vt:lpstr>Loop-For3 </vt:lpstr>
      <vt:lpstr>Loop-While1 </vt:lpstr>
      <vt:lpstr>Loop-while2 </vt:lpstr>
      <vt:lpstr>Unit test1 </vt:lpstr>
      <vt:lpstr>Unit test2 </vt:lpstr>
      <vt:lpstr>Unit test3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2018-07-09T07:13:09Z</dcterms:created>
  <dcterms:modified xsi:type="dcterms:W3CDTF">2018-07-09T07:56:18Z</dcterms:modified>
</cp:coreProperties>
</file>