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77" r:id="rId2"/>
    <p:sldId id="279" r:id="rId3"/>
    <p:sldId id="278" r:id="rId4"/>
    <p:sldId id="280" r:id="rId5"/>
    <p:sldId id="291" r:id="rId6"/>
    <p:sldId id="272" r:id="rId7"/>
    <p:sldId id="273" r:id="rId8"/>
    <p:sldId id="276" r:id="rId9"/>
    <p:sldId id="293" r:id="rId10"/>
    <p:sldId id="292" r:id="rId11"/>
    <p:sldId id="289" r:id="rId12"/>
    <p:sldId id="274" r:id="rId13"/>
    <p:sldId id="281" r:id="rId14"/>
    <p:sldId id="290" r:id="rId15"/>
    <p:sldId id="282" r:id="rId16"/>
    <p:sldId id="294" r:id="rId17"/>
    <p:sldId id="283" r:id="rId18"/>
    <p:sldId id="287" r:id="rId19"/>
    <p:sldId id="295" r:id="rId20"/>
    <p:sldId id="288" r:id="rId21"/>
    <p:sldId id="285" r:id="rId22"/>
    <p:sldId id="296" r:id="rId23"/>
    <p:sldId id="286" r:id="rId24"/>
    <p:sldId id="297" r:id="rId25"/>
    <p:sldId id="301" r:id="rId26"/>
    <p:sldId id="300" r:id="rId27"/>
    <p:sldId id="302" r:id="rId28"/>
    <p:sldId id="305" r:id="rId29"/>
    <p:sldId id="303" r:id="rId30"/>
    <p:sldId id="304" r:id="rId31"/>
    <p:sldId id="306" r:id="rId32"/>
    <p:sldId id="298" r:id="rId33"/>
    <p:sldId id="307" r:id="rId34"/>
    <p:sldId id="308" r:id="rId35"/>
    <p:sldId id="309" r:id="rId3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6400" autoAdjust="0"/>
  </p:normalViewPr>
  <p:slideViewPr>
    <p:cSldViewPr snapToGrid="0">
      <p:cViewPr varScale="1">
        <p:scale>
          <a:sx n="111" d="100"/>
          <a:sy n="111" d="100"/>
        </p:scale>
        <p:origin x="534" y="120"/>
      </p:cViewPr>
      <p:guideLst/>
    </p:cSldViewPr>
  </p:slideViewPr>
  <p:outlineViewPr>
    <p:cViewPr>
      <p:scale>
        <a:sx n="33" d="100"/>
        <a:sy n="33" d="100"/>
      </p:scale>
      <p:origin x="0" y="-140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2018年7月26日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936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 smtClean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 smtClean="0"/>
              <a:t>按一下以編輯母片副標題樣式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  <a:p>
            <a:pPr lvl="1" rtl="0" eaLnBrk="1" latinLnBrk="0" hangingPunct="1"/>
            <a:r>
              <a:rPr lang="zh-TW" altLang="en-US" smtClean="0"/>
              <a:t>第二層</a:t>
            </a:r>
          </a:p>
          <a:p>
            <a:pPr lvl="2" rtl="0" eaLnBrk="1" latinLnBrk="0" hangingPunct="1"/>
            <a:r>
              <a:rPr lang="zh-TW" altLang="en-US" smtClean="0"/>
              <a:t>第三層</a:t>
            </a:r>
          </a:p>
          <a:p>
            <a:pPr lvl="3" rtl="0" eaLnBrk="1" latinLnBrk="0" hangingPunct="1"/>
            <a:r>
              <a:rPr lang="zh-TW" altLang="en-US" smtClean="0"/>
              <a:t>第四層</a:t>
            </a:r>
          </a:p>
          <a:p>
            <a:pPr lvl="4" rtl="0" eaLnBrk="1" latinLnBrk="0" hangingPunct="1"/>
            <a:r>
              <a:rPr lang="zh-TW" altLang="en-US" smtClean="0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 smtClean="0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smtClean="0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 smtClean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 smtClean="0"/>
              <a:t>第二層</a:t>
            </a:r>
          </a:p>
          <a:p>
            <a:pPr lvl="2" rtl="0" eaLnBrk="1" latinLnBrk="0" hangingPunct="1"/>
            <a:r>
              <a:rPr lang="zh-TW" altLang="en-US" noProof="0" dirty="0" smtClean="0"/>
              <a:t>第三層</a:t>
            </a:r>
          </a:p>
          <a:p>
            <a:pPr lvl="3" rtl="0" eaLnBrk="1" latinLnBrk="0" hangingPunct="1"/>
            <a:r>
              <a:rPr lang="zh-TW" altLang="en-US" noProof="0" dirty="0" smtClean="0"/>
              <a:t>第四層</a:t>
            </a:r>
          </a:p>
          <a:p>
            <a:pPr lvl="4" rtl="0" eaLnBrk="1" latinLnBrk="0" hangingPunct="1"/>
            <a:r>
              <a:rPr lang="zh-TW" altLang="en-US" noProof="0" dirty="0" smtClean="0"/>
              <a:t>第五層</a:t>
            </a:r>
            <a:endParaRPr lang="zh-TW" altLang="en-US" noProof="0" dirty="0"/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2018年7月26日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 smtClean="0"/>
              <a:t>新增頁尾</a:t>
            </a:r>
            <a:endParaRPr lang="zh-TW" altLang="en-US" noProof="0" dirty="0"/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什麼是流程圖</a:t>
            </a:r>
            <a:r>
              <a:rPr lang="en-US" altLang="zh-TW" dirty="0" smtClean="0"/>
              <a:t>(flow chart)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79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輸入</a:t>
            </a:r>
            <a:r>
              <a:rPr lang="en-US" altLang="zh-TW" dirty="0" smtClean="0"/>
              <a:t>N</a:t>
            </a:r>
            <a:r>
              <a:rPr lang="zh-TW" altLang="en-US" dirty="0" smtClean="0"/>
              <a:t>個數字，找出數字中最大偶數，</a:t>
            </a:r>
            <a:r>
              <a:rPr lang="en-US" altLang="zh-TW" dirty="0" smtClean="0"/>
              <a:t>(</a:t>
            </a:r>
            <a:r>
              <a:rPr lang="zh-TW" altLang="en-US" dirty="0" smtClean="0"/>
              <a:t>元素的數量不超過</a:t>
            </a:r>
            <a:r>
              <a:rPr lang="en-US" altLang="zh-TW" dirty="0" smtClean="0"/>
              <a:t>10</a:t>
            </a:r>
            <a:r>
              <a:rPr lang="zh-TW" altLang="en-US" dirty="0" smtClean="0"/>
              <a:t>、可能都沒有偶數，元素可能負數、</a:t>
            </a:r>
            <a:r>
              <a:rPr lang="en-US" altLang="zh-TW" dirty="0" smtClean="0"/>
              <a:t>0)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1.</a:t>
            </a:r>
            <a:r>
              <a:rPr lang="zh-TW" altLang="en-US" dirty="0" smtClean="0"/>
              <a:t>寫出演算法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劃出流程圖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寫出程式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上機測試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608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61607" y="2715768"/>
            <a:ext cx="5184371" cy="1143000"/>
          </a:xfrm>
        </p:spPr>
        <p:txBody>
          <a:bodyPr/>
          <a:lstStyle/>
          <a:p>
            <a:pPr algn="ctr"/>
            <a:r>
              <a:rPr lang="zh-TW" altLang="en-US" dirty="0" smtClean="0"/>
              <a:t>時間複雜度</a:t>
            </a:r>
            <a:r>
              <a:rPr lang="en-US" altLang="zh-TW" dirty="0" smtClean="0"/>
              <a:t>big-O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92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時間複雜度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以執行次數來比較</a:t>
            </a:r>
            <a:endParaRPr lang="en-US" altLang="zh-TW" dirty="0" smtClean="0"/>
          </a:p>
          <a:p>
            <a:r>
              <a:rPr lang="en-US" altLang="zh-TW" dirty="0"/>
              <a:t>N(n</a:t>
            </a:r>
            <a:r>
              <a:rPr lang="en-US" altLang="zh-TW" dirty="0" smtClean="0"/>
              <a:t>)=3n</a:t>
            </a:r>
            <a:r>
              <a:rPr lang="en-US" altLang="zh-TW" sz="3200" baseline="30000" dirty="0" smtClean="0"/>
              <a:t>2</a:t>
            </a:r>
            <a:r>
              <a:rPr lang="en-US" altLang="zh-TW" dirty="0" smtClean="0"/>
              <a:t>+11n-45</a:t>
            </a:r>
          </a:p>
          <a:p>
            <a:r>
              <a:rPr lang="en-US" altLang="zh-TW" dirty="0" smtClean="0"/>
              <a:t>O(</a:t>
            </a:r>
            <a:r>
              <a:rPr lang="en-US" altLang="zh-TW" dirty="0"/>
              <a:t>n</a:t>
            </a:r>
            <a:r>
              <a:rPr lang="en-US" altLang="zh-TW" sz="3200" baseline="30000" dirty="0"/>
              <a:t>2</a:t>
            </a:r>
            <a:r>
              <a:rPr lang="en-US" altLang="zh-TW" dirty="0" smtClean="0"/>
              <a:t>)</a:t>
            </a:r>
          </a:p>
          <a:p>
            <a:endParaRPr lang="en-US" altLang="zh-TW" dirty="0"/>
          </a:p>
          <a:p>
            <a:r>
              <a:rPr lang="en-US" altLang="zh-TW" dirty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range(n)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　</a:t>
            </a:r>
            <a:r>
              <a:rPr lang="en-US" altLang="zh-TW" dirty="0"/>
              <a:t> for </a:t>
            </a:r>
            <a:r>
              <a:rPr lang="en-US" altLang="zh-TW" dirty="0" smtClean="0"/>
              <a:t>j </a:t>
            </a:r>
            <a:r>
              <a:rPr lang="en-US" altLang="zh-TW" dirty="0"/>
              <a:t>in </a:t>
            </a:r>
            <a:r>
              <a:rPr lang="en-US" altLang="zh-TW" dirty="0" smtClean="0"/>
              <a:t>range(n)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　</a:t>
            </a:r>
            <a:r>
              <a:rPr lang="en-US" altLang="zh-TW" dirty="0" smtClean="0"/>
              <a:t>	</a:t>
            </a:r>
            <a:r>
              <a:rPr lang="en-US" altLang="zh-TW" dirty="0"/>
              <a:t> </a:t>
            </a:r>
            <a:r>
              <a:rPr lang="en-US" altLang="zh-TW" dirty="0" smtClean="0"/>
              <a:t> for k </a:t>
            </a:r>
            <a:r>
              <a:rPr lang="en-US" altLang="zh-TW" dirty="0"/>
              <a:t>in </a:t>
            </a:r>
            <a:r>
              <a:rPr lang="en-US" altLang="zh-TW" dirty="0" smtClean="0"/>
              <a:t>range(n)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count=count+1</a:t>
            </a:r>
            <a:br>
              <a:rPr lang="en-US" altLang="zh-TW" dirty="0" smtClean="0"/>
            </a:br>
            <a:r>
              <a:rPr lang="zh-TW" altLang="en-US" dirty="0"/>
              <a:t>　</a:t>
            </a:r>
            <a:r>
              <a:rPr lang="en-US" altLang="zh-TW" dirty="0" smtClean="0"/>
              <a:t>		    print(count)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　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6808123" y="1737360"/>
            <a:ext cx="4380808" cy="313932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Print(a[0])                                O(1)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in range(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(a)):             O(n)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print(a[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])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(a)):             O(n</a:t>
            </a:r>
            <a:r>
              <a:rPr lang="en-US" altLang="zh-TW" baseline="30000" dirty="0"/>
              <a:t>2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	 For </a:t>
            </a:r>
            <a:r>
              <a:rPr lang="en-US" altLang="zh-TW" dirty="0" smtClean="0"/>
              <a:t>j </a:t>
            </a:r>
            <a:r>
              <a:rPr lang="en-US" altLang="zh-TW" dirty="0"/>
              <a:t>in range(</a:t>
            </a:r>
            <a:r>
              <a:rPr lang="en-US" altLang="zh-TW" dirty="0" err="1"/>
              <a:t>len</a:t>
            </a:r>
            <a:r>
              <a:rPr lang="en-US" altLang="zh-TW" dirty="0"/>
              <a:t>(a)):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	print(a[</a:t>
            </a:r>
            <a:r>
              <a:rPr lang="en-US" altLang="zh-TW" dirty="0"/>
              <a:t>j</a:t>
            </a:r>
            <a:r>
              <a:rPr lang="en-US" altLang="zh-TW" dirty="0" smtClean="0"/>
              <a:t>])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7124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排序</a:t>
            </a:r>
            <a:r>
              <a:rPr lang="en-US" altLang="zh-TW" dirty="0" smtClean="0"/>
              <a:t>(Sort)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769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58,86,92,52,61,77,39,74,56,83</a:t>
            </a:r>
          </a:p>
          <a:p>
            <a:endParaRPr lang="en-US" altLang="zh-TW" dirty="0"/>
          </a:p>
          <a:p>
            <a:r>
              <a:rPr lang="en-US" altLang="zh-TW" dirty="0" smtClean="0"/>
              <a:t>sort(list)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074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選擇排序法</a:t>
            </a:r>
            <a:r>
              <a:rPr lang="en-US" altLang="zh-TW" b="1" dirty="0"/>
              <a:t>(Selection Sort)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58,86,92,52,61,77,39,74,56,83</a:t>
            </a:r>
            <a:endParaRPr lang="zh-TW" altLang="en-US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068405" y="4130040"/>
            <a:ext cx="9144000" cy="770024"/>
            <a:chOff x="2781701" y="3965607"/>
            <a:chExt cx="9144000" cy="770024"/>
          </a:xfrm>
        </p:grpSpPr>
        <p:sp>
          <p:nvSpPr>
            <p:cNvPr id="4" name="矩形 3"/>
            <p:cNvSpPr/>
            <p:nvPr/>
          </p:nvSpPr>
          <p:spPr>
            <a:xfrm>
              <a:off x="2781701" y="3965610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696101" y="3965609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610501" y="3965608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5524901" y="3965608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6439301" y="3965607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7353701" y="3965610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8268101" y="3965609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 11"/>
            <p:cNvSpPr/>
            <p:nvPr/>
          </p:nvSpPr>
          <p:spPr>
            <a:xfrm>
              <a:off x="9182501" y="3965608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10096901" y="3965608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1011301" y="3965607"/>
              <a:ext cx="914400" cy="77002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1284974" y="433038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39</a:t>
            </a:r>
            <a:endParaRPr lang="zh-TW" altLang="en-US" dirty="0" err="1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2213808" y="4330384"/>
            <a:ext cx="4170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52</a:t>
            </a:r>
            <a:endParaRPr lang="zh-TW" altLang="en-US" dirty="0" err="1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4049894" y="4330384"/>
            <a:ext cx="5293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58</a:t>
            </a:r>
            <a:endParaRPr lang="zh-TW" altLang="en-US" dirty="0" err="1" smtClean="0"/>
          </a:p>
        </p:txBody>
      </p:sp>
      <p:sp>
        <p:nvSpPr>
          <p:cNvPr id="21" name="文字方塊 20"/>
          <p:cNvSpPr txBox="1"/>
          <p:nvPr/>
        </p:nvSpPr>
        <p:spPr>
          <a:xfrm>
            <a:off x="4964294" y="434195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61</a:t>
            </a:r>
            <a:endParaRPr lang="zh-TW" altLang="en-US" dirty="0" err="1" smtClean="0"/>
          </a:p>
        </p:txBody>
      </p:sp>
      <p:sp>
        <p:nvSpPr>
          <p:cNvPr id="22" name="文字方塊 21"/>
          <p:cNvSpPr txBox="1"/>
          <p:nvPr/>
        </p:nvSpPr>
        <p:spPr>
          <a:xfrm>
            <a:off x="5882641" y="433038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74</a:t>
            </a:r>
            <a:endParaRPr lang="zh-TW" altLang="en-US" dirty="0" err="1" smtClean="0"/>
          </a:p>
        </p:txBody>
      </p:sp>
      <p:sp>
        <p:nvSpPr>
          <p:cNvPr id="23" name="文字方塊 22"/>
          <p:cNvSpPr txBox="1"/>
          <p:nvPr/>
        </p:nvSpPr>
        <p:spPr>
          <a:xfrm>
            <a:off x="3081972" y="4330384"/>
            <a:ext cx="52939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56</a:t>
            </a:r>
            <a:endParaRPr lang="zh-TW" altLang="en-US" dirty="0" err="1" smtClean="0"/>
          </a:p>
        </p:txBody>
      </p:sp>
      <p:sp>
        <p:nvSpPr>
          <p:cNvPr id="24" name="文字方塊 23"/>
          <p:cNvSpPr txBox="1"/>
          <p:nvPr/>
        </p:nvSpPr>
        <p:spPr>
          <a:xfrm>
            <a:off x="6780260" y="433038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77</a:t>
            </a:r>
            <a:endParaRPr lang="zh-TW" altLang="en-US" dirty="0" err="1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7693058" y="433038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83</a:t>
            </a:r>
            <a:endParaRPr lang="zh-TW" altLang="en-US" dirty="0" err="1" smtClean="0"/>
          </a:p>
        </p:txBody>
      </p:sp>
      <p:sp>
        <p:nvSpPr>
          <p:cNvPr id="26" name="文字方塊 25"/>
          <p:cNvSpPr txBox="1"/>
          <p:nvPr/>
        </p:nvSpPr>
        <p:spPr>
          <a:xfrm>
            <a:off x="8621894" y="431409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86</a:t>
            </a:r>
            <a:endParaRPr lang="zh-TW" altLang="en-US" dirty="0" err="1" smtClean="0"/>
          </a:p>
        </p:txBody>
      </p:sp>
      <p:sp>
        <p:nvSpPr>
          <p:cNvPr id="27" name="文字方塊 26"/>
          <p:cNvSpPr txBox="1"/>
          <p:nvPr/>
        </p:nvSpPr>
        <p:spPr>
          <a:xfrm>
            <a:off x="9547522" y="4314094"/>
            <a:ext cx="48126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92</a:t>
            </a:r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21781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找出陣列中的最小值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加到新的陣列裡</a:t>
            </a:r>
            <a:r>
              <a:rPr lang="en-US" altLang="zh-TW" dirty="0" smtClean="0"/>
              <a:t>/</a:t>
            </a:r>
            <a:r>
              <a:rPr lang="zh-TW" altLang="en-US" dirty="0" smtClean="0"/>
              <a:t>與最小值</a:t>
            </a:r>
            <a:r>
              <a:rPr lang="zh-TW" altLang="en-US" dirty="0"/>
              <a:t>交換</a:t>
            </a:r>
          </a:p>
        </p:txBody>
      </p:sp>
    </p:spTree>
    <p:extLst>
      <p:ext uri="{BB962C8B-B14F-4D97-AF65-F5344CB8AC3E}">
        <p14:creationId xmlns:p14="http://schemas.microsoft.com/office/powerpoint/2010/main" val="118175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選擇排序法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935480"/>
            <a:ext cx="6705600" cy="4389120"/>
          </a:xfrm>
        </p:spPr>
        <p:txBody>
          <a:bodyPr>
            <a:normAutofit/>
          </a:bodyPr>
          <a:lstStyle/>
          <a:p>
            <a:r>
              <a:rPr lang="en-US" altLang="zh-TW" dirty="0"/>
              <a:t>function sort(list)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 </a:t>
            </a:r>
            <a:r>
              <a:rPr lang="en-US" altLang="zh-TW" dirty="0"/>
              <a:t>sorted = </a:t>
            </a:r>
            <a:r>
              <a:rPr lang="en-US" altLang="zh-TW" dirty="0" smtClean="0"/>
              <a:t>[]</a:t>
            </a:r>
          </a:p>
          <a:p>
            <a:pPr lvl="3"/>
            <a:r>
              <a:rPr lang="en-US" altLang="zh-TW" dirty="0" smtClean="0"/>
              <a:t>min=999</a:t>
            </a:r>
            <a:endParaRPr lang="en-US" altLang="zh-TW" dirty="0"/>
          </a:p>
          <a:p>
            <a:r>
              <a:rPr lang="en-US" altLang="zh-TW" dirty="0"/>
              <a:t>	while </a:t>
            </a:r>
            <a:r>
              <a:rPr lang="en-US" altLang="zh-TW" dirty="0" err="1" smtClean="0"/>
              <a:t>len</a:t>
            </a:r>
            <a:r>
              <a:rPr lang="en-US" altLang="zh-TW" dirty="0" smtClean="0"/>
              <a:t>(list) </a:t>
            </a:r>
            <a:r>
              <a:rPr lang="en-US" altLang="zh-TW" dirty="0"/>
              <a:t>&gt; </a:t>
            </a:r>
            <a:r>
              <a:rPr lang="en-US" altLang="zh-TW" dirty="0" smtClean="0"/>
              <a:t>0:</a:t>
            </a:r>
            <a:endParaRPr lang="en-US" altLang="zh-TW" dirty="0"/>
          </a:p>
          <a:p>
            <a:r>
              <a:rPr lang="en-US" altLang="zh-TW" dirty="0"/>
              <a:t>		while </a:t>
            </a:r>
            <a:r>
              <a:rPr lang="en-US" altLang="zh-TW" dirty="0" err="1"/>
              <a:t>len</a:t>
            </a:r>
            <a:r>
              <a:rPr lang="en-US" altLang="zh-TW" dirty="0"/>
              <a:t>(list) &gt; 0</a:t>
            </a:r>
            <a:r>
              <a:rPr lang="en-US" altLang="zh-TW" dirty="0" smtClean="0"/>
              <a:t>:</a:t>
            </a:r>
          </a:p>
          <a:p>
            <a:pPr lvl="8"/>
            <a:r>
              <a:rPr lang="en-US" altLang="zh-TW" dirty="0"/>
              <a:t>	</a:t>
            </a:r>
            <a:r>
              <a:rPr lang="en-US" altLang="zh-TW" sz="2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if(min&gt;list</a:t>
            </a:r>
            <a:r>
              <a:rPr lang="zh-TW" altLang="en-US" sz="2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的元素</a:t>
            </a:r>
            <a:r>
              <a:rPr lang="en-US" altLang="zh-TW" sz="2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 lvl="8"/>
            <a:r>
              <a:rPr lang="en-US" altLang="zh-TW" sz="2600" dirty="0">
                <a:latin typeface="細明體" panose="02020509000000000000" pitchFamily="49" charset="-120"/>
                <a:ea typeface="細明體" panose="02020509000000000000" pitchFamily="49" charset="-120"/>
              </a:rPr>
              <a:t>	 </a:t>
            </a:r>
            <a:r>
              <a:rPr lang="en-US" altLang="zh-TW" sz="2600" dirty="0" smtClean="0">
                <a:latin typeface="細明體" panose="02020509000000000000" pitchFamily="49" charset="-120"/>
                <a:ea typeface="細明體" panose="02020509000000000000" pitchFamily="49" charset="-120"/>
              </a:rPr>
              <a:t>    min=list</a:t>
            </a:r>
            <a:endParaRPr lang="en-US" altLang="zh-TW" sz="26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dirty="0"/>
              <a:t>		</a:t>
            </a:r>
            <a:r>
              <a:rPr lang="en-US" altLang="zh-TW" dirty="0" smtClean="0"/>
              <a:t>		</a:t>
            </a:r>
            <a:r>
              <a:rPr lang="en-US" altLang="zh-TW" dirty="0" err="1" smtClean="0"/>
              <a:t>sorted.append</a:t>
            </a:r>
            <a:r>
              <a:rPr lang="en-US" altLang="zh-TW" dirty="0" smtClean="0"/>
              <a:t>(min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		</a:t>
            </a:r>
            <a:r>
              <a:rPr lang="en-US" altLang="zh-TW" dirty="0" smtClean="0"/>
              <a:t>list </a:t>
            </a:r>
            <a:r>
              <a:rPr lang="en-US" altLang="zh-TW" dirty="0"/>
              <a:t>= </a:t>
            </a:r>
            <a:r>
              <a:rPr lang="en-US" altLang="zh-TW" dirty="0" smtClean="0"/>
              <a:t>sorted</a:t>
            </a:r>
            <a:endParaRPr lang="en-US" altLang="zh-TW" dirty="0"/>
          </a:p>
        </p:txBody>
      </p:sp>
      <p:sp>
        <p:nvSpPr>
          <p:cNvPr id="5" name="文字方塊 4"/>
          <p:cNvSpPr txBox="1"/>
          <p:nvPr/>
        </p:nvSpPr>
        <p:spPr>
          <a:xfrm>
            <a:off x="7564580" y="2098715"/>
            <a:ext cx="4536375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時間複雜度</a:t>
            </a:r>
            <a:r>
              <a:rPr lang="en-US" altLang="zh-TW" dirty="0" smtClean="0">
                <a:sym typeface="Wingdings" panose="05000000000000000000" pitchFamily="2" charset="2"/>
              </a:rPr>
              <a:t>:O(</a:t>
            </a:r>
            <a:r>
              <a:rPr lang="en-US" altLang="zh-TW" dirty="0"/>
              <a:t>n</a:t>
            </a:r>
            <a:r>
              <a:rPr lang="en-US" altLang="zh-TW" sz="2000" baseline="30000" dirty="0"/>
              <a:t>2</a:t>
            </a:r>
            <a:r>
              <a:rPr lang="en-US" altLang="zh-TW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/>
              <a:t>Best Case</a:t>
            </a:r>
            <a:r>
              <a:rPr lang="zh-TW" altLang="en-US" dirty="0"/>
              <a:t>：</a:t>
            </a:r>
            <a:r>
              <a:rPr lang="en-US" altLang="zh-TW" dirty="0"/>
              <a:t>Ο(n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Worst Case</a:t>
            </a:r>
            <a:r>
              <a:rPr lang="zh-TW" altLang="en-US" dirty="0"/>
              <a:t>：</a:t>
            </a:r>
            <a:r>
              <a:rPr lang="en-US" altLang="zh-TW" dirty="0"/>
              <a:t>Ο(n</a:t>
            </a:r>
            <a:r>
              <a:rPr lang="en-US" altLang="zh-TW" baseline="30000" dirty="0"/>
              <a:t>2</a:t>
            </a:r>
            <a:r>
              <a:rPr lang="en-US" altLang="zh-TW" dirty="0"/>
              <a:t>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無論</a:t>
            </a:r>
            <a:r>
              <a:rPr lang="zh-TW" altLang="en-US" dirty="0"/>
              <a:t>資料順序如何，都會執行兩個迴圈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3727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氣泡排序法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55172" y="3291840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098664" y="3291838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42156" y="3291838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25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85648" y="3291838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9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055172" y="3291839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8664" y="3291839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142156" y="3291839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9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85648" y="3291839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25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55172" y="3291838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098664" y="3291836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9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42156" y="3291837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18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85648" y="3291836"/>
            <a:ext cx="1043492" cy="892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25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8659906" y="1215614"/>
            <a:ext cx="222683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Best Case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：</a:t>
            </a:r>
            <a:r>
              <a:rPr kumimoji="0" lang="el-GR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Ο(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Worst Case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：</a:t>
            </a:r>
            <a:r>
              <a:rPr kumimoji="0" lang="el-GR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Ο(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n</a:t>
            </a:r>
            <a:r>
              <a:rPr kumimoji="0" lang="en-US" altLang="zh-TW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45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08424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07 L -0.08685 0.000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0.08529 0.000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08685 -0.000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0.08593 1.1111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11111E-6 L -0.08567 1.11111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11111E-6 L 0.08516 -0.0025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-139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11111E-6 L -0.08555 1.11111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兩兩元素做比較</a:t>
            </a:r>
            <a:endParaRPr lang="en-US" altLang="zh-TW" dirty="0" smtClean="0"/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比較完做交換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長度</a:t>
            </a:r>
            <a:r>
              <a:rPr lang="en-US" altLang="zh-TW" dirty="0" smtClean="0"/>
              <a:t>^2</a:t>
            </a:r>
            <a:r>
              <a:rPr lang="zh-TW" altLang="en-US" dirty="0" smtClean="0"/>
              <a:t> 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636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一圖勝過千言萬語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利用各種方塊圖形、線條及箭頭等符號來表達問題的解決問題的步驟及進行的順序</a:t>
            </a:r>
          </a:p>
        </p:txBody>
      </p:sp>
    </p:spTree>
    <p:extLst>
      <p:ext uri="{BB962C8B-B14F-4D97-AF65-F5344CB8AC3E}">
        <p14:creationId xmlns:p14="http://schemas.microsoft.com/office/powerpoint/2010/main" val="112681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氣</a:t>
            </a:r>
            <a:r>
              <a:rPr lang="zh-TW" altLang="en-US" dirty="0"/>
              <a:t>泡</a:t>
            </a:r>
            <a:r>
              <a:rPr lang="zh-TW" altLang="en-US" dirty="0" smtClean="0"/>
              <a:t>排序</a:t>
            </a:r>
            <a:r>
              <a:rPr lang="zh-TW" altLang="en-US" dirty="0"/>
              <a:t>法</a:t>
            </a:r>
            <a:r>
              <a:rPr lang="en-US" altLang="zh-TW" dirty="0"/>
              <a:t>-</a:t>
            </a:r>
            <a:r>
              <a:rPr lang="zh-TW" altLang="en-US" dirty="0"/>
              <a:t>演算法，程式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如果元素大於下一個元素則交換</a:t>
            </a:r>
            <a:endParaRPr lang="en-US" altLang="zh-TW" dirty="0" smtClean="0"/>
          </a:p>
          <a:p>
            <a:r>
              <a:rPr lang="en-US" altLang="zh-TW" dirty="0" smtClean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(list)):</a:t>
            </a:r>
          </a:p>
          <a:p>
            <a:r>
              <a:rPr lang="en-US" altLang="zh-TW" dirty="0"/>
              <a:t>    for j in range(</a:t>
            </a:r>
            <a:r>
              <a:rPr lang="en-US" altLang="zh-TW" dirty="0" err="1"/>
              <a:t>len</a:t>
            </a:r>
            <a:r>
              <a:rPr lang="en-US" altLang="zh-TW" dirty="0"/>
              <a:t>(list)-1):</a:t>
            </a:r>
          </a:p>
          <a:p>
            <a:r>
              <a:rPr lang="en-US" altLang="zh-TW" dirty="0"/>
              <a:t>        if (list[j]&gt;list[j+1]):  #</a:t>
            </a:r>
            <a:r>
              <a:rPr lang="zh-TW" altLang="en-US" dirty="0"/>
              <a:t>如果大於下一個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temp=list[j]           #</a:t>
            </a:r>
            <a:r>
              <a:rPr lang="zh-TW" altLang="en-US" dirty="0"/>
              <a:t>交換</a:t>
            </a:r>
          </a:p>
          <a:p>
            <a:r>
              <a:rPr lang="zh-TW" altLang="en-US" dirty="0"/>
              <a:t>            </a:t>
            </a:r>
            <a:r>
              <a:rPr lang="en-US" altLang="zh-TW" dirty="0"/>
              <a:t>list[j]=list[j+1]</a:t>
            </a:r>
          </a:p>
          <a:p>
            <a:r>
              <a:rPr lang="en-US" altLang="zh-TW" dirty="0"/>
              <a:t>            list[j+1]=temp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810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插入排序法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altLang="zh-TW" dirty="0"/>
              <a:t>41, 33, 17, 80, 61, 5, 55</a:t>
            </a:r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439" y="3223336"/>
            <a:ext cx="6067058" cy="14400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968" y="3456950"/>
            <a:ext cx="5738346" cy="120599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967" y="3416508"/>
            <a:ext cx="5589625" cy="140267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224" y="3460006"/>
            <a:ext cx="5587810" cy="1336897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967" y="3416508"/>
            <a:ext cx="5830621" cy="1497482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4220" y="3605356"/>
            <a:ext cx="5584149" cy="133764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82966" y="3476779"/>
            <a:ext cx="5736531" cy="93311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9638851" y="1935480"/>
            <a:ext cx="2226833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Best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case:O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(n)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Worst </a:t>
            </a:r>
            <a:r>
              <a:rPr kumimoji="0" lang="en-US" altLang="zh-TW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case:O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(n</a:t>
            </a:r>
            <a:r>
              <a:rPr kumimoji="0" lang="en-US" altLang="zh-TW" sz="1800" b="0" i="0" u="none" strike="noStrike" kern="1200" cap="none" spc="0" normalizeH="0" baseline="30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1800" b="0" i="0" u="none" strike="noStrike" kern="1200" cap="none" spc="0" normalizeH="0" baseline="0" noProof="0" dirty="0" err="1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17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 smtClean="0"/>
              <a:t>設定未排序的第一個值</a:t>
            </a:r>
            <a:r>
              <a:rPr lang="zh-TW" altLang="en-US" dirty="0"/>
              <a:t>為</a:t>
            </a:r>
            <a:r>
              <a:rPr lang="en-US" altLang="zh-TW" dirty="0"/>
              <a:t>key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如果</a:t>
            </a:r>
            <a:r>
              <a:rPr lang="en-US" altLang="zh-TW" dirty="0"/>
              <a:t>key</a:t>
            </a:r>
            <a:r>
              <a:rPr lang="zh-TW" altLang="en-US" dirty="0"/>
              <a:t>值左邊的元素大於</a:t>
            </a:r>
            <a:r>
              <a:rPr lang="en-US" altLang="zh-TW" dirty="0"/>
              <a:t>key </a:t>
            </a:r>
            <a:r>
              <a:rPr lang="zh-TW" altLang="en-US" dirty="0"/>
              <a:t>則右移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把</a:t>
            </a:r>
            <a:r>
              <a:rPr lang="en-US" altLang="zh-TW" dirty="0"/>
              <a:t>key</a:t>
            </a:r>
            <a:r>
              <a:rPr lang="zh-TW" altLang="en-US" dirty="0"/>
              <a:t>帶入右移</a:t>
            </a:r>
            <a:r>
              <a:rPr lang="zh-TW" altLang="en-US" dirty="0" smtClean="0"/>
              <a:t>的最左邊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3939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插入排序法</a:t>
            </a:r>
            <a:r>
              <a:rPr lang="en-US" altLang="zh-TW" dirty="0" smtClean="0"/>
              <a:t>-</a:t>
            </a:r>
            <a:r>
              <a:rPr lang="zh-TW" altLang="en-US" dirty="0" smtClean="0"/>
              <a:t>演算法，程式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 </a:t>
            </a:r>
            <a:r>
              <a:rPr lang="en-US" altLang="zh-TW" dirty="0" err="1"/>
              <a:t>i</a:t>
            </a:r>
            <a:r>
              <a:rPr lang="en-US" altLang="zh-TW" dirty="0"/>
              <a:t> in range(</a:t>
            </a:r>
            <a:r>
              <a:rPr lang="en-US" altLang="zh-TW" dirty="0" err="1"/>
              <a:t>len</a:t>
            </a:r>
            <a:r>
              <a:rPr lang="en-US" altLang="zh-TW" dirty="0"/>
              <a:t>(list)):</a:t>
            </a:r>
          </a:p>
          <a:p>
            <a:r>
              <a:rPr lang="en-US" altLang="zh-TW" dirty="0"/>
              <a:t>    n=list[</a:t>
            </a:r>
            <a:r>
              <a:rPr lang="en-US" altLang="zh-TW" dirty="0" err="1"/>
              <a:t>i</a:t>
            </a:r>
            <a:r>
              <a:rPr lang="en-US" altLang="zh-TW" dirty="0"/>
              <a:t>] </a:t>
            </a:r>
            <a:r>
              <a:rPr lang="en-US" altLang="zh-TW" dirty="0">
                <a:solidFill>
                  <a:srgbClr val="92D050"/>
                </a:solidFill>
              </a:rPr>
              <a:t>###</a:t>
            </a:r>
            <a:r>
              <a:rPr lang="zh-TW" altLang="en-US" dirty="0">
                <a:solidFill>
                  <a:srgbClr val="92D050"/>
                </a:solidFill>
              </a:rPr>
              <a:t>還沒排序值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j=i-1     </a:t>
            </a:r>
            <a:r>
              <a:rPr lang="en-US" altLang="zh-TW" dirty="0">
                <a:solidFill>
                  <a:srgbClr val="92D050"/>
                </a:solidFill>
              </a:rPr>
              <a:t>###</a:t>
            </a:r>
            <a:r>
              <a:rPr lang="zh-TW" altLang="en-US" dirty="0">
                <a:solidFill>
                  <a:srgbClr val="92D050"/>
                </a:solidFill>
              </a:rPr>
              <a:t>還沒排序的值的左邊一格</a:t>
            </a:r>
            <a:r>
              <a:rPr lang="zh-TW" altLang="en-US" dirty="0"/>
              <a:t>  </a:t>
            </a:r>
          </a:p>
          <a:p>
            <a:r>
              <a:rPr lang="zh-TW" altLang="en-US" dirty="0"/>
              <a:t>    </a:t>
            </a:r>
            <a:r>
              <a:rPr lang="en-US" altLang="zh-TW" dirty="0"/>
              <a:t>while(j&gt;=0 and list[j]&gt;n):</a:t>
            </a:r>
          </a:p>
          <a:p>
            <a:r>
              <a:rPr lang="en-US" altLang="zh-TW" dirty="0"/>
              <a:t>        list[j+1]=list[j]      </a:t>
            </a:r>
            <a:r>
              <a:rPr lang="en-US" altLang="zh-TW" dirty="0">
                <a:solidFill>
                  <a:srgbClr val="92D050"/>
                </a:solidFill>
              </a:rPr>
              <a:t>#</a:t>
            </a:r>
            <a:r>
              <a:rPr lang="zh-TW" altLang="en-US" dirty="0">
                <a:solidFill>
                  <a:srgbClr val="92D050"/>
                </a:solidFill>
              </a:rPr>
              <a:t>右移</a:t>
            </a:r>
          </a:p>
          <a:p>
            <a:r>
              <a:rPr lang="zh-TW" altLang="en-US" dirty="0"/>
              <a:t>        </a:t>
            </a:r>
            <a:r>
              <a:rPr lang="en-US" altLang="zh-TW" dirty="0"/>
              <a:t>j=j-1</a:t>
            </a:r>
          </a:p>
          <a:p>
            <a:r>
              <a:rPr lang="en-US" altLang="zh-TW" dirty="0"/>
              <a:t>    list[j+1]=n                 </a:t>
            </a:r>
            <a:r>
              <a:rPr lang="en-US" altLang="zh-TW" dirty="0">
                <a:solidFill>
                  <a:srgbClr val="92D050"/>
                </a:solidFill>
              </a:rPr>
              <a:t>#</a:t>
            </a:r>
            <a:r>
              <a:rPr lang="zh-TW" altLang="en-US" dirty="0">
                <a:solidFill>
                  <a:srgbClr val="92D050"/>
                </a:solidFill>
              </a:rPr>
              <a:t>把</a:t>
            </a:r>
            <a:r>
              <a:rPr lang="en-US" altLang="zh-TW" dirty="0">
                <a:solidFill>
                  <a:srgbClr val="92D050"/>
                </a:solidFill>
              </a:rPr>
              <a:t>key</a:t>
            </a:r>
            <a:r>
              <a:rPr lang="zh-TW" altLang="en-US" dirty="0">
                <a:solidFill>
                  <a:srgbClr val="92D050"/>
                </a:solidFill>
              </a:rPr>
              <a:t>值帶進去</a:t>
            </a:r>
          </a:p>
        </p:txBody>
      </p:sp>
    </p:spTree>
    <p:extLst>
      <p:ext uri="{BB962C8B-B14F-4D97-AF65-F5344CB8AC3E}">
        <p14:creationId xmlns:p14="http://schemas.microsoft.com/office/powerpoint/2010/main" val="428665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77739" y="2973462"/>
            <a:ext cx="4868794" cy="1143000"/>
          </a:xfrm>
        </p:spPr>
        <p:txBody>
          <a:bodyPr/>
          <a:lstStyle/>
          <a:p>
            <a:r>
              <a:rPr lang="zh-TW" altLang="en-US" dirty="0" smtClean="0"/>
              <a:t>物件導向的概念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4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結構化程式</a:t>
            </a:r>
            <a:r>
              <a:rPr lang="en-US" altLang="zh-TW" dirty="0" smtClean="0"/>
              <a:t>VS</a:t>
            </a:r>
            <a:r>
              <a:rPr lang="zh-TW" altLang="en-US" dirty="0" smtClean="0"/>
              <a:t>物件導向程式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896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軟體世界</a:t>
            </a:r>
            <a:r>
              <a:rPr lang="en-US" altLang="zh-TW" dirty="0" smtClean="0"/>
              <a:t>VS</a:t>
            </a:r>
            <a:r>
              <a:rPr lang="zh-TW" altLang="en-US" dirty="0" smtClean="0"/>
              <a:t>真實</a:t>
            </a:r>
            <a:r>
              <a:rPr lang="zh-TW" altLang="en-US" dirty="0"/>
              <a:t>世界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黑板、筆、投影機都是個物件</a:t>
            </a:r>
            <a:endParaRPr lang="en-US" altLang="zh-TW" dirty="0" smtClean="0"/>
          </a:p>
          <a:p>
            <a:r>
              <a:rPr lang="zh-TW" altLang="en-US" dirty="0" smtClean="0"/>
              <a:t>物件之間的關係</a:t>
            </a:r>
            <a:endParaRPr lang="en-US" altLang="zh-TW" dirty="0"/>
          </a:p>
          <a:p>
            <a:r>
              <a:rPr lang="zh-TW" altLang="en-US" dirty="0" smtClean="0"/>
              <a:t>筆寫黑板</a:t>
            </a:r>
            <a:endParaRPr lang="en-US" altLang="zh-TW" dirty="0" smtClean="0"/>
          </a:p>
          <a:p>
            <a:r>
              <a:rPr lang="zh-TW" altLang="en-US" dirty="0" smtClean="0"/>
              <a:t>投影機投影在布幕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18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class</a:t>
            </a:r>
            <a:endParaRPr lang="zh-TW" altLang="en-US" dirty="0"/>
          </a:p>
        </p:txBody>
      </p:sp>
      <p:pic>
        <p:nvPicPr>
          <p:cNvPr id="3074" name="Picture 2" descr="ãå¡éæ±½è»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923" l="0" r="99231">
                        <a14:foregroundMark x1="23846" y1="68077" x2="23846" y2="68077"/>
                        <a14:foregroundMark x1="20769" y1="70385" x2="20769" y2="70385"/>
                        <a14:foregroundMark x1="83077" y1="71923" x2="83077" y2="71923"/>
                        <a14:foregroundMark x1="85769" y1="65769" x2="85769" y2="6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1" y="1871718"/>
            <a:ext cx="2321859" cy="2321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069977" y="2172619"/>
            <a:ext cx="2241176" cy="92333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名子</a:t>
            </a:r>
            <a:endParaRPr lang="en-US" altLang="zh-TW" dirty="0" smtClean="0"/>
          </a:p>
          <a:p>
            <a:r>
              <a:rPr lang="zh-TW" altLang="en-US" dirty="0" smtClean="0"/>
              <a:t>顏色</a:t>
            </a:r>
            <a:endParaRPr lang="en-US" altLang="zh-TW" dirty="0" smtClean="0"/>
          </a:p>
          <a:p>
            <a:r>
              <a:rPr lang="zh-TW" altLang="en-US" dirty="0" smtClean="0"/>
              <a:t>出產年分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069977" y="1803287"/>
            <a:ext cx="191844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Attribute:</a:t>
            </a:r>
            <a:endParaRPr lang="zh-TW" altLang="en-US" dirty="0" err="1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7126942" y="1832319"/>
            <a:ext cx="2079812" cy="12003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Method(function):</a:t>
            </a:r>
          </a:p>
          <a:p>
            <a:r>
              <a:rPr lang="zh-TW" altLang="en-US" dirty="0" smtClean="0"/>
              <a:t>往前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往後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煞車</a:t>
            </a:r>
            <a:r>
              <a:rPr lang="en-US" altLang="zh-TW" dirty="0" smtClean="0"/>
              <a:t>()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069977" y="3824245"/>
            <a:ext cx="400722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Car1=car(“</a:t>
            </a:r>
            <a:r>
              <a:rPr lang="zh-TW" altLang="en-US" dirty="0" smtClean="0"/>
              <a:t>金龜車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”yello”,1996)</a:t>
            </a:r>
            <a:endParaRPr lang="zh-TW" altLang="en-US" dirty="0" err="1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4546414" y="9648036"/>
            <a:ext cx="3908613" cy="4213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endParaRPr lang="zh-TW" altLang="en-US" dirty="0" err="1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4069977" y="4530516"/>
            <a:ext cx="400722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Car2=car(“</a:t>
            </a:r>
            <a:r>
              <a:rPr lang="zh-TW" altLang="en-US" dirty="0" smtClean="0"/>
              <a:t>閃電麥坤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”red”,2015)</a:t>
            </a:r>
            <a:endParaRPr lang="zh-TW" altLang="en-US" dirty="0" err="1" smtClean="0"/>
          </a:p>
        </p:txBody>
      </p:sp>
      <p:pic>
        <p:nvPicPr>
          <p:cNvPr id="3078" name="Picture 6" descr="ãå¡écar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7" b="95307" l="1446" r="96627">
                        <a14:foregroundMark x1="59036" y1="15884" x2="59036" y2="15884"/>
                        <a14:foregroundMark x1="57590" y1="19856" x2="57590" y2="19856"/>
                        <a14:foregroundMark x1="51325" y1="23466" x2="51325" y2="23466"/>
                        <a14:foregroundMark x1="42169" y1="25632" x2="42169" y2="25632"/>
                        <a14:foregroundMark x1="42169" y1="25632" x2="42169" y2="25632"/>
                        <a14:foregroundMark x1="49639" y1="21300" x2="49639" y2="21300"/>
                        <a14:foregroundMark x1="49639" y1="21300" x2="49639" y2="21300"/>
                        <a14:foregroundMark x1="52530" y1="20578" x2="52530" y2="20578"/>
                        <a14:foregroundMark x1="53253" y1="20578" x2="53253" y2="20578"/>
                        <a14:foregroundMark x1="54217" y1="21300" x2="54217" y2="21300"/>
                        <a14:foregroundMark x1="54699" y1="24549" x2="54699" y2="24549"/>
                        <a14:foregroundMark x1="54699" y1="24549" x2="54699" y2="24549"/>
                        <a14:foregroundMark x1="59518" y1="19856" x2="59518" y2="19856"/>
                        <a14:foregroundMark x1="59518" y1="19856" x2="59518" y2="19856"/>
                        <a14:foregroundMark x1="62892" y1="18412" x2="62892" y2="18412"/>
                        <a14:foregroundMark x1="62892" y1="18412" x2="62892" y2="18412"/>
                        <a14:foregroundMark x1="63855" y1="23105" x2="63855" y2="23105"/>
                        <a14:foregroundMark x1="63855" y1="23105" x2="63855" y2="23105"/>
                        <a14:foregroundMark x1="68193" y1="21300" x2="68193" y2="21300"/>
                        <a14:foregroundMark x1="68193" y1="21300" x2="68193" y2="21300"/>
                        <a14:foregroundMark x1="67952" y1="17690" x2="67952" y2="17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62" y="4218207"/>
            <a:ext cx="2792300" cy="186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62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</a:t>
            </a:r>
            <a:r>
              <a:rPr lang="en-US" altLang="zh-TW" dirty="0" err="1" smtClean="0"/>
              <a:t>self,name,color,creatYear</a:t>
            </a:r>
            <a:r>
              <a:rPr lang="en-US" altLang="zh-TW" dirty="0" smtClean="0"/>
              <a:t>):</a:t>
            </a:r>
          </a:p>
          <a:p>
            <a:pPr lvl="2"/>
            <a:r>
              <a:rPr lang="en-US" altLang="zh-TW" dirty="0" smtClean="0"/>
              <a:t>Self.name = name</a:t>
            </a:r>
          </a:p>
          <a:p>
            <a:pPr lvl="2"/>
            <a:r>
              <a:rPr lang="en-US" altLang="zh-TW" dirty="0" err="1" smtClean="0"/>
              <a:t>Self.color</a:t>
            </a:r>
            <a:r>
              <a:rPr lang="en-US" altLang="zh-TW" dirty="0" smtClean="0"/>
              <a:t>=color</a:t>
            </a:r>
          </a:p>
          <a:p>
            <a:pPr lvl="2"/>
            <a:r>
              <a:rPr lang="en-US" altLang="zh-TW" dirty="0" err="1" smtClean="0"/>
              <a:t>Self.creatYear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creatYear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35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往前</a:t>
            </a:r>
            <a:r>
              <a:rPr lang="en-US" altLang="zh-TW" dirty="0" smtClean="0"/>
              <a:t>()</a:t>
            </a:r>
          </a:p>
          <a:p>
            <a:r>
              <a:rPr lang="zh-TW" altLang="en-US" dirty="0" smtClean="0"/>
              <a:t>往後</a:t>
            </a:r>
            <a:r>
              <a:rPr lang="en-US" altLang="zh-TW" dirty="0" smtClean="0"/>
              <a:t>()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Forward(</a:t>
            </a:r>
            <a:r>
              <a:rPr lang="en-US" altLang="zh-TW" dirty="0" err="1" smtClean="0"/>
              <a:t>self,distance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zh-TW" altLang="en-US" dirty="0" smtClean="0"/>
              <a:t>所在地</a:t>
            </a:r>
            <a:r>
              <a:rPr lang="en-US" altLang="zh-TW" dirty="0" smtClean="0"/>
              <a:t>+distance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Back(</a:t>
            </a:r>
            <a:r>
              <a:rPr lang="en-US" altLang="zh-TW" dirty="0" err="1" smtClean="0"/>
              <a:t>self,distance</a:t>
            </a:r>
            <a:r>
              <a:rPr lang="en-US" altLang="zh-TW" dirty="0" smtClean="0"/>
              <a:t>):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 smtClean="0"/>
              <a:t>所在地</a:t>
            </a:r>
            <a:r>
              <a:rPr lang="en-US" altLang="zh-TW" dirty="0" smtClean="0"/>
              <a:t>-distance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584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076" name="Picture 4" descr="http://www.chwa.com.tw/TResource/VS/book2/ch2/p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8071"/>
            <a:ext cx="5105400" cy="661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chwa.com.tw/TResource/VS/book2/ch2/p6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98498"/>
            <a:ext cx="51435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6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 descr="ãå¡éæ±½è»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1923" l="0" r="99231">
                        <a14:foregroundMark x1="23846" y1="68077" x2="23846" y2="68077"/>
                        <a14:foregroundMark x1="20769" y1="70385" x2="20769" y2="70385"/>
                        <a14:foregroundMark x1="83077" y1="71923" x2="83077" y2="71923"/>
                        <a14:foregroundMark x1="85769" y1="65769" x2="85769" y2="6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75588"/>
            <a:ext cx="3302752" cy="330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ãå¡écarãçåçæå°çµæ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7" b="95307" l="1446" r="96627">
                        <a14:foregroundMark x1="59036" y1="15884" x2="59036" y2="15884"/>
                        <a14:foregroundMark x1="57590" y1="19856" x2="57590" y2="19856"/>
                        <a14:foregroundMark x1="51325" y1="23466" x2="51325" y2="23466"/>
                        <a14:foregroundMark x1="42169" y1="25632" x2="42169" y2="25632"/>
                        <a14:foregroundMark x1="42169" y1="25632" x2="42169" y2="25632"/>
                        <a14:foregroundMark x1="49639" y1="21300" x2="49639" y2="21300"/>
                        <a14:foregroundMark x1="49639" y1="21300" x2="49639" y2="21300"/>
                        <a14:foregroundMark x1="52530" y1="20578" x2="52530" y2="20578"/>
                        <a14:foregroundMark x1="53253" y1="20578" x2="53253" y2="20578"/>
                        <a14:foregroundMark x1="54217" y1="21300" x2="54217" y2="21300"/>
                        <a14:foregroundMark x1="54699" y1="24549" x2="54699" y2="24549"/>
                        <a14:foregroundMark x1="54699" y1="24549" x2="54699" y2="24549"/>
                        <a14:foregroundMark x1="59518" y1="19856" x2="59518" y2="19856"/>
                        <a14:foregroundMark x1="59518" y1="19856" x2="59518" y2="19856"/>
                        <a14:foregroundMark x1="62892" y1="18412" x2="62892" y2="18412"/>
                        <a14:foregroundMark x1="62892" y1="18412" x2="62892" y2="18412"/>
                        <a14:foregroundMark x1="63855" y1="23105" x2="63855" y2="23105"/>
                        <a14:foregroundMark x1="63855" y1="23105" x2="63855" y2="23105"/>
                        <a14:foregroundMark x1="68193" y1="21300" x2="68193" y2="21300"/>
                        <a14:foregroundMark x1="68193" y1="21300" x2="68193" y2="21300"/>
                        <a14:foregroundMark x1="67952" y1="17690" x2="67952" y2="176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17951"/>
            <a:ext cx="2792300" cy="186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172636" y="2478521"/>
            <a:ext cx="400722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Car1=car(“</a:t>
            </a:r>
            <a:r>
              <a:rPr lang="zh-TW" altLang="en-US" dirty="0" smtClean="0"/>
              <a:t>金龜車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”yello”,1996)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172636" y="3294620"/>
            <a:ext cx="4007224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Car2=car(“</a:t>
            </a:r>
            <a:r>
              <a:rPr lang="zh-TW" altLang="en-US" dirty="0" smtClean="0"/>
              <a:t>閃電麥坤</a:t>
            </a:r>
            <a:r>
              <a:rPr lang="en-US" altLang="zh-TW" dirty="0" smtClean="0"/>
              <a:t>”</a:t>
            </a:r>
            <a:r>
              <a:rPr lang="zh-TW" altLang="en-US" dirty="0" smtClean="0"/>
              <a:t>，</a:t>
            </a:r>
            <a:r>
              <a:rPr lang="en-US" altLang="zh-TW" dirty="0" smtClean="0"/>
              <a:t>”red”,2015)</a:t>
            </a:r>
            <a:endParaRPr lang="zh-TW" altLang="en-US" dirty="0" err="1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5172636" y="4217951"/>
            <a:ext cx="1993046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Print(Car1.name)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Print(Car2.name)</a:t>
            </a:r>
          </a:p>
          <a:p>
            <a:endParaRPr lang="en-US" altLang="zh-TW" dirty="0"/>
          </a:p>
          <a:p>
            <a:r>
              <a:rPr lang="en-US" altLang="zh-TW" dirty="0" smtClean="0"/>
              <a:t>Car1.Forward(10)</a:t>
            </a:r>
          </a:p>
          <a:p>
            <a:r>
              <a:rPr lang="en-US" altLang="zh-TW" dirty="0" smtClean="0"/>
              <a:t>Car2.Back(10)</a:t>
            </a:r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35470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935480"/>
            <a:ext cx="4356847" cy="4389120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Class Monkey: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name=“”</a:t>
            </a:r>
          </a:p>
          <a:p>
            <a:pPr marL="393192" lvl="1" indent="0">
              <a:buNone/>
            </a:pPr>
            <a:r>
              <a:rPr lang="en-US" altLang="zh-TW" dirty="0"/>
              <a:t>x</a:t>
            </a:r>
            <a:r>
              <a:rPr lang="en-US" altLang="zh-TW" dirty="0" smtClean="0"/>
              <a:t>=0</a:t>
            </a:r>
          </a:p>
          <a:p>
            <a:pPr marL="393192" lvl="1" indent="0">
              <a:buNone/>
            </a:pPr>
            <a:r>
              <a:rPr lang="en-US" altLang="zh-TW" dirty="0" smtClean="0"/>
              <a:t>y=0</a:t>
            </a:r>
          </a:p>
          <a:p>
            <a:pPr marL="393192" lvl="1" indent="0">
              <a:buNone/>
            </a:pPr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</a:t>
            </a:r>
            <a:r>
              <a:rPr lang="en-US" altLang="zh-TW" dirty="0" err="1" smtClean="0"/>
              <a:t>self,name,x,y</a:t>
            </a:r>
            <a:r>
              <a:rPr lang="en-US" altLang="zh-TW" dirty="0" smtClean="0"/>
              <a:t>)</a:t>
            </a:r>
          </a:p>
          <a:p>
            <a:pPr marL="393192" lvl="1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self.name=name</a:t>
            </a:r>
          </a:p>
          <a:p>
            <a:pPr marL="393192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self.x</a:t>
            </a:r>
            <a:r>
              <a:rPr lang="en-US" altLang="zh-TW" dirty="0" smtClean="0"/>
              <a:t>=x</a:t>
            </a:r>
          </a:p>
          <a:p>
            <a:pPr marL="393192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self.y</a:t>
            </a:r>
            <a:r>
              <a:rPr lang="en-US" altLang="zh-TW" dirty="0" smtClean="0"/>
              <a:t>=y</a:t>
            </a:r>
          </a:p>
          <a:p>
            <a:pPr marL="393192" lvl="1" indent="0">
              <a:buNone/>
            </a:pPr>
            <a:endParaRPr lang="en-US" altLang="zh-TW" dirty="0" smtClean="0"/>
          </a:p>
          <a:p>
            <a:pPr marL="393192" lvl="1" indent="0">
              <a:buNone/>
            </a:pPr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Up(</a:t>
            </a:r>
            <a:r>
              <a:rPr lang="en-US" altLang="zh-TW" dirty="0" err="1" smtClean="0"/>
              <a:t>self,y</a:t>
            </a:r>
            <a:r>
              <a:rPr lang="en-US" altLang="zh-TW" dirty="0" smtClean="0"/>
              <a:t>):</a:t>
            </a:r>
          </a:p>
          <a:p>
            <a:pPr marL="393192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self.y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self.y+y</a:t>
            </a:r>
            <a:endParaRPr lang="en-US" altLang="zh-TW" dirty="0" smtClean="0"/>
          </a:p>
          <a:p>
            <a:pPr marL="393192" lvl="1" indent="0">
              <a:buNone/>
            </a:pPr>
            <a:endParaRPr lang="en-US" altLang="zh-TW" dirty="0" smtClean="0"/>
          </a:p>
          <a:p>
            <a:pPr marL="393192" lvl="1" indent="0">
              <a:buNone/>
            </a:pPr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Right(</a:t>
            </a:r>
            <a:r>
              <a:rPr lang="en-US" altLang="zh-TW" dirty="0" err="1" smtClean="0"/>
              <a:t>self,x</a:t>
            </a:r>
            <a:r>
              <a:rPr lang="en-US" altLang="zh-TW" dirty="0" smtClean="0"/>
              <a:t>):</a:t>
            </a:r>
          </a:p>
          <a:p>
            <a:pPr marL="393192" lvl="1" indent="0">
              <a:buNone/>
            </a:pPr>
            <a:r>
              <a:rPr lang="en-US" altLang="zh-TW" dirty="0"/>
              <a:t>	</a:t>
            </a:r>
            <a:r>
              <a:rPr lang="en-US" altLang="zh-TW" dirty="0" err="1" smtClean="0"/>
              <a:t>self.x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self.x+x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582400" y="4150659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endParaRPr lang="zh-TW" altLang="en-US" dirty="0" err="1" smtClean="0"/>
          </a:p>
        </p:txBody>
      </p:sp>
      <p:sp>
        <p:nvSpPr>
          <p:cNvPr id="5" name="文字方塊 4"/>
          <p:cNvSpPr txBox="1"/>
          <p:nvPr/>
        </p:nvSpPr>
        <p:spPr>
          <a:xfrm>
            <a:off x="5692588" y="1972234"/>
            <a:ext cx="486783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</a:t>
            </a:r>
            <a:r>
              <a:rPr lang="en-US" altLang="zh-TW" dirty="0" smtClean="0"/>
              <a:t>onkey1=Monkey(“</a:t>
            </a:r>
            <a:r>
              <a:rPr lang="zh-TW" altLang="en-US" dirty="0" smtClean="0"/>
              <a:t>孫悟空</a:t>
            </a:r>
            <a:r>
              <a:rPr lang="en-US" altLang="zh-TW" dirty="0" smtClean="0"/>
              <a:t>”,0,0)</a:t>
            </a:r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29563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955122"/>
              </p:ext>
            </p:extLst>
          </p:nvPr>
        </p:nvGraphicFramePr>
        <p:xfrm>
          <a:off x="594378" y="1920241"/>
          <a:ext cx="8128000" cy="480475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9451208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4805946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8059664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2152734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1690878"/>
                    </a:ext>
                  </a:extLst>
                </a:gridCol>
              </a:tblGrid>
              <a:tr h="12011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251032"/>
                  </a:ext>
                </a:extLst>
              </a:tr>
              <a:tr h="12011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426466"/>
                  </a:ext>
                </a:extLst>
              </a:tr>
              <a:tr h="1201189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472390"/>
                  </a:ext>
                </a:extLst>
              </a:tr>
              <a:tr h="120118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976616"/>
                  </a:ext>
                </a:extLst>
              </a:tr>
            </a:tbl>
          </a:graphicData>
        </a:graphic>
      </p:graphicFrame>
      <p:pic>
        <p:nvPicPr>
          <p:cNvPr id="1026" name="Picture 2" descr="ãcode monkey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20" y="5580580"/>
            <a:ext cx="1554162" cy="107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å¡é é¦èãçåçæå°çµæ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485" y="1778925"/>
            <a:ext cx="1539240" cy="153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9155083" y="1920241"/>
            <a:ext cx="253538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monkey1.Up(4)</a:t>
            </a:r>
            <a:endParaRPr lang="zh-TW" altLang="en-US" dirty="0" err="1" smtClean="0"/>
          </a:p>
        </p:txBody>
      </p:sp>
      <p:sp>
        <p:nvSpPr>
          <p:cNvPr id="9" name="文字方塊 8"/>
          <p:cNvSpPr txBox="1"/>
          <p:nvPr/>
        </p:nvSpPr>
        <p:spPr>
          <a:xfrm>
            <a:off x="9155083" y="2548545"/>
            <a:ext cx="253538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monkey1.Right(5)</a:t>
            </a:r>
            <a:endParaRPr lang="zh-TW" altLang="en-US" dirty="0" err="1" smtClean="0"/>
          </a:p>
        </p:txBody>
      </p:sp>
      <p:sp>
        <p:nvSpPr>
          <p:cNvPr id="7" name="文字方塊 6"/>
          <p:cNvSpPr txBox="1"/>
          <p:nvPr/>
        </p:nvSpPr>
        <p:spPr>
          <a:xfrm>
            <a:off x="89647" y="3594847"/>
            <a:ext cx="4034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y</a:t>
            </a:r>
            <a:endParaRPr lang="zh-TW" altLang="en-US" dirty="0" err="1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4589929" y="1409593"/>
            <a:ext cx="5558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58106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0.00208 -0.5326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2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-0.53264 L 0.53112 -0.5201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0635" y="1040266"/>
            <a:ext cx="10720884" cy="30777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06.計算全班成績以及畫出長條圖 首先先輸入全班的學號(全班人數最多90人，學號為整數)、</a:t>
            </a:r>
            <a:endParaRPr kumimoji="0" lang="en-US" altLang="zh-TW" sz="2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zh-TW" alt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以及每個人的CS和PG成績(成績為整數，分數最高為100分)，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程式可以執行的功能分成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大類</a:t>
            </a:r>
            <a:r>
              <a:rPr lang="en-US" altLang="zh-TW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查某人成績。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查最高分。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3: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查最低分。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4: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查不及格。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5: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查及格。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6: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查前</a:t>
            </a: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名。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7: </a:t>
            </a:r>
            <a:r>
              <a:rPr lang="zh-TW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統計。 </a:t>
            </a:r>
            <a:endParaRPr kumimoji="0" lang="zh-TW" altLang="zh-TW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2734235" y="1885309"/>
            <a:ext cx="4597734" cy="397031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Class Student:</a:t>
            </a:r>
          </a:p>
          <a:p>
            <a:r>
              <a:rPr lang="en-US" altLang="zh-TW" dirty="0" smtClean="0"/>
              <a:t>        ID=“”</a:t>
            </a:r>
          </a:p>
          <a:p>
            <a:pPr lvl="1"/>
            <a:r>
              <a:rPr lang="en-US" altLang="zh-TW" dirty="0" err="1" smtClean="0"/>
              <a:t>CSScore</a:t>
            </a:r>
            <a:r>
              <a:rPr lang="en-US" altLang="zh-TW" dirty="0" smtClean="0"/>
              <a:t>=0</a:t>
            </a:r>
          </a:p>
          <a:p>
            <a:pPr lvl="1"/>
            <a:r>
              <a:rPr lang="en-US" altLang="zh-TW" dirty="0" err="1" smtClean="0"/>
              <a:t>PGScore</a:t>
            </a:r>
            <a:r>
              <a:rPr lang="en-US" altLang="zh-TW" dirty="0" smtClean="0"/>
              <a:t>=0</a:t>
            </a:r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 __</a:t>
            </a:r>
            <a:r>
              <a:rPr lang="en-US" altLang="zh-TW" dirty="0" err="1" smtClean="0"/>
              <a:t>init</a:t>
            </a:r>
            <a:r>
              <a:rPr lang="en-US" altLang="zh-TW" dirty="0" smtClean="0"/>
              <a:t>__(</a:t>
            </a:r>
            <a:r>
              <a:rPr lang="en-US" altLang="zh-TW" dirty="0" err="1" smtClean="0"/>
              <a:t>self,ID,CSScore,PGScore</a:t>
            </a:r>
            <a:r>
              <a:rPr lang="en-US" altLang="zh-TW" dirty="0" smtClean="0"/>
              <a:t>):</a:t>
            </a:r>
          </a:p>
          <a:p>
            <a:pPr lvl="1"/>
            <a:r>
              <a:rPr lang="en-US" altLang="zh-TW" dirty="0"/>
              <a:t>	</a:t>
            </a:r>
            <a:r>
              <a:rPr lang="en-US" altLang="zh-TW" dirty="0" smtClean="0"/>
              <a:t>self.ID=ID</a:t>
            </a:r>
          </a:p>
          <a:p>
            <a:pPr lvl="1"/>
            <a:r>
              <a:rPr lang="en-US" altLang="zh-TW" dirty="0"/>
              <a:t>	</a:t>
            </a:r>
            <a:r>
              <a:rPr lang="en-US" altLang="zh-TW" dirty="0" err="1" smtClean="0"/>
              <a:t>self.CSScore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CSScore</a:t>
            </a:r>
            <a:endParaRPr lang="en-US" altLang="zh-TW" dirty="0" smtClean="0"/>
          </a:p>
          <a:p>
            <a:pPr lvl="1"/>
            <a:r>
              <a:rPr lang="en-US" altLang="zh-TW" dirty="0"/>
              <a:t>	</a:t>
            </a:r>
            <a:r>
              <a:rPr lang="en-US" altLang="zh-TW" dirty="0" smtClean="0"/>
              <a:t>self.</a:t>
            </a:r>
            <a:r>
              <a:rPr lang="en-US" altLang="zh-TW" dirty="0"/>
              <a:t> </a:t>
            </a:r>
            <a:r>
              <a:rPr lang="en-US" altLang="zh-TW" dirty="0" err="1" smtClean="0"/>
              <a:t>PGScore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PGScore</a:t>
            </a:r>
            <a:endParaRPr lang="en-US" altLang="zh-TW" dirty="0" smtClean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GetCSScore</a:t>
            </a:r>
            <a:r>
              <a:rPr lang="en-US" altLang="zh-TW" dirty="0" smtClean="0"/>
              <a:t>():</a:t>
            </a:r>
          </a:p>
          <a:p>
            <a:pPr lvl="1"/>
            <a:r>
              <a:rPr lang="en-US" altLang="zh-TW" dirty="0"/>
              <a:t>	return </a:t>
            </a:r>
            <a:r>
              <a:rPr lang="en-US" altLang="zh-TW" dirty="0" err="1" smtClean="0"/>
              <a:t>CSScore</a:t>
            </a:r>
            <a:endParaRPr lang="en-US" altLang="zh-TW" dirty="0" smtClean="0"/>
          </a:p>
          <a:p>
            <a:pPr lvl="1"/>
            <a:r>
              <a:rPr lang="en-US" altLang="zh-TW" dirty="0" err="1"/>
              <a:t>d</a:t>
            </a:r>
            <a:r>
              <a:rPr lang="en-US" altLang="zh-TW" dirty="0" err="1" smtClean="0"/>
              <a:t>ef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GetPGScore</a:t>
            </a:r>
            <a:r>
              <a:rPr lang="en-US" altLang="zh-TW" dirty="0" smtClean="0"/>
              <a:t>():</a:t>
            </a:r>
          </a:p>
          <a:p>
            <a:pPr lvl="1"/>
            <a:r>
              <a:rPr lang="en-US" altLang="zh-TW" dirty="0"/>
              <a:t>	</a:t>
            </a:r>
            <a:r>
              <a:rPr lang="en-US" altLang="zh-TW" dirty="0" smtClean="0"/>
              <a:t>return </a:t>
            </a:r>
            <a:r>
              <a:rPr lang="en-US" altLang="zh-TW" dirty="0" err="1" smtClean="0"/>
              <a:t>PGScore</a:t>
            </a:r>
            <a:endParaRPr lang="en-US" altLang="zh-TW" dirty="0"/>
          </a:p>
          <a:p>
            <a:pPr lvl="1"/>
            <a:r>
              <a:rPr lang="en-US" altLang="zh-TW" dirty="0" smtClean="0"/>
              <a:t>Def </a:t>
            </a:r>
            <a:r>
              <a:rPr lang="en-US" altLang="zh-TW" dirty="0" err="1" smtClean="0"/>
              <a:t>CalculateAverage</a:t>
            </a:r>
            <a:r>
              <a:rPr lang="en-US" altLang="zh-TW" dirty="0" smtClean="0"/>
              <a:t>():</a:t>
            </a:r>
          </a:p>
          <a:p>
            <a:pPr lvl="1"/>
            <a:r>
              <a:rPr lang="en-US" altLang="zh-TW" dirty="0"/>
              <a:t>	</a:t>
            </a:r>
            <a:r>
              <a:rPr lang="en-US" altLang="zh-TW" dirty="0" smtClean="0"/>
              <a:t>return (</a:t>
            </a:r>
            <a:r>
              <a:rPr lang="en-US" altLang="zh-TW" dirty="0" err="1" smtClean="0"/>
              <a:t>CSScore</a:t>
            </a:r>
            <a:r>
              <a:rPr lang="en-US" altLang="zh-TW" dirty="0" smtClean="0"/>
              <a:t>+</a:t>
            </a:r>
            <a:r>
              <a:rPr lang="en-US" altLang="zh-TW" dirty="0"/>
              <a:t> </a:t>
            </a:r>
            <a:r>
              <a:rPr lang="en-US" altLang="zh-TW" dirty="0" err="1" smtClean="0"/>
              <a:t>PGScore</a:t>
            </a:r>
            <a:r>
              <a:rPr lang="en-US" altLang="zh-TW" dirty="0" smtClean="0"/>
              <a:t>)/2</a:t>
            </a:r>
            <a:endParaRPr lang="zh-TW" altLang="en-US" dirty="0" err="1" smtClean="0"/>
          </a:p>
        </p:txBody>
      </p:sp>
      <p:sp>
        <p:nvSpPr>
          <p:cNvPr id="8" name="文字方塊 7"/>
          <p:cNvSpPr txBox="1"/>
          <p:nvPr/>
        </p:nvSpPr>
        <p:spPr>
          <a:xfrm>
            <a:off x="7530353" y="1885309"/>
            <a:ext cx="4258235" cy="28623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</a:t>
            </a:r>
            <a:r>
              <a:rPr lang="en-US" altLang="zh-TW" dirty="0" err="1" smtClean="0"/>
              <a:t>tudentList</a:t>
            </a:r>
            <a:r>
              <a:rPr lang="en-US" altLang="zh-TW" dirty="0" smtClean="0"/>
              <a:t>=[]</a:t>
            </a:r>
          </a:p>
          <a:p>
            <a:r>
              <a:rPr lang="en-US" altLang="zh-TW" dirty="0"/>
              <a:t>student1=Student(“104233555</a:t>
            </a:r>
            <a:r>
              <a:rPr lang="en-US" altLang="zh-TW" dirty="0" smtClean="0"/>
              <a:t>”,85,96)</a:t>
            </a:r>
          </a:p>
          <a:p>
            <a:r>
              <a:rPr lang="en-US" altLang="zh-TW" dirty="0" err="1" smtClean="0"/>
              <a:t>studentList.append</a:t>
            </a:r>
            <a:r>
              <a:rPr lang="en-US" altLang="zh-TW" dirty="0" smtClean="0"/>
              <a:t>(student1)</a:t>
            </a:r>
          </a:p>
          <a:p>
            <a:r>
              <a:rPr lang="en-US" altLang="zh-TW" dirty="0"/>
              <a:t>d</a:t>
            </a:r>
            <a:r>
              <a:rPr lang="en-US" altLang="zh-TW" dirty="0" smtClean="0"/>
              <a:t>el student1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queryID</a:t>
            </a:r>
            <a:r>
              <a:rPr lang="en-US" altLang="zh-TW" dirty="0" smtClean="0"/>
              <a:t>=</a:t>
            </a:r>
            <a:r>
              <a:rPr lang="en-US" altLang="zh-TW" dirty="0" err="1" smtClean="0"/>
              <a:t>intput</a:t>
            </a:r>
            <a:r>
              <a:rPr lang="en-US" altLang="zh-TW" dirty="0" smtClean="0"/>
              <a:t>()</a:t>
            </a:r>
          </a:p>
          <a:p>
            <a:r>
              <a:rPr lang="en-US" altLang="zh-TW" dirty="0"/>
              <a:t>f</a:t>
            </a:r>
            <a:r>
              <a:rPr lang="en-US" altLang="zh-TW" dirty="0" smtClean="0"/>
              <a:t>or </a:t>
            </a:r>
            <a:r>
              <a:rPr lang="en-US" altLang="zh-TW" dirty="0" err="1"/>
              <a:t>i</a:t>
            </a:r>
            <a:r>
              <a:rPr lang="en-US" altLang="zh-TW" dirty="0" smtClean="0"/>
              <a:t> in </a:t>
            </a:r>
            <a:r>
              <a:rPr lang="en-US" altLang="zh-TW" dirty="0" err="1" smtClean="0"/>
              <a:t>studentList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	</a:t>
            </a:r>
            <a:r>
              <a:rPr lang="en-US" altLang="zh-TW" dirty="0" smtClean="0"/>
              <a:t>if i.ID= </a:t>
            </a:r>
            <a:r>
              <a:rPr lang="en-US" altLang="zh-TW" dirty="0" err="1" smtClean="0"/>
              <a:t>queryID</a:t>
            </a:r>
            <a:r>
              <a:rPr lang="en-US" altLang="zh-TW" dirty="0" smtClean="0"/>
              <a:t>:</a:t>
            </a:r>
          </a:p>
          <a:p>
            <a:r>
              <a:rPr lang="en-US" altLang="zh-TW" dirty="0"/>
              <a:t>	 </a:t>
            </a:r>
            <a:r>
              <a:rPr lang="en-US" altLang="zh-TW" dirty="0" smtClean="0"/>
              <a:t>    print(</a:t>
            </a:r>
            <a:r>
              <a:rPr lang="en-US" altLang="zh-TW" dirty="0" err="1" smtClean="0"/>
              <a:t>i.CalculateAverage</a:t>
            </a:r>
            <a:r>
              <a:rPr lang="en-US" altLang="zh-TW" dirty="0" smtClean="0"/>
              <a:t>())</a:t>
            </a:r>
          </a:p>
          <a:p>
            <a:endParaRPr lang="zh-TW" alt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69708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複習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1.bigO</a:t>
            </a:r>
          </a:p>
          <a:p>
            <a:r>
              <a:rPr lang="en-US" altLang="zh-TW" dirty="0" smtClean="0"/>
              <a:t>2.</a:t>
            </a:r>
            <a:r>
              <a:rPr lang="zh-TW" altLang="en-US" dirty="0" smtClean="0"/>
              <a:t>氣泡排序法</a:t>
            </a:r>
            <a:endParaRPr lang="en-US" altLang="zh-TW" dirty="0" smtClean="0"/>
          </a:p>
          <a:p>
            <a:r>
              <a:rPr lang="en-US" altLang="zh-TW" dirty="0" smtClean="0"/>
              <a:t>3.</a:t>
            </a:r>
            <a:r>
              <a:rPr lang="zh-TW" altLang="en-US" dirty="0" smtClean="0"/>
              <a:t>插入排序法</a:t>
            </a:r>
            <a:endParaRPr lang="en-US" altLang="zh-TW" dirty="0" smtClean="0"/>
          </a:p>
          <a:p>
            <a:r>
              <a:rPr lang="en-US" altLang="zh-TW" dirty="0" smtClean="0"/>
              <a:t>4.</a:t>
            </a:r>
            <a:r>
              <a:rPr lang="zh-TW" altLang="en-US" dirty="0" smtClean="0"/>
              <a:t>選擇排序法</a:t>
            </a:r>
            <a:endParaRPr lang="en-US" altLang="zh-TW" dirty="0" smtClean="0"/>
          </a:p>
          <a:p>
            <a:r>
              <a:rPr lang="en-US" altLang="zh-TW" dirty="0" smtClean="0"/>
              <a:t>5.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r>
              <a:rPr lang="en-US" altLang="zh-TW" dirty="0" smtClean="0"/>
              <a:t>6.class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8915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Google</a:t>
            </a:r>
            <a:r>
              <a:rPr lang="zh-TW" altLang="en-US" dirty="0" smtClean="0"/>
              <a:t>的時間 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解決</a:t>
            </a:r>
            <a:r>
              <a:rPr lang="en-US" altLang="zh-TW" dirty="0" smtClean="0"/>
              <a:t>bug</a:t>
            </a:r>
            <a:r>
              <a:rPr lang="zh-TW" altLang="en-US" dirty="0" smtClean="0"/>
              <a:t>的時間</a:t>
            </a:r>
            <a:r>
              <a:rPr lang="en-US" altLang="zh-TW" dirty="0" smtClean="0"/>
              <a:t>&gt;</a:t>
            </a:r>
            <a:r>
              <a:rPr lang="zh-TW" altLang="en-US" dirty="0" smtClean="0"/>
              <a:t>寫程式的時間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2691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555763"/>
            <a:ext cx="10972800" cy="759433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(1) </a:t>
            </a:r>
            <a:r>
              <a:rPr lang="zh-TW" altLang="en-US" sz="3200" dirty="0"/>
              <a:t>若用電在</a:t>
            </a:r>
            <a:r>
              <a:rPr lang="en-US" altLang="zh-TW" sz="3200" dirty="0"/>
              <a:t>100</a:t>
            </a:r>
            <a:r>
              <a:rPr lang="zh-TW" altLang="en-US" sz="3200" dirty="0"/>
              <a:t>度以內，每度</a:t>
            </a:r>
            <a:r>
              <a:rPr lang="en-US" altLang="zh-TW" sz="3200" dirty="0"/>
              <a:t>3</a:t>
            </a:r>
            <a:r>
              <a:rPr lang="zh-TW" altLang="en-US" sz="3200" dirty="0"/>
              <a:t>元。</a:t>
            </a:r>
            <a:br>
              <a:rPr lang="zh-TW" altLang="en-US" sz="3200" dirty="0"/>
            </a:br>
            <a:r>
              <a:rPr lang="en-US" altLang="zh-TW" sz="3200" dirty="0"/>
              <a:t>(2) 100</a:t>
            </a:r>
            <a:r>
              <a:rPr lang="zh-TW" altLang="en-US" sz="3200" dirty="0"/>
              <a:t>度以上，超過的部份每度</a:t>
            </a:r>
            <a:r>
              <a:rPr lang="en-US" altLang="zh-TW" sz="3200" dirty="0"/>
              <a:t>4</a:t>
            </a:r>
            <a:r>
              <a:rPr lang="zh-TW" altLang="en-US" sz="3200" dirty="0"/>
              <a:t>元。</a:t>
            </a:r>
            <a:br>
              <a:rPr lang="zh-TW" altLang="en-US" sz="3200" dirty="0"/>
            </a:br>
            <a:endParaRPr lang="zh-TW" altLang="en-US" sz="3200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529" y="1867359"/>
            <a:ext cx="3352299" cy="49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輸入兩正整數，判斷此二數是否為一個奇數與一個偶數，用流程圖表示。</a:t>
            </a:r>
          </a:p>
        </p:txBody>
      </p:sp>
      <p:pic>
        <p:nvPicPr>
          <p:cNvPr id="1026" name="Picture 2" descr="å¤æ·ä¸å¥ä¸å¶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994" y="2573793"/>
            <a:ext cx="3495574" cy="3750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16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algn="ctr"/>
            <a:r>
              <a:rPr lang="zh-TW" altLang="en-US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什麼是演算法</a:t>
            </a:r>
            <a:r>
              <a:rPr lang="en-US" altLang="zh-TW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(</a:t>
            </a:r>
            <a:r>
              <a:rPr lang="en-US" altLang="zh-TW" b="0" dirty="0"/>
              <a:t>Algorithm</a:t>
            </a:r>
            <a:r>
              <a:rPr lang="en-US" altLang="zh-TW" dirty="0" smtClean="0">
                <a:latin typeface="新細明體" panose="02020500000000000000" pitchFamily="18" charset="-120"/>
                <a:ea typeface="微軟正黑體" panose="020B0604030504040204" pitchFamily="34" charset="-120"/>
                <a:sym typeface="新細明體" panose="02020500000000000000" pitchFamily="18" charset="-120"/>
              </a:rPr>
              <a:t>)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3429"/>
            <a:ext cx="5575069" cy="2825927"/>
          </a:xfrm>
        </p:spPr>
        <p:txBody>
          <a:bodyPr/>
          <a:lstStyle/>
          <a:p>
            <a:r>
              <a:rPr lang="zh-TW" altLang="en-US" dirty="0" smtClean="0"/>
              <a:t>演算法就是解決問題的步驟</a:t>
            </a:r>
            <a:endParaRPr lang="en-US" altLang="zh-TW" dirty="0" smtClean="0"/>
          </a:p>
        </p:txBody>
      </p:sp>
      <p:pic>
        <p:nvPicPr>
          <p:cNvPr id="6" name="Picture 2" descr="http://ms2.ctjh.ntpc.edu.tw/~luti/106-1/images/2017-09-26_11505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441" y="2074991"/>
            <a:ext cx="4102080" cy="421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3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生活中的演算</a:t>
            </a:r>
            <a:r>
              <a:rPr lang="zh-TW" altLang="en-US" dirty="0"/>
              <a:t>法</a:t>
            </a:r>
          </a:p>
        </p:txBody>
      </p:sp>
      <p:pic>
        <p:nvPicPr>
          <p:cNvPr id="2050" name="Picture 2" descr="https://upload.wikimedia.org/wikipedia/commons/thumb/1/1a/LampFlowchart_ZhT.svg/250px-LampFlowchart_ZhT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24606"/>
            <a:ext cx="3202004" cy="4367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5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 smtClean="0"/>
              <a:t>1.</a:t>
            </a:r>
            <a:r>
              <a:rPr lang="zh-TW" altLang="en-US" b="1" dirty="0" smtClean="0"/>
              <a:t>分析</a:t>
            </a:r>
            <a:r>
              <a:rPr lang="zh-TW" altLang="en-US" b="1" dirty="0"/>
              <a:t>所要解決的</a:t>
            </a:r>
            <a:r>
              <a:rPr lang="zh-TW" altLang="en-US" b="1" dirty="0" smtClean="0"/>
              <a:t>問題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000" dirty="0" smtClean="0"/>
              <a:t>當遇到</a:t>
            </a:r>
            <a:r>
              <a:rPr lang="zh-TW" altLang="en-US" sz="2000" dirty="0"/>
              <a:t>一問題時： 首先要瞭解問題的要求及條件； 確定要輸入那些資料，用什麼方法輸入； 確定要做那些處理； 確定要輸出那些資料，以何種格式輸出。</a:t>
            </a:r>
          </a:p>
          <a:p>
            <a:pPr marL="0" indent="0">
              <a:buNone/>
            </a:pPr>
            <a:r>
              <a:rPr lang="en-US" altLang="zh-TW" b="1" dirty="0" smtClean="0"/>
              <a:t>2.</a:t>
            </a:r>
            <a:r>
              <a:rPr lang="zh-TW" altLang="en-US" b="1" dirty="0" smtClean="0"/>
              <a:t>設計</a:t>
            </a:r>
            <a:r>
              <a:rPr lang="zh-TW" altLang="en-US" b="1" dirty="0"/>
              <a:t>解題的</a:t>
            </a:r>
            <a:r>
              <a:rPr lang="zh-TW" altLang="en-US" b="1" dirty="0" smtClean="0"/>
              <a:t>步驟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000" dirty="0" smtClean="0"/>
              <a:t>就</a:t>
            </a:r>
            <a:r>
              <a:rPr lang="zh-TW" altLang="en-US" sz="2000" dirty="0"/>
              <a:t>步驟</a:t>
            </a:r>
            <a:r>
              <a:rPr lang="en-US" altLang="zh-TW" sz="2000" dirty="0"/>
              <a:t>1</a:t>
            </a:r>
            <a:r>
              <a:rPr lang="zh-TW" altLang="en-US" sz="2000" dirty="0"/>
              <a:t>所得的要求條件，去構思有效的可行處理程序，以文字敘述、或以流程圖畫出各個處理步驟的流程</a:t>
            </a:r>
            <a:r>
              <a:rPr lang="zh-TW" altLang="en-US" sz="2000" dirty="0" smtClean="0"/>
              <a:t>。</a:t>
            </a:r>
            <a:endParaRPr lang="en-US" altLang="zh-TW" sz="2000" dirty="0" smtClean="0"/>
          </a:p>
          <a:p>
            <a:pPr marL="0" indent="0">
              <a:buNone/>
            </a:pPr>
            <a:r>
              <a:rPr lang="en-US" altLang="zh-TW" b="1" dirty="0" smtClean="0"/>
              <a:t>3.</a:t>
            </a:r>
            <a:r>
              <a:rPr lang="zh-TW" altLang="en-US" b="1" dirty="0" smtClean="0"/>
              <a:t>編寫程式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000" dirty="0" smtClean="0"/>
              <a:t>選擇</a:t>
            </a:r>
            <a:r>
              <a:rPr lang="zh-TW" altLang="en-US" sz="2000" dirty="0"/>
              <a:t>適當的程式語言，依其語法規則，將解題的步驟寫成一個完整的程式。</a:t>
            </a:r>
          </a:p>
          <a:p>
            <a:pPr marL="0" indent="0">
              <a:buNone/>
            </a:pPr>
            <a:r>
              <a:rPr lang="en-US" altLang="zh-TW" b="1" dirty="0" smtClean="0"/>
              <a:t>4.</a:t>
            </a:r>
            <a:r>
              <a:rPr lang="zh-TW" altLang="en-US" b="1" dirty="0" smtClean="0"/>
              <a:t>上</a:t>
            </a:r>
            <a:r>
              <a:rPr lang="zh-TW" altLang="en-US" b="1" dirty="0"/>
              <a:t>機測試、偵測</a:t>
            </a:r>
            <a:r>
              <a:rPr lang="zh-TW" altLang="en-US" b="1" dirty="0" smtClean="0"/>
              <a:t>錯誤 測試特殊情況 </a:t>
            </a:r>
            <a:endParaRPr lang="en-US" altLang="zh-TW" b="1" dirty="0" smtClean="0"/>
          </a:p>
          <a:p>
            <a:pPr marL="0" indent="0">
              <a:buNone/>
            </a:pPr>
            <a:r>
              <a:rPr lang="zh-TW" altLang="en-US" sz="2000" dirty="0" smtClean="0"/>
              <a:t>將</a:t>
            </a:r>
            <a:r>
              <a:rPr lang="zh-TW" altLang="en-US" sz="2000" dirty="0"/>
              <a:t>前述所設計出來的程式，配合測試資料以電腦</a:t>
            </a:r>
            <a:r>
              <a:rPr lang="zh-TW" altLang="en-US" sz="2000" dirty="0" smtClean="0"/>
              <a:t>執行；</a:t>
            </a:r>
            <a:r>
              <a:rPr lang="zh-TW" altLang="en-US" sz="2000" dirty="0"/>
              <a:t>觀察其結果是否合乎題目需求，若有錯誤，立即更正，直到正確無誤為止。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081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腦力激盪商務簡報</Template>
  <TotalTime>3968</TotalTime>
  <Words>942</Words>
  <Application>Microsoft Office PowerPoint</Application>
  <PresentationFormat>寬螢幕</PresentationFormat>
  <Paragraphs>218</Paragraphs>
  <Slides>35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4" baseType="lpstr">
      <vt:lpstr>細明體</vt:lpstr>
      <vt:lpstr>微軟正黑體</vt:lpstr>
      <vt:lpstr>新細明體</vt:lpstr>
      <vt:lpstr>Arial</vt:lpstr>
      <vt:lpstr>Courier New</vt:lpstr>
      <vt:lpstr>Palatino Linotype</vt:lpstr>
      <vt:lpstr>Wingdings</vt:lpstr>
      <vt:lpstr>Wingdings 2</vt:lpstr>
      <vt:lpstr>腦力激盪簡報</vt:lpstr>
      <vt:lpstr>什麼是流程圖(flow chart)</vt:lpstr>
      <vt:lpstr>一圖勝過千言萬語</vt:lpstr>
      <vt:lpstr>PowerPoint 簡報</vt:lpstr>
      <vt:lpstr>(1) 若用電在100度以內，每度3元。 (2) 100度以上，超過的部份每度4元。 </vt:lpstr>
      <vt:lpstr>PowerPoint 簡報</vt:lpstr>
      <vt:lpstr>什麼是演算法(Algorithm)</vt:lpstr>
      <vt:lpstr>PowerPoint 簡報</vt:lpstr>
      <vt:lpstr>生活中的演算法</vt:lpstr>
      <vt:lpstr>PowerPoint 簡報</vt:lpstr>
      <vt:lpstr>PowerPoint 簡報</vt:lpstr>
      <vt:lpstr>時間複雜度big-O</vt:lpstr>
      <vt:lpstr>時間複雜度</vt:lpstr>
      <vt:lpstr>排序(Sort)</vt:lpstr>
      <vt:lpstr>PowerPoint 簡報</vt:lpstr>
      <vt:lpstr>選擇排序法(Selection Sort)</vt:lpstr>
      <vt:lpstr>PowerPoint 簡報</vt:lpstr>
      <vt:lpstr>選擇排序法-程式</vt:lpstr>
      <vt:lpstr>氣泡排序法</vt:lpstr>
      <vt:lpstr>PowerPoint 簡報</vt:lpstr>
      <vt:lpstr>氣泡排序法-演算法，程式</vt:lpstr>
      <vt:lpstr>插入排序法</vt:lpstr>
      <vt:lpstr>PowerPoint 簡報</vt:lpstr>
      <vt:lpstr>插入排序法-演算法，程式</vt:lpstr>
      <vt:lpstr>物件導向的概念</vt:lpstr>
      <vt:lpstr>PowerPoint 簡報</vt:lpstr>
      <vt:lpstr>軟體世界VS真實世界</vt:lpstr>
      <vt:lpstr>class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複習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什麼是演算法(Algorithm)</dc:title>
  <dc:creator>郁欣 陳</dc:creator>
  <cp:lastModifiedBy>Windows 使用者</cp:lastModifiedBy>
  <cp:revision>30</cp:revision>
  <dcterms:created xsi:type="dcterms:W3CDTF">2018-07-16T02:08:31Z</dcterms:created>
  <dcterms:modified xsi:type="dcterms:W3CDTF">2018-07-26T03:28:03Z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