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77" r:id="rId2"/>
    <p:sldId id="279" r:id="rId3"/>
    <p:sldId id="278" r:id="rId4"/>
    <p:sldId id="280" r:id="rId5"/>
    <p:sldId id="272" r:id="rId6"/>
    <p:sldId id="273" r:id="rId7"/>
    <p:sldId id="276" r:id="rId8"/>
    <p:sldId id="289" r:id="rId9"/>
    <p:sldId id="274" r:id="rId10"/>
    <p:sldId id="281" r:id="rId11"/>
    <p:sldId id="290" r:id="rId12"/>
    <p:sldId id="282" r:id="rId13"/>
    <p:sldId id="283" r:id="rId14"/>
    <p:sldId id="287" r:id="rId15"/>
    <p:sldId id="288" r:id="rId16"/>
    <p:sldId id="285" r:id="rId17"/>
    <p:sldId id="286" r:id="rId1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834" autoAdjust="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3C03C-F128-4D77-8177-A57732A67E39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2018年7月19日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ACC1-7210-4F0A-BEEB-8EC885077F20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653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F2C87C-757E-4C70-9F14-5785D5A3EB9B}" type="datetime2">
              <a:rPr lang="zh-TW" altLang="en-US" smtClean="0"/>
              <a:pPr/>
              <a:t>2018年7月19日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93B0CF2-7F87-4E02-A248-870047730F9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36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cxnSp>
          <p:nvCxnSpPr>
            <p:cNvPr id="7" name="直線接點​​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接點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kumimoji="0" lang="zh-TW" altLang="en-US" noProof="0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76010F5-1FDB-4412-9DA5-0DC277F3AA47}" type="datetime2">
              <a:rPr lang="zh-TW" altLang="en-US" smtClean="0"/>
              <a:pPr/>
              <a:t>2018年7月19日</a:t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856E54-3F8D-429F-92B0-552EFC395570}" type="datetime2">
              <a:rPr lang="zh-TW" altLang="en-US" smtClean="0"/>
              <a:pPr/>
              <a:t>2018年7月19日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BC2E8B-FC54-48F9-A7AF-9A7E3F43F4EC}" type="datetime2">
              <a:rPr lang="zh-TW" altLang="en-US" smtClean="0"/>
              <a:pPr/>
              <a:t>2018年7月19日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32A294-16A4-4EBE-BAE1-F92EFB453A48}" type="datetime2">
              <a:rPr lang="zh-TW" altLang="en-US" smtClean="0"/>
              <a:pPr/>
              <a:t>2018年7月19日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F135DD-489F-40F6-9DF5-0023BF78E97D}" type="datetime2">
              <a:rPr lang="zh-TW" altLang="en-US" smtClean="0"/>
              <a:pPr/>
              <a:t>2018年7月19日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6C209C4-ED81-4BB2-901D-6F9161800EE0}" type="datetime2">
              <a:rPr lang="zh-TW" altLang="en-US" smtClean="0"/>
              <a:pPr/>
              <a:t>2018年7月19日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0FEF3-3DB6-4A7C-AB4D-ACE4B86A9E82}" type="datetime2">
              <a:rPr lang="zh-TW" altLang="en-US" smtClean="0"/>
              <a:pPr/>
              <a:t>2018年7月19日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5927D5-6AF4-4517-AA98-65218CDB69F3}" type="datetime2">
              <a:rPr lang="zh-TW" altLang="en-US" smtClean="0"/>
              <a:pPr/>
              <a:t>2018年7月19日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6FC618-F0E5-4989-AF68-72D3D428384C}" type="datetime2">
              <a:rPr lang="zh-TW" altLang="en-US" smtClean="0"/>
              <a:pPr/>
              <a:t>2018年7月19日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A1821B-84B2-4BCF-9103-D9BA6B63AE5A}" type="datetime2">
              <a:rPr lang="zh-TW" altLang="en-US" smtClean="0"/>
              <a:pPr/>
              <a:t>2018年7月19日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29EDC9E-0ED5-49F5-AB3A-F546F39FF920}" type="datetime2">
              <a:rPr lang="zh-TW" altLang="en-US" smtClean="0"/>
              <a:pPr/>
              <a:t>2018年7月19日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  <p:sp>
        <p:nvSpPr>
          <p:cNvPr id="11" name="手繪多邊形​​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手繪多邊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sp>
            <p:nvSpPr>
              <p:cNvPr id="29" name="手繪多邊形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grpSp>
            <p:nvGrpSpPr>
              <p:cNvPr id="31" name="群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手繪多邊形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  <p:sp>
              <p:nvSpPr>
                <p:cNvPr id="33" name="手繪多邊形​​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</p:grpSp>
        </p:grpSp>
      </p:grpSp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 smtClean="0"/>
              <a:t>第二層</a:t>
            </a:r>
          </a:p>
          <a:p>
            <a:pPr lvl="2" rtl="0" eaLnBrk="1" latinLnBrk="0" hangingPunct="1"/>
            <a:r>
              <a:rPr lang="zh-TW" altLang="en-US" noProof="0" dirty="0" smtClean="0"/>
              <a:t>第三層</a:t>
            </a:r>
          </a:p>
          <a:p>
            <a:pPr lvl="3" rtl="0" eaLnBrk="1" latinLnBrk="0" hangingPunct="1"/>
            <a:r>
              <a:rPr lang="zh-TW" altLang="en-US" noProof="0" dirty="0" smtClean="0"/>
              <a:t>第四層</a:t>
            </a:r>
          </a:p>
          <a:p>
            <a:pPr lvl="4" rtl="0" eaLnBrk="1" latinLnBrk="0" hangingPunct="1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2018年7月19日</a:t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什麼是流程圖</a:t>
            </a:r>
            <a:r>
              <a:rPr lang="en-US" altLang="zh-TW" dirty="0" smtClean="0"/>
              <a:t>(flow chat)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879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排序</a:t>
            </a:r>
            <a:r>
              <a:rPr lang="en-US" altLang="zh-TW" dirty="0" smtClean="0"/>
              <a:t>(Sort)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6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58,86,92,52,61,77,39,74,56,83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74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選擇排序法</a:t>
            </a:r>
            <a:r>
              <a:rPr lang="en-US" altLang="zh-TW" b="1" dirty="0"/>
              <a:t>(Selection Sort)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58,86,92,52,61,77,39,74,56,83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068405" y="4130040"/>
            <a:ext cx="9144000" cy="770024"/>
            <a:chOff x="2781701" y="3965607"/>
            <a:chExt cx="9144000" cy="770024"/>
          </a:xfrm>
        </p:grpSpPr>
        <p:sp>
          <p:nvSpPr>
            <p:cNvPr id="4" name="矩形 3"/>
            <p:cNvSpPr/>
            <p:nvPr/>
          </p:nvSpPr>
          <p:spPr>
            <a:xfrm>
              <a:off x="2781701" y="3965610"/>
              <a:ext cx="914400" cy="7700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696101" y="3965609"/>
              <a:ext cx="914400" cy="7700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610501" y="3965608"/>
              <a:ext cx="914400" cy="7700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524901" y="3965608"/>
              <a:ext cx="914400" cy="7700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439301" y="3965607"/>
              <a:ext cx="914400" cy="7700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353701" y="3965610"/>
              <a:ext cx="914400" cy="7700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268101" y="3965609"/>
              <a:ext cx="914400" cy="7700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9182501" y="3965608"/>
              <a:ext cx="914400" cy="7700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096901" y="3965608"/>
              <a:ext cx="914400" cy="7700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11301" y="3965607"/>
              <a:ext cx="914400" cy="7700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284974" y="4330384"/>
            <a:ext cx="481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39</a:t>
            </a:r>
            <a:endParaRPr lang="zh-TW" altLang="en-US" dirty="0" err="1" smtClean="0"/>
          </a:p>
        </p:txBody>
      </p:sp>
      <p:sp>
        <p:nvSpPr>
          <p:cNvPr id="19" name="文字方塊 18"/>
          <p:cNvSpPr txBox="1"/>
          <p:nvPr/>
        </p:nvSpPr>
        <p:spPr>
          <a:xfrm>
            <a:off x="2213808" y="4330384"/>
            <a:ext cx="4170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52</a:t>
            </a:r>
            <a:endParaRPr lang="zh-TW" altLang="en-US" dirty="0" err="1" smtClean="0"/>
          </a:p>
        </p:txBody>
      </p:sp>
      <p:sp>
        <p:nvSpPr>
          <p:cNvPr id="20" name="文字方塊 19"/>
          <p:cNvSpPr txBox="1"/>
          <p:nvPr/>
        </p:nvSpPr>
        <p:spPr>
          <a:xfrm>
            <a:off x="4049894" y="4330384"/>
            <a:ext cx="5293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58</a:t>
            </a:r>
            <a:endParaRPr lang="zh-TW" altLang="en-US" dirty="0" err="1" smtClean="0"/>
          </a:p>
        </p:txBody>
      </p:sp>
      <p:sp>
        <p:nvSpPr>
          <p:cNvPr id="21" name="文字方塊 20"/>
          <p:cNvSpPr txBox="1"/>
          <p:nvPr/>
        </p:nvSpPr>
        <p:spPr>
          <a:xfrm>
            <a:off x="4964294" y="4341954"/>
            <a:ext cx="481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61</a:t>
            </a:r>
            <a:endParaRPr lang="zh-TW" altLang="en-US" dirty="0" err="1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5882641" y="4330384"/>
            <a:ext cx="481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74</a:t>
            </a:r>
            <a:endParaRPr lang="zh-TW" altLang="en-US" dirty="0" err="1" smtClean="0"/>
          </a:p>
        </p:txBody>
      </p:sp>
      <p:sp>
        <p:nvSpPr>
          <p:cNvPr id="23" name="文字方塊 22"/>
          <p:cNvSpPr txBox="1"/>
          <p:nvPr/>
        </p:nvSpPr>
        <p:spPr>
          <a:xfrm>
            <a:off x="3081972" y="4330384"/>
            <a:ext cx="5293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56</a:t>
            </a:r>
            <a:endParaRPr lang="zh-TW" altLang="en-US" dirty="0" err="1" smtClean="0"/>
          </a:p>
        </p:txBody>
      </p:sp>
      <p:sp>
        <p:nvSpPr>
          <p:cNvPr id="24" name="文字方塊 23"/>
          <p:cNvSpPr txBox="1"/>
          <p:nvPr/>
        </p:nvSpPr>
        <p:spPr>
          <a:xfrm>
            <a:off x="6780260" y="4330384"/>
            <a:ext cx="481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77</a:t>
            </a:r>
            <a:endParaRPr lang="zh-TW" altLang="en-US" dirty="0" err="1" smtClean="0"/>
          </a:p>
        </p:txBody>
      </p:sp>
      <p:sp>
        <p:nvSpPr>
          <p:cNvPr id="25" name="文字方塊 24"/>
          <p:cNvSpPr txBox="1"/>
          <p:nvPr/>
        </p:nvSpPr>
        <p:spPr>
          <a:xfrm>
            <a:off x="7693058" y="4330384"/>
            <a:ext cx="481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83</a:t>
            </a:r>
            <a:endParaRPr lang="zh-TW" altLang="en-US" dirty="0" err="1" smtClean="0"/>
          </a:p>
        </p:txBody>
      </p:sp>
      <p:sp>
        <p:nvSpPr>
          <p:cNvPr id="26" name="文字方塊 25"/>
          <p:cNvSpPr txBox="1"/>
          <p:nvPr/>
        </p:nvSpPr>
        <p:spPr>
          <a:xfrm>
            <a:off x="8621894" y="4314094"/>
            <a:ext cx="481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86</a:t>
            </a:r>
            <a:endParaRPr lang="zh-TW" altLang="en-US" dirty="0" err="1" smtClean="0"/>
          </a:p>
        </p:txBody>
      </p:sp>
      <p:sp>
        <p:nvSpPr>
          <p:cNvPr id="27" name="文字方塊 26"/>
          <p:cNvSpPr txBox="1"/>
          <p:nvPr/>
        </p:nvSpPr>
        <p:spPr>
          <a:xfrm>
            <a:off x="9547522" y="4314094"/>
            <a:ext cx="481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92</a:t>
            </a:r>
            <a:endParaRPr lang="zh-TW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21781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選擇排序法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935480"/>
            <a:ext cx="6705600" cy="4389120"/>
          </a:xfrm>
        </p:spPr>
        <p:txBody>
          <a:bodyPr>
            <a:normAutofit/>
          </a:bodyPr>
          <a:lstStyle/>
          <a:p>
            <a:r>
              <a:rPr lang="en-US" altLang="zh-TW" dirty="0"/>
              <a:t>function sort(list)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 </a:t>
            </a:r>
            <a:r>
              <a:rPr lang="en-US" altLang="zh-TW" dirty="0"/>
              <a:t>sorted = </a:t>
            </a:r>
            <a:r>
              <a:rPr lang="en-US" altLang="zh-TW" dirty="0" smtClean="0"/>
              <a:t>[]</a:t>
            </a:r>
          </a:p>
          <a:p>
            <a:pPr lvl="3"/>
            <a:r>
              <a:rPr lang="en-US" altLang="zh-TW" dirty="0" smtClean="0"/>
              <a:t>min=999</a:t>
            </a:r>
            <a:endParaRPr lang="en-US" altLang="zh-TW" dirty="0"/>
          </a:p>
          <a:p>
            <a:r>
              <a:rPr lang="en-US" altLang="zh-TW" dirty="0"/>
              <a:t>	while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(list) </a:t>
            </a:r>
            <a:r>
              <a:rPr lang="en-US" altLang="zh-TW" dirty="0"/>
              <a:t>&gt; </a:t>
            </a:r>
            <a:r>
              <a:rPr lang="en-US" altLang="zh-TW" dirty="0" smtClean="0"/>
              <a:t>0:</a:t>
            </a:r>
            <a:endParaRPr lang="en-US" altLang="zh-TW" dirty="0"/>
          </a:p>
          <a:p>
            <a:r>
              <a:rPr lang="en-US" altLang="zh-TW" dirty="0"/>
              <a:t>		while </a:t>
            </a:r>
            <a:r>
              <a:rPr lang="en-US" altLang="zh-TW" dirty="0" err="1"/>
              <a:t>len</a:t>
            </a:r>
            <a:r>
              <a:rPr lang="en-US" altLang="zh-TW" dirty="0"/>
              <a:t>(list) &gt; 0</a:t>
            </a:r>
            <a:r>
              <a:rPr lang="en-US" altLang="zh-TW" dirty="0" smtClean="0"/>
              <a:t>:</a:t>
            </a:r>
          </a:p>
          <a:p>
            <a:pPr lvl="8"/>
            <a:r>
              <a:rPr lang="en-US" altLang="zh-TW" dirty="0"/>
              <a:t>	</a:t>
            </a:r>
            <a:r>
              <a:rPr lang="en-US" altLang="zh-TW" sz="26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if(min&gt;list</a:t>
            </a:r>
            <a:r>
              <a:rPr lang="zh-TW" altLang="en-US" sz="26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的元素</a:t>
            </a:r>
            <a:r>
              <a:rPr lang="en-US" altLang="zh-TW" sz="26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 lvl="8"/>
            <a:r>
              <a:rPr lang="en-US" altLang="zh-TW" sz="2600" dirty="0">
                <a:latin typeface="細明體" panose="02020509000000000000" pitchFamily="49" charset="-120"/>
                <a:ea typeface="細明體" panose="02020509000000000000" pitchFamily="49" charset="-120"/>
              </a:rPr>
              <a:t>	 </a:t>
            </a:r>
            <a:r>
              <a:rPr lang="en-US" altLang="zh-TW" sz="26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min=list</a:t>
            </a:r>
            <a:endParaRPr lang="en-US" altLang="zh-TW" sz="26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dirty="0"/>
              <a:t>		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sorted.append</a:t>
            </a:r>
            <a:r>
              <a:rPr lang="en-US" altLang="zh-TW" dirty="0" smtClean="0"/>
              <a:t>(min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	</a:t>
            </a:r>
            <a:r>
              <a:rPr lang="en-US" altLang="zh-TW" dirty="0" smtClean="0"/>
              <a:t>list </a:t>
            </a:r>
            <a:r>
              <a:rPr lang="en-US" altLang="zh-TW" dirty="0"/>
              <a:t>= </a:t>
            </a:r>
            <a:r>
              <a:rPr lang="en-US" altLang="zh-TW" dirty="0" smtClean="0"/>
              <a:t>sorted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64580" y="2098715"/>
            <a:ext cx="4536375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時間複雜度</a:t>
            </a:r>
            <a:r>
              <a:rPr lang="en-US" altLang="zh-TW" dirty="0" smtClean="0">
                <a:sym typeface="Wingdings" panose="05000000000000000000" pitchFamily="2" charset="2"/>
              </a:rPr>
              <a:t>:O(</a:t>
            </a:r>
            <a:r>
              <a:rPr lang="en-US" altLang="zh-TW" dirty="0"/>
              <a:t>n</a:t>
            </a:r>
            <a:r>
              <a:rPr lang="en-US" altLang="zh-TW" sz="2000" baseline="30000" dirty="0"/>
              <a:t>2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TW" dirty="0"/>
              <a:t>Best Case</a:t>
            </a:r>
            <a:r>
              <a:rPr lang="zh-TW" altLang="en-US" dirty="0"/>
              <a:t>：</a:t>
            </a:r>
            <a:r>
              <a:rPr lang="en-US" altLang="zh-TW" dirty="0"/>
              <a:t>Ο(n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Worst Case</a:t>
            </a:r>
            <a:r>
              <a:rPr lang="zh-TW" altLang="en-US" dirty="0"/>
              <a:t>：</a:t>
            </a:r>
            <a:r>
              <a:rPr lang="en-US" altLang="zh-TW" dirty="0"/>
              <a:t>Ο(n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無論</a:t>
            </a:r>
            <a:r>
              <a:rPr lang="zh-TW" altLang="en-US" dirty="0"/>
              <a:t>資料順序如何，都會執行兩個迴圈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727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氣泡排序法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5172" y="3291840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18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8664" y="3291838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10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42156" y="3291838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25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85648" y="3291838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9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55172" y="3291839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10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8664" y="3291839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18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2156" y="3291839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9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85648" y="3291839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25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55172" y="3291838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10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98664" y="3291836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9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42156" y="3291837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18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85648" y="3291836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25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59906" y="1215614"/>
            <a:ext cx="2226833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Best Case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：</a:t>
            </a:r>
            <a:r>
              <a:rPr kumimoji="0" lang="el-GR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Ο(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n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Worst Case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：</a:t>
            </a:r>
            <a:r>
              <a:rPr kumimoji="0" lang="el-GR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Ο(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n</a:t>
            </a:r>
            <a:r>
              <a:rPr kumimoji="0" lang="en-US" altLang="zh-TW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2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45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08424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07 L -0.08685 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0.08529 0.000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08685 -0.00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8593 1.1111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0.08567 1.1111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08516 -0.0025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-13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-0.08555 1.11111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氣</a:t>
            </a:r>
            <a:r>
              <a:rPr lang="zh-TW" altLang="en-US" dirty="0"/>
              <a:t>泡</a:t>
            </a:r>
            <a:r>
              <a:rPr lang="zh-TW" altLang="en-US" dirty="0" smtClean="0"/>
              <a:t>排序</a:t>
            </a:r>
            <a:r>
              <a:rPr lang="zh-TW" altLang="en-US" dirty="0"/>
              <a:t>法</a:t>
            </a:r>
            <a:r>
              <a:rPr lang="en-US" altLang="zh-TW" dirty="0"/>
              <a:t>-</a:t>
            </a:r>
            <a:r>
              <a:rPr lang="zh-TW" altLang="en-US" dirty="0"/>
              <a:t>演算法，程式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如果元素大於下一個元素則交換</a:t>
            </a:r>
            <a:endParaRPr lang="en-US" altLang="zh-TW" dirty="0" smtClean="0"/>
          </a:p>
          <a:p>
            <a:r>
              <a:rPr lang="en-US" altLang="zh-TW" dirty="0" smtClean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</a:t>
            </a:r>
            <a:r>
              <a:rPr lang="en-US" altLang="zh-TW" dirty="0" err="1"/>
              <a:t>len</a:t>
            </a:r>
            <a:r>
              <a:rPr lang="en-US" altLang="zh-TW" dirty="0"/>
              <a:t>(list)):</a:t>
            </a:r>
          </a:p>
          <a:p>
            <a:r>
              <a:rPr lang="en-US" altLang="zh-TW" dirty="0"/>
              <a:t>    for j in range(</a:t>
            </a:r>
            <a:r>
              <a:rPr lang="en-US" altLang="zh-TW" dirty="0" err="1"/>
              <a:t>len</a:t>
            </a:r>
            <a:r>
              <a:rPr lang="en-US" altLang="zh-TW" dirty="0"/>
              <a:t>(list)-1):</a:t>
            </a:r>
          </a:p>
          <a:p>
            <a:r>
              <a:rPr lang="en-US" altLang="zh-TW" dirty="0"/>
              <a:t>        if (list[j]&gt;list[j+1]):  #</a:t>
            </a:r>
            <a:r>
              <a:rPr lang="zh-TW" altLang="en-US" dirty="0"/>
              <a:t>如果大於下一個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temp=list[j]           #</a:t>
            </a:r>
            <a:r>
              <a:rPr lang="zh-TW" altLang="en-US" dirty="0"/>
              <a:t>交換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list[j]=list[j+1]</a:t>
            </a:r>
          </a:p>
          <a:p>
            <a:r>
              <a:rPr lang="en-US" altLang="zh-TW" dirty="0"/>
              <a:t>            list[j+1]=temp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810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插入排序法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dirty="0"/>
              <a:t>41, 33, 17, 80, 61, 5, 55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39" y="3223336"/>
            <a:ext cx="6067058" cy="144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968" y="3456950"/>
            <a:ext cx="5738346" cy="12059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967" y="3416508"/>
            <a:ext cx="5589625" cy="140267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4224" y="3460006"/>
            <a:ext cx="5587810" cy="133689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967" y="3416508"/>
            <a:ext cx="5830621" cy="14974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4220" y="3605356"/>
            <a:ext cx="5584149" cy="133764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2966" y="3476779"/>
            <a:ext cx="5736531" cy="93311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9638851" y="1935480"/>
            <a:ext cx="2226833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Best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case:O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(n)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Worst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case:O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(n</a:t>
            </a:r>
            <a:r>
              <a:rPr kumimoji="0" lang="en-US" altLang="zh-TW" sz="18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2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17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插入排序法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演算法，程式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設定為排序的值為</a:t>
            </a:r>
            <a:r>
              <a:rPr lang="en-US" altLang="zh-TW" dirty="0" smtClean="0"/>
              <a:t>key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如果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值左邊的元素大於</a:t>
            </a:r>
            <a:r>
              <a:rPr lang="en-US" altLang="zh-TW" dirty="0" smtClean="0"/>
              <a:t>key </a:t>
            </a:r>
            <a:r>
              <a:rPr lang="zh-TW" altLang="en-US" dirty="0" smtClean="0"/>
              <a:t>則右移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把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帶入右移的最左邊</a:t>
            </a:r>
            <a:endParaRPr lang="en-US" altLang="zh-TW" dirty="0" smtClean="0"/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</a:t>
            </a:r>
            <a:r>
              <a:rPr lang="en-US" altLang="zh-TW" dirty="0" err="1"/>
              <a:t>len</a:t>
            </a:r>
            <a:r>
              <a:rPr lang="en-US" altLang="zh-TW" dirty="0"/>
              <a:t>(list)):</a:t>
            </a:r>
          </a:p>
          <a:p>
            <a:r>
              <a:rPr lang="en-US" altLang="zh-TW" dirty="0"/>
              <a:t>    n=list[</a:t>
            </a:r>
            <a:r>
              <a:rPr lang="en-US" altLang="zh-TW" dirty="0" err="1"/>
              <a:t>i</a:t>
            </a:r>
            <a:r>
              <a:rPr lang="en-US" altLang="zh-TW" dirty="0"/>
              <a:t>] </a:t>
            </a:r>
            <a:r>
              <a:rPr lang="en-US" altLang="zh-TW" dirty="0">
                <a:solidFill>
                  <a:srgbClr val="92D050"/>
                </a:solidFill>
              </a:rPr>
              <a:t>###</a:t>
            </a:r>
            <a:r>
              <a:rPr lang="zh-TW" altLang="en-US" dirty="0">
                <a:solidFill>
                  <a:srgbClr val="92D050"/>
                </a:solidFill>
              </a:rPr>
              <a:t>還沒排序值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j=i-1     </a:t>
            </a:r>
            <a:r>
              <a:rPr lang="en-US" altLang="zh-TW" dirty="0">
                <a:solidFill>
                  <a:srgbClr val="92D050"/>
                </a:solidFill>
              </a:rPr>
              <a:t>###</a:t>
            </a:r>
            <a:r>
              <a:rPr lang="zh-TW" altLang="en-US" dirty="0">
                <a:solidFill>
                  <a:srgbClr val="92D050"/>
                </a:solidFill>
              </a:rPr>
              <a:t>還沒排序的值的左邊一格</a:t>
            </a:r>
            <a:r>
              <a:rPr lang="zh-TW" altLang="en-US" dirty="0"/>
              <a:t>  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while(j&gt;=0 and list[j]&gt;n):</a:t>
            </a:r>
          </a:p>
          <a:p>
            <a:r>
              <a:rPr lang="en-US" altLang="zh-TW" dirty="0"/>
              <a:t>        list[j+1]=list[j]      </a:t>
            </a:r>
            <a:r>
              <a:rPr lang="en-US" altLang="zh-TW" dirty="0">
                <a:solidFill>
                  <a:srgbClr val="92D050"/>
                </a:solidFill>
              </a:rPr>
              <a:t>#</a:t>
            </a:r>
            <a:r>
              <a:rPr lang="zh-TW" altLang="en-US" dirty="0">
                <a:solidFill>
                  <a:srgbClr val="92D050"/>
                </a:solidFill>
              </a:rPr>
              <a:t>右移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j=j-1</a:t>
            </a:r>
          </a:p>
          <a:p>
            <a:r>
              <a:rPr lang="en-US" altLang="zh-TW" dirty="0"/>
              <a:t>    list[j+1]=n                 </a:t>
            </a:r>
            <a:r>
              <a:rPr lang="en-US" altLang="zh-TW" dirty="0">
                <a:solidFill>
                  <a:srgbClr val="92D050"/>
                </a:solidFill>
              </a:rPr>
              <a:t>#</a:t>
            </a:r>
            <a:r>
              <a:rPr lang="zh-TW" altLang="en-US" dirty="0">
                <a:solidFill>
                  <a:srgbClr val="92D050"/>
                </a:solidFill>
              </a:rPr>
              <a:t>把</a:t>
            </a:r>
            <a:r>
              <a:rPr lang="en-US" altLang="zh-TW" dirty="0">
                <a:solidFill>
                  <a:srgbClr val="92D050"/>
                </a:solidFill>
              </a:rPr>
              <a:t>key</a:t>
            </a:r>
            <a:r>
              <a:rPr lang="zh-TW" altLang="en-US" dirty="0">
                <a:solidFill>
                  <a:srgbClr val="92D050"/>
                </a:solidFill>
              </a:rPr>
              <a:t>值帶進去</a:t>
            </a:r>
          </a:p>
        </p:txBody>
      </p:sp>
    </p:spTree>
    <p:extLst>
      <p:ext uri="{BB962C8B-B14F-4D97-AF65-F5344CB8AC3E}">
        <p14:creationId xmlns:p14="http://schemas.microsoft.com/office/powerpoint/2010/main" val="428665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一圖勝過千言萬語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利用各種方塊圖形、線條及箭頭等符號來表達問題的解決問題的步驟及進行的順序</a:t>
            </a:r>
          </a:p>
        </p:txBody>
      </p:sp>
    </p:spTree>
    <p:extLst>
      <p:ext uri="{BB962C8B-B14F-4D97-AF65-F5344CB8AC3E}">
        <p14:creationId xmlns:p14="http://schemas.microsoft.com/office/powerpoint/2010/main" val="112681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6" name="Picture 4" descr="http://www.chwa.com.tw/TResource/VS/book2/ch2/p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8071"/>
            <a:ext cx="5105400" cy="66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hwa.com.tw/TResource/VS/book2/ch2/p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98498"/>
            <a:ext cx="51435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6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55763"/>
            <a:ext cx="10972800" cy="759433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(1) </a:t>
            </a:r>
            <a:r>
              <a:rPr lang="zh-TW" altLang="en-US" sz="3200" dirty="0"/>
              <a:t>若用電在</a:t>
            </a:r>
            <a:r>
              <a:rPr lang="en-US" altLang="zh-TW" sz="3200" dirty="0"/>
              <a:t>100</a:t>
            </a:r>
            <a:r>
              <a:rPr lang="zh-TW" altLang="en-US" sz="3200" dirty="0"/>
              <a:t>度以內，每度</a:t>
            </a:r>
            <a:r>
              <a:rPr lang="en-US" altLang="zh-TW" sz="3200" dirty="0"/>
              <a:t>3</a:t>
            </a:r>
            <a:r>
              <a:rPr lang="zh-TW" altLang="en-US" sz="3200" dirty="0"/>
              <a:t>元。</a:t>
            </a:r>
            <a:br>
              <a:rPr lang="zh-TW" altLang="en-US" sz="3200" dirty="0"/>
            </a:br>
            <a:r>
              <a:rPr lang="en-US" altLang="zh-TW" sz="3200" dirty="0"/>
              <a:t>(2) 100</a:t>
            </a:r>
            <a:r>
              <a:rPr lang="zh-TW" altLang="en-US" sz="3200" dirty="0"/>
              <a:t>度以上，超過的部份每度</a:t>
            </a:r>
            <a:r>
              <a:rPr lang="en-US" altLang="zh-TW" sz="3200" dirty="0"/>
              <a:t>4</a:t>
            </a:r>
            <a:r>
              <a:rPr lang="zh-TW" altLang="en-US" sz="3200" dirty="0"/>
              <a:t>元。</a:t>
            </a:r>
            <a:br>
              <a:rPr lang="zh-TW" altLang="en-US" sz="3200" dirty="0"/>
            </a:br>
            <a:endParaRPr lang="zh-TW" altLang="en-US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529" y="1867359"/>
            <a:ext cx="3352299" cy="49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9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/>
            <a:r>
              <a:rPr lang="zh-TW" altLang="en-US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什麼是演算法</a:t>
            </a:r>
            <a:r>
              <a:rPr lang="en-US" altLang="zh-TW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(</a:t>
            </a:r>
            <a:r>
              <a:rPr lang="en-US" altLang="zh-TW" b="0" dirty="0"/>
              <a:t>Algorithm</a:t>
            </a:r>
            <a:r>
              <a:rPr lang="en-US" altLang="zh-TW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)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3429"/>
            <a:ext cx="5575069" cy="2825927"/>
          </a:xfrm>
        </p:spPr>
        <p:txBody>
          <a:bodyPr/>
          <a:lstStyle/>
          <a:p>
            <a:r>
              <a:rPr lang="zh-TW" altLang="en-US" dirty="0" smtClean="0"/>
              <a:t>演算法就是解決問題的步驟</a:t>
            </a:r>
            <a:endParaRPr lang="en-US" altLang="zh-TW" dirty="0" smtClean="0"/>
          </a:p>
        </p:txBody>
      </p:sp>
      <p:pic>
        <p:nvPicPr>
          <p:cNvPr id="6" name="Picture 2" descr="http://ms2.ctjh.ntpc.edu.tw/~luti/106-1/images/2017-09-26_1150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41" y="2074991"/>
            <a:ext cx="4102080" cy="421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83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生活中的演算</a:t>
            </a:r>
            <a:r>
              <a:rPr lang="zh-TW" altLang="en-US" dirty="0"/>
              <a:t>法</a:t>
            </a:r>
          </a:p>
        </p:txBody>
      </p:sp>
      <p:pic>
        <p:nvPicPr>
          <p:cNvPr id="2050" name="Picture 2" descr="https://upload.wikimedia.org/wikipedia/commons/thumb/1/1a/LampFlowchart_ZhT.svg/250px-LampFlowchart_ZhT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24606"/>
            <a:ext cx="3202004" cy="436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5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61607" y="2715768"/>
            <a:ext cx="5184371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時間複雜度</a:t>
            </a:r>
            <a:r>
              <a:rPr lang="en-US" altLang="zh-TW" dirty="0" smtClean="0"/>
              <a:t>big-O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692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時間複雜度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以執行次數來比較</a:t>
            </a:r>
            <a:endParaRPr lang="en-US" altLang="zh-TW" dirty="0" smtClean="0"/>
          </a:p>
          <a:p>
            <a:r>
              <a:rPr lang="en-US" altLang="zh-TW" dirty="0"/>
              <a:t>N(n</a:t>
            </a:r>
            <a:r>
              <a:rPr lang="en-US" altLang="zh-TW" dirty="0" smtClean="0"/>
              <a:t>)=3n</a:t>
            </a:r>
            <a:r>
              <a:rPr lang="en-US" altLang="zh-TW" sz="3200" baseline="30000" dirty="0" smtClean="0"/>
              <a:t>2</a:t>
            </a:r>
            <a:r>
              <a:rPr lang="en-US" altLang="zh-TW" dirty="0" smtClean="0"/>
              <a:t>+11n-45</a:t>
            </a:r>
          </a:p>
          <a:p>
            <a:r>
              <a:rPr lang="en-US" altLang="zh-TW" dirty="0" smtClean="0"/>
              <a:t>O(</a:t>
            </a:r>
            <a:r>
              <a:rPr lang="en-US" altLang="zh-TW" dirty="0"/>
              <a:t>n</a:t>
            </a:r>
            <a:r>
              <a:rPr lang="en-US" altLang="zh-TW" sz="3200" baseline="30000" dirty="0"/>
              <a:t>2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range(n)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　</a:t>
            </a:r>
            <a:r>
              <a:rPr lang="en-US" altLang="zh-TW" dirty="0"/>
              <a:t> for </a:t>
            </a:r>
            <a:r>
              <a:rPr lang="en-US" altLang="zh-TW" dirty="0" smtClean="0"/>
              <a:t>j </a:t>
            </a:r>
            <a:r>
              <a:rPr lang="en-US" altLang="zh-TW" dirty="0"/>
              <a:t>in </a:t>
            </a:r>
            <a:r>
              <a:rPr lang="en-US" altLang="zh-TW" dirty="0" smtClean="0"/>
              <a:t>range(n)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　</a:t>
            </a:r>
            <a:r>
              <a:rPr lang="en-US" altLang="zh-TW" dirty="0" smtClean="0"/>
              <a:t>	</a:t>
            </a:r>
            <a:r>
              <a:rPr lang="en-US" altLang="zh-TW" dirty="0"/>
              <a:t> </a:t>
            </a:r>
            <a:r>
              <a:rPr lang="en-US" altLang="zh-TW" dirty="0" smtClean="0"/>
              <a:t> for k </a:t>
            </a:r>
            <a:r>
              <a:rPr lang="en-US" altLang="zh-TW" dirty="0"/>
              <a:t>in </a:t>
            </a:r>
            <a:r>
              <a:rPr lang="en-US" altLang="zh-TW" dirty="0" smtClean="0"/>
              <a:t>range(n)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count=count+1</a:t>
            </a:r>
            <a:br>
              <a:rPr lang="en-US" altLang="zh-TW" dirty="0" smtClean="0"/>
            </a:br>
            <a:r>
              <a:rPr lang="zh-TW" altLang="en-US" dirty="0"/>
              <a:t>　</a:t>
            </a:r>
            <a:r>
              <a:rPr lang="en-US" altLang="zh-TW" dirty="0" smtClean="0"/>
              <a:t>		    print(count)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　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808123" y="1737360"/>
            <a:ext cx="4380808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Print(a[0])                                O(1)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(a)):             O(n)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print(a[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</a:t>
            </a:r>
            <a:r>
              <a:rPr lang="en-US" altLang="zh-TW" dirty="0" err="1"/>
              <a:t>len</a:t>
            </a:r>
            <a:r>
              <a:rPr lang="en-US" altLang="zh-TW" dirty="0"/>
              <a:t>(a)):             O(n</a:t>
            </a:r>
            <a:r>
              <a:rPr lang="en-US" altLang="zh-TW" baseline="30000" dirty="0"/>
              <a:t>2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	 For </a:t>
            </a:r>
            <a:r>
              <a:rPr lang="en-US" altLang="zh-TW" dirty="0" smtClean="0"/>
              <a:t>j </a:t>
            </a:r>
            <a:r>
              <a:rPr lang="en-US" altLang="zh-TW" dirty="0"/>
              <a:t>in range(</a:t>
            </a:r>
            <a:r>
              <a:rPr lang="en-US" altLang="zh-TW" dirty="0" err="1"/>
              <a:t>len</a:t>
            </a:r>
            <a:r>
              <a:rPr lang="en-US" altLang="zh-TW" dirty="0"/>
              <a:t>(a)):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print(a[</a:t>
            </a:r>
            <a:r>
              <a:rPr lang="en-US" altLang="zh-TW" dirty="0"/>
              <a:t>j</a:t>
            </a:r>
            <a:r>
              <a:rPr lang="en-US" altLang="zh-TW" dirty="0" smtClean="0"/>
              <a:t>])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124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腦力激盪簡報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88_TF03460637.potx" id="{92B23FB3-097E-4224-B32B-2163A87D04FF}" vid="{E462AC03-3B71-4A9D-A494-FA1F0F6632F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腦力激盪商務簡報</Template>
  <TotalTime>3581</TotalTime>
  <Words>354</Words>
  <Application>Microsoft Office PowerPoint</Application>
  <PresentationFormat>寬螢幕</PresentationFormat>
  <Paragraphs>94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細明體</vt:lpstr>
      <vt:lpstr>微軟正黑體</vt:lpstr>
      <vt:lpstr>新細明體</vt:lpstr>
      <vt:lpstr>Palatino Linotype</vt:lpstr>
      <vt:lpstr>Wingdings</vt:lpstr>
      <vt:lpstr>Wingdings 2</vt:lpstr>
      <vt:lpstr>腦力激盪簡報</vt:lpstr>
      <vt:lpstr>什麼是流程圖(flow chat)</vt:lpstr>
      <vt:lpstr>一圖勝過千言萬語</vt:lpstr>
      <vt:lpstr>PowerPoint 簡報</vt:lpstr>
      <vt:lpstr>(1) 若用電在100度以內，每度3元。 (2) 100度以上，超過的部份每度4元。 </vt:lpstr>
      <vt:lpstr>什麼是演算法(Algorithm)</vt:lpstr>
      <vt:lpstr>PowerPoint 簡報</vt:lpstr>
      <vt:lpstr>生活中的演算法</vt:lpstr>
      <vt:lpstr>時間複雜度big-O</vt:lpstr>
      <vt:lpstr>時間複雜度</vt:lpstr>
      <vt:lpstr>排序(Sort)</vt:lpstr>
      <vt:lpstr>PowerPoint 簡報</vt:lpstr>
      <vt:lpstr>選擇排序法(Selection Sort)</vt:lpstr>
      <vt:lpstr>選擇排序法-程式</vt:lpstr>
      <vt:lpstr>氣泡排序法</vt:lpstr>
      <vt:lpstr>氣泡排序法-演算法，程式</vt:lpstr>
      <vt:lpstr>插入排序法</vt:lpstr>
      <vt:lpstr>插入排序法-演算法，程式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什麼是演算法(Algorithm)</dc:title>
  <dc:creator>郁欣 陳</dc:creator>
  <cp:lastModifiedBy>Windows 使用者</cp:lastModifiedBy>
  <cp:revision>12</cp:revision>
  <dcterms:created xsi:type="dcterms:W3CDTF">2018-07-16T02:08:31Z</dcterms:created>
  <dcterms:modified xsi:type="dcterms:W3CDTF">2018-07-19T01:06:02Z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