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9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70" r:id="rId14"/>
    <p:sldId id="271" r:id="rId15"/>
    <p:sldId id="272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0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EF1E-4E30-4C11-874D-EDB15F560DA7}" type="datetimeFigureOut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487FA-2C46-46FE-AABB-9117A92D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2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87FA-2C46-46FE-AABB-9117A92D22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41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87FA-2C46-46FE-AABB-9117A92D22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01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可选参数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如果指定了该参数会使用该参数的方法进行排序。</a:t>
            </a:r>
          </a:p>
          <a:p>
            <a:pPr latinLnBrk="1"/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--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主要是用来进行比较的元素，只有一个参数，具体的函数的参数就是取自于可迭代对象中，指定可迭代对象中的一个元素来进行排序。</a:t>
            </a:r>
          </a:p>
          <a:p>
            <a:pPr latinLnBrk="1"/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--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排序规则，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= True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降序， 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= False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升序（默认）。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87FA-2C46-46FE-AABB-9117A92D22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3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056-D956-4FD6-8D85-5B81049D90E3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9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BA44-65DB-4988-B3E4-BEE6FD383C8B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4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E299-CAC2-4A9A-9266-693A68F260FC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614F-9229-46E0-B542-DC27C316D8BB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C604C3-8392-4E3F-9739-C94A56CC0E29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3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53A8-0B1F-43E8-A850-A77D625899C4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5269-73B1-4058-91B7-D4FDF97457F9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EB56-1C6D-4FB6-BB15-8F13E83752E6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2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8495-DE3C-42AF-AA03-0397AEEF124A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4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EF5F-4BA3-4294-BE7C-29280BA2B82C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73F4-27DE-4A1F-8699-87551D82B5F6}" type="datetime1">
              <a:rPr lang="zh-TW" altLang="en-US" smtClean="0"/>
              <a:t>2018/7/24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5D8735-9EFE-4760-9D73-310DF534D3D6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5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python-lists.html" TargetMode="External"/><Relationship Id="rId2" Type="http://schemas.openxmlformats.org/officeDocument/2006/relationships/hyperlink" Target="https://140.124.184.228/_Exam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home.cc/Gossip/Encoding/Pyth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Coding365</a:t>
            </a:r>
            <a:br>
              <a:rPr lang="en-US" altLang="zh-TW" dirty="0" smtClean="0"/>
            </a:br>
            <a:r>
              <a:rPr lang="en-US" altLang="zh-TW" dirty="0" smtClean="0"/>
              <a:t>week-4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A88F-8AF1-4B5D-A30C-67396364D336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103-21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定時 </a:t>
            </a:r>
            <a:r>
              <a:rPr lang="en-US" altLang="zh-TW" dirty="0"/>
              <a:t>K </a:t>
            </a:r>
            <a:r>
              <a:rPr lang="zh-TW" altLang="en-US" dirty="0"/>
              <a:t>彈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94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/>
              <a:t>N </a:t>
            </a:r>
            <a:r>
              <a:rPr lang="zh-TW" altLang="en-US" sz="2400" dirty="0"/>
              <a:t>人圍成一個圈，由 </a:t>
            </a:r>
            <a:r>
              <a:rPr lang="en-US" altLang="zh-TW" sz="2400" dirty="0"/>
              <a:t>1 </a:t>
            </a:r>
            <a:r>
              <a:rPr lang="zh-TW" altLang="en-US" sz="2400" dirty="0"/>
              <a:t>號依序到 </a:t>
            </a:r>
            <a:r>
              <a:rPr lang="en-US" altLang="zh-TW" sz="2400" dirty="0"/>
              <a:t>N </a:t>
            </a:r>
            <a:r>
              <a:rPr lang="zh-TW" altLang="en-US" sz="2400" dirty="0"/>
              <a:t>號。 </a:t>
            </a:r>
          </a:p>
          <a:p>
            <a:pPr marL="0" indent="0">
              <a:buNone/>
            </a:pPr>
            <a:r>
              <a:rPr lang="zh-TW" altLang="en-US" sz="2400" dirty="0"/>
              <a:t>從 </a:t>
            </a:r>
            <a:r>
              <a:rPr lang="en-US" altLang="zh-TW" sz="2400" dirty="0"/>
              <a:t>1 </a:t>
            </a:r>
            <a:r>
              <a:rPr lang="zh-TW" altLang="en-US" sz="2400" dirty="0"/>
              <a:t>號開始依序傳遞一枚玩具炸彈，炸彈每次到第 </a:t>
            </a:r>
            <a:r>
              <a:rPr lang="en-US" altLang="zh-TW" sz="2400" dirty="0"/>
              <a:t>M </a:t>
            </a:r>
            <a:r>
              <a:rPr lang="zh-TW" altLang="en-US" sz="2400" dirty="0"/>
              <a:t>個人就爆炸，此人即淘汰。 </a:t>
            </a:r>
            <a:r>
              <a:rPr lang="zh-TW" altLang="en-US" sz="2400" dirty="0" smtClean="0"/>
              <a:t>被</a:t>
            </a:r>
            <a:r>
              <a:rPr lang="zh-TW" altLang="en-US" sz="2400" dirty="0"/>
              <a:t>淘汰的人要離開遊戲。遊戲從淘汰者下一個開始傳遞。 </a:t>
            </a:r>
          </a:p>
          <a:p>
            <a:pPr marL="0" indent="0">
              <a:buNone/>
            </a:pPr>
            <a:r>
              <a:rPr lang="zh-TW" altLang="en-US" sz="2400" dirty="0"/>
              <a:t>這枚炸彈會爆炸 </a:t>
            </a:r>
            <a:r>
              <a:rPr lang="en-US" altLang="zh-TW" sz="2400" dirty="0"/>
              <a:t>K </a:t>
            </a:r>
            <a:r>
              <a:rPr lang="zh-TW" altLang="en-US" sz="2400" dirty="0"/>
              <a:t>次，在第 </a:t>
            </a:r>
            <a:r>
              <a:rPr lang="en-US" altLang="zh-TW" sz="2400" dirty="0"/>
              <a:t>K </a:t>
            </a:r>
            <a:r>
              <a:rPr lang="zh-TW" altLang="en-US" sz="2400" dirty="0"/>
              <a:t>次爆炸後遊戲停止。 </a:t>
            </a:r>
          </a:p>
          <a:p>
            <a:pPr marL="0" indent="0">
              <a:buNone/>
            </a:pPr>
            <a:r>
              <a:rPr lang="zh-TW" altLang="en-US" sz="2400" dirty="0"/>
              <a:t>此時第 </a:t>
            </a:r>
            <a:r>
              <a:rPr lang="en-US" altLang="zh-TW" sz="2400" dirty="0"/>
              <a:t>K </a:t>
            </a:r>
            <a:r>
              <a:rPr lang="zh-TW" altLang="en-US" sz="2400" dirty="0"/>
              <a:t>個淘汰者的下一位遊戲者稱為幸運者。 </a:t>
            </a:r>
          </a:p>
          <a:p>
            <a:pPr marL="0" indent="0">
              <a:buNone/>
            </a:pPr>
            <a:r>
              <a:rPr lang="zh-TW" altLang="en-US" sz="2400" dirty="0"/>
              <a:t>例如 </a:t>
            </a:r>
            <a:r>
              <a:rPr lang="en-US" altLang="zh-TW" sz="2400" dirty="0"/>
              <a:t>N=5</a:t>
            </a:r>
            <a:r>
              <a:rPr lang="zh-TW" altLang="en-US" sz="2400" dirty="0"/>
              <a:t>，</a:t>
            </a:r>
            <a:r>
              <a:rPr lang="en-US" altLang="zh-TW" sz="2400" dirty="0"/>
              <a:t>M=2</a:t>
            </a:r>
            <a:r>
              <a:rPr lang="zh-TW" altLang="en-US" sz="2400" dirty="0"/>
              <a:t>，如果 </a:t>
            </a:r>
            <a:r>
              <a:rPr lang="en-US" altLang="zh-TW" sz="2400" dirty="0"/>
              <a:t>K=2</a:t>
            </a:r>
            <a:r>
              <a:rPr lang="zh-TW" altLang="en-US" sz="2400" dirty="0"/>
              <a:t>，炸彈會爆炸兩次，</a:t>
            </a:r>
            <a:r>
              <a:rPr lang="zh-TW" altLang="en-US" sz="2400" dirty="0" smtClean="0"/>
              <a:t>爆炸順序是 </a:t>
            </a:r>
            <a:r>
              <a:rPr lang="en-US" altLang="zh-TW" sz="2400" dirty="0"/>
              <a:t>2 </a:t>
            </a:r>
            <a:r>
              <a:rPr lang="zh-TW" altLang="en-US" sz="2400" dirty="0"/>
              <a:t>與 </a:t>
            </a:r>
            <a:r>
              <a:rPr lang="en-US" altLang="zh-TW" sz="2400" dirty="0"/>
              <a:t>4</a:t>
            </a:r>
            <a:r>
              <a:rPr lang="zh-TW" altLang="en-US" sz="2400" dirty="0" smtClean="0"/>
              <a:t>，此時 </a:t>
            </a:r>
            <a:r>
              <a:rPr lang="en-US" altLang="zh-TW" sz="2400" dirty="0"/>
              <a:t>5 </a:t>
            </a:r>
            <a:r>
              <a:rPr lang="zh-TW" altLang="en-US" sz="2400" dirty="0"/>
              <a:t>號是 幸運者。 </a:t>
            </a:r>
          </a:p>
          <a:p>
            <a:pPr marL="0" indent="0">
              <a:buNone/>
            </a:pPr>
            <a:r>
              <a:rPr lang="zh-TW" altLang="en-US" sz="2400" dirty="0"/>
              <a:t>如果 </a:t>
            </a:r>
            <a:r>
              <a:rPr lang="en-US" altLang="zh-TW" sz="2400" dirty="0"/>
              <a:t>K=3</a:t>
            </a:r>
            <a:r>
              <a:rPr lang="zh-TW" altLang="en-US" sz="2400" dirty="0"/>
              <a:t>，剛才遊戲繼續，第三個淘汰是 </a:t>
            </a:r>
            <a:r>
              <a:rPr lang="en-US" altLang="zh-TW" sz="2400" dirty="0"/>
              <a:t>1 </a:t>
            </a:r>
            <a:r>
              <a:rPr lang="zh-TW" altLang="en-US" sz="2400" dirty="0"/>
              <a:t>號，幸運者是 </a:t>
            </a:r>
            <a:r>
              <a:rPr lang="en-US" altLang="zh-TW" sz="2400" dirty="0"/>
              <a:t>3 </a:t>
            </a:r>
            <a:r>
              <a:rPr lang="zh-TW" altLang="en-US" sz="2400" dirty="0"/>
              <a:t>號。 </a:t>
            </a:r>
          </a:p>
          <a:p>
            <a:pPr marL="0" indent="0">
              <a:buNone/>
            </a:pPr>
            <a:r>
              <a:rPr lang="zh-TW" altLang="en-US" sz="2400" dirty="0"/>
              <a:t>如果 </a:t>
            </a:r>
            <a:r>
              <a:rPr lang="en-US" altLang="zh-TW" sz="2400" dirty="0"/>
              <a:t>K=4</a:t>
            </a:r>
            <a:r>
              <a:rPr lang="zh-TW" altLang="en-US" sz="2400" dirty="0"/>
              <a:t>，下一輪淘汰 </a:t>
            </a:r>
            <a:r>
              <a:rPr lang="en-US" altLang="zh-TW" sz="2400" dirty="0"/>
              <a:t>5 </a:t>
            </a:r>
            <a:r>
              <a:rPr lang="zh-TW" altLang="en-US" sz="2400" dirty="0"/>
              <a:t>號， </a:t>
            </a:r>
            <a:r>
              <a:rPr lang="en-US" altLang="zh-TW" sz="2400" dirty="0"/>
              <a:t>3 </a:t>
            </a:r>
            <a:r>
              <a:rPr lang="zh-TW" altLang="en-US" sz="2400" dirty="0"/>
              <a:t>號是幸運者。 </a:t>
            </a:r>
          </a:p>
          <a:p>
            <a:pPr marL="0" indent="0">
              <a:buNone/>
            </a:pPr>
            <a:r>
              <a:rPr lang="zh-TW" altLang="en-US" sz="2400" dirty="0" smtClean="0"/>
              <a:t>給定 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，請寫程式計算出誰是幸運者。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BF65-2A73-4D05-8C0B-307C8705B2CD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9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輸入範例說明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zh-TW" altLang="en-US" sz="2400" dirty="0"/>
              <a:t>輸入一行包含三個正整數，依序為 </a:t>
            </a:r>
            <a:r>
              <a:rPr lang="en-US" altLang="zh-TW" sz="2400" dirty="0"/>
              <a:t>N</a:t>
            </a:r>
            <a:r>
              <a:rPr lang="zh-TW" altLang="en-US" sz="2400" dirty="0"/>
              <a:t>、</a:t>
            </a:r>
            <a:r>
              <a:rPr lang="en-US" altLang="zh-TW" sz="2400" dirty="0"/>
              <a:t>M </a:t>
            </a:r>
            <a:r>
              <a:rPr lang="zh-TW" altLang="en-US" sz="2400" dirty="0"/>
              <a:t>與 </a:t>
            </a:r>
            <a:r>
              <a:rPr lang="en-US" altLang="zh-TW" sz="2400" dirty="0"/>
              <a:t>K</a:t>
            </a:r>
            <a:r>
              <a:rPr lang="zh-TW" altLang="en-US" sz="2400" dirty="0"/>
              <a:t>，兩數中間有一個空格分開。 </a:t>
            </a:r>
          </a:p>
          <a:p>
            <a:pPr marL="0" indent="0">
              <a:buNone/>
            </a:pPr>
            <a:r>
              <a:rPr lang="zh-TW" altLang="en-US" sz="2400" dirty="0"/>
              <a:t>其中 </a:t>
            </a:r>
            <a:r>
              <a:rPr lang="en-US" altLang="zh-TW" sz="2400" dirty="0"/>
              <a:t>K</a:t>
            </a:r>
            <a:r>
              <a:rPr lang="zh-TW" altLang="en-US" sz="2400" dirty="0"/>
              <a:t>小於</a:t>
            </a:r>
            <a:r>
              <a:rPr lang="en-US" altLang="zh-TW" sz="2400" dirty="0"/>
              <a:t>N</a:t>
            </a:r>
            <a:r>
              <a:rPr lang="zh-TW" altLang="en-US" sz="2400" dirty="0"/>
              <a:t>。 </a:t>
            </a:r>
            <a:endParaRPr lang="en-US" altLang="zh-TW" sz="2400" dirty="0"/>
          </a:p>
          <a:p>
            <a:r>
              <a:rPr lang="zh-TW" altLang="en-US" sz="2400" dirty="0"/>
              <a:t>輸出範例說明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zh-TW" altLang="en-US" sz="2400" dirty="0"/>
              <a:t>依序輸出淘汰者，最後輸出幸運者號碼 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94880"/>
              </p:ext>
            </p:extLst>
          </p:nvPr>
        </p:nvGraphicFramePr>
        <p:xfrm>
          <a:off x="1069848" y="4864100"/>
          <a:ext cx="10058400" cy="115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74729007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51028412"/>
                    </a:ext>
                  </a:extLst>
                </a:gridCol>
              </a:tblGrid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Sample Input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Sample Output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423785"/>
                  </a:ext>
                </a:extLst>
              </a:tr>
              <a:tr h="70070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2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4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1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5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86569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4867-BFF1-479F-928A-8497C6EDA6FD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3831"/>
          <a:stretch/>
        </p:blipFill>
        <p:spPr>
          <a:xfrm>
            <a:off x="2699399" y="0"/>
            <a:ext cx="6039669" cy="68580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A5B3-61E2-4441-A3F8-0C55BCD5E9C7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1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可能遇到問題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如何找出相同的字串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如何刪除</a:t>
            </a:r>
            <a:r>
              <a:rPr lang="en-US" altLang="zh-TW" sz="2800" dirty="0" smtClean="0"/>
              <a:t>list</a:t>
            </a:r>
            <a:r>
              <a:rPr lang="zh-TW" altLang="en-US" sz="2800" dirty="0" smtClean="0"/>
              <a:t>中的元素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如何排序</a:t>
            </a:r>
            <a:r>
              <a:rPr lang="en-US" altLang="zh-TW" sz="2800" dirty="0" smtClean="0"/>
              <a:t>?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88-1CA5-420D-B05C-0681FA68DC7A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79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14978"/>
              </p:ext>
            </p:extLst>
          </p:nvPr>
        </p:nvGraphicFramePr>
        <p:xfrm>
          <a:off x="350447" y="1746146"/>
          <a:ext cx="3606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956">
                  <a:extLst>
                    <a:ext uri="{9D8B030D-6E8A-4147-A177-3AD203B41FA5}">
                      <a16:colId xmlns:a16="http://schemas.microsoft.com/office/drawing/2014/main" val="3253732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函數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8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cmp</a:t>
                      </a:r>
                      <a:r>
                        <a:rPr lang="en-US" altLang="zh-TW" sz="2400" dirty="0" smtClean="0"/>
                        <a:t>(list1, list2)</a:t>
                      </a:r>
                    </a:p>
                    <a:p>
                      <a:r>
                        <a:rPr lang="zh-TW" altLang="en-US" sz="2400" dirty="0" smtClean="0"/>
                        <a:t>比較兩個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的元素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8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len</a:t>
                      </a:r>
                      <a:r>
                        <a:rPr lang="en-US" altLang="zh-TW" sz="2400" dirty="0" smtClean="0"/>
                        <a:t>(list)</a:t>
                      </a:r>
                    </a:p>
                    <a:p>
                      <a:r>
                        <a:rPr lang="zh-TW" altLang="en-US" sz="2400" dirty="0" smtClean="0"/>
                        <a:t>列出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元素的個數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1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max(list)</a:t>
                      </a:r>
                    </a:p>
                    <a:p>
                      <a:r>
                        <a:rPr lang="zh-TW" altLang="en-US" sz="2400" dirty="0" smtClean="0"/>
                        <a:t>取得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中元素的最大值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min(list)</a:t>
                      </a:r>
                    </a:p>
                    <a:p>
                      <a:r>
                        <a:rPr lang="zh-TW" altLang="en-US" sz="2400" dirty="0" smtClean="0"/>
                        <a:t>取得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中元素的最小值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3333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85396"/>
              </p:ext>
            </p:extLst>
          </p:nvPr>
        </p:nvGraphicFramePr>
        <p:xfrm>
          <a:off x="4268426" y="0"/>
          <a:ext cx="6859822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9822">
                  <a:extLst>
                    <a:ext uri="{9D8B030D-6E8A-4147-A177-3AD203B41FA5}">
                      <a16:colId xmlns:a16="http://schemas.microsoft.com/office/drawing/2014/main" val="534984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方法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6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list.append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obj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/>
                    </a:p>
                    <a:p>
                      <a:r>
                        <a:rPr lang="zh-TW" altLang="en-US" sz="2400" dirty="0" smtClean="0"/>
                        <a:t>在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最後面增加新的元素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list.count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obj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r>
                        <a:rPr lang="zh-TW" altLang="en-US" sz="2400" dirty="0" smtClean="0"/>
                        <a:t>統計某個元素在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出現在的次數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8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list.index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obj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r>
                        <a:rPr lang="zh-TW" altLang="en-US" sz="2400" dirty="0" smtClean="0"/>
                        <a:t>從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中找出第一個等於元素的索引位置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7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list.insert</a:t>
                      </a:r>
                      <a:r>
                        <a:rPr lang="en-US" altLang="zh-TW" sz="2400" dirty="0" smtClean="0"/>
                        <a:t>(index, </a:t>
                      </a:r>
                      <a:r>
                        <a:rPr lang="en-US" altLang="zh-TW" sz="2400" dirty="0" err="1" smtClean="0"/>
                        <a:t>obj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r>
                        <a:rPr lang="zh-TW" altLang="en-US" sz="2400" dirty="0" smtClean="0"/>
                        <a:t>新增元素到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中指定的所引位置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1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list.pop</a:t>
                      </a:r>
                      <a:r>
                        <a:rPr lang="en-US" altLang="zh-TW" sz="2400" dirty="0" smtClean="0"/>
                        <a:t>(index)</a:t>
                      </a:r>
                    </a:p>
                    <a:p>
                      <a:r>
                        <a:rPr lang="zh-TW" altLang="en-US" sz="2400" dirty="0" smtClean="0"/>
                        <a:t>移除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中指定的索引位置，並回傳該位置的元素。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沒有輸入索引位置為最後一個位置</a:t>
                      </a:r>
                      <a:r>
                        <a:rPr lang="en-US" altLang="zh-TW" sz="2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list.remove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obj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r>
                        <a:rPr lang="zh-TW" altLang="en-US" sz="2400" dirty="0" smtClean="0"/>
                        <a:t>移除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中第一個等於元素的元素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list.sort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cmp</a:t>
                      </a:r>
                      <a:r>
                        <a:rPr lang="en-US" altLang="zh-TW" sz="2400" dirty="0" smtClean="0"/>
                        <a:t>=None, key=None, reverse=False)</a:t>
                      </a:r>
                    </a:p>
                    <a:p>
                      <a:r>
                        <a:rPr lang="zh-TW" altLang="en-US" sz="2400" dirty="0" smtClean="0"/>
                        <a:t>對</a:t>
                      </a:r>
                      <a:r>
                        <a:rPr lang="en-US" altLang="zh-TW" sz="2400" dirty="0" smtClean="0"/>
                        <a:t>list</a:t>
                      </a:r>
                      <a:r>
                        <a:rPr lang="zh-TW" altLang="en-US" sz="2400" dirty="0" smtClean="0"/>
                        <a:t>進行排序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5552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33E9-DB59-4EB0-B3EF-328F532F84AC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39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158852"/>
              </p:ext>
            </p:extLst>
          </p:nvPr>
        </p:nvGraphicFramePr>
        <p:xfrm>
          <a:off x="1069975" y="2120900"/>
          <a:ext cx="100584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31644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Sort</a:t>
                      </a:r>
                      <a:r>
                        <a:rPr lang="zh-TW" altLang="en-US" sz="2000" dirty="0" smtClean="0"/>
                        <a:t>範例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aList</a:t>
                      </a:r>
                      <a:r>
                        <a:rPr lang="en-US" altLang="zh-TW" sz="2000" dirty="0" smtClean="0"/>
                        <a:t> = [123, 'Google', '</a:t>
                      </a:r>
                      <a:r>
                        <a:rPr lang="en-US" altLang="zh-TW" sz="2000" dirty="0" err="1" smtClean="0"/>
                        <a:t>Runoob</a:t>
                      </a:r>
                      <a:r>
                        <a:rPr lang="en-US" altLang="zh-TW" sz="2000" dirty="0" smtClean="0"/>
                        <a:t>', '</a:t>
                      </a:r>
                      <a:r>
                        <a:rPr lang="en-US" altLang="zh-TW" sz="2000" dirty="0" err="1" smtClean="0"/>
                        <a:t>Taobao</a:t>
                      </a:r>
                      <a:r>
                        <a:rPr lang="en-US" altLang="zh-TW" sz="2000" dirty="0" smtClean="0"/>
                        <a:t>', 'Facebook'];</a:t>
                      </a:r>
                    </a:p>
                    <a:p>
                      <a:r>
                        <a:rPr lang="en-US" altLang="zh-TW" sz="2000" dirty="0" smtClean="0"/>
                        <a:t> </a:t>
                      </a:r>
                    </a:p>
                    <a:p>
                      <a:r>
                        <a:rPr lang="en-US" altLang="zh-TW" sz="2000" dirty="0" err="1" smtClean="0"/>
                        <a:t>aList.sort</a:t>
                      </a:r>
                      <a:r>
                        <a:rPr lang="en-US" altLang="zh-TW" sz="2000" dirty="0" smtClean="0"/>
                        <a:t>();</a:t>
                      </a:r>
                    </a:p>
                    <a:p>
                      <a:r>
                        <a:rPr lang="en-US" altLang="zh-TW" sz="2000" dirty="0" smtClean="0"/>
                        <a:t>print "List : ", </a:t>
                      </a:r>
                      <a:r>
                        <a:rPr lang="en-US" altLang="zh-TW" sz="2000" dirty="0" err="1" smtClean="0"/>
                        <a:t>aList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2109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08263"/>
              </p:ext>
            </p:extLst>
          </p:nvPr>
        </p:nvGraphicFramePr>
        <p:xfrm>
          <a:off x="1069848" y="3827780"/>
          <a:ext cx="100584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3213704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輸出結果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1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List :  [123, 'Facebook', 'Google', '</a:t>
                      </a:r>
                      <a:r>
                        <a:rPr lang="en-US" altLang="zh-TW" sz="2000" dirty="0" err="1" smtClean="0"/>
                        <a:t>Runoob</a:t>
                      </a:r>
                      <a:r>
                        <a:rPr lang="en-US" altLang="zh-TW" sz="2000" dirty="0" smtClean="0"/>
                        <a:t>', '</a:t>
                      </a:r>
                      <a:r>
                        <a:rPr lang="en-US" altLang="zh-TW" sz="2000" dirty="0" err="1" smtClean="0"/>
                        <a:t>Taobao</a:t>
                      </a:r>
                      <a:r>
                        <a:rPr lang="en-US" altLang="zh-TW" sz="2000" dirty="0" smtClean="0"/>
                        <a:t>']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5121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08FF-FA3E-4663-9BA8-1835032792C6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7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/>
              <a:t>l</a:t>
            </a:r>
            <a:r>
              <a:rPr lang="en-US" altLang="zh-TW" sz="2800" dirty="0" err="1" smtClean="0"/>
              <a:t>ist.sort</a:t>
            </a:r>
            <a:r>
              <a:rPr lang="en-US" altLang="zh-TW" sz="2800" dirty="0"/>
              <a:t>()</a:t>
            </a:r>
          </a:p>
          <a:p>
            <a:pPr lvl="1"/>
            <a:r>
              <a:rPr lang="zh-TW" altLang="en-US" sz="2600" dirty="0"/>
              <a:t>把</a:t>
            </a:r>
            <a:r>
              <a:rPr lang="en-US" altLang="zh-TW" sz="2600" dirty="0"/>
              <a:t>list</a:t>
            </a:r>
            <a:r>
              <a:rPr lang="zh-TW" altLang="en-US" sz="2600" dirty="0"/>
              <a:t>中的東西做排序</a:t>
            </a:r>
            <a:endParaRPr lang="en-US" altLang="zh-TW" sz="2600" dirty="0"/>
          </a:p>
          <a:p>
            <a:endParaRPr lang="en-US" altLang="zh-TW" sz="2800" dirty="0"/>
          </a:p>
          <a:p>
            <a:r>
              <a:rPr lang="en-US" altLang="zh-TW" sz="2800" dirty="0" err="1"/>
              <a:t>ord</a:t>
            </a:r>
            <a:r>
              <a:rPr lang="en-US" altLang="zh-TW" sz="2800" dirty="0"/>
              <a:t>()</a:t>
            </a:r>
          </a:p>
          <a:p>
            <a:pPr lvl="1"/>
            <a:r>
              <a:rPr lang="zh-TW" altLang="en-US" sz="2600" dirty="0"/>
              <a:t>將字元轉成</a:t>
            </a:r>
            <a:r>
              <a:rPr lang="en-US" altLang="zh-TW" sz="2600" dirty="0" smtClean="0"/>
              <a:t>ASCII</a:t>
            </a:r>
            <a:r>
              <a:rPr lang="zh-TW" altLang="en-US" sz="2600" dirty="0" smtClean="0"/>
              <a:t> 再來做比較</a:t>
            </a:r>
            <a:endParaRPr lang="zh-TW" altLang="en-US" sz="2600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B11F-0A44-403E-AE6C-10D9CD80BAF1}" type="datetime1">
              <a:rPr lang="zh-TW" altLang="en-US" smtClean="0"/>
              <a:t>2018/7/24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408" y="2655534"/>
            <a:ext cx="6134745" cy="31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9489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一行包含三個正整數，依序為 </a:t>
            </a:r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/>
              <a:t>M </a:t>
            </a:r>
            <a:r>
              <a:rPr lang="zh-TW" altLang="en-US" dirty="0"/>
              <a:t>與 </a:t>
            </a:r>
            <a:r>
              <a:rPr lang="en-US" altLang="zh-TW" dirty="0"/>
              <a:t>K</a:t>
            </a:r>
            <a:r>
              <a:rPr lang="zh-TW" altLang="en-US" dirty="0"/>
              <a:t>，兩數中間有一個空格分開。 </a:t>
            </a:r>
            <a:r>
              <a:rPr lang="zh-TW" altLang="en-US" dirty="0" smtClean="0"/>
              <a:t>其中 </a:t>
            </a:r>
            <a:r>
              <a:rPr lang="en-US" altLang="zh-TW" dirty="0"/>
              <a:t>K</a:t>
            </a:r>
            <a:r>
              <a:rPr lang="zh-TW" altLang="en-US" dirty="0"/>
              <a:t>小於</a:t>
            </a:r>
            <a:r>
              <a:rPr lang="en-US" altLang="zh-TW" dirty="0"/>
              <a:t>N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zh-TW" altLang="en-US" dirty="0" smtClean="0"/>
              <a:t>如何快速讀入</a:t>
            </a:r>
            <a:r>
              <a:rPr lang="en-US" altLang="zh-TW" dirty="0" smtClean="0"/>
              <a:t>?</a:t>
            </a:r>
            <a:r>
              <a:rPr lang="zh-TW" altLang="en-US" dirty="0" smtClean="0"/>
              <a:t>且讀入的直接為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/>
              <a:t>map(function, </a:t>
            </a:r>
            <a:r>
              <a:rPr lang="en-US" altLang="zh-TW" dirty="0" err="1"/>
              <a:t>iterable</a:t>
            </a:r>
            <a:r>
              <a:rPr lang="en-US" altLang="zh-TW" dirty="0"/>
              <a:t>, </a:t>
            </a:r>
            <a:r>
              <a:rPr lang="en-US" altLang="zh-TW" dirty="0" smtClean="0"/>
              <a:t>...)</a:t>
            </a:r>
          </a:p>
          <a:p>
            <a:pPr lvl="2"/>
            <a:r>
              <a:rPr lang="en-US" altLang="zh-TW" dirty="0" smtClean="0"/>
              <a:t>Function – 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Iterable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一個或多個</a:t>
            </a:r>
            <a:r>
              <a:rPr lang="en-US" altLang="zh-TW" dirty="0" smtClean="0"/>
              <a:t>List</a:t>
            </a:r>
          </a:p>
          <a:p>
            <a:r>
              <a:rPr lang="zh-TW" altLang="en-US" dirty="0" smtClean="0"/>
              <a:t>範例一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/>
              <a:t>List = input().split(“ ”)</a:t>
            </a:r>
          </a:p>
          <a:p>
            <a:pPr marL="274320" lvl="1" indent="0">
              <a:buNone/>
            </a:pP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(input[0])</a:t>
            </a:r>
          </a:p>
          <a:p>
            <a:pPr marL="274320" lvl="1" indent="0">
              <a:buNone/>
            </a:pPr>
            <a:r>
              <a:rPr lang="en-US" altLang="zh-TW" dirty="0"/>
              <a:t>M = </a:t>
            </a:r>
            <a:r>
              <a:rPr lang="en-US" altLang="zh-TW" dirty="0" err="1"/>
              <a:t>int</a:t>
            </a:r>
            <a:r>
              <a:rPr lang="en-US" altLang="zh-TW" dirty="0"/>
              <a:t>(input[1])</a:t>
            </a:r>
          </a:p>
          <a:p>
            <a:pPr marL="274320" lvl="1" indent="0">
              <a:buNone/>
            </a:pPr>
            <a:r>
              <a:rPr lang="en-US" altLang="zh-TW" dirty="0"/>
              <a:t>K = </a:t>
            </a:r>
            <a:r>
              <a:rPr lang="en-US" altLang="zh-TW" dirty="0" err="1"/>
              <a:t>int</a:t>
            </a:r>
            <a:r>
              <a:rPr lang="en-US" altLang="zh-TW" dirty="0"/>
              <a:t>(input[2])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範例二</a:t>
            </a: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N,M,K = map(</a:t>
            </a:r>
            <a:r>
              <a:rPr lang="en-US" altLang="zh-TW" dirty="0" err="1"/>
              <a:t>int,input</a:t>
            </a:r>
            <a:r>
              <a:rPr lang="en-US" altLang="zh-TW" dirty="0"/>
              <a:t>().split(“ </a:t>
            </a:r>
            <a:r>
              <a:rPr lang="en-US" altLang="zh-TW" dirty="0" smtClean="0"/>
              <a:t>”))</a:t>
            </a:r>
          </a:p>
          <a:p>
            <a:pPr marL="274320" lvl="1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614F-9229-46E0-B542-DC27C316D8BB}" type="datetime1">
              <a:rPr lang="zh-TW" altLang="en-US" smtClean="0"/>
              <a:t>2018/7/24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39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課程網站</a:t>
            </a:r>
            <a:endParaRPr lang="en-US" altLang="zh-TW" sz="2400" dirty="0" smtClean="0"/>
          </a:p>
          <a:p>
            <a:pPr lvl="1"/>
            <a:r>
              <a:rPr lang="en-US" altLang="zh-TW" sz="2400" dirty="0" smtClean="0">
                <a:hlinkClick r:id="rId2"/>
              </a:rPr>
              <a:t>https://140.124.184.228/_Exam/Login</a:t>
            </a:r>
            <a:endParaRPr lang="en-US" altLang="zh-TW" sz="2400" dirty="0" smtClean="0"/>
          </a:p>
          <a:p>
            <a:r>
              <a:rPr lang="en-US" altLang="zh-TW" sz="2400" dirty="0" smtClean="0"/>
              <a:t>List</a:t>
            </a:r>
          </a:p>
          <a:p>
            <a:pPr lvl="1"/>
            <a:r>
              <a:rPr lang="en-US" altLang="zh-TW" sz="2400" dirty="0">
                <a:hlinkClick r:id="rId3"/>
              </a:rPr>
              <a:t>http://</a:t>
            </a:r>
            <a:r>
              <a:rPr lang="en-US" altLang="zh-TW" sz="2400" dirty="0" smtClean="0">
                <a:hlinkClick r:id="rId3"/>
              </a:rPr>
              <a:t>www.runoob.com/python/python-lists.html</a:t>
            </a:r>
            <a:endParaRPr lang="en-US" altLang="zh-TW" sz="2400" dirty="0" smtClean="0"/>
          </a:p>
          <a:p>
            <a:r>
              <a:rPr lang="en-US" altLang="zh-TW" sz="2400" dirty="0" smtClean="0"/>
              <a:t>ANSCII</a:t>
            </a:r>
          </a:p>
          <a:p>
            <a:pPr lvl="1"/>
            <a:r>
              <a:rPr lang="en-US" altLang="zh-TW" sz="2400" dirty="0" smtClean="0">
                <a:hlinkClick r:id="rId4"/>
              </a:rPr>
              <a:t>https://openhome.cc/Gossip/Encoding/Python.html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5D9B-212C-45BE-9306-A8C473FF78A9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36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103-19</a:t>
            </a:r>
            <a:br>
              <a:rPr lang="en-US" altLang="zh-TW" dirty="0" smtClean="0"/>
            </a:br>
            <a:r>
              <a:rPr lang="zh-TW" altLang="en-US" dirty="0"/>
              <a:t>英文字分析、取代、插入、刪除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/>
              <a:t>輸入一篇英文文章 </a:t>
            </a:r>
            <a:r>
              <a:rPr lang="en-US" altLang="zh-TW" sz="2400" dirty="0"/>
              <a:t>A</a:t>
            </a:r>
            <a:r>
              <a:rPr lang="zh-TW" altLang="en-US" sz="2400" dirty="0"/>
              <a:t>，文章中英文字以一個空白間隔。另外輸入 </a:t>
            </a:r>
            <a:r>
              <a:rPr lang="en-US" altLang="zh-TW" sz="2400" dirty="0"/>
              <a:t>2 </a:t>
            </a:r>
            <a:r>
              <a:rPr lang="zh-TW" altLang="en-US" sz="2400" dirty="0"/>
              <a:t>個英文字</a:t>
            </a:r>
            <a:r>
              <a:rPr lang="en-US" altLang="zh-TW" sz="2400" dirty="0"/>
              <a:t>(word) P</a:t>
            </a:r>
            <a:r>
              <a:rPr lang="zh-TW" altLang="en-US" sz="2400" dirty="0"/>
              <a:t>、</a:t>
            </a:r>
            <a:r>
              <a:rPr lang="en-US" altLang="zh-TW" sz="2400" dirty="0"/>
              <a:t>Q</a:t>
            </a:r>
            <a:r>
              <a:rPr lang="zh-TW" altLang="en-US" sz="2400" dirty="0"/>
              <a:t>。 </a:t>
            </a:r>
          </a:p>
          <a:p>
            <a:pPr marL="0" indent="0">
              <a:buNone/>
            </a:pPr>
            <a:r>
              <a:rPr lang="en-US" altLang="zh-TW" sz="2400" dirty="0"/>
              <a:t>(1) </a:t>
            </a:r>
            <a:r>
              <a:rPr lang="zh-TW" altLang="en-US" sz="2400" dirty="0"/>
              <a:t>將文章 </a:t>
            </a:r>
            <a:r>
              <a:rPr lang="en-US" altLang="zh-TW" sz="2400" dirty="0"/>
              <a:t>A </a:t>
            </a:r>
            <a:r>
              <a:rPr lang="zh-TW" altLang="en-US" sz="2400" dirty="0"/>
              <a:t>中 </a:t>
            </a:r>
            <a:r>
              <a:rPr lang="en-US" altLang="zh-TW" sz="2400" dirty="0"/>
              <a:t>P </a:t>
            </a:r>
            <a:r>
              <a:rPr lang="zh-TW" altLang="en-US" sz="2400" dirty="0"/>
              <a:t>字串以 </a:t>
            </a:r>
            <a:r>
              <a:rPr lang="en-US" altLang="zh-TW" sz="2400" dirty="0"/>
              <a:t>Q </a:t>
            </a:r>
            <a:r>
              <a:rPr lang="zh-TW" altLang="en-US" sz="2400" dirty="0"/>
              <a:t>字串取代，並輸出。 </a:t>
            </a:r>
          </a:p>
          <a:p>
            <a:pPr marL="0" indent="0">
              <a:buNone/>
            </a:pPr>
            <a:r>
              <a:rPr lang="en-US" altLang="zh-TW" sz="2400" dirty="0"/>
              <a:t>(2) </a:t>
            </a:r>
            <a:r>
              <a:rPr lang="zh-TW" altLang="en-US" sz="2400" dirty="0"/>
              <a:t>在文章 </a:t>
            </a:r>
            <a:r>
              <a:rPr lang="en-US" altLang="zh-TW" sz="2400" dirty="0"/>
              <a:t>A </a:t>
            </a:r>
            <a:r>
              <a:rPr lang="zh-TW" altLang="en-US" sz="2400" dirty="0"/>
              <a:t>中 </a:t>
            </a:r>
            <a:r>
              <a:rPr lang="en-US" altLang="zh-TW" sz="2400" dirty="0"/>
              <a:t>P </a:t>
            </a:r>
            <a:r>
              <a:rPr lang="zh-TW" altLang="en-US" sz="2400" dirty="0"/>
              <a:t>字串前插入 </a:t>
            </a:r>
            <a:r>
              <a:rPr lang="en-US" altLang="zh-TW" sz="2400" dirty="0"/>
              <a:t>Q </a:t>
            </a:r>
            <a:r>
              <a:rPr lang="zh-TW" altLang="en-US" sz="2400" dirty="0"/>
              <a:t>字串，並輸出。 </a:t>
            </a:r>
          </a:p>
          <a:p>
            <a:pPr marL="0" indent="0">
              <a:buNone/>
            </a:pPr>
            <a:r>
              <a:rPr lang="en-US" altLang="zh-TW" sz="2400" dirty="0"/>
              <a:t>(3) </a:t>
            </a:r>
            <a:r>
              <a:rPr lang="zh-TW" altLang="en-US" sz="2400" dirty="0"/>
              <a:t>將文章 </a:t>
            </a:r>
            <a:r>
              <a:rPr lang="en-US" altLang="zh-TW" sz="2400" dirty="0"/>
              <a:t>A </a:t>
            </a:r>
            <a:r>
              <a:rPr lang="zh-TW" altLang="en-US" sz="2400" dirty="0"/>
              <a:t>中 </a:t>
            </a:r>
            <a:r>
              <a:rPr lang="en-US" altLang="zh-TW" sz="2400" dirty="0"/>
              <a:t>P </a:t>
            </a:r>
            <a:r>
              <a:rPr lang="zh-TW" altLang="en-US" sz="2400" dirty="0"/>
              <a:t>字串刪除，並輸出。 </a:t>
            </a:r>
          </a:p>
          <a:p>
            <a:pPr marL="0" indent="0">
              <a:buNone/>
            </a:pPr>
            <a:r>
              <a:rPr lang="en-US" altLang="zh-TW" sz="2400" dirty="0"/>
              <a:t>(4) </a:t>
            </a:r>
            <a:r>
              <a:rPr lang="zh-TW" altLang="en-US" sz="2400" dirty="0"/>
              <a:t>分析文章 </a:t>
            </a:r>
            <a:r>
              <a:rPr lang="en-US" altLang="zh-TW" sz="2400" dirty="0"/>
              <a:t>A </a:t>
            </a:r>
            <a:r>
              <a:rPr lang="zh-TW" altLang="en-US" sz="2400" dirty="0"/>
              <a:t>所有英文字 </a:t>
            </a:r>
            <a:r>
              <a:rPr lang="en-US" altLang="zh-TW" sz="2400" dirty="0"/>
              <a:t>(word) </a:t>
            </a:r>
            <a:r>
              <a:rPr lang="zh-TW" altLang="en-US" sz="2400" dirty="0"/>
              <a:t>的頻率，依頻率由大自小排序， </a:t>
            </a:r>
          </a:p>
          <a:p>
            <a:pPr marL="0" indent="0">
              <a:buNone/>
            </a:pPr>
            <a:r>
              <a:rPr lang="zh-TW" altLang="en-US" sz="2400" dirty="0"/>
              <a:t>頻率相同則以 </a:t>
            </a:r>
            <a:r>
              <a:rPr lang="en-US" altLang="zh-TW" sz="2400" dirty="0"/>
              <a:t>word</a:t>
            </a:r>
            <a:r>
              <a:rPr lang="zh-TW" altLang="en-US" sz="2400" dirty="0"/>
              <a:t>由小自大排序</a:t>
            </a:r>
            <a:r>
              <a:rPr lang="en-US" altLang="zh-TW" sz="2400" dirty="0"/>
              <a:t>(That &gt; This....)</a:t>
            </a:r>
            <a:r>
              <a:rPr lang="zh-TW" altLang="en-US" sz="2400" dirty="0"/>
              <a:t>輸出。 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B09D-0F60-4754-A578-46B08D9D3360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輸入範例說明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zh-TW" altLang="en-US" sz="2400" dirty="0"/>
              <a:t>第一行，文章 </a:t>
            </a:r>
            <a:r>
              <a:rPr lang="en-US" altLang="zh-TW" sz="2400" dirty="0"/>
              <a:t>A </a:t>
            </a:r>
          </a:p>
          <a:p>
            <a:pPr marL="0" indent="0">
              <a:buNone/>
            </a:pPr>
            <a:r>
              <a:rPr lang="zh-TW" altLang="en-US" sz="2400" dirty="0"/>
              <a:t>第二行，英文字 </a:t>
            </a:r>
            <a:r>
              <a:rPr lang="en-US" altLang="zh-TW" sz="2400" dirty="0"/>
              <a:t>P </a:t>
            </a:r>
          </a:p>
          <a:p>
            <a:pPr marL="0" indent="0">
              <a:buNone/>
            </a:pPr>
            <a:r>
              <a:rPr lang="zh-TW" altLang="en-US" sz="2400" dirty="0"/>
              <a:t>第三行，英文字 </a:t>
            </a:r>
            <a:r>
              <a:rPr lang="en-US" altLang="zh-TW" sz="2400" dirty="0"/>
              <a:t>Q 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en-US" sz="2400" dirty="0"/>
              <a:t>輸出範例說明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zh-TW" altLang="en-US" sz="2400" dirty="0"/>
              <a:t>第一行，文章 </a:t>
            </a:r>
            <a:r>
              <a:rPr lang="en-US" altLang="zh-TW" sz="2400" dirty="0"/>
              <a:t>A </a:t>
            </a:r>
            <a:r>
              <a:rPr lang="zh-TW" altLang="en-US" sz="2400" dirty="0"/>
              <a:t>將 </a:t>
            </a:r>
            <a:r>
              <a:rPr lang="en-US" altLang="zh-TW" sz="2400" dirty="0"/>
              <a:t>P </a:t>
            </a:r>
            <a:r>
              <a:rPr lang="zh-TW" altLang="en-US" sz="2400" dirty="0"/>
              <a:t>替換成 </a:t>
            </a:r>
            <a:r>
              <a:rPr lang="en-US" altLang="zh-TW" sz="2400" dirty="0"/>
              <a:t>Q</a:t>
            </a:r>
            <a:r>
              <a:rPr lang="zh-TW" altLang="en-US" sz="2400" dirty="0"/>
              <a:t>。 </a:t>
            </a:r>
          </a:p>
          <a:p>
            <a:pPr marL="0" indent="0">
              <a:buNone/>
            </a:pPr>
            <a:r>
              <a:rPr lang="zh-TW" altLang="en-US" sz="2400" dirty="0"/>
              <a:t>第二行，文章 </a:t>
            </a:r>
            <a:r>
              <a:rPr lang="en-US" altLang="zh-TW" sz="2400" dirty="0"/>
              <a:t>A </a:t>
            </a:r>
            <a:r>
              <a:rPr lang="zh-TW" altLang="en-US" sz="2400" dirty="0"/>
              <a:t>將 </a:t>
            </a:r>
            <a:r>
              <a:rPr lang="en-US" altLang="zh-TW" sz="2400" dirty="0"/>
              <a:t>Q </a:t>
            </a:r>
            <a:r>
              <a:rPr lang="zh-TW" altLang="en-US" sz="2400" dirty="0"/>
              <a:t>插入 </a:t>
            </a:r>
            <a:r>
              <a:rPr lang="en-US" altLang="zh-TW" sz="2400" dirty="0"/>
              <a:t>P </a:t>
            </a:r>
            <a:r>
              <a:rPr lang="zh-TW" altLang="en-US" sz="2400" dirty="0"/>
              <a:t>前面。 </a:t>
            </a:r>
          </a:p>
          <a:p>
            <a:pPr marL="0" indent="0">
              <a:buNone/>
            </a:pPr>
            <a:r>
              <a:rPr lang="zh-TW" altLang="en-US" sz="2400" dirty="0"/>
              <a:t>第三行，文章 </a:t>
            </a:r>
            <a:r>
              <a:rPr lang="en-US" altLang="zh-TW" sz="2400" dirty="0"/>
              <a:t>A </a:t>
            </a:r>
            <a:r>
              <a:rPr lang="zh-TW" altLang="en-US" sz="2400" dirty="0"/>
              <a:t>將 </a:t>
            </a:r>
            <a:r>
              <a:rPr lang="en-US" altLang="zh-TW" sz="2400" dirty="0"/>
              <a:t>P </a:t>
            </a:r>
            <a:r>
              <a:rPr lang="zh-TW" altLang="en-US" sz="2400" dirty="0"/>
              <a:t>刪除。 </a:t>
            </a:r>
          </a:p>
          <a:p>
            <a:pPr marL="0" indent="0">
              <a:buNone/>
            </a:pPr>
            <a:r>
              <a:rPr lang="zh-TW" altLang="en-US" sz="2400" dirty="0"/>
              <a:t>第四行之後，每一行依序為英文字、出現頻率次數，中間以逗號間隔。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55E-D9F8-44E9-A48F-1AE500526DE4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088517"/>
              </p:ext>
            </p:extLst>
          </p:nvPr>
        </p:nvGraphicFramePr>
        <p:xfrm>
          <a:off x="1069975" y="2120899"/>
          <a:ext cx="10058400" cy="431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11616605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493542828"/>
                    </a:ext>
                  </a:extLst>
                </a:gridCol>
              </a:tblGrid>
              <a:tr h="5623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Sample Input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Sample Output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09347"/>
                  </a:ext>
                </a:extLst>
              </a:tr>
              <a:tr h="981925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This is a book That is a cook </a:t>
                      </a:r>
                    </a:p>
                    <a:p>
                      <a:r>
                        <a:rPr lang="en-US" altLang="zh-TW" sz="2400" dirty="0" smtClean="0"/>
                        <a:t>is </a:t>
                      </a:r>
                    </a:p>
                    <a:p>
                      <a:r>
                        <a:rPr lang="en-US" altLang="zh-TW" sz="2400" dirty="0" smtClean="0"/>
                        <a:t>was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This was a book That was a cook </a:t>
                      </a:r>
                    </a:p>
                    <a:p>
                      <a:r>
                        <a:rPr lang="en-US" altLang="zh-TW" sz="2400" dirty="0" smtClean="0"/>
                        <a:t>This was is a book That was is a cook </a:t>
                      </a:r>
                    </a:p>
                    <a:p>
                      <a:r>
                        <a:rPr lang="en-US" altLang="zh-TW" sz="2400" dirty="0" smtClean="0"/>
                        <a:t>This a book That a cook </a:t>
                      </a:r>
                    </a:p>
                    <a:p>
                      <a:r>
                        <a:rPr lang="en-US" altLang="zh-TW" sz="2400" dirty="0" smtClean="0"/>
                        <a:t>a 2 </a:t>
                      </a:r>
                    </a:p>
                    <a:p>
                      <a:r>
                        <a:rPr lang="en-US" altLang="zh-TW" sz="2400" dirty="0" smtClean="0"/>
                        <a:t>is 2 </a:t>
                      </a:r>
                    </a:p>
                    <a:p>
                      <a:r>
                        <a:rPr lang="en-US" altLang="zh-TW" sz="2400" dirty="0" smtClean="0"/>
                        <a:t>That 1 </a:t>
                      </a:r>
                    </a:p>
                    <a:p>
                      <a:r>
                        <a:rPr lang="en-US" altLang="zh-TW" sz="2400" dirty="0" smtClean="0"/>
                        <a:t>This 1 </a:t>
                      </a:r>
                    </a:p>
                    <a:p>
                      <a:r>
                        <a:rPr lang="en-US" altLang="zh-TW" sz="2400" dirty="0" smtClean="0"/>
                        <a:t>book 1 </a:t>
                      </a:r>
                    </a:p>
                    <a:p>
                      <a:r>
                        <a:rPr lang="en-US" altLang="zh-TW" sz="2400" dirty="0" smtClean="0"/>
                        <a:t>cook 1 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1411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D5DB-6D1F-4CAB-A90E-752F17197BF1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85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2138"/>
          <a:stretch/>
        </p:blipFill>
        <p:spPr>
          <a:xfrm>
            <a:off x="22165" y="722429"/>
            <a:ext cx="6608060" cy="52510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57862" r="38926"/>
          <a:stretch/>
        </p:blipFill>
        <p:spPr>
          <a:xfrm>
            <a:off x="6630224" y="722429"/>
            <a:ext cx="5541789" cy="525109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547F-0921-4C47-8E0D-62223109DB90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2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103-20</a:t>
            </a:r>
            <a:br>
              <a:rPr lang="en-US" altLang="zh-TW" dirty="0" smtClean="0"/>
            </a:br>
            <a:r>
              <a:rPr lang="zh-TW" altLang="en-US" dirty="0" smtClean="0"/>
              <a:t>英文文章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輸入一段英文文章，比對文章中是否有某一個英文單字 </a:t>
            </a:r>
            <a:r>
              <a:rPr lang="en-US" altLang="zh-TW" sz="2400" dirty="0"/>
              <a:t>P</a:t>
            </a:r>
            <a:r>
              <a:rPr lang="zh-TW" altLang="en-US" sz="2400" dirty="0"/>
              <a:t>。 </a:t>
            </a:r>
          </a:p>
          <a:p>
            <a:pPr marL="0" indent="0">
              <a:buNone/>
            </a:pPr>
            <a:r>
              <a:rPr lang="zh-TW" altLang="en-US" sz="2400" dirty="0"/>
              <a:t>文章中若有英文單字 </a:t>
            </a:r>
            <a:r>
              <a:rPr lang="en-US" altLang="zh-TW" sz="2400" dirty="0"/>
              <a:t>P</a:t>
            </a:r>
            <a:r>
              <a:rPr lang="zh-TW" altLang="en-US" sz="2400" dirty="0"/>
              <a:t>，將 </a:t>
            </a:r>
            <a:r>
              <a:rPr lang="en-US" altLang="zh-TW" sz="2400" dirty="0"/>
              <a:t>P </a:t>
            </a:r>
            <a:r>
              <a:rPr lang="zh-TW" altLang="en-US" sz="2400" dirty="0"/>
              <a:t>左右</a:t>
            </a:r>
            <a:r>
              <a:rPr lang="en-US" altLang="zh-TW" sz="2400" dirty="0"/>
              <a:t>(</a:t>
            </a:r>
            <a:r>
              <a:rPr lang="zh-TW" altLang="en-US" sz="2400" dirty="0"/>
              <a:t>或稱前後</a:t>
            </a:r>
            <a:r>
              <a:rPr lang="en-US" altLang="zh-TW" sz="2400" dirty="0"/>
              <a:t>) N </a:t>
            </a:r>
            <a:r>
              <a:rPr lang="zh-TW" altLang="en-US" sz="2400" dirty="0"/>
              <a:t>個單字輸出。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輸入</a:t>
            </a:r>
            <a:r>
              <a:rPr lang="zh-TW" altLang="en-US" sz="2400" dirty="0"/>
              <a:t>的文章只包含 </a:t>
            </a:r>
            <a:r>
              <a:rPr lang="en-US" altLang="zh-TW" sz="2400" dirty="0" err="1"/>
              <a:t>a~z</a:t>
            </a:r>
            <a:r>
              <a:rPr lang="en-US" altLang="zh-TW" sz="2400" dirty="0"/>
              <a:t>, A~Z</a:t>
            </a:r>
            <a:r>
              <a:rPr lang="zh-TW" altLang="en-US" sz="2400" dirty="0"/>
              <a:t>，以及空白字元。 </a:t>
            </a:r>
          </a:p>
          <a:p>
            <a:pPr marL="0" indent="0">
              <a:buNone/>
            </a:pPr>
            <a:r>
              <a:rPr lang="zh-TW" altLang="en-US" sz="2400" dirty="0"/>
              <a:t>比對英文單字 </a:t>
            </a:r>
            <a:r>
              <a:rPr lang="en-US" altLang="zh-TW" sz="2400" dirty="0"/>
              <a:t>P</a:t>
            </a:r>
            <a:r>
              <a:rPr lang="zh-TW" altLang="en-US" sz="2400" dirty="0"/>
              <a:t>時，大小寫視為相同。 </a:t>
            </a:r>
          </a:p>
          <a:p>
            <a:pPr marL="0" indent="0">
              <a:buNone/>
            </a:pPr>
            <a:r>
              <a:rPr lang="zh-TW" altLang="en-US" sz="2400" dirty="0"/>
              <a:t>輸出結果要依據字典遞增順序排列輸出。 </a:t>
            </a:r>
          </a:p>
          <a:p>
            <a:pPr marL="0" indent="0">
              <a:buNone/>
            </a:pPr>
            <a:r>
              <a:rPr lang="zh-TW" altLang="en-US" sz="2400" dirty="0"/>
              <a:t>其排序規則為</a:t>
            </a:r>
            <a:r>
              <a:rPr lang="en-US" altLang="zh-TW" sz="2400" dirty="0"/>
              <a:t>: </a:t>
            </a:r>
          </a:p>
          <a:p>
            <a:pPr marL="0" indent="0">
              <a:buNone/>
            </a:pPr>
            <a:r>
              <a:rPr lang="en-US" altLang="zh-TW" sz="2400" dirty="0"/>
              <a:t>1. </a:t>
            </a:r>
            <a:r>
              <a:rPr lang="zh-TW" altLang="en-US" sz="2400" dirty="0"/>
              <a:t>若輸入排序指令 </a:t>
            </a:r>
            <a:r>
              <a:rPr lang="en-US" altLang="zh-TW" sz="2400" dirty="0"/>
              <a:t>L</a:t>
            </a:r>
            <a:r>
              <a:rPr lang="zh-TW" altLang="en-US" sz="2400" dirty="0"/>
              <a:t>，則依左邊的單字排序。 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若輸入排序指令 </a:t>
            </a:r>
            <a:r>
              <a:rPr lang="en-US" altLang="zh-TW" sz="2400" dirty="0"/>
              <a:t>R</a:t>
            </a:r>
            <a:r>
              <a:rPr lang="zh-TW" altLang="en-US" sz="2400" dirty="0"/>
              <a:t>，則依右邊的單字排序。 </a:t>
            </a:r>
          </a:p>
          <a:p>
            <a:pPr marL="0" indent="0">
              <a:buNone/>
            </a:pPr>
            <a:r>
              <a:rPr lang="en-US" altLang="zh-TW" sz="2400" dirty="0"/>
              <a:t>3. </a:t>
            </a:r>
            <a:r>
              <a:rPr lang="zh-TW" altLang="en-US" sz="2400" dirty="0"/>
              <a:t>排序所根據的單字，依據跟單字 </a:t>
            </a:r>
            <a:r>
              <a:rPr lang="en-US" altLang="zh-TW" sz="2400" dirty="0"/>
              <a:t>P </a:t>
            </a:r>
            <a:r>
              <a:rPr lang="zh-TW" altLang="en-US" sz="2400" dirty="0"/>
              <a:t>距離的遠近，由近至遠比較排序。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A0EF-C9CC-4FA3-B983-9BBE4CB3FA37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9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輸入範例說明</a:t>
            </a:r>
            <a:r>
              <a:rPr lang="en-US" altLang="zh-TW" sz="2800" dirty="0"/>
              <a:t>: </a:t>
            </a:r>
          </a:p>
          <a:p>
            <a:pPr marL="0" indent="0">
              <a:buNone/>
            </a:pPr>
            <a:r>
              <a:rPr lang="zh-TW" altLang="en-US" sz="2800" dirty="0"/>
              <a:t>第一行，單字 </a:t>
            </a:r>
            <a:r>
              <a:rPr lang="en-US" altLang="zh-TW" sz="2800" dirty="0"/>
              <a:t>P</a:t>
            </a:r>
            <a:r>
              <a:rPr lang="zh-TW" altLang="en-US" sz="2800" dirty="0"/>
              <a:t>，以及 </a:t>
            </a:r>
            <a:r>
              <a:rPr lang="en-US" altLang="zh-TW" sz="2800" dirty="0"/>
              <a:t>N</a:t>
            </a:r>
            <a:r>
              <a:rPr lang="zh-TW" altLang="en-US" sz="2800" dirty="0"/>
              <a:t>，和排序指令 </a:t>
            </a:r>
            <a:r>
              <a:rPr lang="en-US" altLang="zh-TW" sz="2800" dirty="0"/>
              <a:t>L/R</a:t>
            </a:r>
            <a:r>
              <a:rPr lang="zh-TW" altLang="en-US" sz="2800" dirty="0"/>
              <a:t>。 </a:t>
            </a:r>
          </a:p>
          <a:p>
            <a:pPr marL="0" indent="0">
              <a:buNone/>
            </a:pPr>
            <a:r>
              <a:rPr lang="zh-TW" altLang="en-US" sz="2800" dirty="0"/>
              <a:t>第二行之後為待比對的英文文章。 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輸出範例說明</a:t>
            </a:r>
            <a:r>
              <a:rPr lang="en-US" altLang="zh-TW" sz="2800" dirty="0"/>
              <a:t>: </a:t>
            </a:r>
          </a:p>
          <a:p>
            <a:pPr marL="0" indent="0">
              <a:buNone/>
            </a:pPr>
            <a:r>
              <a:rPr lang="zh-TW" altLang="en-US" sz="2800" dirty="0"/>
              <a:t>依排序指令 </a:t>
            </a:r>
            <a:r>
              <a:rPr lang="en-US" altLang="zh-TW" sz="2800" dirty="0"/>
              <a:t>L/R </a:t>
            </a:r>
            <a:r>
              <a:rPr lang="zh-TW" altLang="en-US" sz="2800" dirty="0"/>
              <a:t>輸出。 </a:t>
            </a:r>
          </a:p>
          <a:p>
            <a:pPr marL="0" indent="0">
              <a:buNone/>
            </a:pPr>
            <a:r>
              <a:rPr lang="zh-TW" altLang="en-US" sz="2800" dirty="0"/>
              <a:t>單字 </a:t>
            </a:r>
            <a:r>
              <a:rPr lang="en-US" altLang="zh-TW" sz="2800" dirty="0"/>
              <a:t>P </a:t>
            </a:r>
            <a:r>
              <a:rPr lang="zh-TW" altLang="en-US" sz="2800" dirty="0"/>
              <a:t>，其字母要全部大寫，其餘單字全部小寫。 </a:t>
            </a:r>
          </a:p>
          <a:p>
            <a:pPr marL="0" indent="0">
              <a:buNone/>
            </a:pPr>
            <a:r>
              <a:rPr lang="zh-TW" altLang="en-US" sz="2800" dirty="0"/>
              <a:t>比對到左或右文若不足 </a:t>
            </a:r>
            <a:r>
              <a:rPr lang="en-US" altLang="zh-TW" sz="2800" dirty="0"/>
              <a:t>N </a:t>
            </a:r>
            <a:r>
              <a:rPr lang="zh-TW" altLang="en-US" sz="2800" dirty="0"/>
              <a:t>個單字，則全數列出。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C9CE-5F6D-4D49-8371-80CAE3BDDBFC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22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1496"/>
              </p:ext>
            </p:extLst>
          </p:nvPr>
        </p:nvGraphicFramePr>
        <p:xfrm>
          <a:off x="1069975" y="2120899"/>
          <a:ext cx="10058400" cy="175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4116166053"/>
                    </a:ext>
                  </a:extLst>
                </a:gridCol>
              </a:tblGrid>
              <a:tr h="5623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Sample Input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09347"/>
                  </a:ext>
                </a:extLst>
              </a:tr>
              <a:tr h="981925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Man 3 L </a:t>
                      </a:r>
                    </a:p>
                    <a:p>
                      <a:r>
                        <a:rPr lang="en-US" altLang="zh-TW" sz="2400" dirty="0" smtClean="0"/>
                        <a:t>Descent of Man The Ascent of Man The Old Man and The Sea A Portrait of The Artist As a Young Man 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141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39310"/>
              </p:ext>
            </p:extLst>
          </p:nvPr>
        </p:nvGraphicFramePr>
        <p:xfrm>
          <a:off x="1069848" y="3898882"/>
          <a:ext cx="10058400" cy="211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729802589"/>
                    </a:ext>
                  </a:extLst>
                </a:gridCol>
              </a:tblGrid>
              <a:tr h="5623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Sample Output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00946"/>
                  </a:ext>
                </a:extLst>
              </a:tr>
              <a:tr h="981925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the ascent of MAN the old man </a:t>
                      </a:r>
                    </a:p>
                    <a:p>
                      <a:r>
                        <a:rPr lang="en-US" altLang="zh-TW" sz="2400" dirty="0" smtClean="0"/>
                        <a:t>descent of MAN the ascent of </a:t>
                      </a:r>
                    </a:p>
                    <a:p>
                      <a:r>
                        <a:rPr lang="en-US" altLang="zh-TW" sz="2400" dirty="0" smtClean="0"/>
                        <a:t>man the old MAN and the sea </a:t>
                      </a:r>
                    </a:p>
                    <a:p>
                      <a:r>
                        <a:rPr lang="en-US" altLang="zh-TW" sz="2400" dirty="0" smtClean="0"/>
                        <a:t>as a young MAN 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50460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483D-107D-45CC-BEA5-513940279A87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65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0464"/>
          <a:stretch/>
        </p:blipFill>
        <p:spPr>
          <a:xfrm>
            <a:off x="0" y="484631"/>
            <a:ext cx="7104616" cy="60061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49285"/>
          <a:stretch/>
        </p:blipFill>
        <p:spPr>
          <a:xfrm>
            <a:off x="5152180" y="484630"/>
            <a:ext cx="6939475" cy="600611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BFE-6384-465D-85EA-DDCFCE8B57C4}" type="datetime1">
              <a:rPr lang="zh-TW" altLang="en-US" smtClean="0"/>
              <a:t>2018/7/24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175</TotalTime>
  <Words>1168</Words>
  <Application>Microsoft Office PowerPoint</Application>
  <PresentationFormat>寬螢幕</PresentationFormat>
  <Paragraphs>189</Paragraphs>
  <Slides>18</Slides>
  <Notes>3</Notes>
  <HiddenSlides>3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等线</vt:lpstr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Coding365 week-4</vt:lpstr>
      <vt:lpstr>103-19 英文字分析、取代、插入、刪除</vt:lpstr>
      <vt:lpstr>PowerPoint 簡報</vt:lpstr>
      <vt:lpstr>PowerPoint 簡報</vt:lpstr>
      <vt:lpstr>PowerPoint 簡報</vt:lpstr>
      <vt:lpstr>103-20 英文文章</vt:lpstr>
      <vt:lpstr>PowerPoint 簡報</vt:lpstr>
      <vt:lpstr>PowerPoint 簡報</vt:lpstr>
      <vt:lpstr>PowerPoint 簡報</vt:lpstr>
      <vt:lpstr>103-21 定時 K 彈 </vt:lpstr>
      <vt:lpstr>PowerPoint 簡報</vt:lpstr>
      <vt:lpstr>PowerPoint 簡報</vt:lpstr>
      <vt:lpstr>可能遇到問題</vt:lpstr>
      <vt:lpstr>List </vt:lpstr>
      <vt:lpstr>PowerPoint 簡報</vt:lpstr>
      <vt:lpstr>PowerPoint 簡報</vt:lpstr>
      <vt:lpstr>PowerPoint 簡報</vt:lpstr>
      <vt:lpstr>參考資源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Andrew Chang</cp:lastModifiedBy>
  <cp:revision>24</cp:revision>
  <dcterms:created xsi:type="dcterms:W3CDTF">2018-07-09T07:13:09Z</dcterms:created>
  <dcterms:modified xsi:type="dcterms:W3CDTF">2018-07-24T05:55:34Z</dcterms:modified>
</cp:coreProperties>
</file>