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2" r:id="rId6"/>
    <p:sldId id="274" r:id="rId7"/>
    <p:sldId id="273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EF1E-4E30-4C11-874D-EDB15F560DA7}" type="datetimeFigureOut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487FA-2C46-46FE-AABB-9117A92D2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25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87FA-2C46-46FE-AABB-9117A92D22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44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87FA-2C46-46FE-AABB-9117A92D22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72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487FA-2C46-46FE-AABB-9117A92D22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75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5095-B7E3-4C3D-85F4-CF8259AF4991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457B-2D5B-4B98-B6E8-9888C3189004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4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6960-B6A8-4753-8C61-ACBC5838D07C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59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2C42-99BE-4878-A861-E61012F719B8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0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D38129E-2DF1-4E6D-8964-DE630F16234A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23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629D-5D61-4A61-8566-14B02E766159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8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7DF3-32DE-4A0E-9B36-849A7F666502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D465-88F0-4BF0-98A6-5AC482B7866A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62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E1A5-024F-4D1E-8BEA-5C67A3233ACE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7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A380-5BC9-4FC5-B9E7-7B790C20BA65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8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BE18-B816-433C-A1F8-73EC95D29973}" type="datetime1">
              <a:rPr lang="zh-TW" altLang="en-US" smtClean="0"/>
              <a:t>2018/7/23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6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A032B65-7C39-49C1-833F-2177CAD13E00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0030E0-5F0B-4B01-8B4B-19EB5A1D6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Coding365</a:t>
            </a:r>
            <a:br>
              <a:rPr lang="en-US" altLang="zh-TW" dirty="0" smtClean="0"/>
            </a:br>
            <a:r>
              <a:rPr lang="en-US" altLang="zh-TW" dirty="0" smtClean="0"/>
              <a:t>week-4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AA2E-A3F5-4F9F-80EE-AE034940A72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1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</a:t>
            </a:r>
            <a:r>
              <a:rPr lang="en-US" altLang="zh-TW" sz="4000" dirty="0" smtClean="0"/>
              <a:t>2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 Animal-Dog</a:t>
            </a:r>
          </a:p>
          <a:p>
            <a:pPr lvl="1"/>
            <a:r>
              <a:rPr lang="zh-TW" altLang="en-US" dirty="0" smtClean="0"/>
              <a:t>動物中有很多種，有狗、貓和鳥等等，我們可以利用繼承的方式，讓狗這個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擁有動物這個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。狗就是子類別，動物就是父類別。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中繼承的方法，就是在括號中打上父類別。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984915" y="3631223"/>
            <a:ext cx="10143334" cy="2542622"/>
            <a:chOff x="984915" y="3631223"/>
            <a:chExt cx="10143334" cy="2542622"/>
          </a:xfrm>
        </p:grpSpPr>
        <p:grpSp>
          <p:nvGrpSpPr>
            <p:cNvPr id="5" name="群組 4"/>
            <p:cNvGrpSpPr/>
            <p:nvPr/>
          </p:nvGrpSpPr>
          <p:grpSpPr>
            <a:xfrm>
              <a:off x="984915" y="3631223"/>
              <a:ext cx="10143334" cy="2542622"/>
              <a:chOff x="1069848" y="4268405"/>
              <a:chExt cx="10228267" cy="238305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069848" y="4268405"/>
                <a:ext cx="10228267" cy="2383058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1155491" y="4292389"/>
                <a:ext cx="9967663" cy="206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/>
                  <a:t>class Animal():</a:t>
                </a:r>
              </a:p>
              <a:p>
                <a:r>
                  <a:rPr lang="en-US" altLang="zh-TW" sz="1600" dirty="0"/>
                  <a:t>    </a:t>
                </a:r>
                <a:r>
                  <a:rPr lang="en-US" altLang="zh-TW" sz="1600" dirty="0" err="1"/>
                  <a:t>def</a:t>
                </a:r>
                <a:r>
                  <a:rPr lang="en-US" altLang="zh-TW" sz="1600" dirty="0"/>
                  <a:t> __</a:t>
                </a:r>
                <a:r>
                  <a:rPr lang="en-US" altLang="zh-TW" sz="1600" dirty="0" err="1"/>
                  <a:t>init</a:t>
                </a:r>
                <a:r>
                  <a:rPr lang="en-US" altLang="zh-TW" sz="1600" dirty="0"/>
                  <a:t>__(self, name):</a:t>
                </a:r>
              </a:p>
              <a:p>
                <a:r>
                  <a:rPr lang="en-US" altLang="zh-TW" sz="1600" dirty="0"/>
                  <a:t>        self.name = name</a:t>
                </a:r>
              </a:p>
              <a:p>
                <a:r>
                  <a:rPr lang="en-US" altLang="zh-TW" sz="1600" dirty="0"/>
                  <a:t>class Dog(Animal):</a:t>
                </a:r>
              </a:p>
              <a:p>
                <a:r>
                  <a:rPr lang="en-US" altLang="zh-TW" sz="1600" dirty="0"/>
                  <a:t>    </a:t>
                </a:r>
                <a:r>
                  <a:rPr lang="en-US" altLang="zh-TW" sz="1600" dirty="0" err="1"/>
                  <a:t>def</a:t>
                </a:r>
                <a:r>
                  <a:rPr lang="en-US" altLang="zh-TW" sz="1600" dirty="0"/>
                  <a:t> __</a:t>
                </a:r>
                <a:r>
                  <a:rPr lang="en-US" altLang="zh-TW" sz="1600" dirty="0" err="1"/>
                  <a:t>init</a:t>
                </a:r>
                <a:r>
                  <a:rPr lang="en-US" altLang="zh-TW" sz="1600" dirty="0"/>
                  <a:t>__(self, name):</a:t>
                </a:r>
              </a:p>
              <a:p>
                <a:r>
                  <a:rPr lang="en-US" altLang="zh-TW" sz="1600" dirty="0"/>
                  <a:t>        super().__</a:t>
                </a:r>
                <a:r>
                  <a:rPr lang="en-US" altLang="zh-TW" sz="1600" dirty="0" err="1"/>
                  <a:t>init</a:t>
                </a:r>
                <a:r>
                  <a:rPr lang="en-US" altLang="zh-TW" sz="1600" dirty="0"/>
                  <a:t>__('</a:t>
                </a:r>
                <a:r>
                  <a:rPr lang="zh-TW" altLang="en-US" sz="1600" dirty="0"/>
                  <a:t>小狗</a:t>
                </a:r>
                <a:r>
                  <a:rPr lang="en-US" altLang="zh-TW" sz="1600" dirty="0"/>
                  <a:t>'+name)</a:t>
                </a:r>
              </a:p>
              <a:p>
                <a:r>
                  <a:rPr lang="en-US" altLang="zh-TW" sz="1600" dirty="0"/>
                  <a:t>a = Animal('</a:t>
                </a:r>
                <a:r>
                  <a:rPr lang="zh-TW" altLang="en-US" sz="1600" dirty="0"/>
                  <a:t>動物</a:t>
                </a:r>
                <a:r>
                  <a:rPr lang="en-US" altLang="zh-TW" sz="1600" dirty="0"/>
                  <a:t>')</a:t>
                </a:r>
              </a:p>
              <a:p>
                <a:r>
                  <a:rPr lang="en-US" altLang="zh-TW" sz="1600" dirty="0"/>
                  <a:t>d = Dog('</a:t>
                </a:r>
                <a:r>
                  <a:rPr lang="zh-TW" altLang="en-US" sz="1600" dirty="0"/>
                  <a:t>小白</a:t>
                </a:r>
                <a:r>
                  <a:rPr lang="en-US" altLang="zh-TW" sz="1600" dirty="0"/>
                  <a:t>')</a:t>
                </a:r>
              </a:p>
              <a:p>
                <a:r>
                  <a:rPr lang="en-US" altLang="zh-TW" sz="1600" dirty="0"/>
                  <a:t>print(a.name)</a:t>
                </a:r>
              </a:p>
              <a:p>
                <a:r>
                  <a:rPr lang="en-US" altLang="zh-TW" sz="1600" dirty="0"/>
                  <a:t>print(d.name)</a:t>
                </a:r>
                <a:endParaRPr lang="zh-TW" altLang="en-US" sz="1600" dirty="0"/>
              </a:p>
            </p:txBody>
          </p:sp>
        </p:grp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371" y="3756486"/>
              <a:ext cx="4552950" cy="2333625"/>
            </a:xfrm>
            <a:prstGeom prst="rect">
              <a:avLst/>
            </a:prstGeom>
          </p:spPr>
        </p:pic>
      </p:grpSp>
      <p:sp>
        <p:nvSpPr>
          <p:cNvPr id="16" name="橢圓 15"/>
          <p:cNvSpPr/>
          <p:nvPr/>
        </p:nvSpPr>
        <p:spPr>
          <a:xfrm>
            <a:off x="2022231" y="4343399"/>
            <a:ext cx="931984" cy="42724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34E3-846D-4E75-ABC4-19E138AA933F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6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</a:t>
            </a:r>
            <a:r>
              <a:rPr lang="en-US" altLang="zh-TW" sz="4000" dirty="0" smtClean="0"/>
              <a:t>3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子</a:t>
            </a:r>
            <a:r>
              <a:rPr lang="zh-TW" altLang="en-US" dirty="0" smtClean="0"/>
              <a:t>類別</a:t>
            </a:r>
            <a:r>
              <a:rPr lang="zh-TW" altLang="en-US" dirty="0"/>
              <a:t>可以</a:t>
            </a:r>
            <a:r>
              <a:rPr lang="zh-TW" altLang="en-US" dirty="0" smtClean="0"/>
              <a:t>繼承</a:t>
            </a:r>
            <a:r>
              <a:rPr lang="zh-TW" altLang="en-US" dirty="0"/>
              <a:t>父</a:t>
            </a:r>
            <a:r>
              <a:rPr lang="zh-TW" altLang="en-US" dirty="0" smtClean="0"/>
              <a:t>類別</a:t>
            </a:r>
            <a:r>
              <a:rPr lang="zh-TW" altLang="en-US" dirty="0"/>
              <a:t>的資料與函式，</a:t>
            </a:r>
            <a:r>
              <a:rPr lang="zh-TW" altLang="en-US" dirty="0" smtClean="0"/>
              <a:t>在</a:t>
            </a:r>
            <a:r>
              <a:rPr lang="zh-TW" altLang="en-US" dirty="0"/>
              <a:t>子</a:t>
            </a:r>
            <a:r>
              <a:rPr lang="zh-TW" altLang="en-US" dirty="0" smtClean="0"/>
              <a:t>類別</a:t>
            </a:r>
            <a:r>
              <a:rPr lang="zh-TW" altLang="en-US" dirty="0"/>
              <a:t>內</a:t>
            </a:r>
            <a:r>
              <a:rPr lang="zh-TW" altLang="en-US" sz="2400" b="1" dirty="0"/>
              <a:t>重新改寫</a:t>
            </a:r>
            <a:r>
              <a:rPr lang="zh-TW" altLang="en-US" dirty="0"/>
              <a:t>父</a:t>
            </a:r>
            <a:r>
              <a:rPr lang="zh-TW" altLang="en-US" dirty="0" smtClean="0"/>
              <a:t>類別</a:t>
            </a:r>
            <a:r>
              <a:rPr lang="zh-TW" altLang="en-US" dirty="0"/>
              <a:t>的函式，</a:t>
            </a:r>
            <a:r>
              <a:rPr lang="zh-TW" altLang="en-US" dirty="0" smtClean="0"/>
              <a:t>讓</a:t>
            </a:r>
            <a:r>
              <a:rPr lang="zh-TW" altLang="en-US" dirty="0"/>
              <a:t>子</a:t>
            </a:r>
            <a:r>
              <a:rPr lang="zh-TW" altLang="en-US" dirty="0" smtClean="0"/>
              <a:t>類別與</a:t>
            </a:r>
            <a:r>
              <a:rPr lang="zh-TW" altLang="en-US" dirty="0"/>
              <a:t>父</a:t>
            </a:r>
            <a:r>
              <a:rPr lang="zh-TW" altLang="en-US" dirty="0" smtClean="0"/>
              <a:t>類別的</a:t>
            </a:r>
            <a:r>
              <a:rPr lang="zh-TW" altLang="en-US" sz="2400" b="1" dirty="0"/>
              <a:t>同一個函式有不同功能</a:t>
            </a:r>
            <a:r>
              <a:rPr lang="zh-TW" altLang="en-US" dirty="0"/>
              <a:t>，</a:t>
            </a:r>
            <a:r>
              <a:rPr lang="zh-TW" altLang="en-US" dirty="0" smtClean="0"/>
              <a:t>這樣稱作</a:t>
            </a:r>
            <a:r>
              <a:rPr lang="zh-TW" altLang="en-US" sz="2400" b="1" dirty="0" smtClean="0"/>
              <a:t>覆寫</a:t>
            </a:r>
            <a:r>
              <a:rPr lang="en-US" altLang="zh-TW" sz="2400" b="1" dirty="0" smtClean="0"/>
              <a:t>Override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36065" y="3138065"/>
            <a:ext cx="10143334" cy="3293208"/>
            <a:chOff x="736065" y="3138065"/>
            <a:chExt cx="10143334" cy="3293208"/>
          </a:xfrm>
        </p:grpSpPr>
        <p:sp>
          <p:nvSpPr>
            <p:cNvPr id="7" name="矩形 6"/>
            <p:cNvSpPr/>
            <p:nvPr/>
          </p:nvSpPr>
          <p:spPr>
            <a:xfrm>
              <a:off x="736065" y="3138065"/>
              <a:ext cx="10143334" cy="329320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65285" y="3138065"/>
              <a:ext cx="9884894" cy="3293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Animal():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__</a:t>
              </a:r>
              <a:r>
                <a:rPr lang="en-US" altLang="zh-TW" sz="1600" dirty="0" err="1"/>
                <a:t>init</a:t>
              </a:r>
              <a:r>
                <a:rPr lang="en-US" altLang="zh-TW" sz="1600" dirty="0"/>
                <a:t>__(self, name):</a:t>
              </a:r>
            </a:p>
            <a:p>
              <a:r>
                <a:rPr lang="en-US" altLang="zh-TW" sz="1600" dirty="0"/>
                <a:t>        self.name = name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sound(self):</a:t>
              </a:r>
            </a:p>
            <a:p>
              <a:r>
                <a:rPr lang="en-US" altLang="zh-TW" sz="1600" dirty="0"/>
                <a:t>        pass</a:t>
              </a:r>
            </a:p>
            <a:p>
              <a:r>
                <a:rPr lang="en-US" altLang="zh-TW" sz="1600" dirty="0"/>
                <a:t>class Dog(Animal):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__</a:t>
              </a:r>
              <a:r>
                <a:rPr lang="en-US" altLang="zh-TW" sz="1600" dirty="0" err="1"/>
                <a:t>init</a:t>
              </a:r>
              <a:r>
                <a:rPr lang="en-US" altLang="zh-TW" sz="1600" dirty="0"/>
                <a:t>__(self, name):</a:t>
              </a:r>
            </a:p>
            <a:p>
              <a:r>
                <a:rPr lang="en-US" altLang="zh-TW" sz="1600" dirty="0"/>
                <a:t>        super().__</a:t>
              </a:r>
              <a:r>
                <a:rPr lang="en-US" altLang="zh-TW" sz="1600" dirty="0" err="1"/>
                <a:t>init</a:t>
              </a:r>
              <a:r>
                <a:rPr lang="en-US" altLang="zh-TW" sz="1600" dirty="0"/>
                <a:t>__('</a:t>
              </a:r>
              <a:r>
                <a:rPr lang="zh-TW" altLang="en-US" sz="1600" dirty="0"/>
                <a:t>小狗</a:t>
              </a:r>
              <a:r>
                <a:rPr lang="en-US" altLang="zh-TW" sz="1600" dirty="0"/>
                <a:t>'+name)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sound(self):</a:t>
              </a:r>
            </a:p>
            <a:p>
              <a:r>
                <a:rPr lang="en-US" altLang="zh-TW" sz="1600" dirty="0"/>
                <a:t>        return '</a:t>
              </a:r>
              <a:r>
                <a:rPr lang="zh-TW" altLang="en-US" sz="1600" dirty="0"/>
                <a:t>汪汪叫</a:t>
              </a:r>
              <a:r>
                <a:rPr lang="en-US" altLang="zh-TW" sz="1600" dirty="0"/>
                <a:t>'</a:t>
              </a:r>
            </a:p>
            <a:p>
              <a:r>
                <a:rPr lang="en-US" altLang="zh-TW" sz="1600" dirty="0"/>
                <a:t>d = Dog('</a:t>
              </a:r>
              <a:r>
                <a:rPr lang="zh-TW" altLang="en-US" sz="1600" dirty="0"/>
                <a:t>小黑</a:t>
              </a:r>
              <a:r>
                <a:rPr lang="en-US" altLang="zh-TW" sz="1600" dirty="0"/>
                <a:t>')</a:t>
              </a:r>
            </a:p>
            <a:p>
              <a:r>
                <a:rPr lang="en-US" altLang="zh-TW" sz="1600" dirty="0"/>
                <a:t>print(d.name)</a:t>
              </a:r>
            </a:p>
            <a:p>
              <a:r>
                <a:rPr lang="en-US" altLang="zh-TW" sz="1600" dirty="0"/>
                <a:t>print(</a:t>
              </a:r>
              <a:r>
                <a:rPr lang="en-US" altLang="zh-TW" sz="1600" dirty="0" err="1"/>
                <a:t>d.sound</a:t>
              </a:r>
              <a:r>
                <a:rPr lang="en-US" altLang="zh-TW" sz="1600" dirty="0"/>
                <a:t>())</a:t>
              </a:r>
              <a:endParaRPr lang="zh-TW" altLang="en-US" sz="1600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0852" y="3408807"/>
              <a:ext cx="3438525" cy="2790825"/>
            </a:xfrm>
            <a:prstGeom prst="rect">
              <a:avLst/>
            </a:prstGeom>
          </p:spPr>
        </p:pic>
      </p:grpSp>
      <p:sp>
        <p:nvSpPr>
          <p:cNvPr id="11" name="橢圓 10"/>
          <p:cNvSpPr/>
          <p:nvPr/>
        </p:nvSpPr>
        <p:spPr>
          <a:xfrm>
            <a:off x="1069847" y="5046784"/>
            <a:ext cx="1770067" cy="668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94EF-4A92-4621-A942-1E46257E433E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7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</a:t>
            </a:r>
            <a:r>
              <a:rPr lang="en-US" altLang="zh-TW" sz="4000" dirty="0" smtClean="0"/>
              <a:t>4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子類別</a:t>
            </a:r>
            <a:r>
              <a:rPr lang="zh-TW" altLang="en-US" dirty="0"/>
              <a:t>可以</a:t>
            </a:r>
            <a:r>
              <a:rPr lang="zh-TW" altLang="en-US" dirty="0" smtClean="0"/>
              <a:t>繼承</a:t>
            </a:r>
            <a:r>
              <a:rPr lang="zh-TW" altLang="en-US" dirty="0"/>
              <a:t>父</a:t>
            </a:r>
            <a:r>
              <a:rPr lang="zh-TW" altLang="en-US" dirty="0" smtClean="0"/>
              <a:t>類別</a:t>
            </a:r>
            <a:r>
              <a:rPr lang="zh-TW" altLang="en-US" dirty="0"/>
              <a:t>的資料與函式，</a:t>
            </a:r>
            <a:r>
              <a:rPr lang="zh-TW" altLang="en-US" dirty="0" smtClean="0"/>
              <a:t>在</a:t>
            </a:r>
            <a:r>
              <a:rPr lang="zh-TW" altLang="en-US" dirty="0"/>
              <a:t>子</a:t>
            </a:r>
            <a:r>
              <a:rPr lang="zh-TW" altLang="en-US" dirty="0" smtClean="0"/>
              <a:t>類別</a:t>
            </a:r>
            <a:r>
              <a:rPr lang="zh-TW" altLang="en-US" dirty="0"/>
              <a:t>內</a:t>
            </a:r>
            <a:r>
              <a:rPr lang="zh-TW" altLang="en-US" sz="2400" b="1" dirty="0" smtClean="0"/>
              <a:t>新增</a:t>
            </a:r>
            <a:r>
              <a:rPr lang="zh-TW" altLang="en-US" dirty="0"/>
              <a:t>父</a:t>
            </a:r>
            <a:r>
              <a:rPr lang="zh-TW" altLang="en-US" dirty="0" smtClean="0"/>
              <a:t>類別</a:t>
            </a:r>
            <a:r>
              <a:rPr lang="zh-TW" altLang="en-US" dirty="0"/>
              <a:t>沒有的函</a:t>
            </a:r>
            <a:r>
              <a:rPr lang="zh-TW" altLang="en-US" dirty="0" smtClean="0"/>
              <a:t>式。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1195752" y="2821543"/>
            <a:ext cx="10058399" cy="3785652"/>
            <a:chOff x="1292468" y="2997389"/>
            <a:chExt cx="10058399" cy="3785652"/>
          </a:xfrm>
        </p:grpSpPr>
        <p:sp>
          <p:nvSpPr>
            <p:cNvPr id="5" name="矩形 4"/>
            <p:cNvSpPr/>
            <p:nvPr/>
          </p:nvSpPr>
          <p:spPr>
            <a:xfrm>
              <a:off x="1292468" y="2997389"/>
              <a:ext cx="9835779" cy="378565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465973" y="2997389"/>
              <a:ext cx="988489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Animal():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__</a:t>
              </a:r>
              <a:r>
                <a:rPr lang="en-US" altLang="zh-TW" sz="1600" dirty="0" err="1"/>
                <a:t>init</a:t>
              </a:r>
              <a:r>
                <a:rPr lang="en-US" altLang="zh-TW" sz="1600" dirty="0"/>
                <a:t>__(self, name):</a:t>
              </a:r>
            </a:p>
            <a:p>
              <a:r>
                <a:rPr lang="en-US" altLang="zh-TW" sz="1600" dirty="0"/>
                <a:t>        self.name = name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sound(self):</a:t>
              </a:r>
            </a:p>
            <a:p>
              <a:r>
                <a:rPr lang="en-US" altLang="zh-TW" sz="1600" dirty="0"/>
                <a:t>        pass</a:t>
              </a:r>
            </a:p>
            <a:p>
              <a:r>
                <a:rPr lang="en-US" altLang="zh-TW" sz="1600" dirty="0"/>
                <a:t>class Dog(Animal):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__</a:t>
              </a:r>
              <a:r>
                <a:rPr lang="en-US" altLang="zh-TW" sz="1600" dirty="0" err="1"/>
                <a:t>init</a:t>
              </a:r>
              <a:r>
                <a:rPr lang="en-US" altLang="zh-TW" sz="1600" dirty="0"/>
                <a:t>__(self, name):</a:t>
              </a:r>
            </a:p>
            <a:p>
              <a:r>
                <a:rPr lang="en-US" altLang="zh-TW" sz="1600" dirty="0"/>
                <a:t>        super().__</a:t>
              </a:r>
              <a:r>
                <a:rPr lang="en-US" altLang="zh-TW" sz="1600" dirty="0" err="1"/>
                <a:t>init</a:t>
              </a:r>
              <a:r>
                <a:rPr lang="en-US" altLang="zh-TW" sz="1600" dirty="0"/>
                <a:t>__('</a:t>
              </a:r>
              <a:r>
                <a:rPr lang="zh-TW" altLang="en-US" sz="1600" dirty="0"/>
                <a:t>小狗</a:t>
              </a:r>
              <a:r>
                <a:rPr lang="en-US" altLang="zh-TW" sz="1600" dirty="0"/>
                <a:t>'+name)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sound(self):</a:t>
              </a:r>
            </a:p>
            <a:p>
              <a:r>
                <a:rPr lang="en-US" altLang="zh-TW" sz="1600" dirty="0"/>
                <a:t>        return '</a:t>
              </a:r>
              <a:r>
                <a:rPr lang="zh-TW" altLang="en-US" sz="1600" dirty="0"/>
                <a:t>汪汪叫</a:t>
              </a:r>
              <a:r>
                <a:rPr lang="en-US" altLang="zh-TW" sz="1600" dirty="0"/>
                <a:t>'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def</a:t>
              </a:r>
              <a:r>
                <a:rPr lang="en-US" altLang="zh-TW" sz="1600" dirty="0"/>
                <a:t> move(self):</a:t>
              </a:r>
            </a:p>
            <a:p>
              <a:r>
                <a:rPr lang="en-US" altLang="zh-TW" sz="1600" dirty="0"/>
                <a:t>        print(self.name + '</a:t>
              </a:r>
              <a:r>
                <a:rPr lang="zh-TW" altLang="en-US" sz="1600" dirty="0"/>
                <a:t>在馬路上行走</a:t>
              </a:r>
              <a:r>
                <a:rPr lang="en-US" altLang="zh-TW" sz="1600" dirty="0"/>
                <a:t>')</a:t>
              </a:r>
            </a:p>
            <a:p>
              <a:r>
                <a:rPr lang="en-US" altLang="zh-TW" sz="1600" dirty="0"/>
                <a:t>d = Dog('</a:t>
              </a:r>
              <a:r>
                <a:rPr lang="zh-TW" altLang="en-US" sz="1600" dirty="0"/>
                <a:t>小黑</a:t>
              </a:r>
              <a:r>
                <a:rPr lang="en-US" altLang="zh-TW" sz="1600" dirty="0"/>
                <a:t>')</a:t>
              </a:r>
            </a:p>
            <a:p>
              <a:r>
                <a:rPr lang="en-US" altLang="zh-TW" sz="1600" dirty="0"/>
                <a:t>print(d.name, </a:t>
              </a:r>
              <a:r>
                <a:rPr lang="en-US" altLang="zh-TW" sz="1600" dirty="0" err="1"/>
                <a:t>d.sound</a:t>
              </a:r>
              <a:r>
                <a:rPr lang="en-US" altLang="zh-TW" sz="1600" dirty="0"/>
                <a:t>())</a:t>
              </a:r>
            </a:p>
            <a:p>
              <a:r>
                <a:rPr lang="en-US" altLang="zh-TW" sz="1600" dirty="0" err="1"/>
                <a:t>d.move</a:t>
              </a:r>
              <a:r>
                <a:rPr lang="en-US" altLang="zh-TW" sz="1600" dirty="0"/>
                <a:t>()</a:t>
              </a:r>
              <a:endParaRPr lang="zh-TW" altLang="en-US" sz="1600" dirty="0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9185" y="3279231"/>
              <a:ext cx="3724275" cy="3028950"/>
            </a:xfrm>
            <a:prstGeom prst="rect">
              <a:avLst/>
            </a:prstGeom>
          </p:spPr>
        </p:pic>
      </p:grpSp>
      <p:sp>
        <p:nvSpPr>
          <p:cNvPr id="11" name="橢圓 10"/>
          <p:cNvSpPr/>
          <p:nvPr/>
        </p:nvSpPr>
        <p:spPr>
          <a:xfrm>
            <a:off x="1369257" y="5249007"/>
            <a:ext cx="3888425" cy="668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F0A7-4C46-4662-9B49-10C6C1B2655E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16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Class</a:t>
            </a:r>
            <a:r>
              <a:rPr lang="zh-TW" altLang="en-US" sz="2400" dirty="0"/>
              <a:t>：</a:t>
            </a:r>
            <a:r>
              <a:rPr lang="en-US" altLang="zh-TW" sz="2400" dirty="0"/>
              <a:t>A class represents a template for several objects and describes how these objects are structured internally. Objects of the same class have the same definition both for their operations and for their information structures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Class</a:t>
            </a:r>
            <a:r>
              <a:rPr lang="zh-TW" altLang="en-US" sz="2400" dirty="0"/>
              <a:t>是用來</a:t>
            </a:r>
            <a:r>
              <a:rPr lang="zh-TW" altLang="en-US" sz="2800" b="1" dirty="0"/>
              <a:t>定義</a:t>
            </a:r>
            <a:r>
              <a:rPr lang="en-US" altLang="zh-TW" sz="2800" b="1" dirty="0"/>
              <a:t>object</a:t>
            </a:r>
            <a:r>
              <a:rPr lang="zh-TW" altLang="en-US" sz="2400" dirty="0"/>
              <a:t>的一種東西，</a:t>
            </a:r>
            <a:r>
              <a:rPr lang="en-US" altLang="zh-TW" sz="2400" dirty="0"/>
              <a:t>class</a:t>
            </a:r>
            <a:r>
              <a:rPr lang="zh-TW" altLang="en-US" sz="2400" dirty="0"/>
              <a:t>的內容包含了</a:t>
            </a:r>
            <a:r>
              <a:rPr lang="zh-TW" altLang="en-US" sz="2800" b="1" dirty="0"/>
              <a:t>動作</a:t>
            </a:r>
            <a:r>
              <a:rPr lang="en-US" altLang="zh-TW" sz="2400" dirty="0" smtClean="0"/>
              <a:t>(operations)</a:t>
            </a:r>
            <a:r>
              <a:rPr lang="zh-TW" altLang="en-US" sz="2400" dirty="0" smtClean="0"/>
              <a:t>與</a:t>
            </a:r>
            <a:r>
              <a:rPr lang="zh-TW" altLang="en-US" sz="2800" b="1" dirty="0"/>
              <a:t>資料</a:t>
            </a:r>
            <a:r>
              <a:rPr lang="en-US" altLang="zh-TW" sz="2400" dirty="0" smtClean="0"/>
              <a:t>(data)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Class</a:t>
            </a:r>
            <a:r>
              <a:rPr lang="zh-TW" altLang="en-US" sz="2400" dirty="0" smtClean="0"/>
              <a:t>又稱為</a:t>
            </a:r>
            <a:r>
              <a:rPr lang="zh-TW" altLang="en-US" sz="2800" b="1" dirty="0" smtClean="0"/>
              <a:t>類別</a:t>
            </a:r>
            <a:r>
              <a:rPr lang="zh-TW" altLang="en-US" sz="2400" dirty="0"/>
              <a:t>，</a:t>
            </a:r>
            <a:r>
              <a:rPr lang="zh-TW" altLang="en-US" sz="2400" dirty="0" smtClean="0"/>
              <a:t>就像是一個</a:t>
            </a:r>
            <a:r>
              <a:rPr lang="zh-TW" altLang="en-US" sz="2400" dirty="0"/>
              <a:t>模組，可以產出具有</a:t>
            </a:r>
            <a:r>
              <a:rPr lang="zh-TW" altLang="en-US" sz="2800" b="1" dirty="0"/>
              <a:t>相似特性</a:t>
            </a:r>
            <a:r>
              <a:rPr lang="zh-TW" altLang="en-US" sz="2400" dirty="0"/>
              <a:t>的</a:t>
            </a:r>
            <a:r>
              <a:rPr lang="zh-TW" altLang="en-US" sz="2800" b="1" dirty="0"/>
              <a:t>實體</a:t>
            </a:r>
            <a:r>
              <a:rPr lang="en-US" altLang="zh-TW" sz="2400" dirty="0"/>
              <a:t>(</a:t>
            </a:r>
            <a:r>
              <a:rPr lang="zh-TW" altLang="en-US" sz="2400" dirty="0"/>
              <a:t>物件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。舉例來說</a:t>
            </a:r>
            <a:r>
              <a:rPr lang="en-US" altLang="zh-TW" sz="2400" dirty="0" smtClean="0"/>
              <a:t>Class</a:t>
            </a:r>
            <a:r>
              <a:rPr lang="zh-TW" altLang="en-US" sz="2400" dirty="0" smtClean="0"/>
              <a:t>可</a:t>
            </a:r>
            <a:r>
              <a:rPr lang="zh-TW" altLang="en-US" sz="2400" dirty="0"/>
              <a:t>以</a:t>
            </a:r>
            <a:r>
              <a:rPr lang="zh-TW" altLang="en-US" sz="2400" dirty="0" smtClean="0"/>
              <a:t>是</a:t>
            </a:r>
            <a:r>
              <a:rPr lang="zh-TW" altLang="en-US" sz="2400" dirty="0"/>
              <a:t>一個蛋糕模子</a:t>
            </a:r>
            <a:r>
              <a:rPr lang="zh-TW" altLang="en-US" sz="2400" dirty="0" smtClean="0"/>
              <a:t>，用來重複使用生產蛋糕這個實體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物件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。</a:t>
            </a: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D846-00CB-4499-BA2B-EF6DA52852D8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9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en-US" altLang="zh-TW" sz="4000" dirty="0" smtClean="0"/>
              <a:t>2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Example: Animals</a:t>
            </a:r>
          </a:p>
          <a:p>
            <a:pPr lvl="1"/>
            <a:r>
              <a:rPr lang="zh-TW" altLang="en-US" sz="2400" dirty="0" smtClean="0"/>
              <a:t>世界上有很多的動物，每個動物都有自己的名字，因此動物就有了一個屬性叫做名字。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當我們有了一個</a:t>
            </a:r>
            <a:r>
              <a:rPr lang="en-US" altLang="zh-TW" sz="2400" dirty="0" smtClean="0"/>
              <a:t>Animals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Class</a:t>
            </a:r>
            <a:r>
              <a:rPr lang="zh-TW" altLang="en-US" sz="2400" dirty="0" smtClean="0"/>
              <a:t>，就可以產生無限多</a:t>
            </a:r>
            <a:r>
              <a:rPr lang="zh-TW" altLang="en-US" sz="2400" dirty="0"/>
              <a:t>隻</a:t>
            </a:r>
            <a:r>
              <a:rPr lang="zh-TW" altLang="en-US" sz="2400" dirty="0" smtClean="0"/>
              <a:t>的動物，並且他們都有自己的屬性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名字，在初始化時，就要把參數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名字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給他。</a:t>
            </a:r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60585" y="3719146"/>
            <a:ext cx="9967663" cy="231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069848" y="4268405"/>
            <a:ext cx="10228267" cy="2383058"/>
            <a:chOff x="1069848" y="4268405"/>
            <a:chExt cx="10228267" cy="2383058"/>
          </a:xfrm>
        </p:grpSpPr>
        <p:grpSp>
          <p:nvGrpSpPr>
            <p:cNvPr id="9" name="群組 8"/>
            <p:cNvGrpSpPr/>
            <p:nvPr/>
          </p:nvGrpSpPr>
          <p:grpSpPr>
            <a:xfrm>
              <a:off x="1069848" y="4268405"/>
              <a:ext cx="10228267" cy="2383058"/>
              <a:chOff x="1069848" y="4268405"/>
              <a:chExt cx="10228267" cy="238305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69848" y="4268405"/>
                <a:ext cx="10228267" cy="2383058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1160585" y="4343139"/>
                <a:ext cx="99676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class Animal():</a:t>
                </a:r>
              </a:p>
              <a:p>
                <a:r>
                  <a:rPr lang="en-US" altLang="zh-TW" dirty="0"/>
                  <a:t>    </a:t>
                </a:r>
                <a:r>
                  <a:rPr lang="en-US" altLang="zh-TW" dirty="0" err="1"/>
                  <a:t>def</a:t>
                </a:r>
                <a:r>
                  <a:rPr lang="en-US" altLang="zh-TW" dirty="0"/>
                  <a:t> __</a:t>
                </a:r>
                <a:r>
                  <a:rPr lang="en-US" altLang="zh-TW" dirty="0" err="1"/>
                  <a:t>init</a:t>
                </a:r>
                <a:r>
                  <a:rPr lang="en-US" altLang="zh-TW" dirty="0"/>
                  <a:t>__(self, name):</a:t>
                </a:r>
              </a:p>
              <a:p>
                <a:r>
                  <a:rPr lang="en-US" altLang="zh-TW" dirty="0"/>
                  <a:t>        self.name = name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a = Animal("dog")   #</a:t>
                </a:r>
                <a:r>
                  <a:rPr lang="zh-TW" altLang="en-US" dirty="0"/>
                  <a:t>建立一個名叫</a:t>
                </a:r>
                <a:r>
                  <a:rPr lang="en-US" altLang="zh-TW" dirty="0"/>
                  <a:t>dog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Animal</a:t>
                </a:r>
                <a:r>
                  <a:rPr lang="zh-TW" altLang="en-US" dirty="0"/>
                  <a:t>實體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物件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b = Animal("cat")   #</a:t>
                </a:r>
                <a:r>
                  <a:rPr lang="zh-TW" altLang="en-US" dirty="0"/>
                  <a:t>建立一個名叫</a:t>
                </a:r>
                <a:r>
                  <a:rPr lang="en-US" altLang="zh-TW" dirty="0"/>
                  <a:t>cat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Animal</a:t>
                </a:r>
                <a:r>
                  <a:rPr lang="zh-TW" altLang="en-US" dirty="0"/>
                  <a:t>實體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物件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print(a.name)   #</a:t>
                </a:r>
                <a:r>
                  <a:rPr lang="zh-TW" altLang="en-US" dirty="0"/>
                  <a:t>輸出</a:t>
                </a:r>
                <a:r>
                  <a:rPr lang="en-US" altLang="zh-TW" dirty="0"/>
                  <a:t>dog</a:t>
                </a:r>
                <a:r>
                  <a:rPr lang="zh-TW" altLang="en-US" dirty="0"/>
                  <a:t>的名字</a:t>
                </a:r>
              </a:p>
              <a:p>
                <a:r>
                  <a:rPr lang="en-US" altLang="zh-TW" dirty="0"/>
                  <a:t>print(b.name)   #</a:t>
                </a:r>
                <a:r>
                  <a:rPr lang="zh-TW" altLang="en-US" dirty="0"/>
                  <a:t>輸出</a:t>
                </a:r>
                <a:r>
                  <a:rPr lang="en-US" altLang="zh-TW" dirty="0"/>
                  <a:t>cat</a:t>
                </a:r>
                <a:r>
                  <a:rPr lang="zh-TW" altLang="en-US" dirty="0"/>
                  <a:t>的名字</a:t>
                </a:r>
              </a:p>
            </p:txBody>
          </p:sp>
        </p:grpSp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/>
            <a:srcRect r="55000"/>
            <a:stretch/>
          </p:blipFill>
          <p:spPr>
            <a:xfrm>
              <a:off x="7329604" y="4717433"/>
              <a:ext cx="3669572" cy="1559736"/>
            </a:xfrm>
            <a:prstGeom prst="rect">
              <a:avLst/>
            </a:prstGeom>
          </p:spPr>
        </p:pic>
      </p:grp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5886-7559-4F67-86E8-FAC1299A11C7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74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1069848" y="3485890"/>
            <a:ext cx="10228267" cy="2383058"/>
            <a:chOff x="1069848" y="4268405"/>
            <a:chExt cx="10228267" cy="2383058"/>
          </a:xfrm>
        </p:grpSpPr>
        <p:sp>
          <p:nvSpPr>
            <p:cNvPr id="12" name="矩形 11"/>
            <p:cNvSpPr/>
            <p:nvPr/>
          </p:nvSpPr>
          <p:spPr>
            <a:xfrm>
              <a:off x="1069848" y="4268405"/>
              <a:ext cx="10228267" cy="238305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160585" y="4343139"/>
              <a:ext cx="996766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class Animal():</a:t>
              </a:r>
            </a:p>
            <a:p>
              <a:r>
                <a:rPr lang="en-US" altLang="zh-TW" dirty="0"/>
                <a:t>    </a:t>
              </a:r>
              <a:r>
                <a:rPr lang="en-US" altLang="zh-TW" dirty="0" err="1"/>
                <a:t>def</a:t>
              </a:r>
              <a:r>
                <a:rPr lang="en-US" altLang="zh-TW" dirty="0"/>
                <a:t> __</a:t>
              </a:r>
              <a:r>
                <a:rPr lang="en-US" altLang="zh-TW" dirty="0" err="1"/>
                <a:t>init</a:t>
              </a:r>
              <a:r>
                <a:rPr lang="en-US" altLang="zh-TW" dirty="0"/>
                <a:t>__(self, name):</a:t>
              </a:r>
            </a:p>
            <a:p>
              <a:r>
                <a:rPr lang="en-US" altLang="zh-TW" dirty="0"/>
                <a:t>        self.name = name</a:t>
              </a:r>
            </a:p>
            <a:p>
              <a:endParaRPr lang="en-US" altLang="zh-TW" dirty="0"/>
            </a:p>
            <a:p>
              <a:r>
                <a:rPr lang="en-US" altLang="zh-TW" dirty="0"/>
                <a:t>a = Animal("dog")   #</a:t>
              </a:r>
              <a:r>
                <a:rPr lang="zh-TW" altLang="en-US" dirty="0"/>
                <a:t>建立一個名叫</a:t>
              </a:r>
              <a:r>
                <a:rPr lang="en-US" altLang="zh-TW" dirty="0"/>
                <a:t>dog</a:t>
              </a:r>
              <a:r>
                <a:rPr lang="zh-TW" altLang="en-US" dirty="0"/>
                <a:t>的</a:t>
              </a:r>
              <a:r>
                <a:rPr lang="en-US" altLang="zh-TW" dirty="0"/>
                <a:t>Animal</a:t>
              </a:r>
              <a:r>
                <a:rPr lang="zh-TW" altLang="en-US" dirty="0"/>
                <a:t>實體</a:t>
              </a:r>
              <a:r>
                <a:rPr lang="en-US" altLang="zh-TW" dirty="0"/>
                <a:t>(</a:t>
              </a:r>
              <a:r>
                <a:rPr lang="zh-TW" altLang="en-US" dirty="0"/>
                <a:t>物件</a:t>
              </a:r>
              <a:r>
                <a:rPr lang="en-US" altLang="zh-TW" dirty="0"/>
                <a:t>)</a:t>
              </a:r>
            </a:p>
            <a:p>
              <a:r>
                <a:rPr lang="en-US" altLang="zh-TW" dirty="0"/>
                <a:t>b = Animal("cat")   #</a:t>
              </a:r>
              <a:r>
                <a:rPr lang="zh-TW" altLang="en-US" dirty="0"/>
                <a:t>建立一個名叫</a:t>
              </a:r>
              <a:r>
                <a:rPr lang="en-US" altLang="zh-TW" dirty="0"/>
                <a:t>cat</a:t>
              </a:r>
              <a:r>
                <a:rPr lang="zh-TW" altLang="en-US" dirty="0"/>
                <a:t>的</a:t>
              </a:r>
              <a:r>
                <a:rPr lang="en-US" altLang="zh-TW" dirty="0"/>
                <a:t>Animal</a:t>
              </a:r>
              <a:r>
                <a:rPr lang="zh-TW" altLang="en-US" dirty="0"/>
                <a:t>實體</a:t>
              </a:r>
              <a:r>
                <a:rPr lang="en-US" altLang="zh-TW" dirty="0"/>
                <a:t>(</a:t>
              </a:r>
              <a:r>
                <a:rPr lang="zh-TW" altLang="en-US" dirty="0"/>
                <a:t>物件</a:t>
              </a:r>
              <a:r>
                <a:rPr lang="en-US" altLang="zh-TW" dirty="0"/>
                <a:t>)</a:t>
              </a:r>
            </a:p>
            <a:p>
              <a:r>
                <a:rPr lang="en-US" altLang="zh-TW" dirty="0"/>
                <a:t>print(a.name)   #</a:t>
              </a:r>
              <a:r>
                <a:rPr lang="zh-TW" altLang="en-US" dirty="0"/>
                <a:t>輸出</a:t>
              </a:r>
              <a:r>
                <a:rPr lang="en-US" altLang="zh-TW" dirty="0"/>
                <a:t>dog</a:t>
              </a:r>
              <a:r>
                <a:rPr lang="zh-TW" altLang="en-US" dirty="0"/>
                <a:t>的名字</a:t>
              </a:r>
            </a:p>
            <a:p>
              <a:r>
                <a:rPr lang="en-US" altLang="zh-TW" dirty="0"/>
                <a:t>print(b.name)   #</a:t>
              </a:r>
              <a:r>
                <a:rPr lang="zh-TW" altLang="en-US" dirty="0"/>
                <a:t>輸出</a:t>
              </a:r>
              <a:r>
                <a:rPr lang="en-US" altLang="zh-TW" dirty="0"/>
                <a:t>cat</a:t>
              </a:r>
              <a:r>
                <a:rPr lang="zh-TW" altLang="en-US" dirty="0"/>
                <a:t>的名字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en-US" altLang="zh-TW" sz="4000" dirty="0" smtClean="0"/>
              <a:t>3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Class</a:t>
            </a:r>
            <a:r>
              <a:rPr lang="zh-TW" altLang="en-US" sz="2400" dirty="0" smtClean="0"/>
              <a:t>通常</a:t>
            </a:r>
            <a:r>
              <a:rPr lang="zh-TW" altLang="en-US" sz="2400" dirty="0"/>
              <a:t>會用首字大寫的</a:t>
            </a:r>
            <a:r>
              <a:rPr lang="zh-TW" altLang="en-US" sz="2400" dirty="0" smtClean="0"/>
              <a:t>單字。</a:t>
            </a:r>
            <a:endParaRPr lang="en-US" altLang="zh-TW" sz="2400" dirty="0" smtClean="0"/>
          </a:p>
          <a:p>
            <a:r>
              <a:rPr lang="en-US" altLang="zh-TW" sz="2400" dirty="0"/>
              <a:t>Class</a:t>
            </a:r>
            <a:r>
              <a:rPr lang="zh-TW" altLang="en-US" sz="2400" dirty="0"/>
              <a:t>初始化函式是由兩條底線包含</a:t>
            </a:r>
            <a:r>
              <a:rPr lang="en-US" altLang="zh-TW" sz="2400" dirty="0" err="1"/>
              <a:t>init</a:t>
            </a:r>
            <a:r>
              <a:rPr lang="zh-TW" altLang="en-US" sz="2400" dirty="0"/>
              <a:t>做宣告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en-US" altLang="zh-TW" sz="2400" dirty="0" smtClean="0"/>
              <a:t>Class</a:t>
            </a:r>
            <a:r>
              <a:rPr lang="zh-TW" altLang="en-US" sz="2400" dirty="0" smtClean="0"/>
              <a:t>的屬性可以直接取得。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其他語法就必須另外寫</a:t>
            </a:r>
            <a:r>
              <a:rPr lang="en-US" altLang="zh-TW" sz="2400" dirty="0" smtClean="0"/>
              <a:t>getter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function)</a:t>
            </a:r>
            <a:endParaRPr lang="zh-TW" altLang="en-US" sz="2400" dirty="0"/>
          </a:p>
        </p:txBody>
      </p:sp>
      <p:sp>
        <p:nvSpPr>
          <p:cNvPr id="9" name="橢圓 8"/>
          <p:cNvSpPr/>
          <p:nvPr/>
        </p:nvSpPr>
        <p:spPr>
          <a:xfrm>
            <a:off x="1776046" y="3604585"/>
            <a:ext cx="219808" cy="3431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239715" y="3842238"/>
            <a:ext cx="2910254" cy="668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776046" y="5234093"/>
            <a:ext cx="923192" cy="3431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2A76-138E-4ECD-BCF2-21D05BA0A591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en-US" altLang="zh-TW" sz="4000" dirty="0" smtClean="0"/>
              <a:t>4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*例外狀況</a:t>
            </a:r>
            <a:endParaRPr lang="en-US" altLang="zh-TW" sz="2400" dirty="0" smtClean="0"/>
          </a:p>
          <a:p>
            <a:pPr lvl="1"/>
            <a:r>
              <a:rPr lang="zh-TW" altLang="en-US" sz="2200" dirty="0" smtClean="0"/>
              <a:t>當你的屬性不希望被別人直接使用，則可以給兩條底線，如</a:t>
            </a:r>
            <a:r>
              <a:rPr lang="en-US" altLang="zh-TW" sz="2200" dirty="0" err="1" smtClean="0"/>
              <a:t>self.__name</a:t>
            </a:r>
            <a:r>
              <a:rPr lang="zh-TW" altLang="en-US" sz="2200" dirty="0" smtClean="0"/>
              <a:t>。</a:t>
            </a:r>
            <a:endParaRPr lang="zh-TW" altLang="en-US" sz="2200" dirty="0"/>
          </a:p>
        </p:txBody>
      </p:sp>
      <p:grpSp>
        <p:nvGrpSpPr>
          <p:cNvPr id="9" name="群組 8"/>
          <p:cNvGrpSpPr/>
          <p:nvPr/>
        </p:nvGrpSpPr>
        <p:grpSpPr>
          <a:xfrm>
            <a:off x="1069848" y="2955274"/>
            <a:ext cx="10228267" cy="2003588"/>
            <a:chOff x="1069848" y="2955274"/>
            <a:chExt cx="10228267" cy="2003588"/>
          </a:xfrm>
        </p:grpSpPr>
        <p:sp>
          <p:nvSpPr>
            <p:cNvPr id="5" name="矩形 4"/>
            <p:cNvSpPr/>
            <p:nvPr/>
          </p:nvSpPr>
          <p:spPr>
            <a:xfrm>
              <a:off x="1069848" y="2955274"/>
              <a:ext cx="10228267" cy="200358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160585" y="3030009"/>
              <a:ext cx="996766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class Animal():</a:t>
              </a:r>
            </a:p>
            <a:p>
              <a:r>
                <a:rPr lang="en-US" altLang="zh-TW" dirty="0"/>
                <a:t>    </a:t>
              </a:r>
              <a:r>
                <a:rPr lang="en-US" altLang="zh-TW" dirty="0" err="1"/>
                <a:t>def</a:t>
              </a:r>
              <a:r>
                <a:rPr lang="en-US" altLang="zh-TW" dirty="0"/>
                <a:t> __</a:t>
              </a:r>
              <a:r>
                <a:rPr lang="en-US" altLang="zh-TW" dirty="0" err="1"/>
                <a:t>init</a:t>
              </a:r>
              <a:r>
                <a:rPr lang="en-US" altLang="zh-TW" dirty="0"/>
                <a:t>__(self, name):</a:t>
              </a:r>
            </a:p>
            <a:p>
              <a:r>
                <a:rPr lang="en-US" altLang="zh-TW" dirty="0"/>
                <a:t>        </a:t>
              </a:r>
              <a:r>
                <a:rPr lang="en-US" altLang="zh-TW" dirty="0" err="1"/>
                <a:t>self.__name</a:t>
              </a:r>
              <a:r>
                <a:rPr lang="en-US" altLang="zh-TW" dirty="0"/>
                <a:t> = name</a:t>
              </a:r>
            </a:p>
            <a:p>
              <a:r>
                <a:rPr lang="en-US" altLang="zh-TW" dirty="0"/>
                <a:t>a = Animal("dog")</a:t>
              </a:r>
            </a:p>
            <a:p>
              <a:r>
                <a:rPr lang="en-US" altLang="zh-TW" dirty="0"/>
                <a:t>print(</a:t>
              </a:r>
              <a:r>
                <a:rPr lang="en-US" altLang="zh-TW" dirty="0" err="1"/>
                <a:t>a.__name</a:t>
              </a:r>
              <a:r>
                <a:rPr lang="en-US" altLang="zh-TW" dirty="0"/>
                <a:t>) </a:t>
              </a:r>
              <a:endParaRPr lang="zh-TW" altLang="en-US" dirty="0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3702" y="3030009"/>
              <a:ext cx="4463928" cy="1843650"/>
            </a:xfrm>
            <a:prstGeom prst="rect">
              <a:avLst/>
            </a:prstGeom>
          </p:spPr>
        </p:pic>
      </p:grpSp>
      <p:sp>
        <p:nvSpPr>
          <p:cNvPr id="10" name="橢圓 9"/>
          <p:cNvSpPr/>
          <p:nvPr/>
        </p:nvSpPr>
        <p:spPr>
          <a:xfrm>
            <a:off x="1565031" y="3525715"/>
            <a:ext cx="1547446" cy="57706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E55-E48D-4A18-80D1-44453FFFB82E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6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</a:t>
            </a:r>
            <a:r>
              <a:rPr lang="en-US" altLang="zh-TW" sz="4000" dirty="0"/>
              <a:t>5</a:t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*初始化概念</a:t>
            </a:r>
            <a:endParaRPr lang="en-US" altLang="zh-TW" sz="2400" dirty="0"/>
          </a:p>
          <a:p>
            <a:pPr lvl="1"/>
            <a:r>
              <a:rPr lang="zh-TW" altLang="en-US" sz="2200" dirty="0" smtClean="0"/>
              <a:t>如果呼叫</a:t>
            </a:r>
            <a:r>
              <a:rPr lang="en-US" altLang="zh-TW" sz="2200" dirty="0" smtClean="0"/>
              <a:t>Class</a:t>
            </a:r>
            <a:r>
              <a:rPr lang="zh-TW" altLang="en-US" sz="2200" dirty="0" smtClean="0"/>
              <a:t>時沒有給他參數，就會出錯。</a:t>
            </a:r>
            <a:endParaRPr lang="en-US" altLang="zh-TW" sz="2200" dirty="0" smtClean="0"/>
          </a:p>
          <a:p>
            <a:pPr lvl="1"/>
            <a:r>
              <a:rPr lang="zh-TW" altLang="en-US" sz="2200" dirty="0" smtClean="0"/>
              <a:t>為了避免錯誤，可以給他預設值。</a:t>
            </a:r>
            <a:endParaRPr lang="zh-TW" altLang="en-US" sz="2200" dirty="0"/>
          </a:p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069847" y="3302983"/>
            <a:ext cx="10228267" cy="1859834"/>
            <a:chOff x="1069848" y="3485889"/>
            <a:chExt cx="10228267" cy="1859834"/>
          </a:xfrm>
        </p:grpSpPr>
        <p:sp>
          <p:nvSpPr>
            <p:cNvPr id="6" name="矩形 5"/>
            <p:cNvSpPr/>
            <p:nvPr/>
          </p:nvSpPr>
          <p:spPr>
            <a:xfrm>
              <a:off x="1069848" y="3485889"/>
              <a:ext cx="10228267" cy="185983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157771" y="3640016"/>
              <a:ext cx="98825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class Animal():</a:t>
              </a:r>
            </a:p>
            <a:p>
              <a:r>
                <a:rPr lang="en-US" altLang="zh-TW" dirty="0"/>
                <a:t>    </a:t>
              </a:r>
              <a:r>
                <a:rPr lang="en-US" altLang="zh-TW" dirty="0" err="1"/>
                <a:t>def</a:t>
              </a:r>
              <a:r>
                <a:rPr lang="en-US" altLang="zh-TW" dirty="0"/>
                <a:t> __</a:t>
              </a:r>
              <a:r>
                <a:rPr lang="en-US" altLang="zh-TW" dirty="0" err="1"/>
                <a:t>init</a:t>
              </a:r>
              <a:r>
                <a:rPr lang="en-US" altLang="zh-TW" dirty="0"/>
                <a:t>__(self, name):</a:t>
              </a:r>
            </a:p>
            <a:p>
              <a:r>
                <a:rPr lang="en-US" altLang="zh-TW" dirty="0"/>
                <a:t>        </a:t>
              </a:r>
              <a:r>
                <a:rPr lang="en-US" altLang="zh-TW" dirty="0" err="1"/>
                <a:t>self.__name</a:t>
              </a:r>
              <a:r>
                <a:rPr lang="en-US" altLang="zh-TW" dirty="0"/>
                <a:t> = name</a:t>
              </a:r>
            </a:p>
            <a:p>
              <a:r>
                <a:rPr lang="en-US" altLang="zh-TW" dirty="0"/>
                <a:t>a = Animal()</a:t>
              </a:r>
            </a:p>
            <a:p>
              <a:r>
                <a:rPr lang="en-US" altLang="zh-TW" dirty="0"/>
                <a:t>print(</a:t>
              </a:r>
              <a:r>
                <a:rPr lang="en-US" altLang="zh-TW" dirty="0" err="1"/>
                <a:t>a.__name</a:t>
              </a:r>
              <a:r>
                <a:rPr lang="en-US" altLang="zh-TW" dirty="0"/>
                <a:t>) </a:t>
              </a:r>
              <a:endParaRPr lang="zh-TW" altLang="en-US" dirty="0"/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5125" y="3540080"/>
              <a:ext cx="3993906" cy="1677199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1069847" y="3357174"/>
            <a:ext cx="10228267" cy="2085238"/>
            <a:chOff x="1069848" y="5436866"/>
            <a:chExt cx="10228267" cy="2085238"/>
          </a:xfrm>
        </p:grpSpPr>
        <p:sp>
          <p:nvSpPr>
            <p:cNvPr id="9" name="矩形 8"/>
            <p:cNvSpPr/>
            <p:nvPr/>
          </p:nvSpPr>
          <p:spPr>
            <a:xfrm>
              <a:off x="1069848" y="5436866"/>
              <a:ext cx="10228267" cy="2085237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157771" y="5490779"/>
              <a:ext cx="988255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default = "Animal" </a:t>
              </a:r>
            </a:p>
            <a:p>
              <a:r>
                <a:rPr lang="en-US" altLang="zh-TW" dirty="0"/>
                <a:t>class Animal():</a:t>
              </a:r>
            </a:p>
            <a:p>
              <a:r>
                <a:rPr lang="en-US" altLang="zh-TW" dirty="0"/>
                <a:t>    </a:t>
              </a:r>
              <a:r>
                <a:rPr lang="en-US" altLang="zh-TW" dirty="0" err="1"/>
                <a:t>def</a:t>
              </a:r>
              <a:r>
                <a:rPr lang="en-US" altLang="zh-TW" dirty="0"/>
                <a:t> __</a:t>
              </a:r>
              <a:r>
                <a:rPr lang="en-US" altLang="zh-TW" dirty="0" err="1"/>
                <a:t>init</a:t>
              </a:r>
              <a:r>
                <a:rPr lang="en-US" altLang="zh-TW" dirty="0"/>
                <a:t>__(self, name=default):</a:t>
              </a:r>
            </a:p>
            <a:p>
              <a:r>
                <a:rPr lang="en-US" altLang="zh-TW" dirty="0"/>
                <a:t>        self.name = name</a:t>
              </a:r>
            </a:p>
            <a:p>
              <a:endParaRPr lang="en-US" altLang="zh-TW" dirty="0"/>
            </a:p>
            <a:p>
              <a:r>
                <a:rPr lang="en-US" altLang="zh-TW" dirty="0"/>
                <a:t>a = Animal()</a:t>
              </a:r>
            </a:p>
            <a:p>
              <a:r>
                <a:rPr lang="en-US" altLang="zh-TW" dirty="0"/>
                <a:t>print(a.name)</a:t>
              </a:r>
              <a:endParaRPr lang="zh-TW" altLang="en-US" dirty="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1486" y="5582803"/>
              <a:ext cx="3724275" cy="1638300"/>
            </a:xfrm>
            <a:prstGeom prst="rect">
              <a:avLst/>
            </a:prstGeom>
          </p:spPr>
        </p:pic>
      </p:grp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C4D5-6C13-4D89-A487-B4BD8DFAAFBC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1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en-US" altLang="zh-TW" sz="4000" dirty="0" smtClean="0"/>
              <a:t>6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zh-TW" altLang="en-US" dirty="0" smtClean="0"/>
              <a:t>存款與取款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762117" y="2443206"/>
            <a:ext cx="10228267" cy="439615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2455" y="2405926"/>
            <a:ext cx="98825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 Account: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__(self, number, name):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self.number</a:t>
            </a:r>
            <a:r>
              <a:rPr lang="en-US" altLang="zh-TW" sz="1400" dirty="0"/>
              <a:t> = number</a:t>
            </a:r>
          </a:p>
          <a:p>
            <a:r>
              <a:rPr lang="en-US" altLang="zh-TW" sz="1400" dirty="0"/>
              <a:t>        self.name = name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self.balance</a:t>
            </a:r>
            <a:r>
              <a:rPr lang="en-US" altLang="zh-TW" sz="1400" dirty="0"/>
              <a:t> = 0</a:t>
            </a:r>
          </a:p>
          <a:p>
            <a:r>
              <a:rPr lang="en-US" altLang="zh-TW" sz="1400" dirty="0"/>
              <a:t>        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deposit(self, amount):  #</a:t>
            </a:r>
            <a:r>
              <a:rPr lang="zh-TW" altLang="en-US" sz="1400" dirty="0"/>
              <a:t>存款動作</a:t>
            </a:r>
            <a:r>
              <a:rPr lang="en-US" altLang="zh-TW" sz="1400" dirty="0"/>
              <a:t>: amount</a:t>
            </a:r>
            <a:r>
              <a:rPr lang="zh-TW" altLang="en-US" sz="1400" dirty="0"/>
              <a:t>代表存入金額</a:t>
            </a:r>
          </a:p>
          <a:p>
            <a:r>
              <a:rPr lang="zh-TW" altLang="en-US" sz="1400" dirty="0"/>
              <a:t>        </a:t>
            </a:r>
            <a:r>
              <a:rPr lang="en-US" altLang="zh-TW" sz="1400" dirty="0"/>
              <a:t>if amount &lt;= 0:</a:t>
            </a:r>
          </a:p>
          <a:p>
            <a:r>
              <a:rPr lang="en-US" altLang="zh-TW" sz="1400" dirty="0"/>
              <a:t>            raise </a:t>
            </a:r>
            <a:r>
              <a:rPr lang="en-US" altLang="zh-TW" sz="1400" dirty="0" err="1"/>
              <a:t>ValueError</a:t>
            </a:r>
            <a:r>
              <a:rPr lang="en-US" altLang="zh-TW" sz="1400" dirty="0"/>
              <a:t>('must be positive')</a:t>
            </a:r>
          </a:p>
          <a:p>
            <a:r>
              <a:rPr lang="en-US" altLang="zh-TW" sz="1400" dirty="0"/>
              <a:t>        </a:t>
            </a:r>
            <a:r>
              <a:rPr lang="en-US" altLang="zh-TW" sz="1400" dirty="0" err="1"/>
              <a:t>self.balance</a:t>
            </a:r>
            <a:r>
              <a:rPr lang="en-US" altLang="zh-TW" sz="1400" dirty="0"/>
              <a:t> += amount</a:t>
            </a:r>
          </a:p>
          <a:p>
            <a:r>
              <a:rPr lang="en-US" altLang="zh-TW" sz="1400" dirty="0"/>
              <a:t>        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withdraw(self, amount): #</a:t>
            </a:r>
            <a:r>
              <a:rPr lang="zh-TW" altLang="en-US" sz="1400" dirty="0"/>
              <a:t>取款動作</a:t>
            </a:r>
            <a:r>
              <a:rPr lang="en-US" altLang="zh-TW" sz="1400" dirty="0"/>
              <a:t>: amount</a:t>
            </a:r>
            <a:r>
              <a:rPr lang="zh-TW" altLang="en-US" sz="1400" dirty="0"/>
              <a:t>代表取款金額</a:t>
            </a:r>
          </a:p>
          <a:p>
            <a:r>
              <a:rPr lang="zh-TW" altLang="en-US" sz="1400" dirty="0"/>
              <a:t>        </a:t>
            </a:r>
            <a:r>
              <a:rPr lang="en-US" altLang="zh-TW" sz="1400" dirty="0"/>
              <a:t>if amount &lt;= </a:t>
            </a:r>
            <a:r>
              <a:rPr lang="en-US" altLang="zh-TW" sz="1400" dirty="0" err="1"/>
              <a:t>self.balance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            </a:t>
            </a:r>
            <a:r>
              <a:rPr lang="en-US" altLang="zh-TW" sz="1400" dirty="0" err="1"/>
              <a:t>self.balance</a:t>
            </a:r>
            <a:r>
              <a:rPr lang="en-US" altLang="zh-TW" sz="1400" dirty="0"/>
              <a:t> -= amount</a:t>
            </a:r>
          </a:p>
          <a:p>
            <a:r>
              <a:rPr lang="en-US" altLang="zh-TW" sz="1400" dirty="0"/>
              <a:t>        else:</a:t>
            </a:r>
          </a:p>
          <a:p>
            <a:r>
              <a:rPr lang="en-US" altLang="zh-TW" sz="1400" dirty="0"/>
              <a:t>            raise </a:t>
            </a:r>
            <a:r>
              <a:rPr lang="en-US" altLang="zh-TW" sz="1400" dirty="0" err="1"/>
              <a:t>RuntimeError</a:t>
            </a:r>
            <a:r>
              <a:rPr lang="en-US" altLang="zh-TW" sz="1400" dirty="0"/>
              <a:t>('balance not enough</a:t>
            </a:r>
            <a:r>
              <a:rPr lang="en-US" altLang="zh-TW" sz="1400" dirty="0" smtClean="0"/>
              <a:t>')   </a:t>
            </a:r>
            <a:endParaRPr lang="en-US" altLang="zh-TW" sz="1400" dirty="0"/>
          </a:p>
          <a:p>
            <a:r>
              <a:rPr lang="en-US" altLang="zh-TW" sz="1400" dirty="0"/>
              <a:t>acct1 = Account("123–456–789", "Justin") #</a:t>
            </a:r>
            <a:r>
              <a:rPr lang="zh-TW" altLang="en-US" sz="1400" dirty="0"/>
              <a:t>開一個帳戶</a:t>
            </a:r>
          </a:p>
          <a:p>
            <a:r>
              <a:rPr lang="en-US" altLang="zh-TW" sz="1400" dirty="0"/>
              <a:t>acct1.deposit(100)</a:t>
            </a:r>
          </a:p>
          <a:p>
            <a:r>
              <a:rPr lang="en-US" altLang="zh-TW" sz="1400" dirty="0"/>
              <a:t>acct1.withdraw(30)</a:t>
            </a:r>
          </a:p>
          <a:p>
            <a:r>
              <a:rPr lang="en-US" altLang="zh-TW" sz="1400" dirty="0"/>
              <a:t>print(acct1.balance) #</a:t>
            </a:r>
            <a:r>
              <a:rPr lang="zh-TW" altLang="en-US" sz="1400" dirty="0"/>
              <a:t>餘額是 </a:t>
            </a:r>
            <a:r>
              <a:rPr lang="en-US" altLang="zh-TW" sz="1400" dirty="0"/>
              <a:t>70</a:t>
            </a:r>
            <a:endParaRPr lang="zh-TW" altLang="en-US" sz="1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13" y="2709320"/>
            <a:ext cx="4680996" cy="3398182"/>
          </a:xfrm>
          <a:prstGeom prst="rect">
            <a:avLst/>
          </a:prstGeom>
        </p:spPr>
      </p:pic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8F8E-6A2E-42BB-BC1B-C411D011353B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en-US" altLang="zh-TW" sz="4000" dirty="0" smtClean="0"/>
              <a:t>7</a:t>
            </a:r>
            <a:r>
              <a:rPr lang="en-US" altLang="zh-TW" sz="4000" dirty="0"/>
              <a:t/>
            </a:r>
            <a:br>
              <a:rPr lang="en-US" altLang="zh-TW" sz="4000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r>
              <a:rPr lang="zh-TW" altLang="en-US" dirty="0"/>
              <a:t>的內容包含了</a:t>
            </a:r>
            <a:r>
              <a:rPr lang="zh-TW" altLang="en-US" sz="2400" b="1" dirty="0"/>
              <a:t>動作</a:t>
            </a:r>
            <a:r>
              <a:rPr lang="en-US" altLang="zh-TW" dirty="0"/>
              <a:t>(operations)</a:t>
            </a:r>
            <a:r>
              <a:rPr lang="zh-TW" altLang="en-US" dirty="0"/>
              <a:t>與</a:t>
            </a:r>
            <a:r>
              <a:rPr lang="zh-TW" altLang="en-US" sz="2400" b="1" dirty="0"/>
              <a:t>資料</a:t>
            </a:r>
            <a:r>
              <a:rPr lang="en-US" altLang="zh-TW" dirty="0"/>
              <a:t>(data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，初始化</a:t>
            </a:r>
            <a:r>
              <a:rPr lang="en-US" altLang="zh-TW" dirty="0" smtClean="0"/>
              <a:t>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</a:t>
            </a:r>
            <a:r>
              <a:rPr lang="zh-TW" altLang="en-US" dirty="0" smtClean="0"/>
              <a:t>就是在準備資料，而動作就是它下面的函式。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899981" y="2969689"/>
            <a:ext cx="10228267" cy="2676028"/>
            <a:chOff x="762117" y="2405926"/>
            <a:chExt cx="10228267" cy="2676028"/>
          </a:xfrm>
        </p:grpSpPr>
        <p:sp>
          <p:nvSpPr>
            <p:cNvPr id="4" name="矩形 3"/>
            <p:cNvSpPr/>
            <p:nvPr/>
          </p:nvSpPr>
          <p:spPr>
            <a:xfrm>
              <a:off x="762117" y="2443206"/>
              <a:ext cx="10228267" cy="263874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832455" y="2405926"/>
              <a:ext cx="988255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err="1" smtClean="0"/>
                <a:t>def</a:t>
              </a:r>
              <a:r>
                <a:rPr lang="en-US" altLang="zh-TW" sz="1600" dirty="0" smtClean="0"/>
                <a:t> </a:t>
              </a:r>
              <a:r>
                <a:rPr lang="en-US" altLang="zh-TW" sz="1600" dirty="0"/>
                <a:t>deposit(self, amount):  #</a:t>
              </a:r>
              <a:r>
                <a:rPr lang="zh-TW" altLang="en-US" sz="1600" dirty="0"/>
                <a:t>存款動作</a:t>
              </a:r>
              <a:r>
                <a:rPr lang="en-US" altLang="zh-TW" sz="1600" dirty="0"/>
                <a:t>: amount</a:t>
              </a:r>
              <a:r>
                <a:rPr lang="zh-TW" altLang="en-US" sz="1600" dirty="0"/>
                <a:t>代表存入</a:t>
              </a:r>
              <a:r>
                <a:rPr lang="zh-TW" altLang="en-US" sz="1600" dirty="0" smtClean="0"/>
                <a:t>金額</a:t>
              </a:r>
              <a:endParaRPr lang="en-US" altLang="zh-TW" sz="1600" dirty="0" smtClean="0"/>
            </a:p>
            <a:p>
              <a:r>
                <a:rPr lang="en-US" altLang="zh-TW" sz="1600" dirty="0"/>
                <a:t> </a:t>
              </a:r>
              <a:r>
                <a:rPr lang="en-US" altLang="zh-TW" sz="1600" dirty="0" smtClean="0"/>
                <a:t>   if </a:t>
              </a:r>
              <a:r>
                <a:rPr lang="en-US" altLang="zh-TW" sz="1600" dirty="0"/>
                <a:t>amount &lt;= </a:t>
              </a:r>
              <a:r>
                <a:rPr lang="en-US" altLang="zh-TW" sz="1600" dirty="0" smtClean="0"/>
                <a:t>0:</a:t>
              </a:r>
            </a:p>
            <a:p>
              <a:r>
                <a:rPr lang="en-US" altLang="zh-TW" sz="1600" dirty="0"/>
                <a:t> </a:t>
              </a:r>
              <a:r>
                <a:rPr lang="en-US" altLang="zh-TW" sz="1600" dirty="0" smtClean="0"/>
                <a:t>       raise </a:t>
              </a:r>
              <a:r>
                <a:rPr lang="en-US" altLang="zh-TW" sz="1600" dirty="0" err="1"/>
                <a:t>ValueError</a:t>
              </a:r>
              <a:r>
                <a:rPr lang="en-US" altLang="zh-TW" sz="1600" dirty="0"/>
                <a:t>('must be positive')</a:t>
              </a:r>
            </a:p>
            <a:p>
              <a:r>
                <a:rPr lang="en-US" altLang="zh-TW" sz="1600" dirty="0" smtClean="0"/>
                <a:t>        </a:t>
              </a:r>
              <a:r>
                <a:rPr lang="en-US" altLang="zh-TW" sz="1600" dirty="0" err="1" smtClean="0"/>
                <a:t>self.balance</a:t>
              </a:r>
              <a:r>
                <a:rPr lang="en-US" altLang="zh-TW" sz="1600" dirty="0" smtClean="0"/>
                <a:t> </a:t>
              </a:r>
              <a:r>
                <a:rPr lang="en-US" altLang="zh-TW" sz="1600" dirty="0"/>
                <a:t>+= amount</a:t>
              </a:r>
            </a:p>
            <a:p>
              <a:r>
                <a:rPr lang="en-US" altLang="zh-TW" sz="1600" dirty="0"/>
                <a:t>        </a:t>
              </a:r>
              <a:endParaRPr lang="en-US" altLang="zh-TW" sz="1600" dirty="0" smtClean="0"/>
            </a:p>
            <a:p>
              <a:r>
                <a:rPr lang="en-US" altLang="zh-TW" sz="1600" dirty="0" err="1" smtClean="0"/>
                <a:t>def</a:t>
              </a:r>
              <a:r>
                <a:rPr lang="en-US" altLang="zh-TW" sz="1600" dirty="0" smtClean="0"/>
                <a:t> </a:t>
              </a:r>
              <a:r>
                <a:rPr lang="en-US" altLang="zh-TW" sz="1600" dirty="0"/>
                <a:t>withdraw(self, amount): #</a:t>
              </a:r>
              <a:r>
                <a:rPr lang="zh-TW" altLang="en-US" sz="1600" dirty="0"/>
                <a:t>取款動作</a:t>
              </a:r>
              <a:r>
                <a:rPr lang="en-US" altLang="zh-TW" sz="1600" dirty="0"/>
                <a:t>: amount</a:t>
              </a:r>
              <a:r>
                <a:rPr lang="zh-TW" altLang="en-US" sz="1600" dirty="0"/>
                <a:t>代表取款金額</a:t>
              </a:r>
            </a:p>
            <a:p>
              <a:r>
                <a:rPr lang="en-US" altLang="zh-TW" sz="1600" dirty="0" smtClean="0"/>
                <a:t>    if </a:t>
              </a:r>
              <a:r>
                <a:rPr lang="en-US" altLang="zh-TW" sz="1600" dirty="0"/>
                <a:t>amount &lt;= </a:t>
              </a:r>
              <a:r>
                <a:rPr lang="en-US" altLang="zh-TW" sz="1600" dirty="0" err="1" smtClean="0"/>
                <a:t>self.balance</a:t>
              </a:r>
              <a:r>
                <a:rPr lang="en-US" altLang="zh-TW" sz="1600" dirty="0" smtClean="0"/>
                <a:t>:</a:t>
              </a:r>
            </a:p>
            <a:p>
              <a:r>
                <a:rPr lang="en-US" altLang="zh-TW" sz="1600" dirty="0"/>
                <a:t> </a:t>
              </a:r>
              <a:r>
                <a:rPr lang="en-US" altLang="zh-TW" sz="1600" dirty="0" smtClean="0"/>
                <a:t>       </a:t>
              </a:r>
              <a:r>
                <a:rPr lang="en-US" altLang="zh-TW" sz="1600" dirty="0" err="1" smtClean="0"/>
                <a:t>self.balance</a:t>
              </a:r>
              <a:r>
                <a:rPr lang="en-US" altLang="zh-TW" sz="1600" dirty="0" smtClean="0"/>
                <a:t> </a:t>
              </a:r>
              <a:r>
                <a:rPr lang="en-US" altLang="zh-TW" sz="1600" dirty="0"/>
                <a:t>-= amount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smtClean="0"/>
                <a:t>else</a:t>
              </a:r>
              <a:r>
                <a:rPr lang="en-US" altLang="zh-TW" sz="1600" dirty="0"/>
                <a:t>:</a:t>
              </a:r>
            </a:p>
            <a:p>
              <a:r>
                <a:rPr lang="en-US" altLang="zh-TW" sz="1600" dirty="0"/>
                <a:t>        </a:t>
              </a:r>
              <a:r>
                <a:rPr lang="en-US" altLang="zh-TW" sz="1600" dirty="0" smtClean="0"/>
                <a:t>raise </a:t>
              </a:r>
              <a:r>
                <a:rPr lang="en-US" altLang="zh-TW" sz="1600" dirty="0" err="1"/>
                <a:t>RuntimeError</a:t>
              </a:r>
              <a:r>
                <a:rPr lang="en-US" altLang="zh-TW" sz="1600" dirty="0"/>
                <a:t>('balance not enough</a:t>
              </a:r>
              <a:r>
                <a:rPr lang="en-US" altLang="zh-TW" sz="1600" dirty="0" smtClean="0"/>
                <a:t>')   </a:t>
              </a:r>
              <a:endParaRPr lang="en-US" altLang="zh-TW" sz="1600" dirty="0"/>
            </a:p>
          </p:txBody>
        </p:sp>
      </p:grp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1B59-58D3-48E6-B69F-C5273F1E8A33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Inheritance</a:t>
            </a:r>
            <a:r>
              <a:rPr lang="en-US" altLang="zh-TW" sz="4000" dirty="0" smtClean="0"/>
              <a:t>1</a:t>
            </a:r>
            <a:br>
              <a:rPr lang="en-US" altLang="zh-TW" sz="4000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Inheritance</a:t>
            </a:r>
            <a:r>
              <a:rPr lang="zh-TW" altLang="en-US" dirty="0" smtClean="0"/>
              <a:t>繼承</a:t>
            </a:r>
            <a:r>
              <a:rPr lang="zh-TW" altLang="en-US" dirty="0"/>
              <a:t>就是讓我們可沿用已經設計</a:t>
            </a:r>
            <a:r>
              <a:rPr lang="zh-TW" altLang="en-US" dirty="0" smtClean="0"/>
              <a:t>好的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，替</a:t>
            </a:r>
            <a:r>
              <a:rPr lang="zh-TW" altLang="en-US" dirty="0"/>
              <a:t>它</a:t>
            </a:r>
            <a:r>
              <a:rPr lang="zh-TW" altLang="en-US" sz="2400" b="1" dirty="0"/>
              <a:t>擴充功能</a:t>
            </a:r>
            <a:r>
              <a:rPr lang="zh-TW" altLang="en-US" dirty="0"/>
              <a:t>以符合新的</a:t>
            </a:r>
            <a:r>
              <a:rPr lang="zh-TW" altLang="en-US" dirty="0" smtClean="0"/>
              <a:t>需求</a:t>
            </a:r>
            <a:r>
              <a:rPr lang="zh-TW" altLang="en-US" dirty="0"/>
              <a:t>，</a:t>
            </a:r>
            <a:r>
              <a:rPr lang="zh-TW" altLang="en-US" dirty="0" smtClean="0"/>
              <a:t>定義出一個</a:t>
            </a:r>
            <a:r>
              <a:rPr lang="zh-TW" altLang="en-US" dirty="0"/>
              <a:t>與舊類別</a:t>
            </a:r>
            <a:r>
              <a:rPr lang="zh-TW" altLang="en-US" dirty="0" smtClean="0"/>
              <a:t>相似，但</a:t>
            </a:r>
            <a:r>
              <a:rPr lang="zh-TW" altLang="en-US" dirty="0"/>
              <a:t>具有</a:t>
            </a:r>
            <a:r>
              <a:rPr lang="zh-TW" altLang="en-US" sz="2400" b="1" dirty="0"/>
              <a:t>新方法</a:t>
            </a:r>
            <a:r>
              <a:rPr lang="zh-TW" altLang="en-US" dirty="0"/>
              <a:t>與</a:t>
            </a:r>
            <a:r>
              <a:rPr lang="zh-TW" altLang="en-US" sz="2400" b="1" dirty="0"/>
              <a:t>新屬性</a:t>
            </a:r>
            <a:r>
              <a:rPr lang="zh-TW" altLang="en-US" dirty="0" smtClean="0"/>
              <a:t>的類</a:t>
            </a:r>
            <a:r>
              <a:rPr lang="zh-TW" altLang="en-US" dirty="0"/>
              <a:t>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原有</a:t>
            </a:r>
            <a:r>
              <a:rPr lang="zh-TW" altLang="en-US" dirty="0"/>
              <a:t>的類別被稱為</a:t>
            </a:r>
            <a:r>
              <a:rPr lang="zh-TW" altLang="en-US" sz="2400" b="1" dirty="0"/>
              <a:t>基礎類別</a:t>
            </a:r>
            <a:r>
              <a:rPr lang="en-US" altLang="zh-TW" dirty="0"/>
              <a:t>(base class)</a:t>
            </a:r>
            <a:r>
              <a:rPr lang="zh-TW" altLang="en-US" dirty="0"/>
              <a:t>或</a:t>
            </a:r>
            <a:r>
              <a:rPr lang="zh-TW" altLang="en-US" sz="2400" b="1" dirty="0"/>
              <a:t>雙親類別</a:t>
            </a:r>
            <a:r>
              <a:rPr lang="en-US" altLang="zh-TW" dirty="0" smtClean="0"/>
              <a:t>(parent class</a:t>
            </a:r>
            <a:r>
              <a:rPr lang="en-US" altLang="zh-TW" dirty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新的類別被稱為</a:t>
            </a:r>
            <a:r>
              <a:rPr lang="zh-TW" altLang="en-US" sz="2400" b="1" dirty="0"/>
              <a:t>衍生類別</a:t>
            </a:r>
            <a:r>
              <a:rPr lang="en-US" altLang="zh-TW" dirty="0"/>
              <a:t>(derived class)</a:t>
            </a:r>
            <a:r>
              <a:rPr lang="zh-TW" altLang="en-US" dirty="0"/>
              <a:t>或</a:t>
            </a:r>
            <a:r>
              <a:rPr lang="zh-TW" altLang="en-US" sz="2400" b="1" dirty="0"/>
              <a:t>子類別</a:t>
            </a:r>
            <a:r>
              <a:rPr lang="en-US" altLang="zh-TW" dirty="0"/>
              <a:t>(child class)</a:t>
            </a:r>
            <a:r>
              <a:rPr lang="zh-TW" altLang="en-US" dirty="0"/>
              <a:t>，這個衍生類別就</a:t>
            </a:r>
            <a:r>
              <a:rPr lang="zh-TW" altLang="en-US" sz="2400" b="1" dirty="0"/>
              <a:t>自動擁有</a:t>
            </a:r>
            <a:r>
              <a:rPr lang="zh-TW" altLang="en-US" dirty="0"/>
              <a:t>基礎類別的變數與函式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透過這種</a:t>
            </a:r>
            <a:r>
              <a:rPr lang="zh-TW" altLang="en-US" dirty="0" smtClean="0"/>
              <a:t>方式</a:t>
            </a:r>
            <a:r>
              <a:rPr lang="zh-TW" altLang="en-US" dirty="0"/>
              <a:t>，</a:t>
            </a:r>
            <a:r>
              <a:rPr lang="zh-TW" altLang="en-US" dirty="0" smtClean="0"/>
              <a:t>將</a:t>
            </a:r>
            <a:r>
              <a:rPr lang="zh-TW" altLang="en-US" dirty="0"/>
              <a:t>可大幅提高程式</a:t>
            </a:r>
            <a:r>
              <a:rPr lang="zh-TW" altLang="en-US" sz="2400" b="1" dirty="0"/>
              <a:t>可重複使用</a:t>
            </a:r>
            <a:r>
              <a:rPr lang="zh-TW" altLang="en-US" dirty="0" smtClean="0"/>
              <a:t>的特性，可</a:t>
            </a:r>
            <a:r>
              <a:rPr lang="zh-TW" altLang="en-US" dirty="0"/>
              <a:t>藉由繼承的</a:t>
            </a:r>
            <a:r>
              <a:rPr lang="zh-TW" altLang="en-US" dirty="0" smtClean="0"/>
              <a:t>方式，讓</a:t>
            </a:r>
            <a:r>
              <a:rPr lang="zh-TW" altLang="en-US" dirty="0"/>
              <a:t>既有的類</a:t>
            </a:r>
            <a:r>
              <a:rPr lang="zh-TW" altLang="en-US" dirty="0" smtClean="0"/>
              <a:t>別，能</a:t>
            </a:r>
            <a:r>
              <a:rPr lang="zh-TW" altLang="en-US" dirty="0"/>
              <a:t>順利應用於新開發的</a:t>
            </a:r>
            <a:r>
              <a:rPr lang="zh-TW" altLang="en-US" dirty="0" smtClean="0"/>
              <a:t>程式</a:t>
            </a:r>
            <a:r>
              <a:rPr lang="zh-TW" altLang="en-US" dirty="0"/>
              <a:t>，</a:t>
            </a:r>
            <a:r>
              <a:rPr lang="zh-TW" altLang="en-US" sz="2400" b="1" dirty="0"/>
              <a:t>節省開發重複程式的時間</a:t>
            </a:r>
            <a:r>
              <a:rPr lang="zh-TW" altLang="en-US" dirty="0"/>
              <a:t>。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A775-8AC6-4C11-872A-6CDFDE56EC99}" type="datetime1">
              <a:rPr lang="zh-TW" altLang="en-US" smtClean="0"/>
              <a:t>2018/7/23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0E0-5F0B-4B01-8B4B-19EB5A1D6CB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8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173</TotalTime>
  <Words>1207</Words>
  <Application>Microsoft Office PowerPoint</Application>
  <PresentationFormat>寬螢幕</PresentationFormat>
  <Paragraphs>168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微軟正黑體</vt:lpstr>
      <vt:lpstr>新細明體</vt:lpstr>
      <vt:lpstr>標楷體</vt:lpstr>
      <vt:lpstr>Calibri</vt:lpstr>
      <vt:lpstr>Rockwell</vt:lpstr>
      <vt:lpstr>Rockwell Condensed</vt:lpstr>
      <vt:lpstr>Wingdings</vt:lpstr>
      <vt:lpstr>木刻字型</vt:lpstr>
      <vt:lpstr>Coding365 week-4</vt:lpstr>
      <vt:lpstr>Class1 </vt:lpstr>
      <vt:lpstr>Class2 </vt:lpstr>
      <vt:lpstr>Class3 </vt:lpstr>
      <vt:lpstr>Class4 </vt:lpstr>
      <vt:lpstr>Class5 </vt:lpstr>
      <vt:lpstr>Class6 </vt:lpstr>
      <vt:lpstr>Class7 </vt:lpstr>
      <vt:lpstr>Inheritance1 </vt:lpstr>
      <vt:lpstr>Inheritance2 </vt:lpstr>
      <vt:lpstr>Inheritance3 </vt:lpstr>
      <vt:lpstr>Inheritance4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Andrew Chang</cp:lastModifiedBy>
  <cp:revision>20</cp:revision>
  <dcterms:created xsi:type="dcterms:W3CDTF">2018-07-09T07:13:09Z</dcterms:created>
  <dcterms:modified xsi:type="dcterms:W3CDTF">2018-07-23T08:59:58Z</dcterms:modified>
</cp:coreProperties>
</file>