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png" ContentType="image/png"/>
  <Override PartName="/ppt/media/image12.jpeg" ContentType="image/jpe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76ADE63-D9B0-45FD-87A8-3C3A367FA28C}" type="datetime1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05/18/2022</a:t>
            </a:fld>
            <a:endParaRPr b="0" lang="en-CA" sz="900" spc="-1" strike="noStrike"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0" name="Freeform 6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4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5952474-964F-4CF0-B719-6B8527B065E5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9A36E08C-41DC-4732-BA3C-B2DDFE27B5C1}" type="datetime1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05/18/2022</a:t>
            </a:fld>
            <a:endParaRPr b="0" lang="en-CA" sz="9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00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D3EC4E2-EA3B-4664-AB78-D7B60FB90FF0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i.org/10.1016/j.apgeog.2015.08.002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589120" y="505080"/>
            <a:ext cx="960228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Identifier les zones touristiques grâce aux m</a:t>
            </a:r>
            <a:r>
              <a:rPr b="0" lang="fr-CA" sz="5400" spc="-1" strike="noStrike">
                <a:solidFill>
                  <a:srgbClr val="262626"/>
                </a:solidFill>
                <a:latin typeface="Century Gothic"/>
              </a:rPr>
              <a:t>édias sociaux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2589120" y="3429000"/>
            <a:ext cx="8915040" cy="1365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595959"/>
                </a:solidFill>
                <a:latin typeface="Century Gothic"/>
              </a:rPr>
              <a:t>Selon l’article 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entury Gothic"/>
              </a:rPr>
              <a:t>Identification of tourist hot spots based on social networks: A comparative analysis of European metropolises using photo-sharing services and GIS (García-Palomares &amp; al., 2015)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40" name="Subtitle 2"/>
          <p:cNvSpPr/>
          <p:nvPr/>
        </p:nvSpPr>
        <p:spPr>
          <a:xfrm>
            <a:off x="2589120" y="5571360"/>
            <a:ext cx="8915040" cy="247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595959"/>
                </a:solidFill>
                <a:latin typeface="Century Gothic"/>
              </a:rPr>
              <a:t>Par N. Tutić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595959"/>
                </a:solidFill>
                <a:latin typeface="Century Gothic"/>
              </a:rPr>
              <a:t>10 septembre 2020</a:t>
            </a:r>
            <a:endParaRPr b="0" lang="en-CA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Résultats statistiques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786160" cy="425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Forte tendance dans tous les cas de figures à former des agrégats, i.e. forte auto-corrélation spatiale (Moran’s Index, </a:t>
            </a:r>
            <a:r>
              <a:rPr b="0" i="1" lang="fr-CA" sz="1800" spc="-1" strike="noStrike">
                <a:solidFill>
                  <a:srgbClr val="404040"/>
                </a:solidFill>
                <a:latin typeface="Century Gothic"/>
              </a:rPr>
              <a:t>p-value</a:t>
            </a: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 de 0.00000)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Tendance marquée vers une forte densité de points dans les agrégats    de chaque ville (Getis-Ord General G, </a:t>
            </a:r>
            <a:r>
              <a:rPr b="0" i="1" lang="fr-CA" sz="1800" spc="-1" strike="noStrike">
                <a:solidFill>
                  <a:srgbClr val="404040"/>
                </a:solidFill>
                <a:latin typeface="Century Gothic"/>
              </a:rPr>
              <a:t>p-value</a:t>
            </a: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 de 0.00000)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Plus forte propension des touristes à former des agrégats que les locaux, le font près des grandes attractions et de manière plus compacte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12B193BA-0083-4873-BD66-82888C6FDBEF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A" sz="3600" spc="-1" strike="noStrike">
                <a:solidFill>
                  <a:srgbClr val="262626"/>
                </a:solidFill>
                <a:latin typeface="Century Gothic"/>
              </a:rPr>
              <a:t>Résultats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statistiques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26B4F56-9B48-4CA6-93BA-8D961BFACC42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  <p:sp>
        <p:nvSpPr>
          <p:cNvPr id="180" name="Content Placeholder 2"/>
          <p:cNvSpPr/>
          <p:nvPr/>
        </p:nvSpPr>
        <p:spPr>
          <a:xfrm>
            <a:off x="2787840" y="6195600"/>
            <a:ext cx="9520920" cy="87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400" spc="-1" strike="noStrike">
                <a:solidFill>
                  <a:srgbClr val="404040"/>
                </a:solidFill>
                <a:latin typeface="Century Gothic"/>
              </a:rPr>
              <a:t>Figure 4. </a:t>
            </a:r>
            <a:r>
              <a:rPr b="0" lang="fr-CA" sz="1400" spc="-1" strike="noStrike">
                <a:solidFill>
                  <a:srgbClr val="404040"/>
                </a:solidFill>
                <a:latin typeface="Century Gothic"/>
              </a:rPr>
              <a:t>Représentation de la statistique Anselin Local Moran’s I selon le groupe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CA" sz="14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fr-CA" sz="1400" spc="-1" strike="noStrike">
                <a:solidFill>
                  <a:srgbClr val="404040"/>
                </a:solidFill>
                <a:latin typeface="Century Gothic"/>
              </a:rPr>
              <a:t>d’individus et la ville. </a:t>
            </a:r>
            <a:endParaRPr b="0" lang="en-CA" sz="1400" spc="-1" strike="noStrike">
              <a:latin typeface="Arial"/>
            </a:endParaRPr>
          </a:p>
        </p:txBody>
      </p:sp>
      <p:pic>
        <p:nvPicPr>
          <p:cNvPr id="181" name="Content Placeholder 4" descr=""/>
          <p:cNvPicPr/>
          <p:nvPr/>
        </p:nvPicPr>
        <p:blipFill>
          <a:blip r:embed="rId1"/>
          <a:srcRect l="0" t="31481" r="15543" b="51436"/>
          <a:stretch/>
        </p:blipFill>
        <p:spPr>
          <a:xfrm>
            <a:off x="2809800" y="2807280"/>
            <a:ext cx="5785920" cy="1792440"/>
          </a:xfrm>
          <a:prstGeom prst="rect">
            <a:avLst/>
          </a:prstGeom>
          <a:ln w="0">
            <a:noFill/>
          </a:ln>
        </p:spPr>
      </p:pic>
      <p:pic>
        <p:nvPicPr>
          <p:cNvPr id="182" name="Content Placeholder 4" descr=""/>
          <p:cNvPicPr/>
          <p:nvPr/>
        </p:nvPicPr>
        <p:blipFill>
          <a:blip r:embed="rId2"/>
          <a:srcRect l="83737" t="66099" r="0" b="1908"/>
          <a:stretch/>
        </p:blipFill>
        <p:spPr>
          <a:xfrm>
            <a:off x="8635680" y="1995120"/>
            <a:ext cx="1114920" cy="3360600"/>
          </a:xfrm>
          <a:prstGeom prst="rect">
            <a:avLst/>
          </a:prstGeom>
          <a:ln w="0">
            <a:noFill/>
          </a:ln>
        </p:spPr>
      </p:pic>
      <p:sp>
        <p:nvSpPr>
          <p:cNvPr id="183" name="Rectangle 11"/>
          <p:cNvSpPr/>
          <p:nvPr/>
        </p:nvSpPr>
        <p:spPr>
          <a:xfrm>
            <a:off x="8633160" y="2786040"/>
            <a:ext cx="45360" cy="45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Rectangle 12"/>
          <p:cNvSpPr/>
          <p:nvPr/>
        </p:nvSpPr>
        <p:spPr>
          <a:xfrm>
            <a:off x="8650800" y="4399200"/>
            <a:ext cx="45360" cy="45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13" descr=""/>
          <p:cNvPicPr/>
          <p:nvPr/>
        </p:nvPicPr>
        <p:blipFill>
          <a:blip r:embed="rId3"/>
          <a:stretch/>
        </p:blipFill>
        <p:spPr>
          <a:xfrm>
            <a:off x="2808360" y="1598040"/>
            <a:ext cx="5785920" cy="149184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14" descr=""/>
          <p:cNvPicPr/>
          <p:nvPr/>
        </p:nvPicPr>
        <p:blipFill>
          <a:blip r:embed="rId4"/>
          <a:stretch/>
        </p:blipFill>
        <p:spPr>
          <a:xfrm>
            <a:off x="2841120" y="4579200"/>
            <a:ext cx="5751000" cy="1364040"/>
          </a:xfrm>
          <a:prstGeom prst="rect">
            <a:avLst/>
          </a:prstGeom>
          <a:ln w="0">
            <a:noFill/>
          </a:ln>
        </p:spPr>
      </p:pic>
      <p:sp>
        <p:nvSpPr>
          <p:cNvPr id="187" name="Rectangle 17"/>
          <p:cNvSpPr/>
          <p:nvPr/>
        </p:nvSpPr>
        <p:spPr>
          <a:xfrm>
            <a:off x="8547480" y="5651280"/>
            <a:ext cx="45360" cy="45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Rectangle 18"/>
          <p:cNvSpPr/>
          <p:nvPr/>
        </p:nvSpPr>
        <p:spPr>
          <a:xfrm>
            <a:off x="8633160" y="4375440"/>
            <a:ext cx="45360" cy="45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A" sz="3600" spc="-1" strike="noStrike">
                <a:solidFill>
                  <a:srgbClr val="262626"/>
                </a:solidFill>
                <a:latin typeface="Century Gothic"/>
              </a:rPr>
              <a:t>Résultats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statistiques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90" name="Content Placeholder 4" descr=""/>
          <p:cNvPicPr/>
          <p:nvPr/>
        </p:nvPicPr>
        <p:blipFill>
          <a:blip r:embed="rId1"/>
          <a:stretch/>
        </p:blipFill>
        <p:spPr>
          <a:xfrm>
            <a:off x="2720160" y="2351160"/>
            <a:ext cx="8208360" cy="263232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2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6C70F94-CE8A-4F00-A9A2-DA0DA4370BAD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  <p:sp>
        <p:nvSpPr>
          <p:cNvPr id="192" name="Content Placeholder 2"/>
          <p:cNvSpPr/>
          <p:nvPr/>
        </p:nvSpPr>
        <p:spPr>
          <a:xfrm>
            <a:off x="2720160" y="5189760"/>
            <a:ext cx="9520920" cy="87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400" spc="-1" strike="noStrike">
                <a:solidFill>
                  <a:srgbClr val="404040"/>
                </a:solidFill>
                <a:latin typeface="Century Gothic"/>
              </a:rPr>
              <a:t>Figure 5. </a:t>
            </a:r>
            <a:r>
              <a:rPr b="0" lang="fr-CA" sz="1400" spc="-1" strike="noStrike">
                <a:solidFill>
                  <a:srgbClr val="404040"/>
                </a:solidFill>
                <a:latin typeface="Century Gothic"/>
              </a:rPr>
              <a:t>Représentation de la statistique Local Morans I pour les locaux et les touriste selon les        attractions touristiques. La hauteur de chaque prisme hexagonale est en fonction du nombre de photographies.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Limitations de l’étude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425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Problèmes issues de la source des données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Qualité variable de la précision des géolocalisations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600" spc="-1" strike="noStrike">
                <a:solidFill>
                  <a:srgbClr val="404040"/>
                </a:solidFill>
                <a:latin typeface="Century Gothic"/>
              </a:rPr>
              <a:t>Contrôlée par le nombre de points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Biais quant aux types de personnes publiant des photos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600" spc="-1" strike="noStrike">
                <a:solidFill>
                  <a:srgbClr val="404040"/>
                </a:solidFill>
                <a:latin typeface="Century Gothic"/>
              </a:rPr>
              <a:t>Démographie des utilisateurs de Panoramio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Biais pour les lieux photogéniques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600" spc="-1" strike="noStrike">
                <a:solidFill>
                  <a:srgbClr val="404040"/>
                </a:solidFill>
                <a:latin typeface="Century Gothic"/>
              </a:rPr>
              <a:t>Par exemple, tour Eiffel ou Arc de Triomphe vs centre commercial ou restaurant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600" spc="-1" strike="noStrike">
                <a:solidFill>
                  <a:srgbClr val="404040"/>
                </a:solidFill>
                <a:latin typeface="Century Gothic"/>
              </a:rPr>
              <a:t>Possible de corrigés avec les géo-données des cartes de paiements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Biais pour les aires extérieures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600" spc="-1" strike="noStrike">
                <a:solidFill>
                  <a:srgbClr val="404040"/>
                </a:solidFill>
                <a:latin typeface="Century Gothic"/>
              </a:rPr>
              <a:t>Interdiction de photographies dans certains lieux intérieurs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1523FC2-11DE-4D5E-9A56-70F94B2E24A7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Limitations de l’étude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2589120" y="1153080"/>
            <a:ext cx="8915040" cy="579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Diminution de l’accessibilité aux données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Acquisition de Panoramio par Google en 2007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Fermeture de Panoramio en 2016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Données transférées sur l’API de Google Maps Platform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600" spc="-1" strike="noStrike">
                <a:solidFill>
                  <a:srgbClr val="404040"/>
                </a:solidFill>
                <a:latin typeface="Century Gothic"/>
              </a:rPr>
              <a:t>Données appauvries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400" spc="-1" strike="noStrike">
                <a:solidFill>
                  <a:srgbClr val="404040"/>
                </a:solidFill>
                <a:latin typeface="Century Gothic"/>
              </a:rPr>
              <a:t>Jusqu’à 10 photos par « lieu »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400" spc="-1" strike="noStrike">
                <a:solidFill>
                  <a:srgbClr val="404040"/>
                </a:solidFill>
                <a:latin typeface="Century Gothic"/>
              </a:rPr>
              <a:t>Pas d’information sur la date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600" spc="-1" strike="noStrike">
                <a:solidFill>
                  <a:srgbClr val="404040"/>
                </a:solidFill>
                <a:latin typeface="Century Gothic"/>
              </a:rPr>
              <a:t>Coûts considérables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~5 000 lieux et ~15 000 photos → ~300$ (crédit d’essai de 400$ d’offert)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400" spc="-1" strike="noStrike">
                <a:solidFill>
                  <a:srgbClr val="404040"/>
                </a:solidFill>
                <a:latin typeface="Century Gothic"/>
              </a:rPr>
              <a:t>Présente étude avec une utilisation optimale : ~3 750$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FEE14A4-8CF0-4380-A65D-06C58BFD5C0F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  <p:pic>
        <p:nvPicPr>
          <p:cNvPr id="199" name="Picture 4" descr=""/>
          <p:cNvPicPr/>
          <p:nvPr/>
        </p:nvPicPr>
        <p:blipFill>
          <a:blip r:embed="rId1"/>
          <a:stretch/>
        </p:blipFill>
        <p:spPr>
          <a:xfrm>
            <a:off x="2720880" y="1812960"/>
            <a:ext cx="2640600" cy="659880"/>
          </a:xfrm>
          <a:prstGeom prst="rect">
            <a:avLst/>
          </a:prstGeom>
          <a:ln w="0">
            <a:noFill/>
          </a:ln>
        </p:spPr>
      </p:pic>
      <p:pic>
        <p:nvPicPr>
          <p:cNvPr id="200" name="Picture 2" descr="Geo-location APIs | Google Maps Platform | Google Cloud"/>
          <p:cNvPicPr/>
          <p:nvPr/>
        </p:nvPicPr>
        <p:blipFill>
          <a:blip r:embed="rId2"/>
          <a:stretch/>
        </p:blipFill>
        <p:spPr>
          <a:xfrm>
            <a:off x="6095880" y="1695600"/>
            <a:ext cx="4717800" cy="613080"/>
          </a:xfrm>
          <a:prstGeom prst="rect">
            <a:avLst/>
          </a:prstGeom>
          <a:ln w="0">
            <a:noFill/>
          </a:ln>
        </p:spPr>
      </p:pic>
      <p:sp>
        <p:nvSpPr>
          <p:cNvPr id="201" name="Arrow: Right 6"/>
          <p:cNvSpPr/>
          <p:nvPr/>
        </p:nvSpPr>
        <p:spPr>
          <a:xfrm>
            <a:off x="5486400" y="1937520"/>
            <a:ext cx="609120" cy="20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3010"/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Nouveaux termes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2589120" y="2003040"/>
            <a:ext cx="8915040" cy="4517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>
                <a:solidFill>
                  <a:srgbClr val="404040"/>
                </a:solidFill>
                <a:latin typeface="Century Gothic"/>
              </a:rPr>
              <a:t>Auto-correlation spatiale: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Détermine si un ensemble de points de localisation est agrégé, dispersé, ou aléatoire (Global Moran’s I)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Analyse de grappes et de valeurs abhérantes:</a:t>
            </a: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 Permet d’identifier les localisations, étendues et intensités des agrégats (Anselin Local Moran’s I)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Grille hexagonale:  </a:t>
            </a: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Utile pour l’analyse en SIG, polygone avec le plus faible périmètre-surface pouvant formé une grille uniforme (i.e. tessellation)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i="1" lang="fr-CA" sz="1800" spc="-1" strike="noStrike">
                <a:solidFill>
                  <a:srgbClr val="404040"/>
                </a:solidFill>
                <a:latin typeface="Century Gothic"/>
              </a:rPr>
              <a:t>Hitherto: </a:t>
            </a: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«</a:t>
            </a:r>
            <a:r>
              <a:rPr b="1" i="1" lang="fr-CA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Jusqu’ici »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FCCDA85-64AB-46BF-AFB0-C1AB1AFA8B06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A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2589120" y="154008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Sources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García-Palomares, J. C., Gutiérrez, J., &amp; Mínguez, C. (2015). Identification of tourist hot spots based on social networks: A comparative analysis of European metropolises using photo-sharing services and GIS. </a:t>
            </a:r>
            <a:r>
              <a:rPr b="1" i="1" lang="en-US" sz="1500" spc="-1" strike="noStrike">
                <a:solidFill>
                  <a:srgbClr val="404040"/>
                </a:solidFill>
                <a:latin typeface="Century Gothic"/>
              </a:rPr>
              <a:t>Applied Geography</a:t>
            </a: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1" i="1" lang="en-US" sz="1500" spc="-1" strike="noStrike">
                <a:solidFill>
                  <a:srgbClr val="404040"/>
                </a:solidFill>
                <a:latin typeface="Century Gothic"/>
              </a:rPr>
              <a:t>63</a:t>
            </a: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, 408-417.</a:t>
            </a: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Weber, I., &amp; Zagheni, E. (2013). Studying inter-national mobility through IP geolocation. In Proceedings of the sixth ACM international conference on web search and data mining. </a:t>
            </a:r>
            <a:r>
              <a:rPr b="0" i="1" lang="en-US" sz="1500" spc="-1" strike="noStrike">
                <a:solidFill>
                  <a:srgbClr val="404040"/>
                </a:solidFill>
                <a:latin typeface="Century Gothic"/>
              </a:rPr>
              <a:t>ACM.</a:t>
            </a: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 pp. 265-274.</a:t>
            </a: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Zagheni, E., &amp; Weber, I. (2012). You are where you e-mail: using e-mail data to estimate international migration rates. </a:t>
            </a:r>
            <a:r>
              <a:rPr b="0" i="1" lang="en-US" sz="1500" spc="-1" strike="noStrike">
                <a:solidFill>
                  <a:srgbClr val="404040"/>
                </a:solidFill>
                <a:latin typeface="Century Gothic"/>
              </a:rPr>
              <a:t>In Proceedings of web science</a:t>
            </a: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. </a:t>
            </a:r>
            <a:r>
              <a:rPr b="0" i="1" lang="en-US" sz="1500" spc="-1" strike="noStrike">
                <a:solidFill>
                  <a:srgbClr val="404040"/>
                </a:solidFill>
                <a:latin typeface="Century Gothic"/>
              </a:rPr>
              <a:t>pp</a:t>
            </a: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. 348-358.</a:t>
            </a: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Zhai, S., Xu, X., Yang, L., Zhou, M., Zhang, L., &amp; Qiu, B. (2015). Mapping the popularity of urban restaurants using social media data. </a:t>
            </a:r>
            <a:r>
              <a:rPr b="0" i="1" lang="en-US" sz="1500" spc="-1" strike="noStrike">
                <a:solidFill>
                  <a:srgbClr val="404040"/>
                </a:solidFill>
                <a:latin typeface="Century Gothic"/>
              </a:rPr>
              <a:t>Applied Geography</a:t>
            </a: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, 63, 113-120.</a:t>
            </a: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A2F2A53-C428-4536-AE09-256D13C4A73A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Article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García-Palomares, J. C., Gutiérrez, J., &amp; Mínguez, C. (2015). Identification of tourist hot spots based on social networks: A comparative analysis of European metropolises using photo-sharing services and GIS. </a:t>
            </a:r>
            <a:r>
              <a:rPr b="0" i="1" lang="en-US" sz="1800" spc="-1" strike="noStrike">
                <a:solidFill>
                  <a:srgbClr val="404040"/>
                </a:solidFill>
                <a:latin typeface="Century Gothic"/>
              </a:rPr>
              <a:t>Applied Geography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i="1" lang="en-US" sz="1800" spc="-1" strike="noStrike">
                <a:solidFill>
                  <a:srgbClr val="404040"/>
                </a:solidFill>
                <a:latin typeface="Century Gothic"/>
              </a:rPr>
              <a:t>63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408-417.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fc7752"/>
                </a:solidFill>
                <a:uFillTx/>
                <a:latin typeface="Century Gothic"/>
                <a:hlinkClick r:id="rId1"/>
              </a:rPr>
              <a:t>https://doi.org/10.1016/j.apgeog.2015.08.002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Universidad Complutense de Madrid (Espagne)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A3C0321-A4E7-466D-8219-C8C55C4A912A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Problématiques et objectif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911700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État de la situation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Méga-données et pistes d’études en SIG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600" spc="-1" strike="noStrike">
                <a:solidFill>
                  <a:srgbClr val="404040"/>
                </a:solidFill>
                <a:latin typeface="Century Gothic"/>
              </a:rPr>
              <a:t>Analyse de la localisation des restaurants et de leurs critiques (Zhai et al., 2015)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600" spc="-1" strike="noStrike">
                <a:solidFill>
                  <a:srgbClr val="404040"/>
                </a:solidFill>
                <a:latin typeface="Century Gothic"/>
              </a:rPr>
              <a:t>Analyse des adresses IP de courriels (Yahoo) pour déterminer les patrons migratoires et touristiques (Zagheni &amp; Weber, 2012; Weber &amp; Zagheni, 2013)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~100 millions de photos géolocalisées sur Panoramio, accessibles par API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Détails suffisants pour l’analyse à l’échelle urbaine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Objectif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Identifier les principales zones d’intérêt (« </a:t>
            </a:r>
            <a:r>
              <a:rPr b="0" i="1" lang="fr-CA" sz="1800" spc="-1" strike="noStrike">
                <a:solidFill>
                  <a:srgbClr val="404040"/>
                </a:solidFill>
                <a:latin typeface="Century Gothic"/>
              </a:rPr>
              <a:t>hot spots</a:t>
            </a: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 ») touristique dans 8 villes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F7E5F93-EA9E-4900-8645-DCCCBFEF1617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Composantes du SIG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2589120" y="1520280"/>
            <a:ext cx="8915040" cy="533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Réseau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Internet pour l’accès aux données et besoins quotidiens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Matériel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Ordinateurs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Logiciels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ArcGIS 10.3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API de Panoramio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Humains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Préparer et programmer l’acquisition et le traitement des données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Analyser les résultats et en tirer des conclusions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Rédiger un article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E596886-DF76-4B1A-92C4-17177D08678D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Composantes du SIG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2589120" y="1520280"/>
            <a:ext cx="8915040" cy="533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Données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Téléchargement des données de 2005 à 2014 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Par photo: géolocalisation, auteur, date de publication, URL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De 126 000 à 335 000 photos par ville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Procédures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Séparation des résidants et des touristes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Agrégation des données par hexagones de 400 m de diamètre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Analyse de distances à des lieux spécifiques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Analyses spatiales pour identifier la localisation, quantifier l’étendue et évaluer les zones de concentration spatial (« </a:t>
            </a:r>
            <a:r>
              <a:rPr b="0" i="1" lang="fr-CA" sz="1800" spc="-1" strike="noStrike">
                <a:solidFill>
                  <a:srgbClr val="404040"/>
                </a:solidFill>
                <a:latin typeface="Century Gothic"/>
              </a:rPr>
              <a:t>spatial clusters</a:t>
            </a: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 »)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B9FF9F15-6EA2-4BC5-9443-8D7F7E2BE356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Fonctions du SIG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Analyse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Évaluation d’indices statistiques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Abstraction et affichage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Production des figures pour présenter les résultats d’analyses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800" spc="-1" strike="noStrike">
                <a:solidFill>
                  <a:srgbClr val="404040"/>
                </a:solidFill>
                <a:latin typeface="Century Gothic"/>
              </a:rPr>
              <a:t>Acquisition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fr-CA" sz="1800" spc="-1" strike="noStrike">
                <a:solidFill>
                  <a:srgbClr val="404040"/>
                </a:solidFill>
                <a:latin typeface="Century Gothic"/>
              </a:rPr>
              <a:t>Recherche des données avec un API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EA70855-B266-4A8A-AA4C-ABCAFE7687BE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</a:t>
            </a:r>
            <a:r>
              <a:rPr b="0" lang="fr-CA" sz="3600" spc="-1" strike="noStrike">
                <a:solidFill>
                  <a:srgbClr val="262626"/>
                </a:solidFill>
                <a:latin typeface="Century Gothic"/>
              </a:rPr>
              <a:t>ésultats brutes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57" name="Content Placeholder 6" descr=""/>
          <p:cNvPicPr/>
          <p:nvPr/>
        </p:nvPicPr>
        <p:blipFill>
          <a:blip r:embed="rId1"/>
          <a:stretch/>
        </p:blipFill>
        <p:spPr>
          <a:xfrm>
            <a:off x="3909600" y="1503720"/>
            <a:ext cx="4372200" cy="432864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2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1EBCA067-48D5-4F0A-B81E-C0C88E605F4C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  <p:sp>
        <p:nvSpPr>
          <p:cNvPr id="159" name="Content Placeholder 2"/>
          <p:cNvSpPr/>
          <p:nvPr/>
        </p:nvSpPr>
        <p:spPr>
          <a:xfrm>
            <a:off x="2961360" y="6013440"/>
            <a:ext cx="9520920" cy="87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400" spc="-1" strike="noStrike">
                <a:solidFill>
                  <a:srgbClr val="404040"/>
                </a:solidFill>
                <a:latin typeface="Century Gothic"/>
              </a:rPr>
              <a:t>Figure 1. </a:t>
            </a:r>
            <a:r>
              <a:rPr b="0" lang="fr-CA" sz="1400" spc="-1" strike="noStrike">
                <a:solidFill>
                  <a:srgbClr val="404040"/>
                </a:solidFill>
                <a:latin typeface="Century Gothic"/>
              </a:rPr>
              <a:t>Photographies téléchargées dans la ville de Madrid différenciants 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CA" sz="1400" spc="-1" strike="noStrike">
                <a:solidFill>
                  <a:srgbClr val="404040"/>
                </a:solidFill>
                <a:latin typeface="Century Gothic"/>
              </a:rPr>
              <a:t>les touristes et les locaux.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A" sz="3600" spc="-1" strike="noStrike">
                <a:solidFill>
                  <a:srgbClr val="262626"/>
                </a:solidFill>
                <a:latin typeface="Century Gothic"/>
              </a:rPr>
              <a:t>Résultats brutes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61" name="Content Placeholder 9" descr=""/>
          <p:cNvPicPr/>
          <p:nvPr/>
        </p:nvPicPr>
        <p:blipFill>
          <a:blip r:embed="rId1"/>
          <a:srcRect l="0" t="0" r="0" b="70260"/>
          <a:stretch/>
        </p:blipFill>
        <p:spPr>
          <a:xfrm>
            <a:off x="2961360" y="1687320"/>
            <a:ext cx="8400960" cy="389952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2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C2F34B4-5828-4430-ABDC-119BD9E9FEFB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  <p:sp>
        <p:nvSpPr>
          <p:cNvPr id="163" name="Content Placeholder 2"/>
          <p:cNvSpPr/>
          <p:nvPr/>
        </p:nvSpPr>
        <p:spPr>
          <a:xfrm>
            <a:off x="2961360" y="6013440"/>
            <a:ext cx="9520920" cy="87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400" spc="-1" strike="noStrike">
                <a:solidFill>
                  <a:srgbClr val="404040"/>
                </a:solidFill>
                <a:latin typeface="Century Gothic"/>
              </a:rPr>
              <a:t>Figure 2.</a:t>
            </a:r>
            <a:r>
              <a:rPr b="0" lang="fr-CA" sz="1400" spc="-1" strike="noStrike">
                <a:solidFill>
                  <a:srgbClr val="404040"/>
                </a:solidFill>
                <a:latin typeface="Century Gothic"/>
              </a:rPr>
              <a:t> Quantité de photographies (locaux et résidants) par hexagone et par ville.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A" sz="3600" spc="-1" strike="noStrike">
                <a:solidFill>
                  <a:srgbClr val="262626"/>
                </a:solidFill>
                <a:latin typeface="Century Gothic"/>
              </a:rPr>
              <a:t>Résultats brutes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A9BA39E9-BE58-43FA-8D23-C2600CAE4F35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CA" sz="2000" spc="-1" strike="noStrike">
              <a:latin typeface="Times New Roman"/>
            </a:endParaRPr>
          </a:p>
        </p:txBody>
      </p:sp>
      <p:sp>
        <p:nvSpPr>
          <p:cNvPr id="166" name="Content Placeholder 2"/>
          <p:cNvSpPr/>
          <p:nvPr/>
        </p:nvSpPr>
        <p:spPr>
          <a:xfrm>
            <a:off x="2961360" y="5769000"/>
            <a:ext cx="9520920" cy="87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CA" sz="1400" spc="-1" strike="noStrike">
                <a:solidFill>
                  <a:srgbClr val="404040"/>
                </a:solidFill>
                <a:latin typeface="Century Gothic"/>
              </a:rPr>
              <a:t>Figure 3.</a:t>
            </a:r>
            <a:r>
              <a:rPr b="0" lang="fr-CA" sz="1400" spc="-1" strike="noStrike">
                <a:solidFill>
                  <a:srgbClr val="404040"/>
                </a:solidFill>
                <a:latin typeface="Century Gothic"/>
              </a:rPr>
              <a:t> Quantité de photographies par hexagone et par ville (locaux et touristes).</a:t>
            </a:r>
            <a:endParaRPr b="0" lang="en-CA" sz="1400" spc="-1" strike="noStrike">
              <a:latin typeface="Arial"/>
            </a:endParaRPr>
          </a:p>
        </p:txBody>
      </p:sp>
      <p:pic>
        <p:nvPicPr>
          <p:cNvPr id="167" name="Picture 7" descr=""/>
          <p:cNvPicPr/>
          <p:nvPr/>
        </p:nvPicPr>
        <p:blipFill>
          <a:blip r:embed="rId1"/>
          <a:srcRect l="0" t="33202" r="0" b="36144"/>
          <a:stretch/>
        </p:blipFill>
        <p:spPr>
          <a:xfrm>
            <a:off x="2635200" y="1585080"/>
            <a:ext cx="5086440" cy="243396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8" descr=""/>
          <p:cNvPicPr/>
          <p:nvPr/>
        </p:nvPicPr>
        <p:blipFill>
          <a:blip r:embed="rId2"/>
          <a:srcRect l="0" t="67862" r="14224" b="1480"/>
          <a:stretch/>
        </p:blipFill>
        <p:spPr>
          <a:xfrm>
            <a:off x="7013520" y="1609560"/>
            <a:ext cx="4363200" cy="243396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10" descr=""/>
          <p:cNvPicPr/>
          <p:nvPr/>
        </p:nvPicPr>
        <p:blipFill>
          <a:blip r:embed="rId3"/>
          <a:srcRect l="84208" t="90184" r="0" b="1480"/>
          <a:stretch/>
        </p:blipFill>
        <p:spPr>
          <a:xfrm>
            <a:off x="8555760" y="4195440"/>
            <a:ext cx="1697760" cy="139860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13" descr=""/>
          <p:cNvPicPr/>
          <p:nvPr/>
        </p:nvPicPr>
        <p:blipFill>
          <a:blip r:embed="rId4"/>
          <a:srcRect l="84208" t="80254" r="0" b="12410"/>
          <a:stretch/>
        </p:blipFill>
        <p:spPr>
          <a:xfrm>
            <a:off x="5905080" y="4201560"/>
            <a:ext cx="1697760" cy="123120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16" descr=""/>
          <p:cNvPicPr/>
          <p:nvPr/>
        </p:nvPicPr>
        <p:blipFill>
          <a:blip r:embed="rId5"/>
          <a:srcRect l="85890" t="70470" r="0" b="19358"/>
          <a:stretch/>
        </p:blipFill>
        <p:spPr>
          <a:xfrm>
            <a:off x="3435480" y="4085640"/>
            <a:ext cx="1516680" cy="1706760"/>
          </a:xfrm>
          <a:prstGeom prst="rect">
            <a:avLst/>
          </a:prstGeom>
          <a:ln w="0">
            <a:noFill/>
          </a:ln>
        </p:spPr>
      </p:pic>
      <p:sp>
        <p:nvSpPr>
          <p:cNvPr id="172" name="Rectangle 4"/>
          <p:cNvSpPr/>
          <p:nvPr/>
        </p:nvSpPr>
        <p:spPr>
          <a:xfrm>
            <a:off x="8290080" y="4068720"/>
            <a:ext cx="403560" cy="726480"/>
          </a:xfrm>
          <a:prstGeom prst="rect">
            <a:avLst/>
          </a:prstGeom>
          <a:solidFill>
            <a:schemeClr val="bg1"/>
          </a:solidFill>
          <a:ln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Rectangle 17"/>
          <p:cNvSpPr/>
          <p:nvPr/>
        </p:nvSpPr>
        <p:spPr>
          <a:xfrm>
            <a:off x="6939360" y="3670200"/>
            <a:ext cx="184320" cy="373320"/>
          </a:xfrm>
          <a:prstGeom prst="rect">
            <a:avLst/>
          </a:prstGeom>
          <a:solidFill>
            <a:schemeClr val="bg1"/>
          </a:solidFill>
          <a:ln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18"/>
          <p:cNvSpPr/>
          <p:nvPr/>
        </p:nvSpPr>
        <p:spPr>
          <a:xfrm>
            <a:off x="11287080" y="3722400"/>
            <a:ext cx="79920" cy="258120"/>
          </a:xfrm>
          <a:prstGeom prst="rect">
            <a:avLst/>
          </a:prstGeom>
          <a:solidFill>
            <a:schemeClr val="bg1"/>
          </a:solidFill>
          <a:ln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477</TotalTime>
  <Application>LibreOffice/7.2.5.2$Windows_X86_64 LibreOffice_project/499f9727c189e6ef3471021d6132d4c694f357e5</Application>
  <AppVersion>15.0000</AppVersion>
  <Words>973</Words>
  <Paragraphs>135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2020-09-09T19:53:15Z</dcterms:created>
  <dc:creator>Nikola Tutic</dc:creator>
  <dc:description/>
  <dc:language>en-CA</dc:language>
  <cp:lastModifiedBy/>
  <dcterms:modified xsi:type="dcterms:W3CDTF">2022-05-18T20:58:58Z</dcterms:modified>
  <cp:revision>46</cp:revision>
  <dc:subject/>
  <dc:title>Points chauds touristiques par les médias sociaux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