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97" r:id="rId4"/>
    <p:sldId id="299" r:id="rId5"/>
    <p:sldId id="301" r:id="rId6"/>
    <p:sldId id="302" r:id="rId7"/>
    <p:sldId id="257" r:id="rId8"/>
    <p:sldId id="300" r:id="rId9"/>
    <p:sldId id="275" r:id="rId10"/>
    <p:sldId id="304" r:id="rId11"/>
    <p:sldId id="303" r:id="rId12"/>
    <p:sldId id="305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95126" autoAdjust="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4373184" y="3321214"/>
            <a:ext cx="338451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臺灣境內基金投資組合</a:t>
            </a:r>
            <a:endParaRPr lang="en-US" altLang="zh-TW" sz="2400" b="1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  <a:p>
            <a:pPr algn="ctr"/>
            <a:r>
              <a:rPr lang="zh-TW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評估與建議</a:t>
            </a:r>
            <a:endParaRPr lang="en-US" altLang="zh-CN" sz="2400" b="1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4112943" y="2418856"/>
            <a:ext cx="387798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行動智能顧問</a:t>
            </a:r>
            <a:endParaRPr lang="zh-CN" altLang="en-US" sz="4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2" name="PA_圆角矩形 31"/>
          <p:cNvSpPr/>
          <p:nvPr>
            <p:custDataLst>
              <p:tags r:id="rId9"/>
            </p:custDataLst>
          </p:nvPr>
        </p:nvSpPr>
        <p:spPr>
          <a:xfrm>
            <a:off x="5555122" y="4336829"/>
            <a:ext cx="1134966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矩形 32"/>
          <p:cNvSpPr/>
          <p:nvPr>
            <p:custDataLst>
              <p:tags r:id="rId10"/>
            </p:custDataLst>
          </p:nvPr>
        </p:nvSpPr>
        <p:spPr>
          <a:xfrm>
            <a:off x="5745213" y="4351787"/>
            <a:ext cx="809966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Team 16</a:t>
            </a:r>
            <a:endParaRPr lang="zh-CN" altLang="en-US" sz="12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3" name="PA_组合 2"/>
          <p:cNvGrpSpPr/>
          <p:nvPr>
            <p:custDataLst>
              <p:tags r:id="rId11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2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891C42F-7F46-4265-921A-7A77EBD79D9F}"/>
              </a:ext>
            </a:extLst>
          </p:cNvPr>
          <p:cNvSpPr/>
          <p:nvPr/>
        </p:nvSpPr>
        <p:spPr>
          <a:xfrm>
            <a:off x="4509459" y="4757008"/>
            <a:ext cx="32503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B05902119 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資工三    陳泂杋</a:t>
            </a: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</a:p>
          <a:p>
            <a:pPr algn="ctr"/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R07922093 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資工碩一 林伯陞</a:t>
            </a:r>
            <a:endParaRPr lang="en-US" altLang="zh-TW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R06723020 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財金碩二 楊安祺 </a:t>
            </a:r>
          </a:p>
        </p:txBody>
      </p: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介面範例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續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B40506-E139-4D5F-A994-FE8252B2B9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3" b="3524"/>
          <a:stretch/>
        </p:blipFill>
        <p:spPr>
          <a:xfrm>
            <a:off x="7326227" y="270834"/>
            <a:ext cx="3168763" cy="6316331"/>
          </a:xfrm>
          <a:prstGeom prst="rect">
            <a:avLst/>
          </a:prstGeom>
          <a:ln>
            <a:solidFill>
              <a:srgbClr val="1847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6D1F02EE-A23A-484E-A87E-9A8AE450C9A2}"/>
              </a:ext>
            </a:extLst>
          </p:cNvPr>
          <p:cNvGrpSpPr/>
          <p:nvPr/>
        </p:nvGrpSpPr>
        <p:grpSpPr>
          <a:xfrm>
            <a:off x="1299491" y="3976308"/>
            <a:ext cx="688368" cy="688368"/>
            <a:chOff x="7242071" y="1820434"/>
            <a:chExt cx="688368" cy="688368"/>
          </a:xfrm>
        </p:grpSpPr>
        <p:sp>
          <p:nvSpPr>
            <p:cNvPr id="48" name="椭圆 19">
              <a:extLst>
                <a:ext uri="{FF2B5EF4-FFF2-40B4-BE49-F238E27FC236}">
                  <a16:creationId xmlns:a16="http://schemas.microsoft.com/office/drawing/2014/main" id="{ED77DCBB-7E04-4136-BF43-B90285445546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0" name="椭圆 20">
              <a:extLst>
                <a:ext uri="{FF2B5EF4-FFF2-40B4-BE49-F238E27FC236}">
                  <a16:creationId xmlns:a16="http://schemas.microsoft.com/office/drawing/2014/main" id="{A35D1D29-2BDF-4DD0-85EF-4CAC92E62018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55971525-170A-423D-B0BE-EBB46D3A22A5}"/>
              </a:ext>
            </a:extLst>
          </p:cNvPr>
          <p:cNvGrpSpPr/>
          <p:nvPr/>
        </p:nvGrpSpPr>
        <p:grpSpPr>
          <a:xfrm>
            <a:off x="2211163" y="3894627"/>
            <a:ext cx="4274040" cy="1612144"/>
            <a:chOff x="8548024" y="1459078"/>
            <a:chExt cx="2967867" cy="120486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F246E90-F0C7-46EF-B0E4-F0346B87CA2F}"/>
                </a:ext>
              </a:extLst>
            </p:cNvPr>
            <p:cNvSpPr/>
            <p:nvPr/>
          </p:nvSpPr>
          <p:spPr>
            <a:xfrm>
              <a:off x="8548025" y="1766855"/>
              <a:ext cx="2967866" cy="897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如需推薦基金，依建議格式輸入轉投資比例及最多欲轉投資的基金檔數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C8E09BF-AF59-4177-A85E-2D986CC22D9C}"/>
                </a:ext>
              </a:extLst>
            </p:cNvPr>
            <p:cNvSpPr/>
            <p:nvPr/>
          </p:nvSpPr>
          <p:spPr>
            <a:xfrm>
              <a:off x="8548024" y="1459078"/>
              <a:ext cx="2963611" cy="345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輸入轉投資比例及基金檔數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AB968DE-FD8C-4CD8-A76D-09D4EE90171D}"/>
              </a:ext>
            </a:extLst>
          </p:cNvPr>
          <p:cNvGrpSpPr/>
          <p:nvPr/>
        </p:nvGrpSpPr>
        <p:grpSpPr>
          <a:xfrm>
            <a:off x="1467810" y="4139145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A07323C2-5EC2-43A1-937D-6ABEA5BD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7504F5F4-B162-4FB8-9087-17D30889C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EFAEBCCA-47D1-4B2B-83E4-C240461C1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BC21A95E-35B4-436E-AB4F-F81292D6C269}"/>
              </a:ext>
            </a:extLst>
          </p:cNvPr>
          <p:cNvGrpSpPr/>
          <p:nvPr/>
        </p:nvGrpSpPr>
        <p:grpSpPr>
          <a:xfrm>
            <a:off x="1293363" y="1960849"/>
            <a:ext cx="688368" cy="688368"/>
            <a:chOff x="7242071" y="5103361"/>
            <a:chExt cx="688368" cy="688368"/>
          </a:xfrm>
        </p:grpSpPr>
        <p:sp>
          <p:nvSpPr>
            <p:cNvPr id="72" name="椭圆 29">
              <a:extLst>
                <a:ext uri="{FF2B5EF4-FFF2-40B4-BE49-F238E27FC236}">
                  <a16:creationId xmlns:a16="http://schemas.microsoft.com/office/drawing/2014/main" id="{CDECDA99-5E5C-468C-9A6D-C41A01601E38}"/>
                </a:ext>
              </a:extLst>
            </p:cNvPr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3" name="椭圆 30">
              <a:extLst>
                <a:ext uri="{FF2B5EF4-FFF2-40B4-BE49-F238E27FC236}">
                  <a16:creationId xmlns:a16="http://schemas.microsoft.com/office/drawing/2014/main" id="{335732D0-5689-453B-9746-701AD4A66468}"/>
                </a:ext>
              </a:extLst>
            </p:cNvPr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74" name="组合 3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30C4AA4F-351D-4104-B58C-6A7A321F75EA}"/>
              </a:ext>
            </a:extLst>
          </p:cNvPr>
          <p:cNvGrpSpPr/>
          <p:nvPr/>
        </p:nvGrpSpPr>
        <p:grpSpPr>
          <a:xfrm>
            <a:off x="2205038" y="1854812"/>
            <a:ext cx="4274039" cy="1585471"/>
            <a:chOff x="8548025" y="1459078"/>
            <a:chExt cx="2854850" cy="126699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DA4A630-3DC1-4523-89E8-848C2FCABA21}"/>
                </a:ext>
              </a:extLst>
            </p:cNvPr>
            <p:cNvSpPr/>
            <p:nvPr/>
          </p:nvSpPr>
          <p:spPr>
            <a:xfrm>
              <a:off x="8548025" y="1766855"/>
              <a:ext cx="2854850" cy="959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使用者檢視現有投組之風險及績效評估結果，選擇是否需要推薦基金組合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A4B80E2-F5DB-4CBC-B88B-3BB2C61747AD}"/>
                </a:ext>
              </a:extLst>
            </p:cNvPr>
            <p:cNvSpPr/>
            <p:nvPr/>
          </p:nvSpPr>
          <p:spPr>
            <a:xfrm>
              <a:off x="8548025" y="1459078"/>
              <a:ext cx="2598973" cy="368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選擇是否需要推薦新投組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853D3294-B2C8-4DCB-9C7A-F3EFBD83955D}"/>
              </a:ext>
            </a:extLst>
          </p:cNvPr>
          <p:cNvGrpSpPr/>
          <p:nvPr/>
        </p:nvGrpSpPr>
        <p:grpSpPr>
          <a:xfrm>
            <a:off x="1466548" y="2121794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500D16D-F79B-4AC2-89A3-260808840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F4A943B6-5FF7-4988-8D9A-FF73E2885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0C10255-3F70-4034-9521-A90BF6782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7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介面範例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續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A3D034-C851-4E9D-9DB9-A6630BDEEE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938" r="-1156" b="2948"/>
          <a:stretch/>
        </p:blipFill>
        <p:spPr>
          <a:xfrm>
            <a:off x="7290667" y="270366"/>
            <a:ext cx="3205391" cy="6317268"/>
          </a:xfrm>
          <a:prstGeom prst="rect">
            <a:avLst/>
          </a:prstGeom>
          <a:ln>
            <a:solidFill>
              <a:srgbClr val="1847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3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049A41FC-B032-4064-971C-8F513C2802BC}"/>
              </a:ext>
            </a:extLst>
          </p:cNvPr>
          <p:cNvGrpSpPr/>
          <p:nvPr/>
        </p:nvGrpSpPr>
        <p:grpSpPr>
          <a:xfrm>
            <a:off x="1005423" y="2166936"/>
            <a:ext cx="5507918" cy="2771763"/>
            <a:chOff x="8548025" y="1459078"/>
            <a:chExt cx="2854850" cy="120210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2A6B5A-9E00-4B15-AA8E-B65FC6859A9A}"/>
                </a:ext>
              </a:extLst>
            </p:cNvPr>
            <p:cNvSpPr/>
            <p:nvPr/>
          </p:nvSpPr>
          <p:spPr>
            <a:xfrm>
              <a:off x="8548025" y="1766855"/>
              <a:ext cx="2854850" cy="89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依據使用者輸入資訊，計算最適建議投資組合，列示新舊投組內容，及風險與績效指標值供使用者比較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25124C-5B60-43BB-AFFC-0846759AD81B}"/>
                </a:ext>
              </a:extLst>
            </p:cNvPr>
            <p:cNvSpPr/>
            <p:nvPr/>
          </p:nvSpPr>
          <p:spPr>
            <a:xfrm>
              <a:off x="8548025" y="1459078"/>
              <a:ext cx="2854850" cy="253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列示現有及建議投組評估結果</a:t>
              </a:r>
              <a:endParaRPr lang="zh-CN" altLang="en-US" sz="32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90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4864" y="3277349"/>
            <a:ext cx="338451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MANY THANKS !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527721" y="4024490"/>
            <a:ext cx="1134966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15932" y="4030718"/>
            <a:ext cx="1158542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16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7" y="1753993"/>
            <a:ext cx="4149853" cy="1051175"/>
            <a:chOff x="8548024" y="1459078"/>
            <a:chExt cx="2967867" cy="1051175"/>
          </a:xfrm>
        </p:grpSpPr>
        <p:sp>
          <p:nvSpPr>
            <p:cNvPr id="32" name="矩形 31"/>
            <p:cNvSpPr/>
            <p:nvPr/>
          </p:nvSpPr>
          <p:spPr>
            <a:xfrm>
              <a:off x="8548025" y="1802367"/>
              <a:ext cx="29678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輸入</a:t>
              </a:r>
              <a:r>
                <a:rPr lang="zh-TW" altLang="en-US" sz="2000" b="1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現有基金投資組合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，檢視風險與績效指標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4" y="1459078"/>
              <a:ext cx="2428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現有基金投資組合評估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5" y="5012564"/>
            <a:ext cx="3967953" cy="707887"/>
            <a:chOff x="8548023" y="1459078"/>
            <a:chExt cx="2854852" cy="707887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3" y="1459078"/>
              <a:ext cx="21353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LINE</a:t>
              </a:r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聊天機器人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6" y="3429297"/>
            <a:ext cx="4149852" cy="1200329"/>
            <a:chOff x="8548023" y="1459078"/>
            <a:chExt cx="2854850" cy="1200329"/>
          </a:xfrm>
        </p:grpSpPr>
        <p:sp>
          <p:nvSpPr>
            <p:cNvPr id="38" name="矩形 37"/>
            <p:cNvSpPr/>
            <p:nvPr/>
          </p:nvSpPr>
          <p:spPr>
            <a:xfrm>
              <a:off x="8548023" y="1819744"/>
              <a:ext cx="28548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依據使用者需求，提供</a:t>
              </a:r>
              <a:r>
                <a:rPr lang="zh-TW" altLang="en-US" sz="2000" b="1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建議基金投資組合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，並進行前後比較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4" y="1459078"/>
              <a:ext cx="234339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建議投資組合與比較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7" y="5279546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4537" y="1594421"/>
            <a:ext cx="5123436" cy="5263579"/>
            <a:chOff x="6751320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30" t="18610" r="7008"/>
            <a:stretch>
              <a:fillRect/>
            </a:stretch>
          </p:blipFill>
          <p:spPr bwMode="auto">
            <a:xfrm>
              <a:off x="6751320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l="22320" r="38120"/>
            <a:stretch/>
          </p:blipFill>
          <p:spPr>
            <a:xfrm>
              <a:off x="7376160" y="1981200"/>
              <a:ext cx="1859280" cy="3311150"/>
            </a:xfrm>
            <a:prstGeom prst="rect">
              <a:avLst/>
            </a:prstGeom>
          </p:spPr>
        </p:pic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3534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功能與特色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83842E1-AEAD-4E26-93F3-3767465D404F}"/>
              </a:ext>
            </a:extLst>
          </p:cNvPr>
          <p:cNvSpPr/>
          <p:nvPr/>
        </p:nvSpPr>
        <p:spPr>
          <a:xfrm>
            <a:off x="2601466" y="5412377"/>
            <a:ext cx="392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en-US" altLang="zh-TW" sz="2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 chatbot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，介面簡潔易懂</a:t>
            </a:r>
            <a:endParaRPr lang="zh-CN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5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BDD18C-32C5-440C-9544-010684F4EF15}"/>
              </a:ext>
            </a:extLst>
          </p:cNvPr>
          <p:cNvSpPr/>
          <p:nvPr/>
        </p:nvSpPr>
        <p:spPr>
          <a:xfrm>
            <a:off x="1935444" y="393958"/>
            <a:ext cx="416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 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使用情境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63" name="组合 2">
            <a:extLst>
              <a:ext uri="{FF2B5EF4-FFF2-40B4-BE49-F238E27FC236}">
                <a16:creationId xmlns:a16="http://schemas.microsoft.com/office/drawing/2014/main" id="{81EEA2BC-91BF-4780-B1C4-6EAE7F0C7132}"/>
              </a:ext>
            </a:extLst>
          </p:cNvPr>
          <p:cNvGrpSpPr/>
          <p:nvPr/>
        </p:nvGrpSpPr>
        <p:grpSpPr>
          <a:xfrm>
            <a:off x="1011238" y="3784397"/>
            <a:ext cx="1700213" cy="2060575"/>
            <a:chOff x="1011238" y="3784397"/>
            <a:chExt cx="1700213" cy="2060575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BC33E6E-9351-455F-8C0F-A9AB5074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B5EB1A8E-CD0C-419D-9E06-146C7AE5F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6" name="Oval 14">
            <a:extLst>
              <a:ext uri="{FF2B5EF4-FFF2-40B4-BE49-F238E27FC236}">
                <a16:creationId xmlns:a16="http://schemas.microsoft.com/office/drawing/2014/main" id="{364112C9-FED7-4E21-9154-EF026D0E3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6" y="4424159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组合 1">
            <a:extLst>
              <a:ext uri="{FF2B5EF4-FFF2-40B4-BE49-F238E27FC236}">
                <a16:creationId xmlns:a16="http://schemas.microsoft.com/office/drawing/2014/main" id="{68938D55-5D44-4AF1-A77E-2D09D069D435}"/>
              </a:ext>
            </a:extLst>
          </p:cNvPr>
          <p:cNvGrpSpPr/>
          <p:nvPr/>
        </p:nvGrpSpPr>
        <p:grpSpPr>
          <a:xfrm>
            <a:off x="3784963" y="1714297"/>
            <a:ext cx="1700213" cy="2060575"/>
            <a:chOff x="3784963" y="1714297"/>
            <a:chExt cx="1700213" cy="2060575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1C3E59AA-84CB-4143-A99D-2EC75E97CE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7B6DA104-23F0-4387-A9D5-0C3D4F98C9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0" name="Oval 14">
            <a:extLst>
              <a:ext uri="{FF2B5EF4-FFF2-40B4-BE49-F238E27FC236}">
                <a16:creationId xmlns:a16="http://schemas.microsoft.com/office/drawing/2014/main" id="{87CE4D5D-A388-41F1-821E-87997E6284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038963" y="1963535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1" name="组合 4">
            <a:extLst>
              <a:ext uri="{FF2B5EF4-FFF2-40B4-BE49-F238E27FC236}">
                <a16:creationId xmlns:a16="http://schemas.microsoft.com/office/drawing/2014/main" id="{39E6B62C-3871-4136-B110-5F01CF1AE995}"/>
              </a:ext>
            </a:extLst>
          </p:cNvPr>
          <p:cNvGrpSpPr/>
          <p:nvPr/>
        </p:nvGrpSpPr>
        <p:grpSpPr>
          <a:xfrm>
            <a:off x="6558688" y="3784397"/>
            <a:ext cx="1700213" cy="2060575"/>
            <a:chOff x="6558688" y="3784397"/>
            <a:chExt cx="1700213" cy="2060575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0B816D0-FCD3-41BA-83AB-B0BB6BFE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Oval 13">
              <a:extLst>
                <a:ext uri="{FF2B5EF4-FFF2-40B4-BE49-F238E27FC236}">
                  <a16:creationId xmlns:a16="http://schemas.microsoft.com/office/drawing/2014/main" id="{E5BE6E4E-D4D0-4157-9CB5-440383394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4" name="Oval 14">
            <a:extLst>
              <a:ext uri="{FF2B5EF4-FFF2-40B4-BE49-F238E27FC236}">
                <a16:creationId xmlns:a16="http://schemas.microsoft.com/office/drawing/2014/main" id="{C5D190E7-9354-44B7-BB78-FEDEC6F8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76" y="4424159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组合 3">
            <a:extLst>
              <a:ext uri="{FF2B5EF4-FFF2-40B4-BE49-F238E27FC236}">
                <a16:creationId xmlns:a16="http://schemas.microsoft.com/office/drawing/2014/main" id="{F31D7F15-A8B6-4A9C-AC6D-513B9601E967}"/>
              </a:ext>
            </a:extLst>
          </p:cNvPr>
          <p:cNvGrpSpPr/>
          <p:nvPr/>
        </p:nvGrpSpPr>
        <p:grpSpPr>
          <a:xfrm>
            <a:off x="9332412" y="1714297"/>
            <a:ext cx="1700213" cy="2060575"/>
            <a:chOff x="9332412" y="1714297"/>
            <a:chExt cx="1700213" cy="2060575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AEC5C1B2-3785-402C-B9E0-4005C336C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Oval 13">
              <a:extLst>
                <a:ext uri="{FF2B5EF4-FFF2-40B4-BE49-F238E27FC236}">
                  <a16:creationId xmlns:a16="http://schemas.microsoft.com/office/drawing/2014/main" id="{BD577803-041A-49E5-B77F-210B57A66D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Oval 14">
            <a:extLst>
              <a:ext uri="{FF2B5EF4-FFF2-40B4-BE49-F238E27FC236}">
                <a16:creationId xmlns:a16="http://schemas.microsoft.com/office/drawing/2014/main" id="{0293D5EF-9A49-485C-98E9-6322AB78F99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586412" y="1963535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任意多边形 29">
            <a:extLst>
              <a:ext uri="{FF2B5EF4-FFF2-40B4-BE49-F238E27FC236}">
                <a16:creationId xmlns:a16="http://schemas.microsoft.com/office/drawing/2014/main" id="{260F7615-C76A-4C87-9A4E-29F0B18F19CD}"/>
              </a:ext>
            </a:extLst>
          </p:cNvPr>
          <p:cNvSpPr/>
          <p:nvPr/>
        </p:nvSpPr>
        <p:spPr>
          <a:xfrm>
            <a:off x="990600" y="3771900"/>
            <a:ext cx="1018222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09A754-648A-4D67-8782-EC5176393600}"/>
              </a:ext>
            </a:extLst>
          </p:cNvPr>
          <p:cNvSpPr/>
          <p:nvPr/>
        </p:nvSpPr>
        <p:spPr>
          <a:xfrm>
            <a:off x="1311681" y="4774574"/>
            <a:ext cx="114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input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3D11C8E-A1E7-4499-BF7C-67C392265646}"/>
              </a:ext>
            </a:extLst>
          </p:cNvPr>
          <p:cNvSpPr/>
          <p:nvPr/>
        </p:nvSpPr>
        <p:spPr>
          <a:xfrm>
            <a:off x="2886384" y="4487226"/>
            <a:ext cx="34040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現有投組：基金統編</a:t>
            </a:r>
            <a:r>
              <a:rPr lang="en-US" altLang="zh-TW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權重</a:t>
            </a:r>
            <a:endParaRPr lang="en-US" sz="1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使用者依建議格式，輸入現有投資組合基金統編及各基金投資權重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6E5426E-9ADA-45F0-A381-D9CF26ADC736}"/>
              </a:ext>
            </a:extLst>
          </p:cNvPr>
          <p:cNvSpPr/>
          <p:nvPr/>
        </p:nvSpPr>
        <p:spPr>
          <a:xfrm>
            <a:off x="6852377" y="4774574"/>
            <a:ext cx="114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input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90F843-4F73-485C-BC0C-D5122C625B27}"/>
              </a:ext>
            </a:extLst>
          </p:cNvPr>
          <p:cNvSpPr/>
          <p:nvPr/>
        </p:nvSpPr>
        <p:spPr>
          <a:xfrm>
            <a:off x="9513283" y="2318489"/>
            <a:ext cx="133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output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82438AB-D470-4DDD-B4CD-534ED4868564}"/>
              </a:ext>
            </a:extLst>
          </p:cNvPr>
          <p:cNvSpPr/>
          <p:nvPr/>
        </p:nvSpPr>
        <p:spPr>
          <a:xfrm>
            <a:off x="3965834" y="2319229"/>
            <a:ext cx="133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output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0B366BB-61D7-479D-A477-B6FF1E57C97F}"/>
              </a:ext>
            </a:extLst>
          </p:cNvPr>
          <p:cNvSpPr/>
          <p:nvPr/>
        </p:nvSpPr>
        <p:spPr>
          <a:xfrm>
            <a:off x="802737" y="1642603"/>
            <a:ext cx="258187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現有投組：風險及績效指標</a:t>
            </a:r>
            <a:endParaRPr lang="en-US" altLang="zh-TW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依使用者輸入資訊，列示投資組合風險及績效指標值，供使用者參考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DC03D36-DF56-4BB7-B983-CA8A572AA94E}"/>
              </a:ext>
            </a:extLst>
          </p:cNvPr>
          <p:cNvSpPr/>
          <p:nvPr/>
        </p:nvSpPr>
        <p:spPr>
          <a:xfrm>
            <a:off x="6033534" y="1579112"/>
            <a:ext cx="321705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建議投組：建議基金、權重及前後風險及績效指標比較</a:t>
            </a:r>
            <a:endParaRPr lang="en-US" altLang="zh-TW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依使用者輸入資訊，提供建議投資組合與權重，並列示前後投資組合風險及績效指標，供使用者比較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DDB23536-04A9-4CF2-8953-1418F8FC3B7A}"/>
              </a:ext>
            </a:extLst>
          </p:cNvPr>
          <p:cNvSpPr/>
          <p:nvPr/>
        </p:nvSpPr>
        <p:spPr>
          <a:xfrm>
            <a:off x="8527189" y="4170507"/>
            <a:ext cx="299654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轉投資比例及檔數</a:t>
            </a:r>
            <a:endParaRPr lang="en-US" sz="1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使用者選擇是否需要行動顧問提供建議，如是，則輸入欲轉投資比例及最多轉申購基金檔數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5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實作說明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投資組合風險指標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D084AD-852B-4D7E-8C96-E46249AD7758}"/>
              </a:ext>
            </a:extLst>
          </p:cNvPr>
          <p:cNvSpPr/>
          <p:nvPr/>
        </p:nvSpPr>
        <p:spPr>
          <a:xfrm>
            <a:off x="0" y="1855694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5">
            <a:extLst>
              <a:ext uri="{FF2B5EF4-FFF2-40B4-BE49-F238E27FC236}">
                <a16:creationId xmlns:a16="http://schemas.microsoft.com/office/drawing/2014/main" id="{EA430759-2ACB-402C-BAB5-987BE02E2345}"/>
              </a:ext>
            </a:extLst>
          </p:cNvPr>
          <p:cNvGrpSpPr/>
          <p:nvPr/>
        </p:nvGrpSpPr>
        <p:grpSpPr>
          <a:xfrm>
            <a:off x="6260461" y="1528549"/>
            <a:ext cx="4550938" cy="5329451"/>
            <a:chOff x="6260461" y="1528549"/>
            <a:chExt cx="4550938" cy="5329451"/>
          </a:xfrm>
        </p:grpSpPr>
        <p:pic>
          <p:nvPicPr>
            <p:cNvPr id="22" name="图片 4">
              <a:extLst>
                <a:ext uri="{FF2B5EF4-FFF2-40B4-BE49-F238E27FC236}">
                  <a16:creationId xmlns:a16="http://schemas.microsoft.com/office/drawing/2014/main" id="{89617D86-E002-4629-91EC-8E0442F10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09" r="25371"/>
            <a:stretch/>
          </p:blipFill>
          <p:spPr>
            <a:xfrm>
              <a:off x="7201154" y="1904999"/>
              <a:ext cx="2628646" cy="3471455"/>
            </a:xfrm>
            <a:prstGeom prst="rect">
              <a:avLst/>
            </a:prstGeom>
          </p:spPr>
        </p:pic>
        <p:pic>
          <p:nvPicPr>
            <p:cNvPr id="23" name="H0006(Black_iPhone6)2.png">
              <a:extLst>
                <a:ext uri="{FF2B5EF4-FFF2-40B4-BE49-F238E27FC236}">
                  <a16:creationId xmlns:a16="http://schemas.microsoft.com/office/drawing/2014/main" id="{AFE49BD0-0734-45A3-9E0C-2DBB74B88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98"/>
            <a:stretch>
              <a:fillRect/>
            </a:stretch>
          </p:blipFill>
          <p:spPr bwMode="auto">
            <a:xfrm>
              <a:off x="6260461" y="1528549"/>
              <a:ext cx="4550938" cy="53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    <a:extLst>
                  <a:ext uri="{FF2B5EF4-FFF2-40B4-BE49-F238E27FC236}">
                    <a16:creationId xmlns:a16="http://schemas.microsoft.com/office/drawing/2014/main" id="{B96ADBB2-6E42-4E97-8E09-7B3D22BF846E}"/>
                  </a:ext>
                </a:extLst>
              </p:cNvPr>
              <p:cNvSpPr/>
              <p:nvPr/>
            </p:nvSpPr>
            <p:spPr>
              <a:xfrm>
                <a:off x="724846" y="2234521"/>
                <a:ext cx="5371154" cy="2732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Index of riskiness Q</a:t>
                </a:r>
              </a:p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依 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Schnytzer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&amp;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Westreich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(2012)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endPara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計算投資組合風險指標</a:t>
                </a:r>
                <a:endPara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endPara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TW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44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    <a:extLst>
                  <a:ext uri="{FF2B5EF4-FFF2-40B4-BE49-F238E27FC236}">
                    <a16:creationId xmlns:a16="http://schemas.microsoft.com/office/drawing/2014/main" id="{B96ADBB2-6E42-4E97-8E09-7B3D22BF8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6" y="2234521"/>
                <a:ext cx="5371154" cy="2732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hape 1645">
            <a:extLst>
              <a:ext uri="{FF2B5EF4-FFF2-40B4-BE49-F238E27FC236}">
                <a16:creationId xmlns:a16="http://schemas.microsoft.com/office/drawing/2014/main" id="{A57A0BDF-89B0-404A-85B6-2D7F2DD88829}"/>
              </a:ext>
            </a:extLst>
          </p:cNvPr>
          <p:cNvSpPr/>
          <p:nvPr/>
        </p:nvSpPr>
        <p:spPr>
          <a:xfrm>
            <a:off x="5287477" y="4193802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29" name="Group 1649">
            <a:extLst>
              <a:ext uri="{FF2B5EF4-FFF2-40B4-BE49-F238E27FC236}">
                <a16:creationId xmlns:a16="http://schemas.microsoft.com/office/drawing/2014/main" id="{CB0E062F-C865-42D1-A278-D23CF50057F2}"/>
              </a:ext>
            </a:extLst>
          </p:cNvPr>
          <p:cNvGrpSpPr>
            <a:grpSpLocks/>
          </p:cNvGrpSpPr>
          <p:nvPr/>
        </p:nvGrpSpPr>
        <p:grpSpPr bwMode="auto">
          <a:xfrm>
            <a:off x="5313685" y="2864641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30" name="Shape 1647">
              <a:extLst>
                <a:ext uri="{FF2B5EF4-FFF2-40B4-BE49-F238E27FC236}">
                  <a16:creationId xmlns:a16="http://schemas.microsoft.com/office/drawing/2014/main" id="{4C1DF878-745F-4A7D-87B7-4434BD21C96B}"/>
                </a:ext>
              </a:extLst>
            </p:cNvPr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0" name="Shape 1648">
              <a:extLst>
                <a:ext uri="{FF2B5EF4-FFF2-40B4-BE49-F238E27FC236}">
                  <a16:creationId xmlns:a16="http://schemas.microsoft.com/office/drawing/2014/main" id="{85328505-7206-464B-BAD0-5D4A94607C6A}"/>
                </a:ext>
              </a:extLst>
            </p:cNvPr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5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278DDE6-6EC9-43F1-A358-7C55D5251EC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C4920B-FA94-4802-8315-E5CA68B71314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圆角矩形 59">
            <a:extLst>
              <a:ext uri="{FF2B5EF4-FFF2-40B4-BE49-F238E27FC236}">
                <a16:creationId xmlns:a16="http://schemas.microsoft.com/office/drawing/2014/main" id="{0AC5D0A1-435E-44BB-8977-C01C1DEB47D6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6B8759-8FBF-4B2D-8EBB-8C22F4C9A727}"/>
              </a:ext>
            </a:extLst>
          </p:cNvPr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實作說明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投資組合績效指標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44" name="组合 2">
            <a:extLst>
              <a:ext uri="{FF2B5EF4-FFF2-40B4-BE49-F238E27FC236}">
                <a16:creationId xmlns:a16="http://schemas.microsoft.com/office/drawing/2014/main" id="{09960907-E9DD-47C2-B578-F3951673700B}"/>
              </a:ext>
            </a:extLst>
          </p:cNvPr>
          <p:cNvGrpSpPr/>
          <p:nvPr/>
        </p:nvGrpSpPr>
        <p:grpSpPr>
          <a:xfrm>
            <a:off x="802737" y="1981200"/>
            <a:ext cx="5365933" cy="4029392"/>
            <a:chOff x="802737" y="1981200"/>
            <a:chExt cx="5365933" cy="4029392"/>
          </a:xfrm>
        </p:grpSpPr>
        <p:pic>
          <p:nvPicPr>
            <p:cNvPr id="45" name="imac-mockup.png">
              <a:extLst>
                <a:ext uri="{FF2B5EF4-FFF2-40B4-BE49-F238E27FC236}">
                  <a16:creationId xmlns:a16="http://schemas.microsoft.com/office/drawing/2014/main" id="{B79D398A-261E-4A9C-9909-FFDEF06B4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37" y="1981200"/>
              <a:ext cx="5365933" cy="40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46" name="图片 1">
              <a:extLst>
                <a:ext uri="{FF2B5EF4-FFF2-40B4-BE49-F238E27FC236}">
                  <a16:creationId xmlns:a16="http://schemas.microsoft.com/office/drawing/2014/main" id="{5D7B7C9E-E732-4CD5-8AEA-24182D4B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8279" y="2214491"/>
              <a:ext cx="4084321" cy="2650271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0668F009-FC5A-4CD3-AAA2-1C9D026F38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17"/>
          <a:stretch/>
        </p:blipFill>
        <p:spPr>
          <a:xfrm>
            <a:off x="6168670" y="2259639"/>
            <a:ext cx="5530559" cy="27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8">
            <a:extLst>
              <a:ext uri="{FF2B5EF4-FFF2-40B4-BE49-F238E27FC236}">
                <a16:creationId xmlns:a16="http://schemas.microsoft.com/office/drawing/2014/main" id="{843246DF-25F7-49D8-BC27-71FCB616337E}"/>
              </a:ext>
            </a:extLst>
          </p:cNvPr>
          <p:cNvSpPr/>
          <p:nvPr/>
        </p:nvSpPr>
        <p:spPr>
          <a:xfrm rot="5400000">
            <a:off x="5167544" y="4941241"/>
            <a:ext cx="1624198" cy="1619250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0DF65237-424D-4D07-8797-F56D565D193A}"/>
              </a:ext>
            </a:extLst>
          </p:cNvPr>
          <p:cNvSpPr/>
          <p:nvPr/>
        </p:nvSpPr>
        <p:spPr>
          <a:xfrm>
            <a:off x="3750742" y="1527071"/>
            <a:ext cx="1115632" cy="1109882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6" name="椭圆 20">
            <a:extLst>
              <a:ext uri="{FF2B5EF4-FFF2-40B4-BE49-F238E27FC236}">
                <a16:creationId xmlns:a16="http://schemas.microsoft.com/office/drawing/2014/main" id="{00B957AD-328F-4B4D-BB26-1F4CE8FCAB8D}"/>
              </a:ext>
            </a:extLst>
          </p:cNvPr>
          <p:cNvSpPr/>
          <p:nvPr/>
        </p:nvSpPr>
        <p:spPr>
          <a:xfrm rot="5400000">
            <a:off x="7075839" y="2833732"/>
            <a:ext cx="1115632" cy="1109882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7" name="椭圆 21">
            <a:extLst>
              <a:ext uri="{FF2B5EF4-FFF2-40B4-BE49-F238E27FC236}">
                <a16:creationId xmlns:a16="http://schemas.microsoft.com/office/drawing/2014/main" id="{61A8D5EA-F31B-482E-9EED-218C5D9B8E80}"/>
              </a:ext>
            </a:extLst>
          </p:cNvPr>
          <p:cNvSpPr/>
          <p:nvPr/>
        </p:nvSpPr>
        <p:spPr>
          <a:xfrm rot="10800000">
            <a:off x="3752590" y="4043407"/>
            <a:ext cx="1115632" cy="1109882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8" name="椭圆 22">
            <a:extLst>
              <a:ext uri="{FF2B5EF4-FFF2-40B4-BE49-F238E27FC236}">
                <a16:creationId xmlns:a16="http://schemas.microsoft.com/office/drawing/2014/main" id="{3441E864-D361-4C90-90FB-3B4C722A58B2}"/>
              </a:ext>
            </a:extLst>
          </p:cNvPr>
          <p:cNvSpPr/>
          <p:nvPr/>
        </p:nvSpPr>
        <p:spPr>
          <a:xfrm rot="16200000">
            <a:off x="7075839" y="5156164"/>
            <a:ext cx="1115632" cy="1109882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9" name="五边形 28">
            <a:extLst>
              <a:ext uri="{FF2B5EF4-FFF2-40B4-BE49-F238E27FC236}">
                <a16:creationId xmlns:a16="http://schemas.microsoft.com/office/drawing/2014/main" id="{51C6F17E-F725-41CB-91BB-48FE57F08619}"/>
              </a:ext>
            </a:extLst>
          </p:cNvPr>
          <p:cNvSpPr/>
          <p:nvPr/>
        </p:nvSpPr>
        <p:spPr>
          <a:xfrm rot="5400000">
            <a:off x="5167544" y="3798334"/>
            <a:ext cx="1624198" cy="1619250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4" name="五边形 30">
            <a:extLst>
              <a:ext uri="{FF2B5EF4-FFF2-40B4-BE49-F238E27FC236}">
                <a16:creationId xmlns:a16="http://schemas.microsoft.com/office/drawing/2014/main" id="{7DB495E7-E782-411F-AAFA-8353233005CA}"/>
              </a:ext>
            </a:extLst>
          </p:cNvPr>
          <p:cNvSpPr/>
          <p:nvPr/>
        </p:nvSpPr>
        <p:spPr>
          <a:xfrm rot="5400000">
            <a:off x="5167544" y="2588659"/>
            <a:ext cx="1624198" cy="1619250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" name="五边形 32">
            <a:extLst>
              <a:ext uri="{FF2B5EF4-FFF2-40B4-BE49-F238E27FC236}">
                <a16:creationId xmlns:a16="http://schemas.microsoft.com/office/drawing/2014/main" id="{9439073D-BD5C-42D6-B936-B4B4F4009302}"/>
              </a:ext>
            </a:extLst>
          </p:cNvPr>
          <p:cNvSpPr/>
          <p:nvPr/>
        </p:nvSpPr>
        <p:spPr>
          <a:xfrm rot="5400000">
            <a:off x="5313845" y="1556533"/>
            <a:ext cx="1331596" cy="1619250"/>
          </a:xfrm>
          <a:prstGeom prst="homePlate">
            <a:avLst>
              <a:gd name="adj" fmla="val 29933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26" name="组合 33">
            <a:extLst>
              <a:ext uri="{FF2B5EF4-FFF2-40B4-BE49-F238E27FC236}">
                <a16:creationId xmlns:a16="http://schemas.microsoft.com/office/drawing/2014/main" id="{9F2ADB4C-53D4-4891-840E-DD207A241D4E}"/>
              </a:ext>
            </a:extLst>
          </p:cNvPr>
          <p:cNvGrpSpPr/>
          <p:nvPr/>
        </p:nvGrpSpPr>
        <p:grpSpPr>
          <a:xfrm>
            <a:off x="7386054" y="3034509"/>
            <a:ext cx="486638" cy="721092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69C3A22-4C72-478F-843C-A9D2DD564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CDC74B3-88F8-480C-9120-A31DC803F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3EE119C-CC53-4CB9-9C4D-F6E0DD86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0" name="Freeform 13">
            <a:extLst>
              <a:ext uri="{FF2B5EF4-FFF2-40B4-BE49-F238E27FC236}">
                <a16:creationId xmlns:a16="http://schemas.microsoft.com/office/drawing/2014/main" id="{39BB9DC8-078C-4FFF-8A42-0A0C18D31EFF}"/>
              </a:ext>
            </a:extLst>
          </p:cNvPr>
          <p:cNvSpPr>
            <a:spLocks noEditPoints="1"/>
          </p:cNvSpPr>
          <p:nvPr/>
        </p:nvSpPr>
        <p:spPr bwMode="auto">
          <a:xfrm>
            <a:off x="7406617" y="5342954"/>
            <a:ext cx="425562" cy="728974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31513104-D89E-4648-A009-80F80B415320}"/>
              </a:ext>
            </a:extLst>
          </p:cNvPr>
          <p:cNvSpPr>
            <a:spLocks noEditPoints="1"/>
          </p:cNvSpPr>
          <p:nvPr/>
        </p:nvSpPr>
        <p:spPr bwMode="auto">
          <a:xfrm>
            <a:off x="4004280" y="4297947"/>
            <a:ext cx="599992" cy="60080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32" name="组合 39">
            <a:extLst>
              <a:ext uri="{FF2B5EF4-FFF2-40B4-BE49-F238E27FC236}">
                <a16:creationId xmlns:a16="http://schemas.microsoft.com/office/drawing/2014/main" id="{B588AC6A-A2EE-4B58-B1C5-9DC01B74AF33}"/>
              </a:ext>
            </a:extLst>
          </p:cNvPr>
          <p:cNvGrpSpPr/>
          <p:nvPr/>
        </p:nvGrpSpPr>
        <p:grpSpPr>
          <a:xfrm>
            <a:off x="4018649" y="1776691"/>
            <a:ext cx="571254" cy="549364"/>
            <a:chOff x="2607983" y="4241292"/>
            <a:chExt cx="490600" cy="471805"/>
          </a:xfrm>
        </p:grpSpPr>
        <p:sp>
          <p:nvSpPr>
            <p:cNvPr id="33" name="Oval 131">
              <a:extLst>
                <a:ext uri="{FF2B5EF4-FFF2-40B4-BE49-F238E27FC236}">
                  <a16:creationId xmlns:a16="http://schemas.microsoft.com/office/drawing/2014/main" id="{3FD33E97-3BCD-44B0-ABC0-227820E9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4" name="Freeform 134">
              <a:extLst>
                <a:ext uri="{FF2B5EF4-FFF2-40B4-BE49-F238E27FC236}">
                  <a16:creationId xmlns:a16="http://schemas.microsoft.com/office/drawing/2014/main" id="{842388ED-8E68-42DD-8CA9-833F35C13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B963257E-F161-4D07-A4AA-BE35297A480A}"/>
              </a:ext>
            </a:extLst>
          </p:cNvPr>
          <p:cNvSpPr/>
          <p:nvPr/>
        </p:nvSpPr>
        <p:spPr>
          <a:xfrm>
            <a:off x="5648110" y="2390542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01</a:t>
            </a:r>
            <a:endParaRPr lang="zh-CN" altLang="en-US" sz="2400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601D11-28DA-47C2-B510-B09211EA93D8}"/>
              </a:ext>
            </a:extLst>
          </p:cNvPr>
          <p:cNvSpPr/>
          <p:nvPr/>
        </p:nvSpPr>
        <p:spPr>
          <a:xfrm>
            <a:off x="5648110" y="3594362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02</a:t>
            </a:r>
            <a:endParaRPr lang="zh-CN" altLang="en-US" sz="2400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F40E4-760A-42F5-8797-44D4369A07A9}"/>
              </a:ext>
            </a:extLst>
          </p:cNvPr>
          <p:cNvSpPr/>
          <p:nvPr/>
        </p:nvSpPr>
        <p:spPr>
          <a:xfrm>
            <a:off x="5670196" y="4836333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03</a:t>
            </a:r>
            <a:endParaRPr lang="zh-CN" altLang="en-US" sz="2400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326224-5DE9-48B2-B594-D25A4C3A2595}"/>
              </a:ext>
            </a:extLst>
          </p:cNvPr>
          <p:cNvSpPr/>
          <p:nvPr/>
        </p:nvSpPr>
        <p:spPr>
          <a:xfrm>
            <a:off x="5670196" y="5943230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04</a:t>
            </a:r>
            <a:endParaRPr lang="zh-CN" altLang="en-US" sz="2400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D32EA3-A530-49CB-AF9B-6963EADF8CB5}"/>
              </a:ext>
            </a:extLst>
          </p:cNvPr>
          <p:cNvSpPr/>
          <p:nvPr/>
        </p:nvSpPr>
        <p:spPr>
          <a:xfrm>
            <a:off x="5306221" y="192431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基金相關係數</a:t>
            </a:r>
            <a:endParaRPr lang="en-US" altLang="zh-TW" sz="16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與分組</a:t>
            </a:r>
            <a:endParaRPr lang="zh-CN" altLang="en-US" sz="16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9F04E68-E160-433D-82B3-EAC1FC4BFE84}"/>
              </a:ext>
            </a:extLst>
          </p:cNvPr>
          <p:cNvSpPr/>
          <p:nvPr/>
        </p:nvSpPr>
        <p:spPr>
          <a:xfrm>
            <a:off x="5306221" y="313148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挑出</a:t>
            </a:r>
            <a:endParaRPr lang="en-US" altLang="zh-TW" sz="16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「候選基金」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EAE0C6A-8D1C-47A5-B450-AF9F0D1BF932}"/>
              </a:ext>
            </a:extLst>
          </p:cNvPr>
          <p:cNvSpPr/>
          <p:nvPr/>
        </p:nvSpPr>
        <p:spPr>
          <a:xfrm>
            <a:off x="5319021" y="438315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計算建議</a:t>
            </a:r>
            <a:endParaRPr lang="en-US" altLang="zh-TW" sz="16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投資組合權重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74D4F4-1567-4593-8A41-A5E13B5F3A7E}"/>
              </a:ext>
            </a:extLst>
          </p:cNvPr>
          <p:cNvSpPr/>
          <p:nvPr/>
        </p:nvSpPr>
        <p:spPr>
          <a:xfrm>
            <a:off x="5319021" y="56889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計算風險指標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0B5C646-4A36-4AA5-BD88-343C7100DCC0}"/>
              </a:ext>
            </a:extLst>
          </p:cNvPr>
          <p:cNvSpPr/>
          <p:nvPr/>
        </p:nvSpPr>
        <p:spPr>
          <a:xfrm>
            <a:off x="645217" y="1795888"/>
            <a:ext cx="2902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計算基金間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downside correlation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，並將基金依相關性分組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78DDE6-6EC9-43F1-A358-7C55D5251EC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C4920B-FA94-4802-8315-E5CA68B71314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圆角矩形 59">
            <a:extLst>
              <a:ext uri="{FF2B5EF4-FFF2-40B4-BE49-F238E27FC236}">
                <a16:creationId xmlns:a16="http://schemas.microsoft.com/office/drawing/2014/main" id="{0AC5D0A1-435E-44BB-8977-C01C1DEB47D6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6B8759-8FBF-4B2D-8EBB-8C22F4C9A727}"/>
              </a:ext>
            </a:extLst>
          </p:cNvPr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實作說明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建議投資組合流程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14C8BCA4-9519-4CA1-B511-00F51E063E93}"/>
              </a:ext>
            </a:extLst>
          </p:cNvPr>
          <p:cNvSpPr/>
          <p:nvPr/>
        </p:nvSpPr>
        <p:spPr>
          <a:xfrm>
            <a:off x="8614148" y="2788508"/>
            <a:ext cx="3118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排除現有投組基金所在組別後，使用風險指標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(index of riskiness Q)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選出各基金分組中最好的基金，並從中選出前五名為「候選基金」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97FB206A-78E7-44C2-A07A-6D4DA5DEB175}"/>
              </a:ext>
            </a:extLst>
          </p:cNvPr>
          <p:cNvSpPr/>
          <p:nvPr/>
        </p:nvSpPr>
        <p:spPr>
          <a:xfrm>
            <a:off x="8614148" y="5204566"/>
            <a:ext cx="2963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計算現有投資組合及建議投資組合之風險及績效指標值供比較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5482743D-0D7C-4695-A4D6-6E4C662E0550}"/>
              </a:ext>
            </a:extLst>
          </p:cNvPr>
          <p:cNvSpPr/>
          <p:nvPr/>
        </p:nvSpPr>
        <p:spPr>
          <a:xfrm>
            <a:off x="693514" y="4084163"/>
            <a:ext cx="2902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依據投資人輸入資金移轉比例及轉投資基金檔數，計算建議投資組合權重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31" y="1736238"/>
            <a:ext cx="3886200" cy="1358952"/>
            <a:chOff x="8548024" y="1459078"/>
            <a:chExt cx="2967867" cy="1358952"/>
          </a:xfrm>
        </p:grpSpPr>
        <p:sp>
          <p:nvSpPr>
            <p:cNvPr id="32" name="矩形 31"/>
            <p:cNvSpPr/>
            <p:nvPr/>
          </p:nvSpPr>
          <p:spPr>
            <a:xfrm>
              <a:off x="8548025" y="1802367"/>
              <a:ext cx="2967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臺灣境內股票型、債券型及平衡型基金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4" y="1459078"/>
              <a:ext cx="24286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評估範圍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29" y="5289552"/>
            <a:ext cx="3886197" cy="707887"/>
            <a:chOff x="8548023" y="1459078"/>
            <a:chExt cx="2854852" cy="707887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3" y="1459078"/>
              <a:ext cx="21353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基金分組</a:t>
              </a:r>
              <a:endParaRPr lang="zh-CN" altLang="en-US" sz="2000" dirty="0"/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30" y="4112881"/>
            <a:ext cx="3886198" cy="1068552"/>
            <a:chOff x="8548023" y="1459078"/>
            <a:chExt cx="2854850" cy="1068552"/>
          </a:xfrm>
        </p:grpSpPr>
        <p:sp>
          <p:nvSpPr>
            <p:cNvPr id="38" name="矩形 37"/>
            <p:cNvSpPr/>
            <p:nvPr/>
          </p:nvSpPr>
          <p:spPr>
            <a:xfrm>
              <a:off x="8548023" y="1819744"/>
              <a:ext cx="28548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使用各基金週超額報酬率，計算 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downside correlation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4" y="1459078"/>
              <a:ext cx="23433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Downside correlation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實作說明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基金相關係數與分組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83842E1-AEAD-4E26-93F3-3767465D404F}"/>
              </a:ext>
            </a:extLst>
          </p:cNvPr>
          <p:cNvSpPr/>
          <p:nvPr/>
        </p:nvSpPr>
        <p:spPr>
          <a:xfrm>
            <a:off x="1065630" y="5689365"/>
            <a:ext cx="3886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依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downside correlation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將基金依相關性進行分組</a:t>
            </a:r>
            <a:endParaRPr lang="zh-CN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5" name="Picture 2" descr="https://scontent-tpe1-1.xx.fbcdn.net/v/t1.15752-0/p480x480/64235241_850085142057578_6300552762207764480_n.png?_nc_cat=101&amp;_nc_ht=scontent-tpe1-1.xx&amp;oh=683d4c5beb75dac9550fe3b9f6e221d6&amp;oe=5D81A1AA">
            <a:extLst>
              <a:ext uri="{FF2B5EF4-FFF2-40B4-BE49-F238E27FC236}">
                <a16:creationId xmlns:a16="http://schemas.microsoft.com/office/drawing/2014/main" id="{FBDF601C-E7E9-47F5-B6A7-36B45D9C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64" y="1244146"/>
            <a:ext cx="5440715" cy="51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9A78CFDE-C272-4D0A-B844-8A8FB532880D}"/>
              </a:ext>
            </a:extLst>
          </p:cNvPr>
          <p:cNvGrpSpPr/>
          <p:nvPr/>
        </p:nvGrpSpPr>
        <p:grpSpPr>
          <a:xfrm>
            <a:off x="1065629" y="2943344"/>
            <a:ext cx="3886198" cy="1068552"/>
            <a:chOff x="8548023" y="1459078"/>
            <a:chExt cx="2854850" cy="106855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C35B3B5-B81F-49D8-94D2-7DD07FEA5F74}"/>
                </a:ext>
              </a:extLst>
            </p:cNvPr>
            <p:cNvSpPr/>
            <p:nvPr/>
          </p:nvSpPr>
          <p:spPr>
            <a:xfrm>
              <a:off x="8548023" y="1819744"/>
              <a:ext cx="28548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2016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年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6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月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1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日至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2019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年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5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月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31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日共計三年週資料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696D57-D152-4648-A7D2-BDF6309D8AF1}"/>
                </a:ext>
              </a:extLst>
            </p:cNvPr>
            <p:cNvSpPr/>
            <p:nvPr/>
          </p:nvSpPr>
          <p:spPr>
            <a:xfrm>
              <a:off x="8548024" y="1459078"/>
              <a:ext cx="23433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參考資料期間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365750" y="1640806"/>
            <a:ext cx="1414463" cy="1225550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365750" y="2866356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595938" y="2685381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365750" y="3910931"/>
            <a:ext cx="1414463" cy="104616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595938" y="3731543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365750" y="4957093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595938" y="4776118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850201" y="2005768"/>
            <a:ext cx="445559" cy="428489"/>
            <a:chOff x="9791183" y="5224434"/>
            <a:chExt cx="645684" cy="620945"/>
          </a:xfrm>
          <a:solidFill>
            <a:srgbClr val="18478F"/>
          </a:soli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29" y="4238516"/>
            <a:ext cx="561428" cy="426575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2" y="5475272"/>
            <a:ext cx="364772" cy="361011"/>
            <a:chOff x="6967126" y="4092464"/>
            <a:chExt cx="453105" cy="448433"/>
          </a:xfrm>
          <a:solidFill>
            <a:srgbClr val="18478F"/>
          </a:soli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0" y="3260152"/>
            <a:ext cx="375609" cy="359225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4914637" y="2190967"/>
            <a:ext cx="182099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椭圆 40"/>
          <p:cNvSpPr/>
          <p:nvPr/>
        </p:nvSpPr>
        <p:spPr>
          <a:xfrm>
            <a:off x="7049226" y="3229748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914637" y="4334321"/>
            <a:ext cx="182099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3" name="椭圆 42"/>
          <p:cNvSpPr/>
          <p:nvPr/>
        </p:nvSpPr>
        <p:spPr>
          <a:xfrm>
            <a:off x="7049226" y="5373102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實作說明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 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計算建議投資組合權重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52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1C309B07-DEF0-42AF-A3C0-08DA57929006}"/>
              </a:ext>
            </a:extLst>
          </p:cNvPr>
          <p:cNvGrpSpPr/>
          <p:nvPr/>
        </p:nvGrpSpPr>
        <p:grpSpPr>
          <a:xfrm>
            <a:off x="998806" y="1601522"/>
            <a:ext cx="3882491" cy="1666728"/>
            <a:chOff x="8548023" y="1459078"/>
            <a:chExt cx="2967868" cy="16667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A11DF01-63D7-4D2D-AA22-45B380C50C70}"/>
                </a:ext>
              </a:extLst>
            </p:cNvPr>
            <p:cNvSpPr/>
            <p:nvPr/>
          </p:nvSpPr>
          <p:spPr>
            <a:xfrm>
              <a:off x="8548025" y="1802367"/>
              <a:ext cx="296786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參考 </a:t>
              </a:r>
              <a:r>
                <a:rPr lang="en-US" altLang="zh-TW" sz="2000" dirty="0" err="1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DeMiguel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, </a:t>
              </a:r>
              <a:r>
                <a:rPr lang="en-US" altLang="zh-TW" sz="2000" dirty="0" err="1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Garlappi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, Uppal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(2009)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，先以轉投資比例之平均數為預設權重</a:t>
              </a:r>
            </a:p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9970039-0E43-411E-B99F-90E6468C91C9}"/>
                </a:ext>
              </a:extLst>
            </p:cNvPr>
            <p:cNvSpPr/>
            <p:nvPr/>
          </p:nvSpPr>
          <p:spPr>
            <a:xfrm>
              <a:off x="8548023" y="1459078"/>
              <a:ext cx="29678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平均切割轉投資比例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5B86B30B-70B7-4AD6-9CEF-FF2D03DC6E43}"/>
              </a:ext>
            </a:extLst>
          </p:cNvPr>
          <p:cNvGrpSpPr/>
          <p:nvPr/>
        </p:nvGrpSpPr>
        <p:grpSpPr>
          <a:xfrm>
            <a:off x="7477134" y="2684086"/>
            <a:ext cx="4002103" cy="1051175"/>
            <a:chOff x="8548023" y="1459078"/>
            <a:chExt cx="2967868" cy="105117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ACC8C07-00F4-464D-AAC3-D352BB2CCCDD}"/>
                </a:ext>
              </a:extLst>
            </p:cNvPr>
            <p:cNvSpPr/>
            <p:nvPr/>
          </p:nvSpPr>
          <p:spPr>
            <a:xfrm>
              <a:off x="8548025" y="1802367"/>
              <a:ext cx="29678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依預設權重大小，決定上下調整的幅度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FA4D911-4393-437D-844B-0B4CCD3EBD24}"/>
                </a:ext>
              </a:extLst>
            </p:cNvPr>
            <p:cNvSpPr/>
            <p:nvPr/>
          </p:nvSpPr>
          <p:spPr>
            <a:xfrm>
              <a:off x="8548023" y="1459078"/>
              <a:ext cx="29678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依預設權重上下調整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1BFA7C51-89A1-4E11-AEDE-B40D59042BE1}"/>
              </a:ext>
            </a:extLst>
          </p:cNvPr>
          <p:cNvGrpSpPr/>
          <p:nvPr/>
        </p:nvGrpSpPr>
        <p:grpSpPr>
          <a:xfrm>
            <a:off x="985165" y="3824676"/>
            <a:ext cx="3882491" cy="1666728"/>
            <a:chOff x="8548023" y="1459078"/>
            <a:chExt cx="2967868" cy="166672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1E47FA6-E8D5-43B7-B704-FA4E95D9ABA4}"/>
                </a:ext>
              </a:extLst>
            </p:cNvPr>
            <p:cNvSpPr/>
            <p:nvPr/>
          </p:nvSpPr>
          <p:spPr>
            <a:xfrm>
              <a:off x="8548025" y="1802367"/>
              <a:ext cx="296786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依調整後的各可能之基金與權重組合，計算風險值標值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Index of riskiness Q)</a:t>
              </a:r>
            </a:p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CCF5E2E-D9AE-4915-98B5-6B802F66E2B1}"/>
                </a:ext>
              </a:extLst>
            </p:cNvPr>
            <p:cNvSpPr/>
            <p:nvPr/>
          </p:nvSpPr>
          <p:spPr>
            <a:xfrm>
              <a:off x="8548023" y="1459078"/>
              <a:ext cx="296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計算各可能組合之風險指標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64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DC000CA2-955D-4608-91F8-A55848CC7766}"/>
              </a:ext>
            </a:extLst>
          </p:cNvPr>
          <p:cNvGrpSpPr/>
          <p:nvPr/>
        </p:nvGrpSpPr>
        <p:grpSpPr>
          <a:xfrm>
            <a:off x="7477134" y="5044278"/>
            <a:ext cx="4002103" cy="1974505"/>
            <a:chOff x="8548023" y="1459078"/>
            <a:chExt cx="2967868" cy="1974505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80DB7B-B37F-49C4-80B7-3D30B4784F24}"/>
                </a:ext>
              </a:extLst>
            </p:cNvPr>
            <p:cNvSpPr/>
            <p:nvPr/>
          </p:nvSpPr>
          <p:spPr>
            <a:xfrm>
              <a:off x="8548025" y="1802367"/>
              <a:ext cx="296786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依各權重組合的風險指標值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Index of riskiness Q)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，擇最小者為最適建議轉投資基金及權重</a:t>
              </a:r>
              <a:endPara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endParaRPr>
            </a:p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E27C3DA-CA85-4E79-8D37-3222CA193F9E}"/>
                </a:ext>
              </a:extLst>
            </p:cNvPr>
            <p:cNvSpPr/>
            <p:nvPr/>
          </p:nvSpPr>
          <p:spPr>
            <a:xfrm>
              <a:off x="8548023" y="1459078"/>
              <a:ext cx="29678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選出最適權重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介面範例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6418DE-7D0B-47DD-8C3E-D046A7C4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3771"/>
          <a:stretch/>
        </p:blipFill>
        <p:spPr>
          <a:xfrm>
            <a:off x="7222363" y="298052"/>
            <a:ext cx="3168763" cy="6261896"/>
          </a:xfrm>
          <a:prstGeom prst="rect">
            <a:avLst/>
          </a:prstGeom>
          <a:ln>
            <a:solidFill>
              <a:srgbClr val="1847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E32DB28D-F087-4638-8F22-45DDCE934F5A}"/>
              </a:ext>
            </a:extLst>
          </p:cNvPr>
          <p:cNvSpPr>
            <a:spLocks/>
          </p:cNvSpPr>
          <p:nvPr/>
        </p:nvSpPr>
        <p:spPr bwMode="auto">
          <a:xfrm>
            <a:off x="1425036" y="1570830"/>
            <a:ext cx="1758010" cy="1302429"/>
          </a:xfrm>
          <a:custGeom>
            <a:avLst/>
            <a:gdLst>
              <a:gd name="T0" fmla="*/ 61 w 85"/>
              <a:gd name="T1" fmla="*/ 37 h 63"/>
              <a:gd name="T2" fmla="*/ 65 w 85"/>
              <a:gd name="T3" fmla="*/ 34 h 63"/>
              <a:gd name="T4" fmla="*/ 69 w 85"/>
              <a:gd name="T5" fmla="*/ 37 h 63"/>
              <a:gd name="T6" fmla="*/ 77 w 85"/>
              <a:gd name="T7" fmla="*/ 40 h 63"/>
              <a:gd name="T8" fmla="*/ 85 w 85"/>
              <a:gd name="T9" fmla="*/ 32 h 63"/>
              <a:gd name="T10" fmla="*/ 77 w 85"/>
              <a:gd name="T11" fmla="*/ 23 h 63"/>
              <a:gd name="T12" fmla="*/ 69 w 85"/>
              <a:gd name="T13" fmla="*/ 26 h 63"/>
              <a:gd name="T14" fmla="*/ 65 w 85"/>
              <a:gd name="T15" fmla="*/ 29 h 63"/>
              <a:gd name="T16" fmla="*/ 61 w 85"/>
              <a:gd name="T17" fmla="*/ 26 h 63"/>
              <a:gd name="T18" fmla="*/ 61 w 85"/>
              <a:gd name="T19" fmla="*/ 26 h 63"/>
              <a:gd name="T20" fmla="*/ 61 w 85"/>
              <a:gd name="T21" fmla="*/ 0 h 63"/>
              <a:gd name="T22" fmla="*/ 10 w 85"/>
              <a:gd name="T23" fmla="*/ 0 h 63"/>
              <a:gd name="T24" fmla="*/ 0 w 85"/>
              <a:gd name="T25" fmla="*/ 9 h 63"/>
              <a:gd name="T26" fmla="*/ 0 w 85"/>
              <a:gd name="T27" fmla="*/ 53 h 63"/>
              <a:gd name="T28" fmla="*/ 10 w 85"/>
              <a:gd name="T29" fmla="*/ 63 h 63"/>
              <a:gd name="T30" fmla="*/ 61 w 85"/>
              <a:gd name="T31" fmla="*/ 63 h 63"/>
              <a:gd name="T32" fmla="*/ 61 w 85"/>
              <a:gd name="T33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3">
                <a:moveTo>
                  <a:pt x="61" y="37"/>
                </a:moveTo>
                <a:cubicBezTo>
                  <a:pt x="61" y="36"/>
                  <a:pt x="63" y="34"/>
                  <a:pt x="65" y="34"/>
                </a:cubicBezTo>
                <a:cubicBezTo>
                  <a:pt x="68" y="34"/>
                  <a:pt x="69" y="36"/>
                  <a:pt x="69" y="37"/>
                </a:cubicBezTo>
                <a:cubicBezTo>
                  <a:pt x="71" y="39"/>
                  <a:pt x="74" y="40"/>
                  <a:pt x="77" y="40"/>
                </a:cubicBezTo>
                <a:cubicBezTo>
                  <a:pt x="81" y="40"/>
                  <a:pt x="85" y="36"/>
                  <a:pt x="85" y="32"/>
                </a:cubicBezTo>
                <a:cubicBezTo>
                  <a:pt x="85" y="27"/>
                  <a:pt x="81" y="23"/>
                  <a:pt x="77" y="23"/>
                </a:cubicBezTo>
                <a:cubicBezTo>
                  <a:pt x="74" y="23"/>
                  <a:pt x="71" y="24"/>
                  <a:pt x="69" y="26"/>
                </a:cubicBezTo>
                <a:cubicBezTo>
                  <a:pt x="69" y="27"/>
                  <a:pt x="68" y="29"/>
                  <a:pt x="65" y="29"/>
                </a:cubicBezTo>
                <a:cubicBezTo>
                  <a:pt x="63" y="29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5" y="63"/>
                  <a:pt x="10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61" y="37"/>
                  <a:pt x="61" y="37"/>
                  <a:pt x="61" y="3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D728AB6F-8C62-40F0-9CD4-B9EB9F5C9958}"/>
              </a:ext>
            </a:extLst>
          </p:cNvPr>
          <p:cNvSpPr>
            <a:spLocks/>
          </p:cNvSpPr>
          <p:nvPr/>
        </p:nvSpPr>
        <p:spPr bwMode="auto">
          <a:xfrm>
            <a:off x="2767664" y="1570830"/>
            <a:ext cx="2896966" cy="1302429"/>
          </a:xfrm>
          <a:custGeom>
            <a:avLst/>
            <a:gdLst>
              <a:gd name="T0" fmla="*/ 130 w 140"/>
              <a:gd name="T1" fmla="*/ 0 h 63"/>
              <a:gd name="T2" fmla="*/ 0 w 140"/>
              <a:gd name="T3" fmla="*/ 0 h 63"/>
              <a:gd name="T4" fmla="*/ 0 w 140"/>
              <a:gd name="T5" fmla="*/ 25 h 63"/>
              <a:gd name="T6" fmla="*/ 0 w 140"/>
              <a:gd name="T7" fmla="*/ 25 h 63"/>
              <a:gd name="T8" fmla="*/ 1 w 140"/>
              <a:gd name="T9" fmla="*/ 24 h 63"/>
              <a:gd name="T10" fmla="*/ 1 w 140"/>
              <a:gd name="T11" fmla="*/ 24 h 63"/>
              <a:gd name="T12" fmla="*/ 12 w 140"/>
              <a:gd name="T13" fmla="*/ 19 h 63"/>
              <a:gd name="T14" fmla="*/ 24 w 140"/>
              <a:gd name="T15" fmla="*/ 32 h 63"/>
              <a:gd name="T16" fmla="*/ 12 w 140"/>
              <a:gd name="T17" fmla="*/ 44 h 63"/>
              <a:gd name="T18" fmla="*/ 1 w 140"/>
              <a:gd name="T19" fmla="*/ 39 h 63"/>
              <a:gd name="T20" fmla="*/ 1 w 140"/>
              <a:gd name="T21" fmla="*/ 39 h 63"/>
              <a:gd name="T22" fmla="*/ 0 w 140"/>
              <a:gd name="T23" fmla="*/ 38 h 63"/>
              <a:gd name="T24" fmla="*/ 0 w 140"/>
              <a:gd name="T25" fmla="*/ 38 h 63"/>
              <a:gd name="T26" fmla="*/ 0 w 140"/>
              <a:gd name="T27" fmla="*/ 63 h 63"/>
              <a:gd name="T28" fmla="*/ 130 w 140"/>
              <a:gd name="T29" fmla="*/ 63 h 63"/>
              <a:gd name="T30" fmla="*/ 140 w 140"/>
              <a:gd name="T31" fmla="*/ 53 h 63"/>
              <a:gd name="T32" fmla="*/ 140 w 140"/>
              <a:gd name="T33" fmla="*/ 9 h 63"/>
              <a:gd name="T34" fmla="*/ 130 w 140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3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1" y="25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4" y="21"/>
                  <a:pt x="7" y="19"/>
                  <a:pt x="12" y="19"/>
                </a:cubicBezTo>
                <a:cubicBezTo>
                  <a:pt x="19" y="19"/>
                  <a:pt x="24" y="24"/>
                  <a:pt x="24" y="32"/>
                </a:cubicBezTo>
                <a:cubicBezTo>
                  <a:pt x="24" y="39"/>
                  <a:pt x="19" y="44"/>
                  <a:pt x="12" y="44"/>
                </a:cubicBezTo>
                <a:cubicBezTo>
                  <a:pt x="7" y="44"/>
                  <a:pt x="4" y="42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6" y="63"/>
                  <a:pt x="140" y="59"/>
                  <a:pt x="140" y="5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1645CDF-E361-461A-B274-3CD8C4F6AF7E}"/>
              </a:ext>
            </a:extLst>
          </p:cNvPr>
          <p:cNvSpPr>
            <a:spLocks/>
          </p:cNvSpPr>
          <p:nvPr/>
        </p:nvSpPr>
        <p:spPr bwMode="auto">
          <a:xfrm>
            <a:off x="1425035" y="3100417"/>
            <a:ext cx="1758011" cy="1323868"/>
          </a:xfrm>
          <a:custGeom>
            <a:avLst/>
            <a:gdLst>
              <a:gd name="T0" fmla="*/ 61 w 85"/>
              <a:gd name="T1" fmla="*/ 38 h 64"/>
              <a:gd name="T2" fmla="*/ 65 w 85"/>
              <a:gd name="T3" fmla="*/ 34 h 64"/>
              <a:gd name="T4" fmla="*/ 69 w 85"/>
              <a:gd name="T5" fmla="*/ 37 h 64"/>
              <a:gd name="T6" fmla="*/ 76 w 85"/>
              <a:gd name="T7" fmla="*/ 41 h 64"/>
              <a:gd name="T8" fmla="*/ 85 w 85"/>
              <a:gd name="T9" fmla="*/ 32 h 64"/>
              <a:gd name="T10" fmla="*/ 76 w 85"/>
              <a:gd name="T11" fmla="*/ 23 h 64"/>
              <a:gd name="T12" fmla="*/ 69 w 85"/>
              <a:gd name="T13" fmla="*/ 27 h 64"/>
              <a:gd name="T14" fmla="*/ 65 w 85"/>
              <a:gd name="T15" fmla="*/ 30 h 64"/>
              <a:gd name="T16" fmla="*/ 61 w 85"/>
              <a:gd name="T17" fmla="*/ 26 h 64"/>
              <a:gd name="T18" fmla="*/ 61 w 85"/>
              <a:gd name="T19" fmla="*/ 26 h 64"/>
              <a:gd name="T20" fmla="*/ 61 w 85"/>
              <a:gd name="T21" fmla="*/ 0 h 64"/>
              <a:gd name="T22" fmla="*/ 10 w 85"/>
              <a:gd name="T23" fmla="*/ 0 h 64"/>
              <a:gd name="T24" fmla="*/ 0 w 85"/>
              <a:gd name="T25" fmla="*/ 10 h 64"/>
              <a:gd name="T26" fmla="*/ 0 w 85"/>
              <a:gd name="T27" fmla="*/ 54 h 64"/>
              <a:gd name="T28" fmla="*/ 10 w 85"/>
              <a:gd name="T29" fmla="*/ 64 h 64"/>
              <a:gd name="T30" fmla="*/ 61 w 85"/>
              <a:gd name="T31" fmla="*/ 64 h 64"/>
              <a:gd name="T32" fmla="*/ 61 w 85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4">
                <a:moveTo>
                  <a:pt x="61" y="38"/>
                </a:moveTo>
                <a:cubicBezTo>
                  <a:pt x="61" y="36"/>
                  <a:pt x="62" y="34"/>
                  <a:pt x="65" y="34"/>
                </a:cubicBezTo>
                <a:cubicBezTo>
                  <a:pt x="67" y="34"/>
                  <a:pt x="69" y="36"/>
                  <a:pt x="69" y="37"/>
                </a:cubicBezTo>
                <a:cubicBezTo>
                  <a:pt x="71" y="39"/>
                  <a:pt x="73" y="41"/>
                  <a:pt x="76" y="41"/>
                </a:cubicBezTo>
                <a:cubicBezTo>
                  <a:pt x="81" y="41"/>
                  <a:pt x="85" y="37"/>
                  <a:pt x="85" y="32"/>
                </a:cubicBezTo>
                <a:cubicBezTo>
                  <a:pt x="85" y="27"/>
                  <a:pt x="81" y="23"/>
                  <a:pt x="76" y="23"/>
                </a:cubicBezTo>
                <a:cubicBezTo>
                  <a:pt x="73" y="23"/>
                  <a:pt x="71" y="24"/>
                  <a:pt x="69" y="27"/>
                </a:cubicBezTo>
                <a:cubicBezTo>
                  <a:pt x="69" y="27"/>
                  <a:pt x="67" y="30"/>
                  <a:pt x="65" y="30"/>
                </a:cubicBezTo>
                <a:cubicBezTo>
                  <a:pt x="62" y="30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4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5636FCC-62AF-4C6C-8628-3DF318EFA8ED}"/>
              </a:ext>
            </a:extLst>
          </p:cNvPr>
          <p:cNvSpPr>
            <a:spLocks/>
          </p:cNvSpPr>
          <p:nvPr/>
        </p:nvSpPr>
        <p:spPr bwMode="auto">
          <a:xfrm>
            <a:off x="2748903" y="3100417"/>
            <a:ext cx="2915725" cy="1323868"/>
          </a:xfrm>
          <a:custGeom>
            <a:avLst/>
            <a:gdLst>
              <a:gd name="T0" fmla="*/ 131 w 141"/>
              <a:gd name="T1" fmla="*/ 0 h 64"/>
              <a:gd name="T2" fmla="*/ 0 w 141"/>
              <a:gd name="T3" fmla="*/ 0 h 64"/>
              <a:gd name="T4" fmla="*/ 0 w 141"/>
              <a:gd name="T5" fmla="*/ 25 h 64"/>
              <a:gd name="T6" fmla="*/ 1 w 141"/>
              <a:gd name="T7" fmla="*/ 26 h 64"/>
              <a:gd name="T8" fmla="*/ 2 w 141"/>
              <a:gd name="T9" fmla="*/ 25 h 64"/>
              <a:gd name="T10" fmla="*/ 2 w 141"/>
              <a:gd name="T11" fmla="*/ 24 h 64"/>
              <a:gd name="T12" fmla="*/ 12 w 141"/>
              <a:gd name="T13" fmla="*/ 19 h 64"/>
              <a:gd name="T14" fmla="*/ 25 w 141"/>
              <a:gd name="T15" fmla="*/ 32 h 64"/>
              <a:gd name="T16" fmla="*/ 12 w 141"/>
              <a:gd name="T17" fmla="*/ 45 h 64"/>
              <a:gd name="T18" fmla="*/ 2 w 141"/>
              <a:gd name="T19" fmla="*/ 39 h 64"/>
              <a:gd name="T20" fmla="*/ 2 w 141"/>
              <a:gd name="T21" fmla="*/ 39 h 64"/>
              <a:gd name="T22" fmla="*/ 1 w 141"/>
              <a:gd name="T23" fmla="*/ 38 h 64"/>
              <a:gd name="T24" fmla="*/ 0 w 141"/>
              <a:gd name="T25" fmla="*/ 38 h 64"/>
              <a:gd name="T26" fmla="*/ 0 w 141"/>
              <a:gd name="T27" fmla="*/ 64 h 64"/>
              <a:gd name="T28" fmla="*/ 131 w 141"/>
              <a:gd name="T29" fmla="*/ 64 h 64"/>
              <a:gd name="T30" fmla="*/ 141 w 141"/>
              <a:gd name="T31" fmla="*/ 54 h 64"/>
              <a:gd name="T32" fmla="*/ 141 w 141"/>
              <a:gd name="T33" fmla="*/ 10 h 64"/>
              <a:gd name="T34" fmla="*/ 131 w 141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64">
                <a:moveTo>
                  <a:pt x="1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" y="25"/>
                  <a:pt x="1" y="26"/>
                  <a:pt x="1" y="26"/>
                </a:cubicBezTo>
                <a:cubicBezTo>
                  <a:pt x="1" y="26"/>
                  <a:pt x="1" y="25"/>
                  <a:pt x="2" y="25"/>
                </a:cubicBezTo>
                <a:cubicBezTo>
                  <a:pt x="2" y="24"/>
                  <a:pt x="2" y="24"/>
                  <a:pt x="2" y="24"/>
                </a:cubicBezTo>
                <a:cubicBezTo>
                  <a:pt x="4" y="21"/>
                  <a:pt x="8" y="19"/>
                  <a:pt x="12" y="19"/>
                </a:cubicBezTo>
                <a:cubicBezTo>
                  <a:pt x="19" y="19"/>
                  <a:pt x="25" y="25"/>
                  <a:pt x="25" y="32"/>
                </a:cubicBezTo>
                <a:cubicBezTo>
                  <a:pt x="25" y="39"/>
                  <a:pt x="19" y="45"/>
                  <a:pt x="12" y="45"/>
                </a:cubicBezTo>
                <a:cubicBezTo>
                  <a:pt x="8" y="45"/>
                  <a:pt x="4" y="43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1" y="38"/>
                  <a:pt x="1" y="38"/>
                </a:cubicBezTo>
                <a:cubicBezTo>
                  <a:pt x="1" y="38"/>
                  <a:pt x="1" y="38"/>
                  <a:pt x="0" y="38"/>
                </a:cubicBezTo>
                <a:cubicBezTo>
                  <a:pt x="0" y="64"/>
                  <a:pt x="0" y="64"/>
                  <a:pt x="0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36" y="64"/>
                  <a:pt x="141" y="59"/>
                  <a:pt x="141" y="54"/>
                </a:cubicBezTo>
                <a:cubicBezTo>
                  <a:pt x="141" y="10"/>
                  <a:pt x="141" y="10"/>
                  <a:pt x="141" y="10"/>
                </a:cubicBezTo>
                <a:cubicBezTo>
                  <a:pt x="141" y="4"/>
                  <a:pt x="136" y="0"/>
                  <a:pt x="131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13" name="组合 33">
            <a:extLst>
              <a:ext uri="{FF2B5EF4-FFF2-40B4-BE49-F238E27FC236}">
                <a16:creationId xmlns:a16="http://schemas.microsoft.com/office/drawing/2014/main" id="{9CB16467-4085-4BDA-A774-5E6C73C7E105}"/>
              </a:ext>
            </a:extLst>
          </p:cNvPr>
          <p:cNvGrpSpPr/>
          <p:nvPr/>
        </p:nvGrpSpPr>
        <p:grpSpPr>
          <a:xfrm>
            <a:off x="1786272" y="3432970"/>
            <a:ext cx="577623" cy="614421"/>
            <a:chOff x="1649656" y="2839535"/>
            <a:chExt cx="577623" cy="614421"/>
          </a:xfrm>
          <a:solidFill>
            <a:srgbClr val="18478F"/>
          </a:solidFill>
        </p:grpSpPr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E48025FF-F5DD-4C60-BE79-862381F6C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32" y="2839535"/>
              <a:ext cx="239747" cy="269855"/>
            </a:xfrm>
            <a:custGeom>
              <a:avLst/>
              <a:gdLst>
                <a:gd name="T0" fmla="*/ 76 w 91"/>
                <a:gd name="T1" fmla="*/ 45 h 102"/>
                <a:gd name="T2" fmla="*/ 50 w 91"/>
                <a:gd name="T3" fmla="*/ 52 h 102"/>
                <a:gd name="T4" fmla="*/ 11 w 91"/>
                <a:gd name="T5" fmla="*/ 102 h 102"/>
                <a:gd name="T6" fmla="*/ 0 w 91"/>
                <a:gd name="T7" fmla="*/ 93 h 102"/>
                <a:gd name="T8" fmla="*/ 43 w 91"/>
                <a:gd name="T9" fmla="*/ 47 h 102"/>
                <a:gd name="T10" fmla="*/ 45 w 91"/>
                <a:gd name="T11" fmla="*/ 19 h 102"/>
                <a:gd name="T12" fmla="*/ 70 w 91"/>
                <a:gd name="T13" fmla="*/ 0 h 102"/>
                <a:gd name="T14" fmla="*/ 67 w 91"/>
                <a:gd name="T15" fmla="*/ 22 h 102"/>
                <a:gd name="T16" fmla="*/ 70 w 91"/>
                <a:gd name="T17" fmla="*/ 22 h 102"/>
                <a:gd name="T18" fmla="*/ 70 w 91"/>
                <a:gd name="T19" fmla="*/ 24 h 102"/>
                <a:gd name="T20" fmla="*/ 91 w 91"/>
                <a:gd name="T21" fmla="*/ 17 h 102"/>
                <a:gd name="T22" fmla="*/ 76 w 91"/>
                <a:gd name="T23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02">
                  <a:moveTo>
                    <a:pt x="76" y="45"/>
                  </a:moveTo>
                  <a:cubicBezTo>
                    <a:pt x="65" y="52"/>
                    <a:pt x="54" y="52"/>
                    <a:pt x="50" y="5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3"/>
                    <a:pt x="40" y="32"/>
                    <a:pt x="45" y="19"/>
                  </a:cubicBezTo>
                  <a:cubicBezTo>
                    <a:pt x="52" y="4"/>
                    <a:pt x="70" y="0"/>
                    <a:pt x="70" y="0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1"/>
                    <a:pt x="69" y="21"/>
                    <a:pt x="70" y="22"/>
                  </a:cubicBezTo>
                  <a:cubicBezTo>
                    <a:pt x="70" y="22"/>
                    <a:pt x="70" y="23"/>
                    <a:pt x="70" y="2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0" y="36"/>
                    <a:pt x="7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FDD56A3-CFA4-48B6-A338-72D96E96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656" y="3024642"/>
              <a:ext cx="461652" cy="429314"/>
            </a:xfrm>
            <a:custGeom>
              <a:avLst/>
              <a:gdLst>
                <a:gd name="T0" fmla="*/ 77 w 175"/>
                <a:gd name="T1" fmla="*/ 0 h 163"/>
                <a:gd name="T2" fmla="*/ 127 w 175"/>
                <a:gd name="T3" fmla="*/ 16 h 163"/>
                <a:gd name="T4" fmla="*/ 107 w 175"/>
                <a:gd name="T5" fmla="*/ 40 h 163"/>
                <a:gd name="T6" fmla="*/ 84 w 175"/>
                <a:gd name="T7" fmla="*/ 34 h 163"/>
                <a:gd name="T8" fmla="*/ 44 w 175"/>
                <a:gd name="T9" fmla="*/ 80 h 163"/>
                <a:gd name="T10" fmla="*/ 96 w 175"/>
                <a:gd name="T11" fmla="*/ 125 h 163"/>
                <a:gd name="T12" fmla="*/ 135 w 175"/>
                <a:gd name="T13" fmla="*/ 80 h 163"/>
                <a:gd name="T14" fmla="*/ 125 w 175"/>
                <a:gd name="T15" fmla="*/ 56 h 163"/>
                <a:gd name="T16" fmla="*/ 145 w 175"/>
                <a:gd name="T17" fmla="*/ 32 h 163"/>
                <a:gd name="T18" fmla="*/ 169 w 175"/>
                <a:gd name="T19" fmla="*/ 82 h 163"/>
                <a:gd name="T20" fmla="*/ 98 w 175"/>
                <a:gd name="T21" fmla="*/ 163 h 163"/>
                <a:gd name="T22" fmla="*/ 6 w 175"/>
                <a:gd name="T23" fmla="*/ 82 h 163"/>
                <a:gd name="T24" fmla="*/ 77 w 175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">
                  <a:moveTo>
                    <a:pt x="77" y="0"/>
                  </a:moveTo>
                  <a:cubicBezTo>
                    <a:pt x="95" y="0"/>
                    <a:pt x="112" y="6"/>
                    <a:pt x="127" y="16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0" y="36"/>
                    <a:pt x="92" y="34"/>
                    <a:pt x="84" y="34"/>
                  </a:cubicBezTo>
                  <a:cubicBezTo>
                    <a:pt x="59" y="34"/>
                    <a:pt x="41" y="54"/>
                    <a:pt x="44" y="80"/>
                  </a:cubicBezTo>
                  <a:cubicBezTo>
                    <a:pt x="47" y="105"/>
                    <a:pt x="70" y="125"/>
                    <a:pt x="96" y="125"/>
                  </a:cubicBezTo>
                  <a:cubicBezTo>
                    <a:pt x="121" y="125"/>
                    <a:pt x="138" y="105"/>
                    <a:pt x="135" y="80"/>
                  </a:cubicBezTo>
                  <a:cubicBezTo>
                    <a:pt x="134" y="71"/>
                    <a:pt x="130" y="63"/>
                    <a:pt x="125" y="56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8" y="46"/>
                    <a:pt x="166" y="63"/>
                    <a:pt x="169" y="82"/>
                  </a:cubicBezTo>
                  <a:cubicBezTo>
                    <a:pt x="175" y="127"/>
                    <a:pt x="143" y="163"/>
                    <a:pt x="98" y="163"/>
                  </a:cubicBezTo>
                  <a:cubicBezTo>
                    <a:pt x="53" y="163"/>
                    <a:pt x="12" y="127"/>
                    <a:pt x="6" y="82"/>
                  </a:cubicBezTo>
                  <a:cubicBezTo>
                    <a:pt x="0" y="37"/>
                    <a:pt x="31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FD100FB-4C06-427F-9E6B-92CD8A69D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043" y="3140613"/>
              <a:ext cx="195143" cy="181762"/>
            </a:xfrm>
            <a:custGeom>
              <a:avLst/>
              <a:gdLst>
                <a:gd name="T0" fmla="*/ 42 w 74"/>
                <a:gd name="T1" fmla="*/ 69 h 69"/>
                <a:gd name="T2" fmla="*/ 3 w 74"/>
                <a:gd name="T3" fmla="*/ 35 h 69"/>
                <a:gd name="T4" fmla="*/ 33 w 74"/>
                <a:gd name="T5" fmla="*/ 0 h 69"/>
                <a:gd name="T6" fmla="*/ 49 w 74"/>
                <a:gd name="T7" fmla="*/ 4 h 69"/>
                <a:gd name="T8" fmla="*/ 49 w 74"/>
                <a:gd name="T9" fmla="*/ 11 h 69"/>
                <a:gd name="T10" fmla="*/ 36 w 74"/>
                <a:gd name="T11" fmla="*/ 30 h 69"/>
                <a:gd name="T12" fmla="*/ 42 w 74"/>
                <a:gd name="T13" fmla="*/ 35 h 69"/>
                <a:gd name="T14" fmla="*/ 59 w 74"/>
                <a:gd name="T15" fmla="*/ 20 h 69"/>
                <a:gd name="T16" fmla="*/ 60 w 74"/>
                <a:gd name="T17" fmla="*/ 20 h 69"/>
                <a:gd name="T18" fmla="*/ 66 w 74"/>
                <a:gd name="T19" fmla="*/ 18 h 69"/>
                <a:gd name="T20" fmla="*/ 72 w 74"/>
                <a:gd name="T21" fmla="*/ 35 h 69"/>
                <a:gd name="T22" fmla="*/ 42 w 74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69">
                  <a:moveTo>
                    <a:pt x="42" y="69"/>
                  </a:moveTo>
                  <a:cubicBezTo>
                    <a:pt x="23" y="69"/>
                    <a:pt x="5" y="54"/>
                    <a:pt x="3" y="35"/>
                  </a:cubicBezTo>
                  <a:cubicBezTo>
                    <a:pt x="0" y="16"/>
                    <a:pt x="14" y="0"/>
                    <a:pt x="33" y="0"/>
                  </a:cubicBezTo>
                  <a:cubicBezTo>
                    <a:pt x="38" y="0"/>
                    <a:pt x="44" y="2"/>
                    <a:pt x="49" y="4"/>
                  </a:cubicBezTo>
                  <a:cubicBezTo>
                    <a:pt x="48" y="6"/>
                    <a:pt x="48" y="9"/>
                    <a:pt x="49" y="1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60" y="20"/>
                    <a:pt x="60" y="20"/>
                  </a:cubicBezTo>
                  <a:cubicBezTo>
                    <a:pt x="62" y="20"/>
                    <a:pt x="64" y="19"/>
                    <a:pt x="66" y="18"/>
                  </a:cubicBezTo>
                  <a:cubicBezTo>
                    <a:pt x="69" y="23"/>
                    <a:pt x="71" y="29"/>
                    <a:pt x="72" y="35"/>
                  </a:cubicBezTo>
                  <a:cubicBezTo>
                    <a:pt x="74" y="54"/>
                    <a:pt x="61" y="69"/>
                    <a:pt x="4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E9FC940D-9A44-4DC6-BFFE-ABE0B1254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208" y="3090433"/>
              <a:ext cx="113740" cy="129352"/>
            </a:xfrm>
            <a:custGeom>
              <a:avLst/>
              <a:gdLst>
                <a:gd name="T0" fmla="*/ 13 w 43"/>
                <a:gd name="T1" fmla="*/ 31 h 49"/>
                <a:gd name="T2" fmla="*/ 14 w 43"/>
                <a:gd name="T3" fmla="*/ 22 h 49"/>
                <a:gd name="T4" fmla="*/ 32 w 43"/>
                <a:gd name="T5" fmla="*/ 0 h 49"/>
                <a:gd name="T6" fmla="*/ 43 w 43"/>
                <a:gd name="T7" fmla="*/ 9 h 49"/>
                <a:gd name="T8" fmla="*/ 24 w 43"/>
                <a:gd name="T9" fmla="*/ 32 h 49"/>
                <a:gd name="T10" fmla="*/ 17 w 43"/>
                <a:gd name="T11" fmla="*/ 34 h 49"/>
                <a:gd name="T12" fmla="*/ 1 w 43"/>
                <a:gd name="T13" fmla="*/ 49 h 49"/>
                <a:gd name="T14" fmla="*/ 0 w 43"/>
                <a:gd name="T15" fmla="*/ 48 h 49"/>
                <a:gd name="T16" fmla="*/ 13 w 43"/>
                <a:gd name="T1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9">
                  <a:moveTo>
                    <a:pt x="13" y="31"/>
                  </a:moveTo>
                  <a:cubicBezTo>
                    <a:pt x="11" y="28"/>
                    <a:pt x="12" y="25"/>
                    <a:pt x="14" y="2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2" y="34"/>
                    <a:pt x="19" y="35"/>
                    <a:pt x="17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1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组合 38">
            <a:extLst>
              <a:ext uri="{FF2B5EF4-FFF2-40B4-BE49-F238E27FC236}">
                <a16:creationId xmlns:a16="http://schemas.microsoft.com/office/drawing/2014/main" id="{1B2E35AC-24BC-4008-AE14-A488CBD03707}"/>
              </a:ext>
            </a:extLst>
          </p:cNvPr>
          <p:cNvGrpSpPr/>
          <p:nvPr/>
        </p:nvGrpSpPr>
        <p:grpSpPr>
          <a:xfrm>
            <a:off x="1842389" y="1946614"/>
            <a:ext cx="461652" cy="550860"/>
            <a:chOff x="689553" y="1041991"/>
            <a:chExt cx="461652" cy="550860"/>
          </a:xfrm>
          <a:solidFill>
            <a:srgbClr val="18478F"/>
          </a:solidFill>
        </p:grpSpPr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A6AF9B16-EBF4-4CA3-941D-23DCCFF83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703" y="1147926"/>
              <a:ext cx="147193" cy="176186"/>
            </a:xfrm>
            <a:custGeom>
              <a:avLst/>
              <a:gdLst>
                <a:gd name="T0" fmla="*/ 28 w 56"/>
                <a:gd name="T1" fmla="*/ 0 h 67"/>
                <a:gd name="T2" fmla="*/ 0 w 56"/>
                <a:gd name="T3" fmla="*/ 28 h 67"/>
                <a:gd name="T4" fmla="*/ 7 w 56"/>
                <a:gd name="T5" fmla="*/ 46 h 67"/>
                <a:gd name="T6" fmla="*/ 16 w 56"/>
                <a:gd name="T7" fmla="*/ 65 h 67"/>
                <a:gd name="T8" fmla="*/ 16 w 56"/>
                <a:gd name="T9" fmla="*/ 67 h 67"/>
                <a:gd name="T10" fmla="*/ 25 w 56"/>
                <a:gd name="T11" fmla="*/ 67 h 67"/>
                <a:gd name="T12" fmla="*/ 26 w 56"/>
                <a:gd name="T13" fmla="*/ 65 h 67"/>
                <a:gd name="T14" fmla="*/ 22 w 56"/>
                <a:gd name="T15" fmla="*/ 42 h 67"/>
                <a:gd name="T16" fmla="*/ 28 w 56"/>
                <a:gd name="T17" fmla="*/ 41 h 67"/>
                <a:gd name="T18" fmla="*/ 29 w 56"/>
                <a:gd name="T19" fmla="*/ 41 h 67"/>
                <a:gd name="T20" fmla="*/ 34 w 56"/>
                <a:gd name="T21" fmla="*/ 42 h 67"/>
                <a:gd name="T22" fmla="*/ 31 w 56"/>
                <a:gd name="T23" fmla="*/ 65 h 67"/>
                <a:gd name="T24" fmla="*/ 31 w 56"/>
                <a:gd name="T25" fmla="*/ 67 h 67"/>
                <a:gd name="T26" fmla="*/ 40 w 56"/>
                <a:gd name="T27" fmla="*/ 67 h 67"/>
                <a:gd name="T28" fmla="*/ 41 w 56"/>
                <a:gd name="T29" fmla="*/ 65 h 67"/>
                <a:gd name="T30" fmla="*/ 50 w 56"/>
                <a:gd name="T31" fmla="*/ 46 h 67"/>
                <a:gd name="T32" fmla="*/ 56 w 56"/>
                <a:gd name="T33" fmla="*/ 28 h 67"/>
                <a:gd name="T34" fmla="*/ 28 w 56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7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2"/>
                    <a:pt x="15" y="58"/>
                    <a:pt x="16" y="65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1"/>
                    <a:pt x="26" y="50"/>
                    <a:pt x="22" y="42"/>
                  </a:cubicBezTo>
                  <a:cubicBezTo>
                    <a:pt x="24" y="42"/>
                    <a:pt x="26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1"/>
                    <a:pt x="33" y="42"/>
                    <a:pt x="34" y="42"/>
                  </a:cubicBezTo>
                  <a:cubicBezTo>
                    <a:pt x="32" y="48"/>
                    <a:pt x="31" y="55"/>
                    <a:pt x="31" y="65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58"/>
                    <a:pt x="46" y="52"/>
                    <a:pt x="50" y="46"/>
                  </a:cubicBezTo>
                  <a:cubicBezTo>
                    <a:pt x="54" y="41"/>
                    <a:pt x="56" y="3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3A4C2F46-E1C7-48CE-B120-47DA8DEE6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553" y="1041991"/>
              <a:ext cx="461652" cy="550860"/>
            </a:xfrm>
            <a:custGeom>
              <a:avLst/>
              <a:gdLst>
                <a:gd name="T0" fmla="*/ 146 w 175"/>
                <a:gd name="T1" fmla="*/ 24 h 209"/>
                <a:gd name="T2" fmla="*/ 66 w 175"/>
                <a:gd name="T3" fmla="*/ 8 h 209"/>
                <a:gd name="T4" fmla="*/ 16 w 175"/>
                <a:gd name="T5" fmla="*/ 67 h 209"/>
                <a:gd name="T6" fmla="*/ 16 w 175"/>
                <a:gd name="T7" fmla="*/ 85 h 209"/>
                <a:gd name="T8" fmla="*/ 20 w 175"/>
                <a:gd name="T9" fmla="*/ 94 h 209"/>
                <a:gd name="T10" fmla="*/ 19 w 175"/>
                <a:gd name="T11" fmla="*/ 97 h 209"/>
                <a:gd name="T12" fmla="*/ 2 w 175"/>
                <a:gd name="T13" fmla="*/ 121 h 209"/>
                <a:gd name="T14" fmla="*/ 1 w 175"/>
                <a:gd name="T15" fmla="*/ 127 h 209"/>
                <a:gd name="T16" fmla="*/ 14 w 175"/>
                <a:gd name="T17" fmla="*/ 132 h 209"/>
                <a:gd name="T18" fmla="*/ 16 w 175"/>
                <a:gd name="T19" fmla="*/ 139 h 209"/>
                <a:gd name="T20" fmla="*/ 15 w 175"/>
                <a:gd name="T21" fmla="*/ 146 h 209"/>
                <a:gd name="T22" fmla="*/ 19 w 175"/>
                <a:gd name="T23" fmla="*/ 148 h 209"/>
                <a:gd name="T24" fmla="*/ 16 w 175"/>
                <a:gd name="T25" fmla="*/ 151 h 209"/>
                <a:gd name="T26" fmla="*/ 19 w 175"/>
                <a:gd name="T27" fmla="*/ 157 h 209"/>
                <a:gd name="T28" fmla="*/ 21 w 175"/>
                <a:gd name="T29" fmla="*/ 171 h 209"/>
                <a:gd name="T30" fmla="*/ 23 w 175"/>
                <a:gd name="T31" fmla="*/ 187 h 209"/>
                <a:gd name="T32" fmla="*/ 60 w 175"/>
                <a:gd name="T33" fmla="*/ 184 h 209"/>
                <a:gd name="T34" fmla="*/ 68 w 175"/>
                <a:gd name="T35" fmla="*/ 209 h 209"/>
                <a:gd name="T36" fmla="*/ 152 w 175"/>
                <a:gd name="T37" fmla="*/ 183 h 209"/>
                <a:gd name="T38" fmla="*/ 145 w 175"/>
                <a:gd name="T39" fmla="*/ 159 h 209"/>
                <a:gd name="T40" fmla="*/ 166 w 175"/>
                <a:gd name="T41" fmla="*/ 106 h 209"/>
                <a:gd name="T42" fmla="*/ 146 w 175"/>
                <a:gd name="T43" fmla="*/ 24 h 209"/>
                <a:gd name="T44" fmla="*/ 118 w 175"/>
                <a:gd name="T45" fmla="*/ 90 h 209"/>
                <a:gd name="T46" fmla="*/ 110 w 175"/>
                <a:gd name="T47" fmla="*/ 110 h 209"/>
                <a:gd name="T48" fmla="*/ 110 w 175"/>
                <a:gd name="T49" fmla="*/ 128 h 209"/>
                <a:gd name="T50" fmla="*/ 104 w 175"/>
                <a:gd name="T51" fmla="*/ 136 h 209"/>
                <a:gd name="T52" fmla="*/ 97 w 175"/>
                <a:gd name="T53" fmla="*/ 136 h 209"/>
                <a:gd name="T54" fmla="*/ 96 w 175"/>
                <a:gd name="T55" fmla="*/ 136 h 209"/>
                <a:gd name="T56" fmla="*/ 91 w 175"/>
                <a:gd name="T57" fmla="*/ 139 h 209"/>
                <a:gd name="T58" fmla="*/ 87 w 175"/>
                <a:gd name="T59" fmla="*/ 136 h 209"/>
                <a:gd name="T60" fmla="*/ 86 w 175"/>
                <a:gd name="T61" fmla="*/ 136 h 209"/>
                <a:gd name="T62" fmla="*/ 79 w 175"/>
                <a:gd name="T63" fmla="*/ 136 h 209"/>
                <a:gd name="T64" fmla="*/ 73 w 175"/>
                <a:gd name="T65" fmla="*/ 129 h 209"/>
                <a:gd name="T66" fmla="*/ 73 w 175"/>
                <a:gd name="T67" fmla="*/ 110 h 209"/>
                <a:gd name="T68" fmla="*/ 65 w 175"/>
                <a:gd name="T69" fmla="*/ 90 h 209"/>
                <a:gd name="T70" fmla="*/ 57 w 175"/>
                <a:gd name="T71" fmla="*/ 68 h 209"/>
                <a:gd name="T72" fmla="*/ 91 w 175"/>
                <a:gd name="T73" fmla="*/ 34 h 209"/>
                <a:gd name="T74" fmla="*/ 126 w 175"/>
                <a:gd name="T75" fmla="*/ 68 h 209"/>
                <a:gd name="T76" fmla="*/ 118 w 175"/>
                <a:gd name="T77" fmla="*/ 9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209">
                  <a:moveTo>
                    <a:pt x="146" y="24"/>
                  </a:moveTo>
                  <a:cubicBezTo>
                    <a:pt x="126" y="8"/>
                    <a:pt x="100" y="0"/>
                    <a:pt x="66" y="8"/>
                  </a:cubicBezTo>
                  <a:cubicBezTo>
                    <a:pt x="42" y="15"/>
                    <a:pt x="21" y="33"/>
                    <a:pt x="16" y="67"/>
                  </a:cubicBezTo>
                  <a:cubicBezTo>
                    <a:pt x="14" y="78"/>
                    <a:pt x="16" y="84"/>
                    <a:pt x="16" y="85"/>
                  </a:cubicBezTo>
                  <a:cubicBezTo>
                    <a:pt x="18" y="87"/>
                    <a:pt x="20" y="91"/>
                    <a:pt x="20" y="94"/>
                  </a:cubicBezTo>
                  <a:cubicBezTo>
                    <a:pt x="20" y="95"/>
                    <a:pt x="19" y="96"/>
                    <a:pt x="19" y="97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3"/>
                    <a:pt x="0" y="125"/>
                    <a:pt x="1" y="127"/>
                  </a:cubicBezTo>
                  <a:cubicBezTo>
                    <a:pt x="4" y="132"/>
                    <a:pt x="12" y="131"/>
                    <a:pt x="14" y="132"/>
                  </a:cubicBezTo>
                  <a:cubicBezTo>
                    <a:pt x="16" y="133"/>
                    <a:pt x="17" y="136"/>
                    <a:pt x="16" y="139"/>
                  </a:cubicBezTo>
                  <a:cubicBezTo>
                    <a:pt x="15" y="141"/>
                    <a:pt x="13" y="145"/>
                    <a:pt x="15" y="146"/>
                  </a:cubicBezTo>
                  <a:cubicBezTo>
                    <a:pt x="17" y="147"/>
                    <a:pt x="19" y="148"/>
                    <a:pt x="19" y="148"/>
                  </a:cubicBezTo>
                  <a:cubicBezTo>
                    <a:pt x="19" y="148"/>
                    <a:pt x="16" y="149"/>
                    <a:pt x="16" y="151"/>
                  </a:cubicBezTo>
                  <a:cubicBezTo>
                    <a:pt x="15" y="153"/>
                    <a:pt x="16" y="156"/>
                    <a:pt x="19" y="157"/>
                  </a:cubicBezTo>
                  <a:cubicBezTo>
                    <a:pt x="19" y="157"/>
                    <a:pt x="22" y="164"/>
                    <a:pt x="21" y="171"/>
                  </a:cubicBezTo>
                  <a:cubicBezTo>
                    <a:pt x="20" y="177"/>
                    <a:pt x="18" y="183"/>
                    <a:pt x="23" y="187"/>
                  </a:cubicBezTo>
                  <a:cubicBezTo>
                    <a:pt x="28" y="191"/>
                    <a:pt x="48" y="188"/>
                    <a:pt x="60" y="184"/>
                  </a:cubicBezTo>
                  <a:cubicBezTo>
                    <a:pt x="60" y="184"/>
                    <a:pt x="64" y="191"/>
                    <a:pt x="68" y="209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47" y="170"/>
                    <a:pt x="145" y="163"/>
                    <a:pt x="145" y="159"/>
                  </a:cubicBezTo>
                  <a:cubicBezTo>
                    <a:pt x="143" y="148"/>
                    <a:pt x="160" y="128"/>
                    <a:pt x="166" y="106"/>
                  </a:cubicBezTo>
                  <a:cubicBezTo>
                    <a:pt x="173" y="81"/>
                    <a:pt x="175" y="48"/>
                    <a:pt x="146" y="24"/>
                  </a:cubicBezTo>
                  <a:close/>
                  <a:moveTo>
                    <a:pt x="118" y="90"/>
                  </a:moveTo>
                  <a:cubicBezTo>
                    <a:pt x="112" y="98"/>
                    <a:pt x="110" y="104"/>
                    <a:pt x="110" y="110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0" y="133"/>
                    <a:pt x="107" y="136"/>
                    <a:pt x="104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5" y="138"/>
                    <a:pt x="93" y="139"/>
                    <a:pt x="91" y="139"/>
                  </a:cubicBezTo>
                  <a:cubicBezTo>
                    <a:pt x="89" y="139"/>
                    <a:pt x="88" y="138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6" y="136"/>
                    <a:pt x="73" y="133"/>
                    <a:pt x="73" y="12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4"/>
                    <a:pt x="70" y="98"/>
                    <a:pt x="65" y="90"/>
                  </a:cubicBezTo>
                  <a:cubicBezTo>
                    <a:pt x="59" y="83"/>
                    <a:pt x="57" y="76"/>
                    <a:pt x="57" y="68"/>
                  </a:cubicBezTo>
                  <a:cubicBezTo>
                    <a:pt x="57" y="49"/>
                    <a:pt x="72" y="34"/>
                    <a:pt x="91" y="34"/>
                  </a:cubicBezTo>
                  <a:cubicBezTo>
                    <a:pt x="110" y="34"/>
                    <a:pt x="126" y="49"/>
                    <a:pt x="126" y="68"/>
                  </a:cubicBezTo>
                  <a:cubicBezTo>
                    <a:pt x="126" y="76"/>
                    <a:pt x="123" y="83"/>
                    <a:pt x="11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44">
            <a:extLst>
              <a:ext uri="{FF2B5EF4-FFF2-40B4-BE49-F238E27FC236}">
                <a16:creationId xmlns:a16="http://schemas.microsoft.com/office/drawing/2014/main" id="{0B8DA59B-8035-4932-A923-3C423624A608}"/>
              </a:ext>
            </a:extLst>
          </p:cNvPr>
          <p:cNvGrpSpPr/>
          <p:nvPr/>
        </p:nvGrpSpPr>
        <p:grpSpPr>
          <a:xfrm>
            <a:off x="3359971" y="1791713"/>
            <a:ext cx="2948635" cy="847998"/>
            <a:chOff x="8532154" y="1459078"/>
            <a:chExt cx="2144375" cy="84799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F8985B-A2DC-4CD2-BA77-ACC6C79E5B43}"/>
                </a:ext>
              </a:extLst>
            </p:cNvPr>
            <p:cNvSpPr/>
            <p:nvPr/>
          </p:nvSpPr>
          <p:spPr>
            <a:xfrm>
              <a:off x="8532154" y="1906966"/>
              <a:ext cx="21443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@700putqr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1AFD57-7822-45C3-ABBD-56338CED605A}"/>
                </a:ext>
              </a:extLst>
            </p:cNvPr>
            <p:cNvSpPr/>
            <p:nvPr/>
          </p:nvSpPr>
          <p:spPr>
            <a:xfrm>
              <a:off x="8548025" y="1459078"/>
              <a:ext cx="19302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搜尋 </a:t>
              </a:r>
              <a:r>
                <a:rPr lang="en-US" altLang="zh-TW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LINE</a:t>
              </a:r>
              <a:r>
                <a:rPr lang="zh-TW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ID</a:t>
              </a:r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组合 47">
            <a:extLst>
              <a:ext uri="{FF2B5EF4-FFF2-40B4-BE49-F238E27FC236}">
                <a16:creationId xmlns:a16="http://schemas.microsoft.com/office/drawing/2014/main" id="{EC88B12D-4C65-406F-9F1B-881ECA69CDF4}"/>
              </a:ext>
            </a:extLst>
          </p:cNvPr>
          <p:cNvGrpSpPr/>
          <p:nvPr/>
        </p:nvGrpSpPr>
        <p:grpSpPr>
          <a:xfrm>
            <a:off x="3359969" y="3283957"/>
            <a:ext cx="2304659" cy="1066652"/>
            <a:chOff x="8548025" y="1459078"/>
            <a:chExt cx="1779399" cy="106665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A903860-1777-44BD-A88E-A22E5E024ACA}"/>
                </a:ext>
              </a:extLst>
            </p:cNvPr>
            <p:cNvSpPr/>
            <p:nvPr/>
          </p:nvSpPr>
          <p:spPr>
            <a:xfrm>
              <a:off x="8548025" y="1879399"/>
              <a:ext cx="1779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輸入現有投組基金統編與權重</a:t>
              </a: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692D6D4-1255-46C8-BC5D-A2A55A81275F}"/>
                </a:ext>
              </a:extLst>
            </p:cNvPr>
            <p:cNvSpPr/>
            <p:nvPr/>
          </p:nvSpPr>
          <p:spPr>
            <a:xfrm>
              <a:off x="8548025" y="1459078"/>
              <a:ext cx="16635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輸入統編及權重</a:t>
              </a:r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7" name="Freeform 11">
            <a:extLst>
              <a:ext uri="{FF2B5EF4-FFF2-40B4-BE49-F238E27FC236}">
                <a16:creationId xmlns:a16="http://schemas.microsoft.com/office/drawing/2014/main" id="{961B98F8-AA72-4BAE-8428-4DDF4AADAD4C}"/>
              </a:ext>
            </a:extLst>
          </p:cNvPr>
          <p:cNvSpPr>
            <a:spLocks/>
          </p:cNvSpPr>
          <p:nvPr/>
        </p:nvSpPr>
        <p:spPr bwMode="auto">
          <a:xfrm>
            <a:off x="1425035" y="4735531"/>
            <a:ext cx="1758011" cy="1321188"/>
          </a:xfrm>
          <a:custGeom>
            <a:avLst/>
            <a:gdLst>
              <a:gd name="T0" fmla="*/ 61 w 85"/>
              <a:gd name="T1" fmla="*/ 38 h 64"/>
              <a:gd name="T2" fmla="*/ 65 w 85"/>
              <a:gd name="T3" fmla="*/ 34 h 64"/>
              <a:gd name="T4" fmla="*/ 69 w 85"/>
              <a:gd name="T5" fmla="*/ 37 h 64"/>
              <a:gd name="T6" fmla="*/ 76 w 85"/>
              <a:gd name="T7" fmla="*/ 41 h 64"/>
              <a:gd name="T8" fmla="*/ 85 w 85"/>
              <a:gd name="T9" fmla="*/ 32 h 64"/>
              <a:gd name="T10" fmla="*/ 76 w 85"/>
              <a:gd name="T11" fmla="*/ 23 h 64"/>
              <a:gd name="T12" fmla="*/ 69 w 85"/>
              <a:gd name="T13" fmla="*/ 27 h 64"/>
              <a:gd name="T14" fmla="*/ 65 w 85"/>
              <a:gd name="T15" fmla="*/ 30 h 64"/>
              <a:gd name="T16" fmla="*/ 61 w 85"/>
              <a:gd name="T17" fmla="*/ 26 h 64"/>
              <a:gd name="T18" fmla="*/ 61 w 85"/>
              <a:gd name="T19" fmla="*/ 26 h 64"/>
              <a:gd name="T20" fmla="*/ 61 w 85"/>
              <a:gd name="T21" fmla="*/ 0 h 64"/>
              <a:gd name="T22" fmla="*/ 10 w 85"/>
              <a:gd name="T23" fmla="*/ 0 h 64"/>
              <a:gd name="T24" fmla="*/ 0 w 85"/>
              <a:gd name="T25" fmla="*/ 10 h 64"/>
              <a:gd name="T26" fmla="*/ 0 w 85"/>
              <a:gd name="T27" fmla="*/ 54 h 64"/>
              <a:gd name="T28" fmla="*/ 10 w 85"/>
              <a:gd name="T29" fmla="*/ 64 h 64"/>
              <a:gd name="T30" fmla="*/ 61 w 85"/>
              <a:gd name="T31" fmla="*/ 64 h 64"/>
              <a:gd name="T32" fmla="*/ 61 w 85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4">
                <a:moveTo>
                  <a:pt x="61" y="38"/>
                </a:moveTo>
                <a:cubicBezTo>
                  <a:pt x="61" y="37"/>
                  <a:pt x="62" y="34"/>
                  <a:pt x="65" y="34"/>
                </a:cubicBezTo>
                <a:cubicBezTo>
                  <a:pt x="67" y="34"/>
                  <a:pt x="69" y="37"/>
                  <a:pt x="69" y="37"/>
                </a:cubicBezTo>
                <a:cubicBezTo>
                  <a:pt x="71" y="40"/>
                  <a:pt x="73" y="41"/>
                  <a:pt x="76" y="41"/>
                </a:cubicBezTo>
                <a:cubicBezTo>
                  <a:pt x="81" y="41"/>
                  <a:pt x="85" y="37"/>
                  <a:pt x="85" y="32"/>
                </a:cubicBezTo>
                <a:cubicBezTo>
                  <a:pt x="85" y="27"/>
                  <a:pt x="81" y="23"/>
                  <a:pt x="76" y="23"/>
                </a:cubicBezTo>
                <a:cubicBezTo>
                  <a:pt x="73" y="23"/>
                  <a:pt x="71" y="25"/>
                  <a:pt x="69" y="27"/>
                </a:cubicBezTo>
                <a:cubicBezTo>
                  <a:pt x="69" y="28"/>
                  <a:pt x="67" y="30"/>
                  <a:pt x="65" y="30"/>
                </a:cubicBezTo>
                <a:cubicBezTo>
                  <a:pt x="62" y="30"/>
                  <a:pt x="61" y="28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495B4319-D5A5-43CC-8BDA-127BCA704DF1}"/>
              </a:ext>
            </a:extLst>
          </p:cNvPr>
          <p:cNvSpPr>
            <a:spLocks/>
          </p:cNvSpPr>
          <p:nvPr/>
        </p:nvSpPr>
        <p:spPr bwMode="auto">
          <a:xfrm>
            <a:off x="2770342" y="4735531"/>
            <a:ext cx="2894286" cy="1321188"/>
          </a:xfrm>
          <a:custGeom>
            <a:avLst/>
            <a:gdLst>
              <a:gd name="T0" fmla="*/ 130 w 140"/>
              <a:gd name="T1" fmla="*/ 0 h 64"/>
              <a:gd name="T2" fmla="*/ 0 w 140"/>
              <a:gd name="T3" fmla="*/ 0 h 64"/>
              <a:gd name="T4" fmla="*/ 0 w 140"/>
              <a:gd name="T5" fmla="*/ 26 h 64"/>
              <a:gd name="T6" fmla="*/ 0 w 140"/>
              <a:gd name="T7" fmla="*/ 26 h 64"/>
              <a:gd name="T8" fmla="*/ 1 w 140"/>
              <a:gd name="T9" fmla="*/ 25 h 64"/>
              <a:gd name="T10" fmla="*/ 1 w 140"/>
              <a:gd name="T11" fmla="*/ 25 h 64"/>
              <a:gd name="T12" fmla="*/ 11 w 140"/>
              <a:gd name="T13" fmla="*/ 20 h 64"/>
              <a:gd name="T14" fmla="*/ 24 w 140"/>
              <a:gd name="T15" fmla="*/ 32 h 64"/>
              <a:gd name="T16" fmla="*/ 11 w 140"/>
              <a:gd name="T17" fmla="*/ 45 h 64"/>
              <a:gd name="T18" fmla="*/ 1 w 140"/>
              <a:gd name="T19" fmla="*/ 40 h 64"/>
              <a:gd name="T20" fmla="*/ 1 w 140"/>
              <a:gd name="T21" fmla="*/ 39 h 64"/>
              <a:gd name="T22" fmla="*/ 0 w 140"/>
              <a:gd name="T23" fmla="*/ 38 h 64"/>
              <a:gd name="T24" fmla="*/ 0 w 140"/>
              <a:gd name="T25" fmla="*/ 39 h 64"/>
              <a:gd name="T26" fmla="*/ 0 w 140"/>
              <a:gd name="T27" fmla="*/ 64 h 64"/>
              <a:gd name="T28" fmla="*/ 130 w 140"/>
              <a:gd name="T29" fmla="*/ 64 h 64"/>
              <a:gd name="T30" fmla="*/ 140 w 140"/>
              <a:gd name="T31" fmla="*/ 54 h 64"/>
              <a:gd name="T32" fmla="*/ 140 w 140"/>
              <a:gd name="T33" fmla="*/ 10 h 64"/>
              <a:gd name="T34" fmla="*/ 130 w 140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4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2"/>
                  <a:pt x="7" y="20"/>
                  <a:pt x="11" y="20"/>
                </a:cubicBezTo>
                <a:cubicBezTo>
                  <a:pt x="18" y="20"/>
                  <a:pt x="24" y="25"/>
                  <a:pt x="24" y="32"/>
                </a:cubicBezTo>
                <a:cubicBezTo>
                  <a:pt x="24" y="39"/>
                  <a:pt x="18" y="45"/>
                  <a:pt x="11" y="45"/>
                </a:cubicBezTo>
                <a:cubicBezTo>
                  <a:pt x="7" y="45"/>
                  <a:pt x="3" y="43"/>
                  <a:pt x="1" y="40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9"/>
                  <a:pt x="0" y="39"/>
                  <a:pt x="0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64"/>
                  <a:pt x="0" y="64"/>
                  <a:pt x="0" y="64"/>
                </a:cubicBezTo>
                <a:cubicBezTo>
                  <a:pt x="130" y="64"/>
                  <a:pt x="130" y="64"/>
                  <a:pt x="130" y="64"/>
                </a:cubicBezTo>
                <a:cubicBezTo>
                  <a:pt x="135" y="64"/>
                  <a:pt x="140" y="60"/>
                  <a:pt x="140" y="54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0" y="5"/>
                  <a:pt x="135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29" name="组合 29">
            <a:extLst>
              <a:ext uri="{FF2B5EF4-FFF2-40B4-BE49-F238E27FC236}">
                <a16:creationId xmlns:a16="http://schemas.microsoft.com/office/drawing/2014/main" id="{2B1A36B7-4771-4D0C-AAD1-21E58EE35D76}"/>
              </a:ext>
            </a:extLst>
          </p:cNvPr>
          <p:cNvGrpSpPr/>
          <p:nvPr/>
        </p:nvGrpSpPr>
        <p:grpSpPr>
          <a:xfrm>
            <a:off x="1836812" y="5097835"/>
            <a:ext cx="467228" cy="596580"/>
            <a:chOff x="3607775" y="6678831"/>
            <a:chExt cx="467228" cy="596580"/>
          </a:xfrm>
          <a:solidFill>
            <a:srgbClr val="18478F"/>
          </a:solidFill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0122691-F144-4D67-8265-EFF8B0794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500" y="6678831"/>
              <a:ext cx="140503" cy="156114"/>
            </a:xfrm>
            <a:custGeom>
              <a:avLst/>
              <a:gdLst>
                <a:gd name="T0" fmla="*/ 0 w 126"/>
                <a:gd name="T1" fmla="*/ 57 h 140"/>
                <a:gd name="T2" fmla="*/ 48 w 126"/>
                <a:gd name="T3" fmla="*/ 0 h 140"/>
                <a:gd name="T4" fmla="*/ 126 w 126"/>
                <a:gd name="T5" fmla="*/ 85 h 140"/>
                <a:gd name="T6" fmla="*/ 78 w 126"/>
                <a:gd name="T7" fmla="*/ 140 h 140"/>
                <a:gd name="T8" fmla="*/ 0 w 126"/>
                <a:gd name="T9" fmla="*/ 5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0">
                  <a:moveTo>
                    <a:pt x="0" y="57"/>
                  </a:moveTo>
                  <a:lnTo>
                    <a:pt x="48" y="0"/>
                  </a:lnTo>
                  <a:lnTo>
                    <a:pt x="126" y="85"/>
                  </a:lnTo>
                  <a:lnTo>
                    <a:pt x="78" y="14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33AA5793-4287-4736-A2D1-6F93AAC8B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738" y="6760234"/>
              <a:ext cx="247553" cy="277660"/>
            </a:xfrm>
            <a:custGeom>
              <a:avLst/>
              <a:gdLst>
                <a:gd name="T0" fmla="*/ 70 w 94"/>
                <a:gd name="T1" fmla="*/ 0 h 105"/>
                <a:gd name="T2" fmla="*/ 63 w 94"/>
                <a:gd name="T3" fmla="*/ 9 h 105"/>
                <a:gd name="T4" fmla="*/ 21 w 94"/>
                <a:gd name="T5" fmla="*/ 30 h 105"/>
                <a:gd name="T6" fmla="*/ 12 w 94"/>
                <a:gd name="T7" fmla="*/ 37 h 105"/>
                <a:gd name="T8" fmla="*/ 1 w 94"/>
                <a:gd name="T9" fmla="*/ 70 h 105"/>
                <a:gd name="T10" fmla="*/ 0 w 94"/>
                <a:gd name="T11" fmla="*/ 77 h 105"/>
                <a:gd name="T12" fmla="*/ 3 w 94"/>
                <a:gd name="T13" fmla="*/ 102 h 105"/>
                <a:gd name="T14" fmla="*/ 3 w 94"/>
                <a:gd name="T15" fmla="*/ 103 h 105"/>
                <a:gd name="T16" fmla="*/ 3 w 94"/>
                <a:gd name="T17" fmla="*/ 103 h 105"/>
                <a:gd name="T18" fmla="*/ 4 w 94"/>
                <a:gd name="T19" fmla="*/ 105 h 105"/>
                <a:gd name="T20" fmla="*/ 4 w 94"/>
                <a:gd name="T21" fmla="*/ 81 h 105"/>
                <a:gd name="T22" fmla="*/ 20 w 94"/>
                <a:gd name="T23" fmla="*/ 81 h 105"/>
                <a:gd name="T24" fmla="*/ 20 w 94"/>
                <a:gd name="T25" fmla="*/ 75 h 105"/>
                <a:gd name="T26" fmla="*/ 30 w 94"/>
                <a:gd name="T27" fmla="*/ 58 h 105"/>
                <a:gd name="T28" fmla="*/ 40 w 94"/>
                <a:gd name="T29" fmla="*/ 62 h 105"/>
                <a:gd name="T30" fmla="*/ 37 w 94"/>
                <a:gd name="T31" fmla="*/ 69 h 105"/>
                <a:gd name="T32" fmla="*/ 27 w 94"/>
                <a:gd name="T33" fmla="*/ 83 h 105"/>
                <a:gd name="T34" fmla="*/ 28 w 94"/>
                <a:gd name="T35" fmla="*/ 93 h 105"/>
                <a:gd name="T36" fmla="*/ 33 w 94"/>
                <a:gd name="T37" fmla="*/ 95 h 105"/>
                <a:gd name="T38" fmla="*/ 41 w 94"/>
                <a:gd name="T39" fmla="*/ 92 h 105"/>
                <a:gd name="T40" fmla="*/ 41 w 94"/>
                <a:gd name="T41" fmla="*/ 92 h 105"/>
                <a:gd name="T42" fmla="*/ 41 w 94"/>
                <a:gd name="T43" fmla="*/ 92 h 105"/>
                <a:gd name="T44" fmla="*/ 63 w 94"/>
                <a:gd name="T45" fmla="*/ 71 h 105"/>
                <a:gd name="T46" fmla="*/ 87 w 94"/>
                <a:gd name="T47" fmla="*/ 36 h 105"/>
                <a:gd name="T48" fmla="*/ 94 w 94"/>
                <a:gd name="T49" fmla="*/ 26 h 105"/>
                <a:gd name="T50" fmla="*/ 70 w 94"/>
                <a:gd name="T5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105">
                  <a:moveTo>
                    <a:pt x="70" y="0"/>
                  </a:moveTo>
                  <a:cubicBezTo>
                    <a:pt x="63" y="9"/>
                    <a:pt x="63" y="9"/>
                    <a:pt x="63" y="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14" y="33"/>
                    <a:pt x="12" y="37"/>
                  </a:cubicBezTo>
                  <a:cubicBezTo>
                    <a:pt x="10" y="40"/>
                    <a:pt x="2" y="67"/>
                    <a:pt x="1" y="70"/>
                  </a:cubicBezTo>
                  <a:cubicBezTo>
                    <a:pt x="0" y="71"/>
                    <a:pt x="0" y="75"/>
                    <a:pt x="0" y="77"/>
                  </a:cubicBezTo>
                  <a:cubicBezTo>
                    <a:pt x="0" y="78"/>
                    <a:pt x="2" y="93"/>
                    <a:pt x="3" y="102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4"/>
                    <a:pt x="4" y="105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59"/>
                    <a:pt x="37" y="61"/>
                    <a:pt x="40" y="62"/>
                  </a:cubicBezTo>
                  <a:cubicBezTo>
                    <a:pt x="39" y="64"/>
                    <a:pt x="37" y="68"/>
                    <a:pt x="37" y="69"/>
                  </a:cubicBezTo>
                  <a:cubicBezTo>
                    <a:pt x="36" y="71"/>
                    <a:pt x="30" y="78"/>
                    <a:pt x="27" y="83"/>
                  </a:cubicBezTo>
                  <a:cubicBezTo>
                    <a:pt x="25" y="85"/>
                    <a:pt x="24" y="90"/>
                    <a:pt x="28" y="93"/>
                  </a:cubicBezTo>
                  <a:cubicBezTo>
                    <a:pt x="29" y="94"/>
                    <a:pt x="31" y="95"/>
                    <a:pt x="33" y="95"/>
                  </a:cubicBezTo>
                  <a:cubicBezTo>
                    <a:pt x="37" y="95"/>
                    <a:pt x="41" y="92"/>
                    <a:pt x="41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1"/>
                    <a:pt x="56" y="74"/>
                    <a:pt x="63" y="71"/>
                  </a:cubicBezTo>
                  <a:cubicBezTo>
                    <a:pt x="69" y="68"/>
                    <a:pt x="87" y="54"/>
                    <a:pt x="87" y="3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48C21E2-EF03-4E04-A086-9E5372007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775" y="6982139"/>
              <a:ext cx="390286" cy="293272"/>
            </a:xfrm>
            <a:custGeom>
              <a:avLst/>
              <a:gdLst>
                <a:gd name="T0" fmla="*/ 124 w 148"/>
                <a:gd name="T1" fmla="*/ 49 h 111"/>
                <a:gd name="T2" fmla="*/ 124 w 148"/>
                <a:gd name="T3" fmla="*/ 104 h 111"/>
                <a:gd name="T4" fmla="*/ 117 w 148"/>
                <a:gd name="T5" fmla="*/ 104 h 111"/>
                <a:gd name="T6" fmla="*/ 117 w 148"/>
                <a:gd name="T7" fmla="*/ 29 h 111"/>
                <a:gd name="T8" fmla="*/ 93 w 148"/>
                <a:gd name="T9" fmla="*/ 29 h 111"/>
                <a:gd name="T10" fmla="*/ 93 w 148"/>
                <a:gd name="T11" fmla="*/ 104 h 111"/>
                <a:gd name="T12" fmla="*/ 86 w 148"/>
                <a:gd name="T13" fmla="*/ 104 h 111"/>
                <a:gd name="T14" fmla="*/ 86 w 148"/>
                <a:gd name="T15" fmla="*/ 14 h 111"/>
                <a:gd name="T16" fmla="*/ 80 w 148"/>
                <a:gd name="T17" fmla="*/ 10 h 111"/>
                <a:gd name="T18" fmla="*/ 78 w 148"/>
                <a:gd name="T19" fmla="*/ 0 h 111"/>
                <a:gd name="T20" fmla="*/ 62 w 148"/>
                <a:gd name="T21" fmla="*/ 0 h 111"/>
                <a:gd name="T22" fmla="*/ 62 w 148"/>
                <a:gd name="T23" fmla="*/ 104 h 111"/>
                <a:gd name="T24" fmla="*/ 55 w 148"/>
                <a:gd name="T25" fmla="*/ 104 h 111"/>
                <a:gd name="T26" fmla="*/ 55 w 148"/>
                <a:gd name="T27" fmla="*/ 36 h 111"/>
                <a:gd name="T28" fmla="*/ 31 w 148"/>
                <a:gd name="T29" fmla="*/ 36 h 111"/>
                <a:gd name="T30" fmla="*/ 31 w 148"/>
                <a:gd name="T31" fmla="*/ 104 h 111"/>
                <a:gd name="T32" fmla="*/ 24 w 148"/>
                <a:gd name="T33" fmla="*/ 104 h 111"/>
                <a:gd name="T34" fmla="*/ 24 w 148"/>
                <a:gd name="T35" fmla="*/ 66 h 111"/>
                <a:gd name="T36" fmla="*/ 0 w 148"/>
                <a:gd name="T37" fmla="*/ 66 h 111"/>
                <a:gd name="T38" fmla="*/ 0 w 148"/>
                <a:gd name="T39" fmla="*/ 104 h 111"/>
                <a:gd name="T40" fmla="*/ 0 w 148"/>
                <a:gd name="T41" fmla="*/ 111 h 111"/>
                <a:gd name="T42" fmla="*/ 148 w 148"/>
                <a:gd name="T43" fmla="*/ 111 h 111"/>
                <a:gd name="T44" fmla="*/ 148 w 148"/>
                <a:gd name="T45" fmla="*/ 104 h 111"/>
                <a:gd name="T46" fmla="*/ 148 w 148"/>
                <a:gd name="T47" fmla="*/ 49 h 111"/>
                <a:gd name="T48" fmla="*/ 124 w 148"/>
                <a:gd name="T49" fmla="*/ 4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11">
                  <a:moveTo>
                    <a:pt x="124" y="49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3" y="13"/>
                    <a:pt x="81" y="12"/>
                    <a:pt x="80" y="10"/>
                  </a:cubicBezTo>
                  <a:cubicBezTo>
                    <a:pt x="77" y="7"/>
                    <a:pt x="77" y="3"/>
                    <a:pt x="7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2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组合 53">
            <a:extLst>
              <a:ext uri="{FF2B5EF4-FFF2-40B4-BE49-F238E27FC236}">
                <a16:creationId xmlns:a16="http://schemas.microsoft.com/office/drawing/2014/main" id="{2B821AD4-9E30-41ED-96BB-5EBD3801665C}"/>
              </a:ext>
            </a:extLst>
          </p:cNvPr>
          <p:cNvGrpSpPr/>
          <p:nvPr/>
        </p:nvGrpSpPr>
        <p:grpSpPr>
          <a:xfrm>
            <a:off x="3366616" y="4892108"/>
            <a:ext cx="2298012" cy="1052584"/>
            <a:chOff x="8548025" y="1459078"/>
            <a:chExt cx="1823836" cy="10525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5643D6A-5B20-4176-9334-ECD10303A686}"/>
                </a:ext>
              </a:extLst>
            </p:cNvPr>
            <p:cNvSpPr/>
            <p:nvPr/>
          </p:nvSpPr>
          <p:spPr>
            <a:xfrm>
              <a:off x="8548025" y="1865331"/>
              <a:ext cx="1823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現有投組基金名稱及風險、績效指標值</a:t>
              </a: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1363359-42D4-40D9-9A8F-53066CD272FE}"/>
                </a:ext>
              </a:extLst>
            </p:cNvPr>
            <p:cNvSpPr/>
            <p:nvPr/>
          </p:nvSpPr>
          <p:spPr>
            <a:xfrm>
              <a:off x="8548025" y="1459078"/>
              <a:ext cx="135620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列示評估結果</a:t>
              </a:r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50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675</Words>
  <Application>Microsoft Office PowerPoint</Application>
  <PresentationFormat>寬螢幕</PresentationFormat>
  <Paragraphs>86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Gill Sans</vt:lpstr>
      <vt:lpstr>Microsoft YaHei</vt:lpstr>
      <vt:lpstr>Microsoft YaHei</vt:lpstr>
      <vt:lpstr>Open Sans</vt:lpstr>
      <vt:lpstr>宋体</vt:lpstr>
      <vt:lpstr>华文细黑</vt:lpstr>
      <vt:lpstr>微軟正黑體</vt:lpstr>
      <vt:lpstr>新細明體</vt:lpstr>
      <vt:lpstr>Arial</vt:lpstr>
      <vt:lpstr>Calibri</vt:lpstr>
      <vt:lpstr>Calibri Light</vt:lpstr>
      <vt:lpstr>Cambria Math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 YAng</dc:creator>
  <cp:keywords>http:/www.ypppt.com</cp:keywords>
  <dc:description>http://www.ypppt.com/</dc:description>
  <cp:lastModifiedBy>Angel Yang</cp:lastModifiedBy>
  <cp:revision>166</cp:revision>
  <dcterms:created xsi:type="dcterms:W3CDTF">2016-06-30T07:01:47Z</dcterms:created>
  <dcterms:modified xsi:type="dcterms:W3CDTF">2019-06-15T16:00:29Z</dcterms:modified>
</cp:coreProperties>
</file>