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304" r:id="rId5"/>
    <p:sldId id="259" r:id="rId6"/>
    <p:sldId id="257" r:id="rId7"/>
    <p:sldId id="307" r:id="rId8"/>
    <p:sldId id="305" r:id="rId9"/>
    <p:sldId id="306" r:id="rId10"/>
    <p:sldId id="308" r:id="rId11"/>
    <p:sldId id="260" r:id="rId12"/>
    <p:sldId id="313" r:id="rId13"/>
    <p:sldId id="286" r:id="rId14"/>
    <p:sldId id="278"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8" autoAdjust="0"/>
    <p:restoredTop sz="94660"/>
  </p:normalViewPr>
  <p:slideViewPr>
    <p:cSldViewPr snapToGrid="0">
      <p:cViewPr varScale="1">
        <p:scale>
          <a:sx n="86" d="100"/>
          <a:sy n="86" d="100"/>
        </p:scale>
        <p:origin x="9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946"/>
        <p:cNvGrpSpPr/>
        <p:nvPr/>
      </p:nvGrpSpPr>
      <p:grpSpPr>
        <a:xfrm>
          <a:off x="0" y="0"/>
          <a:ext cx="0" cy="0"/>
          <a:chOff x="0" y="0"/>
          <a:chExt cx="0" cy="0"/>
        </a:xfrm>
      </p:grpSpPr>
      <p:sp>
        <p:nvSpPr>
          <p:cNvPr id="4947" name="Google Shape;4947;g804e9800b4_0_1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8" name="Google Shape;4948;g804e9800b4_0_1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matchingName="Title and body">
  <p:cSld name="Title and 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matchingName="Section header">
  <p:cSld name="Section 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619"/>
        <p:cNvGrpSpPr/>
        <p:nvPr/>
      </p:nvGrpSpPr>
      <p:grpSpPr>
        <a:xfrm>
          <a:off x="0" y="0"/>
          <a:ext cx="0" cy="0"/>
          <a:chOff x="0" y="0"/>
          <a:chExt cx="0" cy="0"/>
        </a:xfrm>
      </p:grpSpPr>
      <p:sp>
        <p:nvSpPr>
          <p:cNvPr id="1620" name="Google Shape;1620;p32"/>
          <p:cNvSpPr txBox="1">
            <a:spLocks noGrp="1"/>
          </p:cNvSpPr>
          <p:nvPr>
            <p:ph type="body" idx="1"/>
          </p:nvPr>
        </p:nvSpPr>
        <p:spPr>
          <a:xfrm>
            <a:off x="1881350" y="1246850"/>
            <a:ext cx="21333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1" name="Google Shape;1621;p32"/>
          <p:cNvSpPr txBox="1">
            <a:spLocks noGrp="1"/>
          </p:cNvSpPr>
          <p:nvPr>
            <p:ph type="body" idx="2"/>
          </p:nvPr>
        </p:nvSpPr>
        <p:spPr>
          <a:xfrm>
            <a:off x="4220325" y="1246850"/>
            <a:ext cx="30999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2" name="Google Shape;1622;p32"/>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7" name="Google Shape;1627;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8" name="Google Shape;1628;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9" name="Google Shape;1629;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0" name="Google Shape;1630;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1" name="Google Shape;1631;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4" name="Google Shape;1634;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5" name="Google Shape;1635;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6" name="Google Shape;1636;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9" name="Google Shape;1639;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0" name="Google Shape;1640;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1" name="Google Shape;1641;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642" name="Google Shape;1642;p32"/>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5" name="Google Shape;1645;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6" name="Google Shape;1646;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7" name="Google Shape;1647;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8" name="Google Shape;1648;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9" name="Google Shape;1649;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2" name="Google Shape;1652;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3" name="Google Shape;1653;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4" name="Google Shape;1654;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7" name="Google Shape;1657;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8" name="Google Shape;1658;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9" name="Google Shape;1659;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2" name="Google Shape;1662;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3" name="Google Shape;1663;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6" name="Google Shape;1666;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7" name="Google Shape;1667;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0" name="Google Shape;1670;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1" name="Google Shape;1671;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4" name="Google Shape;1674;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5" name="Google Shape;1675;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676" name="Google Shape;1676;p32"/>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677" name="Google Shape;1677;p32"/>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678" name="Google Shape;1678;p3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9" name="Google Shape;1679;p3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0" name="Google Shape;1680;p3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1" name="Google Shape;1681;p3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2">
  <p:cSld name="Title and body 2">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842" name="Google Shape;842;p18"/>
          <p:cNvSpPr txBox="1">
            <a:spLocks noGrp="1"/>
          </p:cNvSpPr>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843" name="Google Shape;843;p18"/>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862" name="Google Shape;862;p18"/>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879" name="Google Shape;879;p18"/>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13.xml"/><Relationship Id="rId6" Type="http://schemas.openxmlformats.org/officeDocument/2006/relationships/hyperlink" Target="https://www.mongodb.com/docs/" TargetMode="External"/><Relationship Id="rId5" Type="http://schemas.openxmlformats.org/officeDocument/2006/relationships/hyperlink" Target="https://www.youtube.com/@hoidanit" TargetMode="External"/><Relationship Id="rId4" Type="http://schemas.openxmlformats.org/officeDocument/2006/relationships/hyperlink" Target="https://www.udemy.com/user/jonasschmedtmann/" TargetMode="External"/><Relationship Id="rId3" Type="http://schemas.openxmlformats.org/officeDocument/2006/relationships/hyperlink" Target="https://react.dev/reference/react" TargetMode="External"/><Relationship Id="rId2" Type="http://schemas.openxmlformats.org/officeDocument/2006/relationships/hyperlink" Target="https://ant.design/components/overview/" TargetMode="External"/><Relationship Id="rId1" Type="http://schemas.openxmlformats.org/officeDocument/2006/relationships/hyperlink" Target="https://mongoosejs.com/docs/guide.html"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195633" y="959820"/>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84" name="Google Shape;1884;p35"/>
          <p:cNvSpPr txBox="1">
            <a:spLocks noGrp="1"/>
          </p:cNvSpPr>
          <p:nvPr>
            <p:ph type="ctrTitle"/>
          </p:nvPr>
        </p:nvSpPr>
        <p:spPr>
          <a:xfrm>
            <a:off x="4485860" y="1445526"/>
            <a:ext cx="4898700" cy="2004829"/>
          </a:xfrm>
          <a:prstGeom prst="rect">
            <a:avLst/>
          </a:prstGeom>
        </p:spPr>
        <p:txBody>
          <a:bodyPr spcFirstLastPara="1" wrap="square" lIns="91425" tIns="91425" rIns="91425" bIns="91425" anchor="b" anchorCtr="0">
            <a:noAutofit/>
          </a:bodyPr>
          <a:lstStyle/>
          <a:p>
            <a:pPr marL="0" marR="0" algn="ctr">
              <a:lnSpc>
                <a:spcPct val="120000"/>
              </a:lnSpc>
              <a:spcBef>
                <a:spcPts val="0"/>
              </a:spcBef>
              <a:spcAft>
                <a:spcPts val="0"/>
              </a:spcAft>
            </a:pPr>
            <a:r>
              <a:rPr lang="en-US" sz="3200" b="1">
                <a:effectLst/>
                <a:latin typeface="Times New Roman" panose="02020603050405020304" pitchFamily="18" charset="0"/>
                <a:ea typeface="SimSun" panose="02010600030101010101" pitchFamily="2" charset="-122"/>
              </a:rPr>
              <a:t>XÂY DỰNG WEBSITE </a:t>
            </a:r>
            <a:br>
              <a:rPr lang="vi-VN" sz="3200">
                <a:effectLst/>
                <a:latin typeface="Times New Roman" panose="02020603050405020304" pitchFamily="18" charset="0"/>
                <a:ea typeface="SimSun" panose="02010600030101010101" pitchFamily="2" charset="-122"/>
              </a:rPr>
            </a:br>
            <a:r>
              <a:rPr lang="en-US" sz="3200" b="1">
                <a:effectLst/>
                <a:latin typeface="Times New Roman" panose="02020603050405020304" pitchFamily="18" charset="0"/>
                <a:ea typeface="SimSun" panose="02010600030101010101" pitchFamily="2" charset="-122"/>
              </a:rPr>
              <a:t>BÁN QUẦN ÁO</a:t>
            </a:r>
            <a:endParaRPr lang="vi-VN" sz="3200">
              <a:effectLst/>
              <a:latin typeface="Times New Roman" panose="02020603050405020304" pitchFamily="18" charset="0"/>
              <a:ea typeface="SimSun" panose="02010600030101010101" pitchFamily="2" charset="-122"/>
            </a:endParaRPr>
          </a:p>
        </p:txBody>
      </p:sp>
      <p:sp>
        <p:nvSpPr>
          <p:cNvPr id="1885" name="Google Shape;1885;p35"/>
          <p:cNvSpPr txBox="1">
            <a:spLocks noGrp="1"/>
          </p:cNvSpPr>
          <p:nvPr>
            <p:ph type="subTitle" idx="1"/>
          </p:nvPr>
        </p:nvSpPr>
        <p:spPr>
          <a:xfrm>
            <a:off x="4018610" y="1487170"/>
            <a:ext cx="3264300" cy="896100"/>
          </a:xfrm>
          <a:prstGeom prst="rect">
            <a:avLst/>
          </a:prstGeom>
        </p:spPr>
        <p:txBody>
          <a:bodyPr spcFirstLastPara="1" wrap="square" lIns="91425" tIns="91425" rIns="91425" bIns="91425" anchor="t" anchorCtr="0">
            <a:noAutofit/>
          </a:bodyPr>
          <a:lstStyle/>
          <a:p>
            <a:pPr marL="0" marR="0" algn="ctr">
              <a:lnSpc>
                <a:spcPct val="130000"/>
              </a:lnSpc>
              <a:spcBef>
                <a:spcPts val="1440"/>
              </a:spcBef>
              <a:spcAft>
                <a:spcPts val="0"/>
              </a:spcAft>
            </a:pPr>
            <a:r>
              <a:rPr lang="en-US" sz="1800" b="1">
                <a:effectLst/>
                <a:latin typeface="Times New Roman" panose="02020603050405020304" pitchFamily="18" charset="0"/>
                <a:ea typeface="SimSun" panose="02010600030101010101" pitchFamily="2" charset="-122"/>
              </a:rPr>
              <a:t>LUẬN VĂN TỐT NGHIỆP:</a:t>
            </a:r>
            <a:endParaRPr lang="vi-VN" sz="1800">
              <a:effectLst/>
              <a:latin typeface="Times New Roman" panose="02020603050405020304" pitchFamily="18" charset="0"/>
              <a:ea typeface="SimSun" panose="02010600030101010101" pitchFamily="2" charset="-122"/>
            </a:endParaRPr>
          </a:p>
          <a:p>
            <a:pPr marL="0" lvl="0" indent="0" algn="r" rtl="0">
              <a:spcBef>
                <a:spcPts val="0"/>
              </a:spcBef>
              <a:spcAft>
                <a:spcPts val="0"/>
              </a:spcAft>
              <a:buClr>
                <a:schemeClr val="dk1"/>
              </a:buClr>
              <a:buSzPts val="1100"/>
              <a:buFont typeface="Arial" panose="020B0604020202020204"/>
              <a:buNone/>
            </a:pPr>
            <a:endParaRPr sz="2300">
              <a:solidFill>
                <a:schemeClr val="accent1"/>
              </a:solidFill>
            </a:endParaRPr>
          </a:p>
          <a:p>
            <a:pPr marL="0" lvl="0" indent="0" algn="r" rtl="0">
              <a:spcBef>
                <a:spcPts val="0"/>
              </a:spcBef>
              <a:spcAft>
                <a:spcPts val="0"/>
              </a:spcAft>
              <a:buNone/>
            </a:pPr>
            <a:endParaRPr sz="23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370322" y="2282369"/>
            <a:ext cx="4170555" cy="12600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a:latin typeface="Times New Roman" panose="02020603050405020304" pitchFamily="18" charset="0"/>
                <a:cs typeface="Times New Roman" panose="02020603050405020304" pitchFamily="18" charset="0"/>
              </a:rPr>
              <a:t>TÀI LIỆU THAM KHẢO</a:t>
            </a:r>
            <a:endParaRPr sz="470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en-US" altLang="en-GB"/>
              <a:t>4</a:t>
            </a:r>
            <a:endParaRPr lang="en-US" alt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49"/>
        <p:cNvGrpSpPr/>
        <p:nvPr/>
      </p:nvGrpSpPr>
      <p:grpSpPr>
        <a:xfrm>
          <a:off x="0" y="0"/>
          <a:ext cx="0" cy="0"/>
          <a:chOff x="0" y="0"/>
          <a:chExt cx="0" cy="0"/>
        </a:xfrm>
      </p:grpSpPr>
      <p:sp>
        <p:nvSpPr>
          <p:cNvPr id="4950" name="Google Shape;4950;p65"/>
          <p:cNvSpPr txBox="1">
            <a:spLocks noGrp="1"/>
          </p:cNvSpPr>
          <p:nvPr>
            <p:ph type="body" idx="1"/>
          </p:nvPr>
        </p:nvSpPr>
        <p:spPr>
          <a:xfrm>
            <a:off x="1038550" y="401630"/>
            <a:ext cx="6891453" cy="3512634"/>
          </a:xfrm>
          <a:prstGeom prst="rect">
            <a:avLst/>
          </a:prstGeom>
        </p:spPr>
        <p:txBody>
          <a:bodyPr spcFirstLastPara="1" wrap="square" lIns="91425" tIns="91425" rIns="91425" bIns="91425" anchor="t" anchorCtr="0">
            <a:noAutofit/>
          </a:bodyPr>
          <a:lstStyle/>
          <a:p>
            <a:pPr marL="285750" indent="-285750">
              <a:lnSpc>
                <a:spcPct val="130000"/>
              </a:lnSpc>
              <a:spcBef>
                <a:spcPts val="600"/>
              </a:spcBef>
              <a:spcAft>
                <a:spcPts val="600"/>
              </a:spcAft>
              <a:tabLst>
                <a:tab pos="269875" algn="l"/>
              </a:tabLst>
            </a:pPr>
            <a:r>
              <a:rPr lang="en-US" sz="2400" b="1" u="sng">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hlinkClick r:id="rId1"/>
              </a:rPr>
              <a:t>https://mongoosejs.com/docs/guide.html</a:t>
            </a:r>
            <a:endParaRPr lang="vi-VN" sz="2400">
              <a:effectLst/>
              <a:latin typeface="Times New Roman" panose="02020603050405020304" pitchFamily="18" charset="0"/>
              <a:ea typeface="SimSun" panose="02010600030101010101" pitchFamily="2" charset="-122"/>
              <a:cs typeface="Times New Roman" panose="02020603050405020304" pitchFamily="18" charset="0"/>
            </a:endParaRPr>
          </a:p>
          <a:p>
            <a:pPr marL="285750" indent="-285750">
              <a:lnSpc>
                <a:spcPct val="130000"/>
              </a:lnSpc>
              <a:spcBef>
                <a:spcPts val="600"/>
              </a:spcBef>
              <a:spcAft>
                <a:spcPts val="600"/>
              </a:spcAft>
              <a:tabLst>
                <a:tab pos="269875" algn="l"/>
              </a:tabLst>
            </a:pPr>
            <a:r>
              <a:rPr lang="en-US" sz="2400" b="1" u="sng">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hlinkClick r:id="rId2"/>
              </a:rPr>
              <a:t>https://ant.design/components/overview/</a:t>
            </a:r>
            <a:endParaRPr lang="vi-VN" sz="2400">
              <a:effectLst/>
              <a:latin typeface="Times New Roman" panose="02020603050405020304" pitchFamily="18" charset="0"/>
              <a:ea typeface="SimSun" panose="02010600030101010101" pitchFamily="2" charset="-122"/>
              <a:cs typeface="Times New Roman" panose="02020603050405020304" pitchFamily="18" charset="0"/>
            </a:endParaRPr>
          </a:p>
          <a:p>
            <a:pPr marL="285750" indent="-285750">
              <a:lnSpc>
                <a:spcPct val="130000"/>
              </a:lnSpc>
              <a:spcBef>
                <a:spcPts val="600"/>
              </a:spcBef>
              <a:spcAft>
                <a:spcPts val="600"/>
              </a:spcAft>
              <a:tabLst>
                <a:tab pos="269875" algn="l"/>
              </a:tabLst>
            </a:pPr>
            <a:r>
              <a:rPr lang="en-US" sz="2400" b="1" u="sng">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hlinkClick r:id="rId3"/>
              </a:rPr>
              <a:t>https://react.dev/reference/react</a:t>
            </a:r>
            <a:endParaRPr lang="vi-VN" sz="2400">
              <a:effectLst/>
              <a:latin typeface="Times New Roman" panose="02020603050405020304" pitchFamily="18" charset="0"/>
              <a:ea typeface="SimSun" panose="02010600030101010101" pitchFamily="2" charset="-122"/>
              <a:cs typeface="Times New Roman" panose="02020603050405020304" pitchFamily="18" charset="0"/>
            </a:endParaRPr>
          </a:p>
          <a:p>
            <a:pPr marL="285750" indent="-285750">
              <a:lnSpc>
                <a:spcPct val="130000"/>
              </a:lnSpc>
              <a:spcBef>
                <a:spcPts val="600"/>
              </a:spcBef>
              <a:spcAft>
                <a:spcPts val="600"/>
              </a:spcAft>
              <a:tabLst>
                <a:tab pos="269875" algn="l"/>
              </a:tabLst>
            </a:pPr>
            <a:r>
              <a:rPr lang="en-US" sz="2400" b="1" u="sng">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hlinkClick r:id="rId4"/>
              </a:rPr>
              <a:t>https://www.udemy.com/user/jonasschmedtmann/</a:t>
            </a:r>
            <a:endParaRPr lang="vi-VN" sz="2400">
              <a:effectLst/>
              <a:latin typeface="Times New Roman" panose="02020603050405020304" pitchFamily="18" charset="0"/>
              <a:ea typeface="SimSun" panose="02010600030101010101" pitchFamily="2" charset="-122"/>
              <a:cs typeface="Times New Roman" panose="02020603050405020304" pitchFamily="18" charset="0"/>
            </a:endParaRPr>
          </a:p>
          <a:p>
            <a:pPr marL="285750" indent="-285750">
              <a:lnSpc>
                <a:spcPct val="130000"/>
              </a:lnSpc>
              <a:spcBef>
                <a:spcPts val="600"/>
              </a:spcBef>
              <a:spcAft>
                <a:spcPts val="600"/>
              </a:spcAft>
              <a:tabLst>
                <a:tab pos="269875" algn="l"/>
              </a:tabLst>
            </a:pPr>
            <a:r>
              <a:rPr lang="en-US" sz="2400" b="1" u="sng">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hlinkClick r:id="rId5"/>
              </a:rPr>
              <a:t>https://www.youtube.com/@hoidanit</a:t>
            </a:r>
            <a:endParaRPr lang="vi-VN" sz="2400">
              <a:effectLst/>
              <a:latin typeface="Times New Roman" panose="02020603050405020304" pitchFamily="18" charset="0"/>
              <a:ea typeface="SimSun" panose="02010600030101010101" pitchFamily="2" charset="-122"/>
              <a:cs typeface="Times New Roman" panose="02020603050405020304" pitchFamily="18" charset="0"/>
            </a:endParaRPr>
          </a:p>
          <a:p>
            <a:pPr marL="285750" indent="-285750">
              <a:lnSpc>
                <a:spcPct val="130000"/>
              </a:lnSpc>
              <a:spcBef>
                <a:spcPts val="600"/>
              </a:spcBef>
              <a:spcAft>
                <a:spcPts val="600"/>
              </a:spcAft>
              <a:tabLst>
                <a:tab pos="269875" algn="l"/>
              </a:tabLst>
            </a:pPr>
            <a:r>
              <a:rPr lang="en-US" sz="2400" b="1" u="sng">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hlinkClick r:id="rId6"/>
              </a:rPr>
              <a:t>https://www.mongodb.com/docs/</a:t>
            </a:r>
            <a:endParaRPr lang="vi-VN" sz="2400">
              <a:effectLst/>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6" name="Google Shape;3605;p63"/>
          <p:cNvSpPr txBox="1">
            <a:spLocks noGrp="1"/>
          </p:cNvSpPr>
          <p:nvPr>
            <p:ph type="title"/>
          </p:nvPr>
        </p:nvSpPr>
        <p:spPr>
          <a:xfrm>
            <a:off x="379142" y="2064091"/>
            <a:ext cx="8385716" cy="130469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7200"/>
              <a:t>Thanks For Watching!</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3994598" y="1510458"/>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106" name="Google Shape;2106;p37"/>
          <p:cNvGrpSpPr/>
          <p:nvPr/>
        </p:nvGrpSpPr>
        <p:grpSpPr>
          <a:xfrm>
            <a:off x="654117" y="356616"/>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660848" y="1264207"/>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667629" y="2178208"/>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654117" y="3115693"/>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40" name="Google Shape;2140;p37"/>
          <p:cNvSpPr txBox="1">
            <a:spLocks noGrp="1"/>
          </p:cNvSpPr>
          <p:nvPr>
            <p:ph type="subTitle" idx="1"/>
          </p:nvPr>
        </p:nvSpPr>
        <p:spPr>
          <a:xfrm>
            <a:off x="1600190" y="410047"/>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a:solidFill>
                  <a:schemeClr val="accent1"/>
                </a:solidFill>
                <a:latin typeface="Times New Roman" panose="02020603050405020304" pitchFamily="18" charset="0"/>
                <a:cs typeface="Times New Roman" panose="02020603050405020304" pitchFamily="18" charset="0"/>
              </a:rPr>
              <a:t>Giới thiệu đề tài</a:t>
            </a:r>
            <a:endParaRPr>
              <a:latin typeface="Times New Roman" panose="02020603050405020304" pitchFamily="18" charset="0"/>
              <a:cs typeface="Times New Roman" panose="02020603050405020304" pitchFamily="18" charset="0"/>
            </a:endParaRPr>
          </a:p>
        </p:txBody>
      </p:sp>
      <p:sp>
        <p:nvSpPr>
          <p:cNvPr id="2141" name="Google Shape;2141;p37"/>
          <p:cNvSpPr txBox="1">
            <a:spLocks noGrp="1"/>
          </p:cNvSpPr>
          <p:nvPr>
            <p:ph type="subTitle" idx="3"/>
          </p:nvPr>
        </p:nvSpPr>
        <p:spPr>
          <a:xfrm>
            <a:off x="1610666" y="1348944"/>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vi-VN" sz="1800">
                <a:solidFill>
                  <a:schemeClr val="accent1"/>
                </a:solidFill>
                <a:latin typeface="Times New Roman" panose="02020603050405020304" pitchFamily="18" charset="0"/>
                <a:cs typeface="Times New Roman" panose="02020603050405020304" pitchFamily="18" charset="0"/>
              </a:rPr>
              <a:t>C</a:t>
            </a:r>
            <a:r>
              <a:rPr lang="en-GB" sz="1800">
                <a:solidFill>
                  <a:schemeClr val="accent1"/>
                </a:solidFill>
                <a:latin typeface="Times New Roman" panose="02020603050405020304" pitchFamily="18" charset="0"/>
                <a:cs typeface="Times New Roman" panose="02020603050405020304" pitchFamily="18" charset="0"/>
              </a:rPr>
              <a:t>ông nghệ sử dụng</a:t>
            </a:r>
            <a:endParaRPr>
              <a:latin typeface="Times New Roman" panose="02020603050405020304" pitchFamily="18" charset="0"/>
              <a:cs typeface="Times New Roman" panose="02020603050405020304" pitchFamily="18" charset="0"/>
            </a:endParaRPr>
          </a:p>
        </p:txBody>
      </p:sp>
      <p:sp>
        <p:nvSpPr>
          <p:cNvPr id="2143" name="Google Shape;2143;p37"/>
          <p:cNvSpPr txBox="1">
            <a:spLocks noGrp="1"/>
          </p:cNvSpPr>
          <p:nvPr>
            <p:ph type="subTitle" idx="5"/>
          </p:nvPr>
        </p:nvSpPr>
        <p:spPr>
          <a:xfrm>
            <a:off x="1599416" y="2294270"/>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err="1">
                <a:latin typeface="Times New Roman" panose="02020603050405020304" pitchFamily="18" charset="0"/>
                <a:cs typeface="Times New Roman" panose="02020603050405020304" pitchFamily="18" charset="0"/>
              </a:rPr>
              <a:t>Mô</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hình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cơ</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sở</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dữ</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liệu</a:t>
            </a:r>
            <a:endParaRPr>
              <a:latin typeface="Times New Roman" panose="02020603050405020304" pitchFamily="18" charset="0"/>
              <a:cs typeface="Times New Roman" panose="02020603050405020304" pitchFamily="18" charset="0"/>
            </a:endParaRPr>
          </a:p>
        </p:txBody>
      </p:sp>
      <p:sp>
        <p:nvSpPr>
          <p:cNvPr id="2145" name="Google Shape;2145;p37"/>
          <p:cNvSpPr txBox="1">
            <a:spLocks noGrp="1"/>
          </p:cNvSpPr>
          <p:nvPr>
            <p:ph type="subTitle" idx="7"/>
          </p:nvPr>
        </p:nvSpPr>
        <p:spPr>
          <a:xfrm>
            <a:off x="1613812" y="3222820"/>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vi-VN" sz="1800">
                <a:solidFill>
                  <a:schemeClr val="accent1"/>
                </a:solidFill>
                <a:latin typeface="Times New Roman" panose="02020603050405020304" pitchFamily="18" charset="0"/>
                <a:cs typeface="Times New Roman" panose="02020603050405020304" pitchFamily="18" charset="0"/>
              </a:rPr>
              <a:t>K</a:t>
            </a:r>
            <a:r>
              <a:rPr lang="en-GB" sz="1800">
                <a:solidFill>
                  <a:schemeClr val="accent1"/>
                </a:solidFill>
                <a:latin typeface="Times New Roman" panose="02020603050405020304" pitchFamily="18" charset="0"/>
                <a:cs typeface="Times New Roman" panose="02020603050405020304" pitchFamily="18" charset="0"/>
              </a:rPr>
              <a:t>ết quả đạt được</a:t>
            </a:r>
            <a:endParaRPr>
              <a:latin typeface="Times New Roman" panose="02020603050405020304" pitchFamily="18" charset="0"/>
              <a:cs typeface="Times New Roman" panose="02020603050405020304" pitchFamily="18" charset="0"/>
            </a:endParaRPr>
          </a:p>
        </p:txBody>
      </p:sp>
      <p:sp>
        <p:nvSpPr>
          <p:cNvPr id="2147" name="Google Shape;2147;p37"/>
          <p:cNvSpPr txBox="1">
            <a:spLocks noGrp="1"/>
          </p:cNvSpPr>
          <p:nvPr>
            <p:ph type="title" idx="9"/>
          </p:nvPr>
        </p:nvSpPr>
        <p:spPr>
          <a:xfrm>
            <a:off x="736286" y="505419"/>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sp>
        <p:nvSpPr>
          <p:cNvPr id="2148" name="Google Shape;2148;p37"/>
          <p:cNvSpPr txBox="1">
            <a:spLocks noGrp="1"/>
          </p:cNvSpPr>
          <p:nvPr>
            <p:ph type="title" idx="13"/>
          </p:nvPr>
        </p:nvSpPr>
        <p:spPr>
          <a:xfrm>
            <a:off x="741969" y="1394247"/>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endParaRPr lang="en-GB"/>
          </a:p>
        </p:txBody>
      </p:sp>
      <p:sp>
        <p:nvSpPr>
          <p:cNvPr id="2149" name="Google Shape;2149;p37"/>
          <p:cNvSpPr txBox="1">
            <a:spLocks noGrp="1"/>
          </p:cNvSpPr>
          <p:nvPr>
            <p:ph type="title" idx="14"/>
          </p:nvPr>
        </p:nvSpPr>
        <p:spPr>
          <a:xfrm>
            <a:off x="749798" y="2330291"/>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03</a:t>
            </a:r>
            <a:endParaRPr lang="en-GB"/>
          </a:p>
        </p:txBody>
      </p:sp>
      <p:sp>
        <p:nvSpPr>
          <p:cNvPr id="2150" name="Google Shape;2150;p37"/>
          <p:cNvSpPr txBox="1">
            <a:spLocks noGrp="1"/>
          </p:cNvSpPr>
          <p:nvPr>
            <p:ph type="title" idx="15"/>
          </p:nvPr>
        </p:nvSpPr>
        <p:spPr>
          <a:xfrm>
            <a:off x="736286" y="326837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04</a:t>
            </a:r>
            <a:endParaRPr lang="en-GB"/>
          </a:p>
        </p:txBody>
      </p:sp>
      <p:grpSp>
        <p:nvGrpSpPr>
          <p:cNvPr id="18" name="Google Shape;2130;p37"/>
          <p:cNvGrpSpPr/>
          <p:nvPr/>
        </p:nvGrpSpPr>
        <p:grpSpPr>
          <a:xfrm>
            <a:off x="642699" y="4003337"/>
            <a:ext cx="635100" cy="734704"/>
            <a:chOff x="731647" y="3806675"/>
            <a:chExt cx="635100" cy="734704"/>
          </a:xfrm>
        </p:grpSpPr>
        <p:grpSp>
          <p:nvGrpSpPr>
            <p:cNvPr id="19" name="Google Shape;2131;p37"/>
            <p:cNvGrpSpPr/>
            <p:nvPr/>
          </p:nvGrpSpPr>
          <p:grpSpPr>
            <a:xfrm>
              <a:off x="731647" y="3806675"/>
              <a:ext cx="635100" cy="635100"/>
              <a:chOff x="917231" y="3983097"/>
              <a:chExt cx="635100" cy="635100"/>
            </a:xfrm>
          </p:grpSpPr>
          <p:sp>
            <p:nvSpPr>
              <p:cNvPr id="24"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 name="Google Shape;2134;p37"/>
            <p:cNvGrpSpPr/>
            <p:nvPr/>
          </p:nvGrpSpPr>
          <p:grpSpPr>
            <a:xfrm>
              <a:off x="961679" y="4514379"/>
              <a:ext cx="175013" cy="27000"/>
              <a:chOff x="5662375" y="212375"/>
              <a:chExt cx="175013" cy="27000"/>
            </a:xfrm>
          </p:grpSpPr>
          <p:sp>
            <p:nvSpPr>
              <p:cNvPr id="21"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2"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3"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6" name="Google Shape;2145;p37"/>
          <p:cNvSpPr txBox="1"/>
          <p:nvPr/>
        </p:nvSpPr>
        <p:spPr>
          <a:xfrm>
            <a:off x="1602394" y="4110464"/>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en-US">
                <a:latin typeface="Times New Roman" panose="02020603050405020304" pitchFamily="18" charset="0"/>
                <a:cs typeface="Times New Roman" panose="02020603050405020304" pitchFamily="18" charset="0"/>
              </a:rPr>
              <a:t>Tài liệu tham khảo</a:t>
            </a:r>
            <a:endParaRPr lang="vi-VN">
              <a:latin typeface="Times New Roman" panose="02020603050405020304" pitchFamily="18" charset="0"/>
              <a:cs typeface="Times New Roman" panose="02020603050405020304" pitchFamily="18" charset="0"/>
            </a:endParaRPr>
          </a:p>
        </p:txBody>
      </p:sp>
      <p:sp>
        <p:nvSpPr>
          <p:cNvPr id="27" name="Google Shape;2150;p37"/>
          <p:cNvSpPr txBox="1"/>
          <p:nvPr/>
        </p:nvSpPr>
        <p:spPr>
          <a:xfrm>
            <a:off x="741372" y="4168873"/>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GB"/>
              <a:t>05</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43922" y="2466810"/>
            <a:ext cx="3228278" cy="8912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a:latin typeface="Times New Roman" panose="02020603050405020304" pitchFamily="18" charset="0"/>
                <a:cs typeface="Times New Roman" panose="02020603050405020304" pitchFamily="18" charset="0"/>
              </a:rPr>
              <a:t>GIỚI THIỆU ĐỀ TÀI</a:t>
            </a:r>
            <a:endParaRPr sz="470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1" name="Google Shape;1891;p36"/>
          <p:cNvSpPr txBox="1">
            <a:spLocks noGrp="1"/>
          </p:cNvSpPr>
          <p:nvPr>
            <p:ph type="body" idx="1"/>
          </p:nvPr>
        </p:nvSpPr>
        <p:spPr>
          <a:xfrm>
            <a:off x="271780" y="398099"/>
            <a:ext cx="7974101" cy="434711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US" sz="2400">
                <a:latin typeface="Times New Roman" panose="02020603050405020304" pitchFamily="18" charset="0"/>
                <a:cs typeface="Times New Roman" panose="02020603050405020304" pitchFamily="18" charset="0"/>
                <a:sym typeface="Barlow Semi Condensed"/>
              </a:rPr>
              <a:t>Mục tiêu </a:t>
            </a:r>
            <a:r>
              <a:rPr lang="en-US" sz="2400">
                <a:solidFill>
                  <a:schemeClr val="accent2">
                    <a:lumMod val="75000"/>
                  </a:schemeClr>
                </a:solidFill>
                <a:latin typeface="Times New Roman" panose="02020603050405020304" pitchFamily="18" charset="0"/>
                <a:cs typeface="Times New Roman" panose="02020603050405020304" pitchFamily="18" charset="0"/>
                <a:sym typeface="Barlow Semi Condensed"/>
              </a:rPr>
              <a:t>của</a:t>
            </a:r>
            <a:r>
              <a:rPr lang="en-US" sz="2400">
                <a:latin typeface="Times New Roman" panose="02020603050405020304" pitchFamily="18" charset="0"/>
                <a:cs typeface="Times New Roman" panose="02020603050405020304" pitchFamily="18" charset="0"/>
                <a:sym typeface="Barlow Semi Condensed"/>
              </a:rPr>
              <a:t> luận văn</a:t>
            </a:r>
            <a:r>
              <a:rPr lang="en-US" sz="2400">
                <a:latin typeface="Barlow Semi Condensed"/>
                <a:ea typeface="Barlow Semi Condensed"/>
                <a:cs typeface="Barlow Semi Condensed"/>
                <a:sym typeface="Barlow Semi Condensed"/>
              </a:rPr>
              <a:t>: </a:t>
            </a:r>
            <a:endParaRPr lang="en-US" sz="2400">
              <a:latin typeface="Barlow Semi Condensed"/>
              <a:ea typeface="Barlow Semi Condensed"/>
              <a:cs typeface="Barlow Semi Condensed"/>
              <a:sym typeface="Barlow Semi Condensed"/>
            </a:endParaRPr>
          </a:p>
          <a:p>
            <a:pPr marL="342900" marR="0" lvl="0" indent="-342900" algn="just">
              <a:lnSpc>
                <a:spcPct val="130000"/>
              </a:lnSpc>
              <a:spcBef>
                <a:spcPts val="600"/>
              </a:spcBef>
              <a:spcAft>
                <a:spcPts val="0"/>
              </a:spcAft>
              <a:buFont typeface="Arial" panose="020B0604020202020204" pitchFamily="34" charset="0"/>
              <a:buChar char="−"/>
              <a:tabLst>
                <a:tab pos="266700" algn="l"/>
              </a:tabLst>
            </a:pPr>
            <a:r>
              <a:rPr lang="en-US" sz="2000">
                <a:effectLst/>
                <a:latin typeface="Times New Roman" panose="02020603050405020304" pitchFamily="18" charset="0"/>
                <a:ea typeface="SimSun" panose="02010600030101010101" pitchFamily="2" charset="-122"/>
              </a:rPr>
              <a:t>Ngày nay, việc áp dụng Website trong việc phát triển kinh doanh của cửa hàng trở nên rất phổ biến và hiệu quả, trong đó ngành thời trang cũng có sử dụng nhiều đến Website để giới thiệu và quảng bá sản phẩm của cửa hàng, công ty mình.</a:t>
            </a:r>
            <a:endParaRPr lang="vi-VN" sz="2000">
              <a:effectLst/>
              <a:latin typeface="Times New Roman" panose="02020603050405020304" pitchFamily="18" charset="0"/>
              <a:ea typeface="SimSun" panose="02010600030101010101" pitchFamily="2" charset="-122"/>
            </a:endParaRPr>
          </a:p>
          <a:p>
            <a:pPr marL="342900" marR="0" lvl="0" indent="-342900" algn="just">
              <a:lnSpc>
                <a:spcPct val="130000"/>
              </a:lnSpc>
              <a:spcBef>
                <a:spcPts val="600"/>
              </a:spcBef>
              <a:spcAft>
                <a:spcPts val="0"/>
              </a:spcAft>
              <a:buFont typeface="Arial" panose="020B0604020202020204" pitchFamily="34" charset="0"/>
              <a:buChar char="−"/>
              <a:tabLst>
                <a:tab pos="266700" algn="l"/>
              </a:tabLst>
            </a:pPr>
            <a:r>
              <a:rPr lang="en-US" sz="2000">
                <a:effectLst/>
                <a:latin typeface="Times New Roman" panose="02020603050405020304" pitchFamily="18" charset="0"/>
                <a:ea typeface="SimSun" panose="02010600030101010101" pitchFamily="2" charset="-122"/>
              </a:rPr>
              <a:t>Thị trường thời trang đã và đang là thị trường tiềm năng, nó ngày càng gần gũi và quan trọng đối với mỗi người. Thời trang giúp họ tự tin hơn, yêu đời hơn và tất nhiên là đẹp hơn trong mắt người thân, bạn bè, đồng nghiệp. Chắc chắn là những bộ trang phục họ mặc hàng ngày. Thời trang đã gắn bó với chúng ta và có tầm quan trọng cũng không kém gì cơm ăn, nước uống.</a:t>
            </a:r>
            <a:endParaRPr sz="2000">
              <a:latin typeface="Barlow Semi Condensed"/>
              <a:ea typeface="Barlow Semi Condensed"/>
              <a:cs typeface="Barlow Semi Condensed"/>
              <a:sym typeface="Barlow Semi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43922" y="2466810"/>
            <a:ext cx="3228278" cy="8912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a:latin typeface="Times New Roman" panose="02020603050405020304" pitchFamily="18" charset="0"/>
                <a:cs typeface="Times New Roman" panose="02020603050405020304" pitchFamily="18" charset="0"/>
              </a:rPr>
              <a:t>CÔNG NGHỆ SỬ DỤNG</a:t>
            </a:r>
            <a:endParaRPr sz="470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568775" y="295665"/>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latin typeface="Times New Roman" panose="02020603050405020304" pitchFamily="18" charset="0"/>
                <a:cs typeface="Times New Roman" panose="02020603050405020304" pitchFamily="18" charset="0"/>
              </a:rPr>
              <a:t>Công nghệ sử dụng: </a:t>
            </a:r>
            <a:r>
              <a:rPr lang="en-US">
                <a:latin typeface="Times New Roman" panose="02020603050405020304" pitchFamily="18" charset="0"/>
                <a:cs typeface="Times New Roman" panose="02020603050405020304" pitchFamily="18" charset="0"/>
              </a:rPr>
              <a:t>FrontEnd</a:t>
            </a:r>
            <a:endParaRPr lang="vi-VN">
              <a:latin typeface="Times New Roman" panose="02020603050405020304" pitchFamily="18" charset="0"/>
              <a:cs typeface="Times New Roman" panose="02020603050405020304" pitchFamily="18" charset="0"/>
            </a:endParaRPr>
          </a:p>
        </p:txBody>
      </p:sp>
      <p:sp>
        <p:nvSpPr>
          <p:cNvPr id="2225" name="Google Shape;2225;p41"/>
          <p:cNvSpPr txBox="1">
            <a:spLocks noGrp="1"/>
          </p:cNvSpPr>
          <p:nvPr>
            <p:ph type="subTitle" idx="1"/>
          </p:nvPr>
        </p:nvSpPr>
        <p:spPr>
          <a:xfrm>
            <a:off x="660400" y="935990"/>
            <a:ext cx="2214880" cy="3752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effectLst/>
                <a:latin typeface="Times New Roman" panose="02020603050405020304" pitchFamily="18" charset="0"/>
                <a:ea typeface="SimSun" panose="02010600030101010101" pitchFamily="2" charset="-122"/>
              </a:rPr>
              <a:t>React và Redux</a:t>
            </a:r>
            <a:endParaRPr lang="en-US" sz="2400">
              <a:effectLst/>
              <a:latin typeface="Times New Roman" panose="02020603050405020304" pitchFamily="18" charset="0"/>
              <a:ea typeface="SimSun" panose="02010600030101010101" pitchFamily="2" charset="-122"/>
            </a:endParaRPr>
          </a:p>
        </p:txBody>
      </p:sp>
      <p:sp>
        <p:nvSpPr>
          <p:cNvPr id="2226" name="Google Shape;2226;p41"/>
          <p:cNvSpPr txBox="1">
            <a:spLocks noGrp="1"/>
          </p:cNvSpPr>
          <p:nvPr>
            <p:ph type="subTitle" idx="2"/>
          </p:nvPr>
        </p:nvSpPr>
        <p:spPr>
          <a:xfrm>
            <a:off x="491490" y="1311275"/>
            <a:ext cx="3642360" cy="1275715"/>
          </a:xfrm>
          <a:prstGeom prst="rect">
            <a:avLst/>
          </a:prstGeom>
        </p:spPr>
        <p:txBody>
          <a:bodyPr spcFirstLastPara="1" wrap="square" lIns="91425" tIns="91425" rIns="91425" bIns="91425" anchor="t" anchorCtr="0">
            <a:noAutofit/>
          </a:bodyPr>
          <a:lstStyle/>
          <a:p>
            <a:pPr marR="0" lvl="0" algn="just">
              <a:spcBef>
                <a:spcPts val="600"/>
              </a:spcBef>
              <a:spcAft>
                <a:spcPts val="0"/>
              </a:spcAft>
              <a:tabLst>
                <a:tab pos="266700" algn="l"/>
              </a:tabLst>
            </a:pPr>
            <a:r>
              <a:rPr lang="en-US" sz="2000">
                <a:effectLst/>
                <a:latin typeface="Times New Roman" panose="02020603050405020304" pitchFamily="18" charset="0"/>
                <a:ea typeface="SimSun" panose="02010600030101010101" pitchFamily="2" charset="-122"/>
              </a:rPr>
              <a:t>Sử dụng React để xây dựng giao diện người dùng động và linh hoạt.</a:t>
            </a:r>
            <a:endParaRPr lang="vi-VN" sz="2000">
              <a:effectLst/>
              <a:latin typeface="Times New Roman" panose="02020603050405020304" pitchFamily="18" charset="0"/>
              <a:ea typeface="SimSun" panose="02010600030101010101" pitchFamily="2" charset="-122"/>
            </a:endParaRPr>
          </a:p>
          <a:p>
            <a:pPr marR="0" lvl="0" algn="just">
              <a:spcBef>
                <a:spcPts val="600"/>
              </a:spcBef>
              <a:spcAft>
                <a:spcPts val="0"/>
              </a:spcAft>
              <a:tabLst>
                <a:tab pos="266700" algn="l"/>
              </a:tabLst>
            </a:pPr>
            <a:r>
              <a:rPr lang="en-US" sz="2000">
                <a:effectLst/>
                <a:latin typeface="Times New Roman" panose="02020603050405020304" pitchFamily="18" charset="0"/>
                <a:ea typeface="SimSun" panose="02010600030101010101" pitchFamily="2" charset="-122"/>
              </a:rPr>
              <a:t>Redux để quản lý trạng thái toàn cầu, giúp tăng cường quản lý dữ liệu.</a:t>
            </a:r>
            <a:endParaRPr lang="vi-VN" sz="2000">
              <a:effectLst/>
              <a:latin typeface="Times New Roman" panose="02020603050405020304" pitchFamily="18" charset="0"/>
              <a:ea typeface="SimSun" panose="02010600030101010101" pitchFamily="2" charset="-122"/>
            </a:endParaRPr>
          </a:p>
        </p:txBody>
      </p:sp>
      <p:sp>
        <p:nvSpPr>
          <p:cNvPr id="2227" name="Google Shape;2227;p41"/>
          <p:cNvSpPr txBox="1">
            <a:spLocks noGrp="1"/>
          </p:cNvSpPr>
          <p:nvPr>
            <p:ph type="subTitle" idx="3"/>
          </p:nvPr>
        </p:nvSpPr>
        <p:spPr>
          <a:xfrm>
            <a:off x="4987870" y="971525"/>
            <a:ext cx="19476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effectLst/>
                <a:latin typeface="Times New Roman" panose="02020603050405020304" pitchFamily="18" charset="0"/>
                <a:ea typeface="SimSun" panose="02010600030101010101" pitchFamily="2" charset="-122"/>
              </a:rPr>
              <a:t>Axios</a:t>
            </a:r>
            <a:endParaRPr lang="en-US" sz="2400">
              <a:effectLst/>
              <a:latin typeface="Times New Roman" panose="02020603050405020304" pitchFamily="18" charset="0"/>
              <a:ea typeface="SimSun" panose="02010600030101010101" pitchFamily="2" charset="-122"/>
            </a:endParaRPr>
          </a:p>
        </p:txBody>
      </p:sp>
      <p:sp>
        <p:nvSpPr>
          <p:cNvPr id="2229" name="Google Shape;2229;p41"/>
          <p:cNvSpPr txBox="1">
            <a:spLocks noGrp="1"/>
          </p:cNvSpPr>
          <p:nvPr>
            <p:ph type="subTitle" idx="5"/>
          </p:nvPr>
        </p:nvSpPr>
        <p:spPr>
          <a:xfrm>
            <a:off x="2875280" y="3237865"/>
            <a:ext cx="2346960" cy="375285"/>
          </a:xfrm>
          <a:prstGeom prst="rect">
            <a:avLst/>
          </a:prstGeom>
        </p:spPr>
        <p:txBody>
          <a:bodyPr spcFirstLastPara="1" wrap="square" lIns="91425" tIns="91425" rIns="91425" bIns="91425" anchor="t" anchorCtr="0">
            <a:noAutofit/>
          </a:bodyPr>
          <a:lstStyle/>
          <a:p>
            <a:r>
              <a:rPr lang="en-US" sz="2000" i="0">
                <a:effectLst/>
                <a:latin typeface="Times New Roman" panose="02020603050405020304" pitchFamily="18" charset="0"/>
                <a:ea typeface="MS Mincho" panose="02020609040205080304" pitchFamily="49" charset="-128"/>
              </a:rPr>
              <a:t>Ant Design (Antd)</a:t>
            </a:r>
            <a:endParaRPr lang="vi-VN" sz="2000" i="1">
              <a:effectLst/>
              <a:latin typeface="Times New Roman" panose="02020603050405020304" pitchFamily="18" charset="0"/>
              <a:ea typeface="MS Mincho" panose="02020609040205080304" pitchFamily="49" charset="-128"/>
            </a:endParaRPr>
          </a:p>
        </p:txBody>
      </p:sp>
      <p:sp>
        <p:nvSpPr>
          <p:cNvPr id="2230" name="Google Shape;2230;p41"/>
          <p:cNvSpPr txBox="1">
            <a:spLocks noGrp="1"/>
          </p:cNvSpPr>
          <p:nvPr>
            <p:ph type="subTitle" idx="6"/>
          </p:nvPr>
        </p:nvSpPr>
        <p:spPr>
          <a:xfrm>
            <a:off x="2789555" y="3575050"/>
            <a:ext cx="5183505" cy="1126490"/>
          </a:xfrm>
          <a:prstGeom prst="rect">
            <a:avLst/>
          </a:prstGeom>
        </p:spPr>
        <p:txBody>
          <a:bodyPr spcFirstLastPara="1" wrap="square" lIns="91425" tIns="91425" rIns="91425" bIns="91425" anchor="t" anchorCtr="0">
            <a:noAutofit/>
          </a:bodyPr>
          <a:lstStyle/>
          <a:p>
            <a:pPr marR="0" lvl="0" algn="just">
              <a:spcBef>
                <a:spcPts val="600"/>
              </a:spcBef>
              <a:spcAft>
                <a:spcPts val="0"/>
              </a:spcAft>
              <a:tabLst>
                <a:tab pos="266700" algn="l"/>
              </a:tabLst>
            </a:pPr>
            <a:r>
              <a:rPr lang="en-US" sz="2000">
                <a:effectLst/>
                <a:latin typeface="Times New Roman" panose="02020603050405020304" pitchFamily="18" charset="0"/>
                <a:ea typeface="SimSun" panose="02010600030101010101" pitchFamily="2" charset="-122"/>
              </a:rPr>
              <a:t>Chọn Ant Design để tận dụng các thành phần UI sẵn có và giảm thời gian phát triển.</a:t>
            </a:r>
            <a:endParaRPr lang="vi-VN" sz="2000">
              <a:effectLst/>
              <a:latin typeface="Times New Roman" panose="02020603050405020304" pitchFamily="18" charset="0"/>
              <a:ea typeface="SimSun" panose="02010600030101010101" pitchFamily="2" charset="-122"/>
            </a:endParaRPr>
          </a:p>
          <a:p>
            <a:pPr marR="0" lvl="0" algn="just">
              <a:spcBef>
                <a:spcPts val="600"/>
              </a:spcBef>
              <a:spcAft>
                <a:spcPts val="0"/>
              </a:spcAft>
              <a:tabLst>
                <a:tab pos="266700" algn="l"/>
              </a:tabLst>
            </a:pPr>
            <a:r>
              <a:rPr lang="en-US" sz="2000">
                <a:effectLst/>
                <a:latin typeface="Times New Roman" panose="02020603050405020304" pitchFamily="18" charset="0"/>
                <a:ea typeface="SimSun" panose="02010600030101010101" pitchFamily="2" charset="-122"/>
              </a:rPr>
              <a:t>Giao diện người dùng trực quan và thân thiện với người dùng.</a:t>
            </a:r>
            <a:endParaRPr lang="vi-VN" sz="2000">
              <a:effectLst/>
              <a:latin typeface="Times New Roman" panose="02020603050405020304" pitchFamily="18" charset="0"/>
              <a:ea typeface="SimSun" panose="02010600030101010101" pitchFamily="2" charset="-122"/>
            </a:endParaRPr>
          </a:p>
        </p:txBody>
      </p:sp>
      <p:sp>
        <p:nvSpPr>
          <p:cNvPr id="2233" name="Google Shape;2233;p41"/>
          <p:cNvSpPr txBox="1"/>
          <p:nvPr/>
        </p:nvSpPr>
        <p:spPr>
          <a:xfrm>
            <a:off x="-269358" y="532711"/>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GB" sz="2800">
                <a:solidFill>
                  <a:schemeClr val="accent1"/>
                </a:solidFill>
                <a:latin typeface="Fjalla One"/>
                <a:ea typeface="Fjalla One"/>
                <a:cs typeface="Fjalla One"/>
                <a:sym typeface="Fjalla One"/>
              </a:rPr>
              <a:t>01</a:t>
            </a:r>
            <a:endParaRPr sz="2800">
              <a:solidFill>
                <a:schemeClr val="accent1"/>
              </a:solidFill>
              <a:latin typeface="Fjalla One"/>
              <a:ea typeface="Fjalla One"/>
              <a:cs typeface="Fjalla One"/>
              <a:sym typeface="Fjalla One"/>
            </a:endParaRPr>
          </a:p>
        </p:txBody>
      </p:sp>
      <p:sp>
        <p:nvSpPr>
          <p:cNvPr id="2234" name="Google Shape;2234;p41"/>
          <p:cNvSpPr txBox="1"/>
          <p:nvPr/>
        </p:nvSpPr>
        <p:spPr>
          <a:xfrm>
            <a:off x="1773842" y="2885182"/>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GB" sz="4000">
                <a:solidFill>
                  <a:schemeClr val="accent1"/>
                </a:solidFill>
                <a:latin typeface="Fjalla One"/>
                <a:ea typeface="Fjalla One"/>
                <a:cs typeface="Fjalla One"/>
                <a:sym typeface="Fjalla One"/>
              </a:rPr>
              <a:t>03</a:t>
            </a:r>
            <a:endParaRPr sz="4000">
              <a:solidFill>
                <a:schemeClr val="accent1"/>
              </a:solidFill>
              <a:latin typeface="Fjalla One"/>
              <a:ea typeface="Fjalla One"/>
              <a:cs typeface="Fjalla One"/>
              <a:sym typeface="Fjalla One"/>
            </a:endParaRPr>
          </a:p>
        </p:txBody>
      </p:sp>
      <p:sp>
        <p:nvSpPr>
          <p:cNvPr id="2236" name="Google Shape;2236;p41"/>
          <p:cNvSpPr txBox="1"/>
          <p:nvPr/>
        </p:nvSpPr>
        <p:spPr>
          <a:xfrm>
            <a:off x="4133850" y="753745"/>
            <a:ext cx="1002665" cy="857885"/>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GB" sz="2800">
                <a:solidFill>
                  <a:schemeClr val="accent1"/>
                </a:solidFill>
                <a:latin typeface="Fjalla One"/>
                <a:ea typeface="Fjalla One"/>
                <a:cs typeface="Fjalla One"/>
                <a:sym typeface="Fjalla One"/>
              </a:rPr>
              <a:t>02</a:t>
            </a:r>
            <a:endParaRPr sz="2800">
              <a:solidFill>
                <a:schemeClr val="accent1"/>
              </a:solidFill>
              <a:latin typeface="Fjalla One"/>
              <a:ea typeface="Fjalla One"/>
              <a:cs typeface="Fjalla One"/>
              <a:sym typeface="Fjalla One"/>
            </a:endParaRPr>
          </a:p>
        </p:txBody>
      </p:sp>
      <p:sp>
        <p:nvSpPr>
          <p:cNvPr id="2" name="Google Shape;2228;p41"/>
          <p:cNvSpPr txBox="1">
            <a:spLocks noGrp="1"/>
          </p:cNvSpPr>
          <p:nvPr>
            <p:ph type="subTitle" idx="4"/>
          </p:nvPr>
        </p:nvSpPr>
        <p:spPr>
          <a:xfrm>
            <a:off x="4572000" y="1426845"/>
            <a:ext cx="3723640" cy="1275715"/>
          </a:xfrm>
          <a:prstGeom prst="rect">
            <a:avLst/>
          </a:prstGeom>
        </p:spPr>
        <p:txBody>
          <a:bodyPr spcFirstLastPara="1" wrap="square" lIns="91425" tIns="91425" rIns="91425" bIns="91425" anchor="t" anchorCtr="0">
            <a:noAutofit/>
          </a:bodyPr>
          <a:lstStyle/>
          <a:p>
            <a:pPr marR="0" lvl="0" algn="just">
              <a:spcBef>
                <a:spcPts val="600"/>
              </a:spcBef>
              <a:spcAft>
                <a:spcPts val="0"/>
              </a:spcAft>
              <a:tabLst>
                <a:tab pos="266700" algn="l"/>
              </a:tabLst>
            </a:pPr>
            <a:r>
              <a:rPr lang="en-US" sz="2000">
                <a:effectLst/>
                <a:latin typeface="Times New Roman" panose="02020603050405020304" pitchFamily="18" charset="0"/>
                <a:ea typeface="SimSun" panose="02010600030101010101" pitchFamily="2" charset="-122"/>
              </a:rPr>
              <a:t>Sử dụng Axios để gửi các yêu cầu HTTP từ frontend đến backend một cách hiệu quả.</a:t>
            </a:r>
            <a:endParaRPr lang="vi-VN" sz="2000">
              <a:effectLst/>
              <a:latin typeface="Times New Roman" panose="02020603050405020304" pitchFamily="18" charset="0"/>
              <a:ea typeface="SimSun" panose="02010600030101010101" pitchFamily="2" charset="-122"/>
            </a:endParaRPr>
          </a:p>
          <a:p>
            <a:pPr marR="0" lvl="0" algn="just">
              <a:spcBef>
                <a:spcPts val="600"/>
              </a:spcBef>
              <a:spcAft>
                <a:spcPts val="0"/>
              </a:spcAft>
              <a:tabLst>
                <a:tab pos="266700" algn="l"/>
              </a:tabLst>
            </a:pPr>
            <a:r>
              <a:rPr lang="en-US" sz="2000">
                <a:effectLst/>
                <a:latin typeface="Times New Roman" panose="02020603050405020304" pitchFamily="18" charset="0"/>
                <a:ea typeface="SimSun" panose="02010600030101010101" pitchFamily="2" charset="-122"/>
              </a:rPr>
              <a:t>Hỗ trợ tương tác dữ liệu giữa frontend và backend.</a:t>
            </a:r>
            <a:endParaRPr lang="vi-VN" sz="2000">
              <a:effectLst/>
              <a:latin typeface="Times New Roman" panose="02020603050405020304" pitchFamily="18" charset="0"/>
              <a:ea typeface="SimSun" panose="02010600030101010101" pitchFamily="2" charset="-122"/>
            </a:endParaRPr>
          </a:p>
          <a:p>
            <a:endParaRPr sz="2000">
              <a:latin typeface="Barlow Semi Condensed"/>
              <a:ea typeface="Barlow Semi Condensed"/>
              <a:cs typeface="Barlow Semi Condensed"/>
              <a:sym typeface="Barlow Semi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568775" y="68335"/>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latin typeface="Times New Roman" panose="02020603050405020304" pitchFamily="18" charset="0"/>
                <a:cs typeface="Times New Roman" panose="02020603050405020304" pitchFamily="18" charset="0"/>
              </a:rPr>
              <a:t>Công nghệ sử dụng: </a:t>
            </a:r>
            <a:r>
              <a:rPr lang="en-US">
                <a:latin typeface="Times New Roman" panose="02020603050405020304" pitchFamily="18" charset="0"/>
                <a:cs typeface="Times New Roman" panose="02020603050405020304" pitchFamily="18" charset="0"/>
              </a:rPr>
              <a:t>BackEnd</a:t>
            </a:r>
            <a:endParaRPr lang="vi-VN">
              <a:latin typeface="Times New Roman" panose="02020603050405020304" pitchFamily="18" charset="0"/>
              <a:cs typeface="Times New Roman" panose="02020603050405020304" pitchFamily="18" charset="0"/>
            </a:endParaRPr>
          </a:p>
        </p:txBody>
      </p:sp>
      <p:sp>
        <p:nvSpPr>
          <p:cNvPr id="2225" name="Google Shape;2225;p41"/>
          <p:cNvSpPr txBox="1">
            <a:spLocks noGrp="1"/>
          </p:cNvSpPr>
          <p:nvPr>
            <p:ph type="subTitle" idx="1"/>
          </p:nvPr>
        </p:nvSpPr>
        <p:spPr>
          <a:xfrm>
            <a:off x="979170" y="933450"/>
            <a:ext cx="2653030" cy="3752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a:effectLst/>
                <a:latin typeface="Times New Roman" panose="02020603050405020304" pitchFamily="18" charset="0"/>
                <a:ea typeface="SimSun" panose="02010600030101010101" pitchFamily="2" charset="-122"/>
              </a:rPr>
              <a:t>Node.js và Express.js</a:t>
            </a:r>
            <a:endParaRPr lang="en-US" sz="2000">
              <a:effectLst/>
              <a:latin typeface="Times New Roman" panose="02020603050405020304" pitchFamily="18" charset="0"/>
              <a:ea typeface="SimSun" panose="02010600030101010101" pitchFamily="2" charset="-122"/>
            </a:endParaRPr>
          </a:p>
        </p:txBody>
      </p:sp>
      <p:sp>
        <p:nvSpPr>
          <p:cNvPr id="2226" name="Google Shape;2226;p41"/>
          <p:cNvSpPr txBox="1">
            <a:spLocks noGrp="1"/>
          </p:cNvSpPr>
          <p:nvPr>
            <p:ph type="subTitle" idx="2"/>
          </p:nvPr>
        </p:nvSpPr>
        <p:spPr>
          <a:xfrm>
            <a:off x="920750" y="1443355"/>
            <a:ext cx="3512820" cy="892175"/>
          </a:xfrm>
          <a:prstGeom prst="rect">
            <a:avLst/>
          </a:prstGeom>
        </p:spPr>
        <p:txBody>
          <a:bodyPr spcFirstLastPara="1" wrap="square" lIns="91425" tIns="91425" rIns="91425" bIns="91425" anchor="t" anchorCtr="0">
            <a:noAutofit/>
          </a:bodyPr>
          <a:lstStyle/>
          <a:p>
            <a:pPr marR="0" lvl="0" algn="just">
              <a:spcBef>
                <a:spcPts val="600"/>
              </a:spcBef>
              <a:spcAft>
                <a:spcPts val="0"/>
              </a:spcAft>
              <a:tabLst>
                <a:tab pos="266700" algn="l"/>
              </a:tabLst>
            </a:pPr>
            <a:r>
              <a:rPr lang="en-US" sz="2000">
                <a:effectLst/>
                <a:latin typeface="Times New Roman" panose="02020603050405020304" pitchFamily="18" charset="0"/>
                <a:ea typeface="SimSun" panose="02010600030101010101" pitchFamily="2" charset="-122"/>
              </a:rPr>
              <a:t>Chọn Node.js và Express.js để xây dựng backend linh hoạt và có thể mở rộng dễ dàng</a:t>
            </a:r>
            <a:endParaRPr lang="vi-VN" sz="2000">
              <a:effectLst/>
              <a:latin typeface="Times New Roman" panose="02020603050405020304" pitchFamily="18" charset="0"/>
              <a:ea typeface="SimSun" panose="02010600030101010101" pitchFamily="2" charset="-122"/>
            </a:endParaRPr>
          </a:p>
          <a:p>
            <a:br>
              <a:rPr lang="en-US" sz="2000">
                <a:effectLst/>
                <a:latin typeface="Times New Roman" panose="02020603050405020304" pitchFamily="18" charset="0"/>
                <a:ea typeface="SimSun" panose="02010600030101010101" pitchFamily="2" charset="-122"/>
              </a:rPr>
            </a:br>
            <a:endParaRPr lang="vi-VN" sz="2000">
              <a:effectLst/>
              <a:latin typeface="Times New Roman" panose="02020603050405020304" pitchFamily="18" charset="0"/>
              <a:ea typeface="SimSun" panose="02010600030101010101" pitchFamily="2" charset="-122"/>
            </a:endParaRPr>
          </a:p>
        </p:txBody>
      </p:sp>
      <p:sp>
        <p:nvSpPr>
          <p:cNvPr id="2227" name="Google Shape;2227;p41"/>
          <p:cNvSpPr txBox="1">
            <a:spLocks noGrp="1"/>
          </p:cNvSpPr>
          <p:nvPr>
            <p:ph type="subTitle" idx="3"/>
          </p:nvPr>
        </p:nvSpPr>
        <p:spPr>
          <a:xfrm>
            <a:off x="5143500" y="850265"/>
            <a:ext cx="2870835" cy="3752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a:effectLst/>
                <a:latin typeface="Times New Roman" panose="02020603050405020304" pitchFamily="18" charset="0"/>
                <a:ea typeface="SimSun" panose="02010600030101010101" pitchFamily="2" charset="-122"/>
              </a:rPr>
              <a:t>JWT (JSON Web Tokens)</a:t>
            </a:r>
            <a:endParaRPr lang="en-US" sz="2000"/>
          </a:p>
        </p:txBody>
      </p:sp>
      <p:sp>
        <p:nvSpPr>
          <p:cNvPr id="2229" name="Google Shape;2229;p41"/>
          <p:cNvSpPr txBox="1">
            <a:spLocks noGrp="1"/>
          </p:cNvSpPr>
          <p:nvPr>
            <p:ph type="subTitle" idx="5"/>
          </p:nvPr>
        </p:nvSpPr>
        <p:spPr>
          <a:xfrm>
            <a:off x="920750" y="2524760"/>
            <a:ext cx="2849880" cy="375285"/>
          </a:xfrm>
          <a:prstGeom prst="rect">
            <a:avLst/>
          </a:prstGeom>
        </p:spPr>
        <p:txBody>
          <a:bodyPr spcFirstLastPara="1" wrap="square" lIns="91425" tIns="91425" rIns="91425" bIns="91425" anchor="t" anchorCtr="0">
            <a:noAutofit/>
          </a:bodyPr>
          <a:lstStyle/>
          <a:p>
            <a:r>
              <a:rPr lang="en-US" sz="2000">
                <a:effectLst/>
                <a:latin typeface="Times New Roman" panose="02020603050405020304" pitchFamily="18" charset="0"/>
                <a:ea typeface="SimSun" panose="02010600030101010101" pitchFamily="2" charset="-122"/>
              </a:rPr>
              <a:t>MongoDB và Mongoose</a:t>
            </a:r>
            <a:endParaRPr lang="vi-VN" sz="2000" i="1">
              <a:effectLst/>
              <a:latin typeface="Times New Roman" panose="02020603050405020304" pitchFamily="18" charset="0"/>
              <a:ea typeface="MS Mincho" panose="02020609040205080304" pitchFamily="49" charset="-128"/>
            </a:endParaRPr>
          </a:p>
        </p:txBody>
      </p:sp>
      <p:sp>
        <p:nvSpPr>
          <p:cNvPr id="2230" name="Google Shape;2230;p41"/>
          <p:cNvSpPr txBox="1">
            <a:spLocks noGrp="1"/>
          </p:cNvSpPr>
          <p:nvPr>
            <p:ph type="subTitle" idx="6"/>
          </p:nvPr>
        </p:nvSpPr>
        <p:spPr>
          <a:xfrm>
            <a:off x="795655" y="2900045"/>
            <a:ext cx="3577590" cy="1692275"/>
          </a:xfrm>
          <a:prstGeom prst="rect">
            <a:avLst/>
          </a:prstGeom>
        </p:spPr>
        <p:txBody>
          <a:bodyPr spcFirstLastPara="1" wrap="square" lIns="91425" tIns="91425" rIns="91425" bIns="91425" anchor="t" anchorCtr="0">
            <a:noAutofit/>
          </a:bodyPr>
          <a:lstStyle/>
          <a:p>
            <a:pPr marR="0" lvl="0" algn="just">
              <a:spcBef>
                <a:spcPts val="600"/>
              </a:spcBef>
              <a:spcAft>
                <a:spcPts val="0"/>
              </a:spcAft>
              <a:tabLst>
                <a:tab pos="266700" algn="l"/>
              </a:tabLst>
            </a:pPr>
            <a:r>
              <a:rPr lang="en-US" sz="2000">
                <a:effectLst/>
                <a:latin typeface="Times New Roman" panose="02020603050405020304" pitchFamily="18" charset="0"/>
                <a:ea typeface="SimSun" panose="02010600030101010101" pitchFamily="2" charset="-122"/>
              </a:rPr>
              <a:t>Lựa chọn MongoDB làm cơ sở dữ liệu không SQL để lưu trữ thông tin về sản phẩm, người dùng và đơn hàng.</a:t>
            </a:r>
            <a:endParaRPr lang="vi-VN" sz="2000">
              <a:effectLst/>
              <a:latin typeface="Times New Roman" panose="02020603050405020304" pitchFamily="18" charset="0"/>
              <a:ea typeface="SimSun" panose="02010600030101010101" pitchFamily="2" charset="-122"/>
            </a:endParaRPr>
          </a:p>
          <a:p>
            <a:pPr marR="0" lvl="0" algn="just">
              <a:spcBef>
                <a:spcPts val="600"/>
              </a:spcBef>
              <a:spcAft>
                <a:spcPts val="0"/>
              </a:spcAft>
              <a:tabLst>
                <a:tab pos="266700" algn="l"/>
              </a:tabLst>
            </a:pPr>
            <a:r>
              <a:rPr lang="en-US" sz="2000">
                <a:effectLst/>
                <a:latin typeface="Times New Roman" panose="02020603050405020304" pitchFamily="18" charset="0"/>
                <a:ea typeface="SimSun" panose="02010600030101010101" pitchFamily="2" charset="-122"/>
              </a:rPr>
              <a:t>Mongoose để tương tác dễ dàng với MongoDB từ Node.js.</a:t>
            </a:r>
            <a:endParaRPr lang="vi-VN" sz="2000">
              <a:effectLst/>
              <a:latin typeface="Times New Roman" panose="02020603050405020304" pitchFamily="18" charset="0"/>
              <a:ea typeface="SimSun" panose="02010600030101010101" pitchFamily="2" charset="-122"/>
            </a:endParaRPr>
          </a:p>
        </p:txBody>
      </p:sp>
      <p:sp>
        <p:nvSpPr>
          <p:cNvPr id="2233" name="Google Shape;2233;p41"/>
          <p:cNvSpPr txBox="1"/>
          <p:nvPr/>
        </p:nvSpPr>
        <p:spPr>
          <a:xfrm>
            <a:off x="37" y="581386"/>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GB" sz="4000">
                <a:solidFill>
                  <a:schemeClr val="accent1"/>
                </a:solidFill>
                <a:latin typeface="Fjalla One"/>
                <a:ea typeface="Fjalla One"/>
                <a:cs typeface="Fjalla One"/>
                <a:sym typeface="Fjalla One"/>
              </a:rPr>
              <a:t>01</a:t>
            </a:r>
            <a:endParaRPr sz="4000">
              <a:solidFill>
                <a:schemeClr val="accent1"/>
              </a:solidFill>
              <a:latin typeface="Fjalla One"/>
              <a:ea typeface="Fjalla One"/>
              <a:cs typeface="Fjalla One"/>
              <a:sym typeface="Fjalla One"/>
            </a:endParaRPr>
          </a:p>
        </p:txBody>
      </p:sp>
      <p:sp>
        <p:nvSpPr>
          <p:cNvPr id="2234" name="Google Shape;2234;p41"/>
          <p:cNvSpPr txBox="1"/>
          <p:nvPr/>
        </p:nvSpPr>
        <p:spPr>
          <a:xfrm>
            <a:off x="0" y="2174875"/>
            <a:ext cx="1012825" cy="1075055"/>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GB" sz="4000">
                <a:solidFill>
                  <a:schemeClr val="accent1"/>
                </a:solidFill>
                <a:latin typeface="Fjalla One"/>
                <a:ea typeface="Fjalla One"/>
                <a:cs typeface="Fjalla One"/>
                <a:sym typeface="Fjalla One"/>
              </a:rPr>
              <a:t>03</a:t>
            </a:r>
            <a:endParaRPr sz="4000">
              <a:solidFill>
                <a:schemeClr val="accent1"/>
              </a:solidFill>
              <a:latin typeface="Fjalla One"/>
              <a:ea typeface="Fjalla One"/>
              <a:cs typeface="Fjalla One"/>
              <a:sym typeface="Fjalla One"/>
            </a:endParaRPr>
          </a:p>
        </p:txBody>
      </p:sp>
      <p:sp>
        <p:nvSpPr>
          <p:cNvPr id="2236" name="Google Shape;2236;p41"/>
          <p:cNvSpPr txBox="1"/>
          <p:nvPr/>
        </p:nvSpPr>
        <p:spPr>
          <a:xfrm>
            <a:off x="4119907" y="498377"/>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GB" sz="4000">
                <a:solidFill>
                  <a:schemeClr val="accent1"/>
                </a:solidFill>
                <a:latin typeface="Fjalla One"/>
                <a:ea typeface="Fjalla One"/>
                <a:cs typeface="Fjalla One"/>
                <a:sym typeface="Fjalla One"/>
              </a:rPr>
              <a:t>02</a:t>
            </a:r>
            <a:endParaRPr sz="4000">
              <a:solidFill>
                <a:schemeClr val="accent1"/>
              </a:solidFill>
              <a:latin typeface="Fjalla One"/>
              <a:ea typeface="Fjalla One"/>
              <a:cs typeface="Fjalla One"/>
              <a:sym typeface="Fjalla One"/>
            </a:endParaRPr>
          </a:p>
        </p:txBody>
      </p:sp>
      <p:sp>
        <p:nvSpPr>
          <p:cNvPr id="2" name="Google Shape;2228;p41"/>
          <p:cNvSpPr txBox="1">
            <a:spLocks noGrp="1"/>
          </p:cNvSpPr>
          <p:nvPr>
            <p:ph type="subTitle" idx="4"/>
          </p:nvPr>
        </p:nvSpPr>
        <p:spPr>
          <a:xfrm>
            <a:off x="4976495" y="1370965"/>
            <a:ext cx="3697605" cy="1098550"/>
          </a:xfrm>
          <a:prstGeom prst="rect">
            <a:avLst/>
          </a:prstGeom>
        </p:spPr>
        <p:txBody>
          <a:bodyPr spcFirstLastPara="1" wrap="square" lIns="91425" tIns="91425" rIns="91425" bIns="91425" anchor="t" anchorCtr="0">
            <a:noAutofit/>
          </a:bodyPr>
          <a:lstStyle/>
          <a:p>
            <a:pPr marR="0" lvl="0" algn="just">
              <a:spcBef>
                <a:spcPts val="600"/>
              </a:spcBef>
              <a:spcAft>
                <a:spcPts val="0"/>
              </a:spcAft>
              <a:tabLst>
                <a:tab pos="266700" algn="l"/>
              </a:tabLst>
            </a:pPr>
            <a:r>
              <a:rPr lang="en-US" sz="2000">
                <a:effectLst/>
                <a:latin typeface="Times New Roman" panose="02020603050405020304" pitchFamily="18" charset="0"/>
                <a:ea typeface="SimSun" panose="02010600030101010101" pitchFamily="2" charset="-122"/>
              </a:rPr>
              <a:t>Sử dụng JWT để xác thực và quản lý phiên đăng nhập của người dùng</a:t>
            </a:r>
            <a:endParaRPr lang="vi-VN" sz="2000">
              <a:effectLst/>
              <a:latin typeface="Times New Roman" panose="02020603050405020304" pitchFamily="18" charset="0"/>
              <a:ea typeface="SimSun" panose="02010600030101010101" pitchFamily="2" charset="-122"/>
            </a:endParaRPr>
          </a:p>
          <a:p>
            <a:pPr marR="0" lvl="0" algn="just">
              <a:spcBef>
                <a:spcPts val="600"/>
              </a:spcBef>
              <a:spcAft>
                <a:spcPts val="0"/>
              </a:spcAft>
              <a:tabLst>
                <a:tab pos="266700" algn="l"/>
              </a:tabLst>
            </a:pPr>
            <a:r>
              <a:rPr lang="en-US" sz="2000">
                <a:effectLst/>
                <a:latin typeface="Times New Roman" panose="02020603050405020304" pitchFamily="18" charset="0"/>
                <a:ea typeface="SimSun" panose="02010600030101010101" pitchFamily="2" charset="-122"/>
              </a:rPr>
              <a:t>Gửi token JWT qua các yêu cầu HTTP để xác minh danh tính.</a:t>
            </a:r>
            <a:endParaRPr lang="vi-VN" sz="2000">
              <a:effectLst/>
              <a:latin typeface="Times New Roman" panose="02020603050405020304" pitchFamily="18" charset="0"/>
              <a:ea typeface="SimSun" panose="02010600030101010101" pitchFamily="2" charset="-122"/>
            </a:endParaRPr>
          </a:p>
        </p:txBody>
      </p:sp>
      <p:sp>
        <p:nvSpPr>
          <p:cNvPr id="3" name="Google Shape;2229;p41"/>
          <p:cNvSpPr txBox="1"/>
          <p:nvPr/>
        </p:nvSpPr>
        <p:spPr>
          <a:xfrm>
            <a:off x="5223601" y="3176502"/>
            <a:ext cx="2501423"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panose="020B0604020202020204"/>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panose="020B0604020202020204"/>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panose="020B0604020202020204"/>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panose="020B0604020202020204"/>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panose="020B0604020202020204"/>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panose="020B0604020202020204"/>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panose="020B0604020202020204"/>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panose="020B0604020202020204"/>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2000">
                <a:effectLst/>
                <a:latin typeface="Times New Roman" panose="02020603050405020304" pitchFamily="18" charset="0"/>
                <a:ea typeface="SimSun" panose="02010600030101010101" pitchFamily="2" charset="-122"/>
              </a:rPr>
              <a:t>Mongoose-delete</a:t>
            </a:r>
            <a:endParaRPr lang="vi-VN" sz="2000" i="1">
              <a:latin typeface="Times New Roman" panose="02020603050405020304" pitchFamily="18" charset="0"/>
              <a:ea typeface="MS Mincho" panose="02020609040205080304" pitchFamily="49" charset="-128"/>
            </a:endParaRPr>
          </a:p>
        </p:txBody>
      </p:sp>
      <p:sp>
        <p:nvSpPr>
          <p:cNvPr id="4" name="Google Shape;2230;p41"/>
          <p:cNvSpPr txBox="1"/>
          <p:nvPr/>
        </p:nvSpPr>
        <p:spPr>
          <a:xfrm>
            <a:off x="4867910" y="3544570"/>
            <a:ext cx="3914775" cy="15811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panose="020B0604020202020204"/>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panose="020B0604020202020204"/>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panose="020B0604020202020204"/>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panose="020B0604020202020204"/>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panose="020B0604020202020204"/>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panose="020B0604020202020204"/>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panose="020B0604020202020204"/>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panose="020B0604020202020204"/>
              <a:buNone/>
              <a:defRPr sz="1200" b="0" i="0" u="none" strike="noStrike" cap="none">
                <a:solidFill>
                  <a:schemeClr val="dk2"/>
                </a:solidFill>
                <a:latin typeface="Barlow Semi Condensed"/>
                <a:ea typeface="Barlow Semi Condensed"/>
                <a:cs typeface="Barlow Semi Condensed"/>
                <a:sym typeface="Barlow Semi Condensed"/>
              </a:defRPr>
            </a:lvl9pPr>
          </a:lstStyle>
          <a:p>
            <a:pPr marR="0" lvl="0" algn="just">
              <a:spcBef>
                <a:spcPts val="600"/>
              </a:spcBef>
              <a:spcAft>
                <a:spcPts val="0"/>
              </a:spcAft>
              <a:tabLst>
                <a:tab pos="266700" algn="l"/>
              </a:tabLst>
            </a:pPr>
            <a:r>
              <a:rPr lang="en-US" sz="2000">
                <a:effectLst/>
                <a:latin typeface="Times New Roman" panose="02020603050405020304" pitchFamily="18" charset="0"/>
                <a:ea typeface="SimSun" panose="02010600030101010101" pitchFamily="2" charset="-122"/>
              </a:rPr>
              <a:t>Plugin này cung cấp khả năng xóa mềm (soft delete), nghĩa là không xóa vĩnh viễn một bản ghi mà chỉ đánh dấu nó là đã xóa.</a:t>
            </a:r>
            <a:endParaRPr lang="vi-VN" sz="2000">
              <a:effectLst/>
              <a:latin typeface="Times New Roman" panose="02020603050405020304" pitchFamily="18" charset="0"/>
              <a:ea typeface="SimSun" panose="02010600030101010101" pitchFamily="2" charset="-122"/>
            </a:endParaRPr>
          </a:p>
        </p:txBody>
      </p:sp>
      <p:sp>
        <p:nvSpPr>
          <p:cNvPr id="5" name="Google Shape;2234;p41"/>
          <p:cNvSpPr txBox="1"/>
          <p:nvPr/>
        </p:nvSpPr>
        <p:spPr>
          <a:xfrm>
            <a:off x="4213252" y="2800870"/>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GB" sz="4000">
                <a:solidFill>
                  <a:schemeClr val="accent1"/>
                </a:solidFill>
                <a:latin typeface="Fjalla One"/>
                <a:ea typeface="Fjalla One"/>
                <a:cs typeface="Fjalla One"/>
                <a:sym typeface="Fjalla One"/>
              </a:rPr>
              <a:t>04</a:t>
            </a:r>
            <a:endParaRPr sz="4000">
              <a:solidFill>
                <a:schemeClr val="accent1"/>
              </a:solidFill>
              <a:latin typeface="Fjalla One"/>
              <a:ea typeface="Fjalla One"/>
              <a:cs typeface="Fjalla One"/>
              <a:sym typeface="Fjalla O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370322" y="2282369"/>
            <a:ext cx="4170555" cy="12600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a:latin typeface="Times New Roman" panose="02020603050405020304" pitchFamily="18" charset="0"/>
                <a:cs typeface="Times New Roman" panose="02020603050405020304" pitchFamily="18" charset="0"/>
              </a:rPr>
              <a:t>MÔ HÌNH CƠ SỞ DỮ LIẸU</a:t>
            </a:r>
            <a:endParaRPr sz="470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03</a:t>
            </a: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290830" y="110490"/>
            <a:ext cx="8632190" cy="5193030"/>
          </a:xfrm>
          <a:prstGeom prst="rect">
            <a:avLst/>
          </a:prstGeom>
        </p:spPr>
      </p:pic>
    </p:spTree>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2153</Words>
  <Application>WPS Presentation</Application>
  <PresentationFormat>On-screen Show (16:9)</PresentationFormat>
  <Paragraphs>108</Paragraphs>
  <Slides>12</Slides>
  <Notes>16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Arial</vt:lpstr>
      <vt:lpstr>SimSun</vt:lpstr>
      <vt:lpstr>Wingdings</vt:lpstr>
      <vt:lpstr>Arial</vt:lpstr>
      <vt:lpstr>Fjalla One</vt:lpstr>
      <vt:lpstr>Segoe Print</vt:lpstr>
      <vt:lpstr>Barlow Semi Condensed Medium</vt:lpstr>
      <vt:lpstr>Barlow Semi Condensed</vt:lpstr>
      <vt:lpstr>Roboto Condensed Light</vt:lpstr>
      <vt:lpstr>Times New Roman</vt:lpstr>
      <vt:lpstr>MS Mincho</vt:lpstr>
      <vt:lpstr>Yu Gothic UI</vt:lpstr>
      <vt:lpstr>Microsoft YaHei</vt:lpstr>
      <vt:lpstr>Arial Unicode MS</vt:lpstr>
      <vt:lpstr>Technology Consulting by Slidesgo</vt:lpstr>
      <vt:lpstr>XÂY DỰNG WEBSITE  BÁN QUẦN ÁO</vt:lpstr>
      <vt:lpstr>04</vt:lpstr>
      <vt:lpstr>01</vt:lpstr>
      <vt:lpstr>PowerPoint 演示文稿</vt:lpstr>
      <vt:lpstr>02</vt:lpstr>
      <vt:lpstr>Công nghệ sử dụng: FrontEnd</vt:lpstr>
      <vt:lpstr>Công nghệ sử dụng: BackEnd</vt:lpstr>
      <vt:lpstr>03</vt:lpstr>
      <vt:lpstr>PowerPoint 演示文稿</vt:lpstr>
      <vt:lpstr>04</vt:lpstr>
      <vt:lpstr>PowerPoint 演示文稿</vt:lpstr>
      <vt:lpstr>Thanks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WEBSITE  BÁN QUẦN ÁO</dc:title>
  <dc:creator/>
  <cp:lastModifiedBy>VINH</cp:lastModifiedBy>
  <cp:revision>5</cp:revision>
  <dcterms:created xsi:type="dcterms:W3CDTF">2024-01-21T11:14:00Z</dcterms:created>
  <dcterms:modified xsi:type="dcterms:W3CDTF">2024-01-21T11:39:41Z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1600DF2FCEBF460AA894BDDE005281FA_13</vt:lpwstr>
  </property>
  <property fmtid="{D5CDD505-2E9C-101B-9397-08002B2CF9AE}" pid="3" name="KSOProductBuildVer">
    <vt:lpwstr>1033-12.2.0.13431</vt:lpwstr>
  </property>
</Properties>
</file>