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  <p:sldMasterId id="2147483662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embeddedFontLst>
    <p:embeddedFont>
      <p:font typeface="Quattrocento Sans"/>
      <p:regular r:id="rId23"/>
      <p:bold r:id="rId24"/>
      <p:italic r:id="rId25"/>
      <p:boldItalic r:id="rId26"/>
    </p:embeddedFont>
    <p:embeddedFont>
      <p:font typeface="Quicksan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112AFDF-D7B9-4329-89A8-33270F433323}">
  <a:tblStyle styleId="{0112AFDF-D7B9-4329-89A8-33270F43332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QuattrocentoSans-bold.fntdata"/><Relationship Id="rId23" Type="http://schemas.openxmlformats.org/officeDocument/2006/relationships/font" Target="fonts/Quattrocento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QuattrocentoSans-boldItalic.fntdata"/><Relationship Id="rId25" Type="http://schemas.openxmlformats.org/officeDocument/2006/relationships/font" Target="fonts/QuattrocentoSans-italic.fntdata"/><Relationship Id="rId28" Type="http://schemas.openxmlformats.org/officeDocument/2006/relationships/font" Target="fonts/Quicksand-bold.fntdata"/><Relationship Id="rId27" Type="http://schemas.openxmlformats.org/officeDocument/2006/relationships/font" Target="fonts/Quicksand-regular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4e48f2e7e_15_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104e48f2e7e_15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21704c0ba1_1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21704c0ba1_1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76" name="Google Shape;176;g121704c0ba1_1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1704c0ba1_1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121704c0ba1_1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86" name="Google Shape;186;g121704c0ba1_1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184f70f0a_2_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12184f70f0a_2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96" name="Google Shape;196;g12184f70f0a_2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5c2773db8_0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105c2773db8_0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g105c2773db8_0_1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5ffa3e482_3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105ffa3e482_3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105ffa3e482_3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52edda1c1_0_20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1052edda1c1_0_20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g1052edda1c1_0_20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4e48f2e7e_15_34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0" name="Google Shape;90;g104e48f2e7e_15_34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04e48f2e7e_15_42:notes"/>
          <p:cNvSpPr txBox="1"/>
          <p:nvPr>
            <p:ph idx="1" type="body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9" name="Google Shape;99;g104e48f2e7e_15_42:notes"/>
          <p:cNvSpPr/>
          <p:nvPr>
            <p:ph idx="2" type="sldImg"/>
          </p:nvPr>
        </p:nvSpPr>
        <p:spPr>
          <a:xfrm>
            <a:off x="2514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04e48f2e7e_15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104e48f2e7e_15_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104e48f2e7e_15_6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184f70f0a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2184f70f0a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2184f70f0a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184f70f0a_2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12184f70f0a_2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g12184f70f0a_2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184f70f0a_2_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12184f70f0a_2_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2184f70f0a_2_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02faea3276_0_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02faea3276_0_8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56" name="Google Shape;156;g102faea3276_0_8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1704c0ba1_1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121704c0ba1_1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66" name="Google Shape;166;g121704c0ba1_1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êu đề Bản chiếu">
  <p:cSld name="Tiêu đề Bản chiếu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4620491"/>
            <a:ext cx="9144000" cy="52300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F549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0" y="0"/>
            <a:ext cx="9144000" cy="90054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22A3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2" name="Google Shape;62;p14"/>
          <p:cNvSpPr txBox="1"/>
          <p:nvPr>
            <p:ph type="ctrTitle"/>
          </p:nvPr>
        </p:nvSpPr>
        <p:spPr>
          <a:xfrm>
            <a:off x="0" y="1712119"/>
            <a:ext cx="9143999" cy="1405154"/>
          </a:xfrm>
          <a:prstGeom prst="rect">
            <a:avLst/>
          </a:prstGeom>
          <a:solidFill>
            <a:srgbClr val="2F5496"/>
          </a:solidFill>
          <a:ln cap="flat" cmpd="sng" w="95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b="1" sz="36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1143000" y="3720137"/>
            <a:ext cx="6858000" cy="833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100"/>
              <a:buNone/>
              <a:defRPr b="1" sz="2100">
                <a:solidFill>
                  <a:srgbClr val="2F5496"/>
                </a:solidFill>
              </a:defRPr>
            </a:lvl1pPr>
            <a:lvl2pPr lvl="1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4" name="Google Shape;64;p14"/>
          <p:cNvSpPr txBox="1"/>
          <p:nvPr/>
        </p:nvSpPr>
        <p:spPr>
          <a:xfrm>
            <a:off x="1602624" y="154491"/>
            <a:ext cx="6229697" cy="761747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300"/>
              <a:buFont typeface="Quattrocento Sans"/>
              <a:buNone/>
            </a:pPr>
            <a:r>
              <a:rPr b="1" i="0" lang="en" sz="2300" u="none" cap="none" strike="noStrike">
                <a:solidFill>
                  <a:srgbClr val="2F549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TRƯỜNG ĐẠI HỌC CÔNG NGHỆ THÔNG TIN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300"/>
              <a:buFont typeface="Quattrocento Sans"/>
              <a:buNone/>
            </a:pPr>
            <a:r>
              <a:rPr b="1" i="0" lang="en" sz="2300" u="none" cap="none" strike="noStrike">
                <a:solidFill>
                  <a:srgbClr val="2F549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Khoa Khoa học máy tính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226868" y="4836425"/>
            <a:ext cx="15257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100"/>
              <a:buFont typeface="Quattrocento Sans"/>
              <a:buNone/>
              <a:defRPr>
                <a:solidFill>
                  <a:srgbClr val="2F549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2844079" y="4836425"/>
            <a:ext cx="374678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100"/>
              <a:buFont typeface="Quattrocento Sans"/>
              <a:buNone/>
              <a:defRPr>
                <a:solidFill>
                  <a:srgbClr val="2F5496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7377546" y="4836425"/>
            <a:ext cx="153958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300"/>
              <a:buFont typeface="Quattrocento Sans"/>
              <a:buNone/>
              <a:defRPr b="1" i="0" sz="1300" u="none" cap="none" strike="noStrike">
                <a:solidFill>
                  <a:srgbClr val="2F549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300"/>
              <a:buFont typeface="Quattrocento Sans"/>
              <a:buNone/>
              <a:defRPr b="1" i="0" sz="1300" u="none" cap="none" strike="noStrike">
                <a:solidFill>
                  <a:srgbClr val="2F549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300"/>
              <a:buFont typeface="Quattrocento Sans"/>
              <a:buNone/>
              <a:defRPr b="1" i="0" sz="1300" u="none" cap="none" strike="noStrike">
                <a:solidFill>
                  <a:srgbClr val="2F549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300"/>
              <a:buFont typeface="Quattrocento Sans"/>
              <a:buNone/>
              <a:defRPr b="1" i="0" sz="1300" u="none" cap="none" strike="noStrike">
                <a:solidFill>
                  <a:srgbClr val="2F549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300"/>
              <a:buFont typeface="Quattrocento Sans"/>
              <a:buNone/>
              <a:defRPr b="1" i="0" sz="1300" u="none" cap="none" strike="noStrike">
                <a:solidFill>
                  <a:srgbClr val="2F549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300"/>
              <a:buFont typeface="Quattrocento Sans"/>
              <a:buNone/>
              <a:defRPr b="1" i="0" sz="1300" u="none" cap="none" strike="noStrike">
                <a:solidFill>
                  <a:srgbClr val="2F549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300"/>
              <a:buFont typeface="Quattrocento Sans"/>
              <a:buNone/>
              <a:defRPr b="1" i="0" sz="1300" u="none" cap="none" strike="noStrike">
                <a:solidFill>
                  <a:srgbClr val="2F549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300"/>
              <a:buFont typeface="Quattrocento Sans"/>
              <a:buNone/>
              <a:defRPr b="1" i="0" sz="1300" u="none" cap="none" strike="noStrike">
                <a:solidFill>
                  <a:srgbClr val="2F549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300"/>
              <a:buFont typeface="Quattrocento Sans"/>
              <a:buNone/>
              <a:defRPr b="1" i="0" sz="1300" u="none" cap="none" strike="noStrike">
                <a:solidFill>
                  <a:srgbClr val="2F5496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logo-uit | Tuổi trẻ UIT" id="68" name="Google Shape;6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6306" y="158951"/>
            <a:ext cx="890981" cy="737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êu đề và Nội dung">
  <p:cSld name="Tiêu đề và Nội dung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226868" y="830947"/>
            <a:ext cx="8690263" cy="38759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Char char="▶"/>
              <a:defRPr/>
            </a:lvl1pPr>
            <a:lvl2pPr indent="-330200" lvl="1" marL="914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Char char="❑"/>
              <a:defRPr/>
            </a:lvl2pPr>
            <a:lvl3pPr indent="-33655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700"/>
              <a:buChar char="●"/>
              <a:defRPr/>
            </a:lvl3pPr>
            <a:lvl4pPr indent="-323850" lvl="3" marL="18288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500"/>
              <a:buChar char="o"/>
              <a:defRPr/>
            </a:lvl4pPr>
            <a:lvl5pPr indent="-317500" lvl="4" marL="22860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>
            <a:off x="226868" y="4836425"/>
            <a:ext cx="15257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Quattrocento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>
            <a:off x="2844079" y="4836425"/>
            <a:ext cx="374678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Quattrocento San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7377546" y="4836425"/>
            <a:ext cx="153958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Quattrocento Sans"/>
              <a:buNone/>
              <a:defRPr b="1" i="0" sz="1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Quattrocento Sans"/>
              <a:buNone/>
              <a:defRPr b="1" i="0" sz="1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Quattrocento Sans"/>
              <a:buNone/>
              <a:defRPr b="1" i="0" sz="1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Quattrocento Sans"/>
              <a:buNone/>
              <a:defRPr b="1" i="0" sz="1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Quattrocento Sans"/>
              <a:buNone/>
              <a:defRPr b="1" i="0" sz="1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Quattrocento Sans"/>
              <a:buNone/>
              <a:defRPr b="1" i="0" sz="1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Quattrocento Sans"/>
              <a:buNone/>
              <a:defRPr b="1" i="0" sz="1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Quattrocento Sans"/>
              <a:buNone/>
              <a:defRPr b="1" i="0" sz="1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Quattrocento Sans"/>
              <a:buNone/>
              <a:defRPr b="1" i="0" sz="1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4" name="Google Shape;74;p15"/>
          <p:cNvSpPr txBox="1"/>
          <p:nvPr>
            <p:ph type="title"/>
          </p:nvPr>
        </p:nvSpPr>
        <p:spPr>
          <a:xfrm>
            <a:off x="226868" y="1"/>
            <a:ext cx="8690263" cy="70723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  <p:transition spd="slow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801898"/>
            <a:ext cx="9144000" cy="341602"/>
          </a:xfrm>
          <a:prstGeom prst="rect">
            <a:avLst/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222A3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0" y="0"/>
            <a:ext cx="9144000" cy="714374"/>
          </a:xfrm>
          <a:prstGeom prst="rect">
            <a:avLst/>
          </a:prstGeom>
          <a:solidFill>
            <a:srgbClr val="2F5496"/>
          </a:solidFill>
          <a:ln cap="flat" cmpd="sng" w="12700">
            <a:solidFill>
              <a:srgbClr val="2F549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22A35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226868" y="1"/>
            <a:ext cx="8690263" cy="71437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/>
              <a:buNone/>
              <a:defRPr b="1" i="0" sz="27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226868" y="830947"/>
            <a:ext cx="8690263" cy="38759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55600" lvl="0" marL="4572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Noto Sans Symbols"/>
              <a:buChar char="▶"/>
              <a:defRPr b="0" i="0" sz="2000" u="none" cap="none" strike="noStrik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F5496"/>
              </a:buClr>
              <a:buSzPts val="1600"/>
              <a:buFont typeface="Noto Sans Symbols"/>
              <a:buChar char="❑"/>
              <a:defRPr b="0" i="0" sz="1800" u="none" cap="none" strike="noStrik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3655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F5496"/>
              </a:buClr>
              <a:buSzPts val="1700"/>
              <a:buFont typeface="Calibri"/>
              <a:buChar char="●"/>
              <a:defRPr b="0" i="0" sz="1700" u="none" cap="none" strike="noStrik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2F5496"/>
              </a:buClr>
              <a:buSzPts val="1500"/>
              <a:buFont typeface="Courier New"/>
              <a:buChar char="o"/>
              <a:defRPr b="0" i="0" sz="1500" u="none" cap="none" strike="noStrik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0" type="dt"/>
          </p:nvPr>
        </p:nvSpPr>
        <p:spPr>
          <a:xfrm>
            <a:off x="226868" y="4836425"/>
            <a:ext cx="15257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Quattrocento Sans"/>
              <a:buNone/>
              <a:defRPr b="1" i="0" sz="1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2844079" y="4836425"/>
            <a:ext cx="374678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Quattrocento Sans"/>
              <a:buNone/>
              <a:defRPr b="1" i="0" sz="1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7377546" y="4836425"/>
            <a:ext cx="153958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Quattrocento Sans"/>
              <a:buNone/>
              <a:defRPr b="1" i="0" sz="1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Quattrocento Sans"/>
              <a:buNone/>
              <a:defRPr b="1" i="0" sz="1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Quattrocento Sans"/>
              <a:buNone/>
              <a:defRPr b="1" i="0" sz="1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Quattrocento Sans"/>
              <a:buNone/>
              <a:defRPr b="1" i="0" sz="1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Quattrocento Sans"/>
              <a:buNone/>
              <a:defRPr b="1" i="0" sz="1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Quattrocento Sans"/>
              <a:buNone/>
              <a:defRPr b="1" i="0" sz="1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Quattrocento Sans"/>
              <a:buNone/>
              <a:defRPr b="1" i="0" sz="1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Quattrocento Sans"/>
              <a:buNone/>
              <a:defRPr b="1" i="0" sz="1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Quattrocento Sans"/>
              <a:buNone/>
              <a:defRPr b="1" i="0" sz="13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logo-uit | Tuổi trẻ UIT" id="58" name="Google Shape;58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309539" y="116574"/>
            <a:ext cx="607592" cy="502768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</p:sldLayoutIdLst>
  <p:transition spd="slow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ctrTitle"/>
          </p:nvPr>
        </p:nvSpPr>
        <p:spPr>
          <a:xfrm>
            <a:off x="0" y="1857375"/>
            <a:ext cx="9143999" cy="1871607"/>
          </a:xfrm>
          <a:prstGeom prst="rect">
            <a:avLst/>
          </a:prstGeom>
          <a:solidFill>
            <a:srgbClr val="2F5496"/>
          </a:solidFill>
          <a:ln cap="flat" cmpd="sng" w="95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" sz="4000">
                <a:latin typeface="Quicksand"/>
                <a:ea typeface="Quicksand"/>
                <a:cs typeface="Quicksand"/>
                <a:sym typeface="Quicksand"/>
              </a:rPr>
              <a:t>BÁO CÁO KẾT QUẢ CRAWL DATA </a:t>
            </a:r>
            <a:endParaRPr sz="2600"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0" name="Google Shape;80;p16"/>
          <p:cNvSpPr txBox="1"/>
          <p:nvPr>
            <p:ph idx="1" type="subTitle"/>
          </p:nvPr>
        </p:nvSpPr>
        <p:spPr>
          <a:xfrm>
            <a:off x="1245263" y="3728976"/>
            <a:ext cx="68580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90476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90476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Lớp</a:t>
            </a:r>
            <a:r>
              <a:rPr lang="en" sz="2100">
                <a:latin typeface="Arial"/>
                <a:ea typeface="Arial"/>
                <a:cs typeface="Arial"/>
                <a:sym typeface="Arial"/>
              </a:rPr>
              <a:t>: 	</a:t>
            </a:r>
            <a:r>
              <a:rPr b="1" i="0" lang="en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CS2</a:t>
            </a:r>
            <a:r>
              <a:rPr lang="en" sz="24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r>
              <a:rPr b="1" i="0" lang="en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.M</a:t>
            </a:r>
            <a:r>
              <a:rPr lang="en" sz="24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r>
              <a:rPr b="1" i="0" lang="en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.KHCL </a:t>
            </a:r>
            <a:endParaRPr sz="21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34290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226868" y="4836425"/>
            <a:ext cx="15257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100"/>
              <a:buFont typeface="Quattrocento Sans"/>
              <a:buNone/>
            </a:pPr>
            <a:r>
              <a:rPr lang="en"/>
              <a:t>04/08/2021</a:t>
            </a:r>
            <a:endParaRPr/>
          </a:p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7377546" y="4836425"/>
            <a:ext cx="153958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1300"/>
              <a:buFont typeface="Quattrocento Sans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1541884" y="1213293"/>
            <a:ext cx="6060300" cy="42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CS2</a:t>
            </a:r>
            <a:r>
              <a:rPr b="1" lang="en" sz="2300">
                <a:solidFill>
                  <a:srgbClr val="0C0C0C"/>
                </a:solidFill>
              </a:rPr>
              <a:t>31</a:t>
            </a:r>
            <a:r>
              <a:rPr b="1" i="0" lang="en" sz="23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b="1" lang="en" sz="2300">
                <a:solidFill>
                  <a:srgbClr val="0C0C0C"/>
                </a:solidFill>
              </a:rPr>
              <a:t>Nhập Môn Thị Giác Máy Tính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0075" y="82163"/>
            <a:ext cx="6212352" cy="15544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538325" y="180525"/>
            <a:ext cx="8271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Trường Đại Học Công Nghệ Thông Tin</a:t>
            </a:r>
            <a:endParaRPr b="1" sz="25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538325" y="1113400"/>
            <a:ext cx="8271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CS232 Tính toán đa phương tiện</a:t>
            </a:r>
            <a:endParaRPr b="1" sz="22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87" name="Google Shape;87;p16"/>
          <p:cNvSpPr txBox="1"/>
          <p:nvPr>
            <p:ph idx="1" type="subTitle"/>
          </p:nvPr>
        </p:nvSpPr>
        <p:spPr>
          <a:xfrm>
            <a:off x="1142988" y="4309801"/>
            <a:ext cx="6858000" cy="8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90476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ct val="90476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Giảng viên hướng dẫn</a:t>
            </a:r>
            <a:r>
              <a:rPr lang="en" sz="21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 sz="2100">
                <a:latin typeface="Arial"/>
                <a:ea typeface="Arial"/>
                <a:cs typeface="Arial"/>
                <a:sym typeface="Arial"/>
              </a:rPr>
              <a:t>	</a:t>
            </a:r>
            <a:r>
              <a:rPr lang="en" sz="2400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Đỗ Văn Tiến</a:t>
            </a:r>
            <a:r>
              <a:rPr b="1" i="0" lang="en" sz="2400" u="none" cap="none" strike="noStrike">
                <a:solidFill>
                  <a:srgbClr val="0C0C0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2100">
              <a:solidFill>
                <a:srgbClr val="0C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5"/>
          <p:cNvSpPr txBox="1"/>
          <p:nvPr>
            <p:ph idx="12" type="sldNum"/>
          </p:nvPr>
        </p:nvSpPr>
        <p:spPr>
          <a:xfrm>
            <a:off x="7377546" y="4836425"/>
            <a:ext cx="153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Quattrocento Sans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226800" y="820225"/>
            <a:ext cx="8881500" cy="3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▶"/>
            </a:pPr>
            <a:r>
              <a:rPr lang="en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Crawl dữ li</a:t>
            </a:r>
            <a:r>
              <a:rPr lang="en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ệu từ trang báo điện tử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80" name="Google Shape;18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2700" y="1157525"/>
            <a:ext cx="4902350" cy="358020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5"/>
          <p:cNvSpPr txBox="1"/>
          <p:nvPr>
            <p:ph type="title"/>
          </p:nvPr>
        </p:nvSpPr>
        <p:spPr>
          <a:xfrm>
            <a:off x="226868" y="129985"/>
            <a:ext cx="86904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-649605" lvl="0" marL="647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romanUcPeriod" startAt="3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Kết quả crawl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82" name="Google Shape;182;p25"/>
          <p:cNvSpPr txBox="1"/>
          <p:nvPr>
            <p:ph idx="10" type="dt"/>
          </p:nvPr>
        </p:nvSpPr>
        <p:spPr>
          <a:xfrm>
            <a:off x="226868" y="4836425"/>
            <a:ext cx="1525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04/08/2021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idx="12" type="sldNum"/>
          </p:nvPr>
        </p:nvSpPr>
        <p:spPr>
          <a:xfrm>
            <a:off x="7377546" y="4836425"/>
            <a:ext cx="153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Quattrocento Sans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9" name="Google Shape;189;p26"/>
          <p:cNvSpPr txBox="1"/>
          <p:nvPr>
            <p:ph idx="1" type="body"/>
          </p:nvPr>
        </p:nvSpPr>
        <p:spPr>
          <a:xfrm>
            <a:off x="226800" y="820225"/>
            <a:ext cx="8881500" cy="3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▶"/>
            </a:pPr>
            <a:r>
              <a:rPr lang="en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Crawl </a:t>
            </a:r>
            <a:r>
              <a:rPr lang="en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ảnh trên Google dựa vào từ khóa (ChiPu)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90" name="Google Shape;19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5763" y="1144200"/>
            <a:ext cx="6792624" cy="382085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6"/>
          <p:cNvSpPr txBox="1"/>
          <p:nvPr>
            <p:ph type="title"/>
          </p:nvPr>
        </p:nvSpPr>
        <p:spPr>
          <a:xfrm>
            <a:off x="226868" y="129985"/>
            <a:ext cx="86904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-649605" lvl="0" marL="647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romanUcPeriod" startAt="3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Kết quả crawl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2" name="Google Shape;192;p26"/>
          <p:cNvSpPr txBox="1"/>
          <p:nvPr>
            <p:ph idx="10" type="dt"/>
          </p:nvPr>
        </p:nvSpPr>
        <p:spPr>
          <a:xfrm>
            <a:off x="226868" y="4836425"/>
            <a:ext cx="1525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04/08/2021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idx="12" type="sldNum"/>
          </p:nvPr>
        </p:nvSpPr>
        <p:spPr>
          <a:xfrm>
            <a:off x="7377546" y="4836425"/>
            <a:ext cx="153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Quattrocento Sans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9" name="Google Shape;199;p27"/>
          <p:cNvSpPr txBox="1"/>
          <p:nvPr>
            <p:ph idx="1" type="body"/>
          </p:nvPr>
        </p:nvSpPr>
        <p:spPr>
          <a:xfrm>
            <a:off x="226800" y="820225"/>
            <a:ext cx="8881500" cy="3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▶"/>
            </a:pPr>
            <a:r>
              <a:rPr lang="en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Crawl ảnh trên Google dựa vào từ khóa (ChiPu)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200" name="Google Shape;20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025" y="1117550"/>
            <a:ext cx="5470688" cy="3667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7"/>
          <p:cNvSpPr txBox="1"/>
          <p:nvPr>
            <p:ph type="title"/>
          </p:nvPr>
        </p:nvSpPr>
        <p:spPr>
          <a:xfrm>
            <a:off x="226868" y="129985"/>
            <a:ext cx="86904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-649605" lvl="0" marL="647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romanUcPeriod" startAt="3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Kết quả crawl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02" name="Google Shape;202;p27"/>
          <p:cNvSpPr txBox="1"/>
          <p:nvPr>
            <p:ph idx="10" type="dt"/>
          </p:nvPr>
        </p:nvSpPr>
        <p:spPr>
          <a:xfrm>
            <a:off x="226868" y="4836425"/>
            <a:ext cx="1525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04/08/2021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>
            <p:ph idx="1" type="body"/>
          </p:nvPr>
        </p:nvSpPr>
        <p:spPr>
          <a:xfrm>
            <a:off x="226793" y="820222"/>
            <a:ext cx="8690400" cy="3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i="0">
              <a:solidFill>
                <a:schemeClr val="dk1"/>
              </a:solidFill>
            </a:endParaRPr>
          </a:p>
          <a:p>
            <a:pPr indent="0" lvl="1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1" lang="en" sz="2800"/>
              <a:t>	</a:t>
            </a:r>
            <a:endParaRPr b="1" sz="2800"/>
          </a:p>
          <a:p>
            <a:pPr indent="0" lvl="1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rPr b="1" lang="en" sz="2800"/>
              <a:t>	</a:t>
            </a:r>
            <a:endParaRPr b="1" sz="2800"/>
          </a:p>
        </p:txBody>
      </p:sp>
      <p:sp>
        <p:nvSpPr>
          <p:cNvPr id="209" name="Google Shape;209;p28"/>
          <p:cNvSpPr txBox="1"/>
          <p:nvPr>
            <p:ph idx="12" type="sldNum"/>
          </p:nvPr>
        </p:nvSpPr>
        <p:spPr>
          <a:xfrm>
            <a:off x="7377546" y="4836425"/>
            <a:ext cx="153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Quattrocento Sans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28"/>
          <p:cNvSpPr txBox="1"/>
          <p:nvPr>
            <p:ph type="title"/>
          </p:nvPr>
        </p:nvSpPr>
        <p:spPr>
          <a:xfrm>
            <a:off x="226868" y="129985"/>
            <a:ext cx="86904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-649605" lvl="0" marL="647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Quicksand"/>
              <a:buAutoNum type="romanUcPeriod" startAt="4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C</a:t>
            </a:r>
            <a:r>
              <a:rPr lang="en">
                <a:latin typeface="Quicksand"/>
                <a:ea typeface="Quicksand"/>
                <a:cs typeface="Quicksand"/>
                <a:sym typeface="Quicksand"/>
              </a:rPr>
              <a:t>ác khó khăn gặp phải khi crawl data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1" name="Google Shape;211;p28"/>
          <p:cNvSpPr txBox="1"/>
          <p:nvPr>
            <p:ph idx="1" type="body"/>
          </p:nvPr>
        </p:nvSpPr>
        <p:spPr>
          <a:xfrm>
            <a:off x="226800" y="820225"/>
            <a:ext cx="8881500" cy="3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▶"/>
            </a:pPr>
            <a:r>
              <a:rPr lang="en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Trong quá trình crawl data, nhóm đã gặp một số khó khăn như: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AutoNum type="arabicPeriod"/>
            </a:pPr>
            <a:r>
              <a:rPr b="1" lang="en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Random id, class, xpath</a:t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AutoNum type="arabicPeriod"/>
            </a:pPr>
            <a:r>
              <a:rPr b="1" lang="en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Không cr</a:t>
            </a:r>
            <a:r>
              <a:rPr b="1" lang="en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awl hết data trên 1 trang web khi bị giới hạn hiển thị (Phải bấm các nút: “Hiển thị thêm”, “Xem tất cả bình luận”, …)</a:t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AutoNum type="arabicPeriod"/>
            </a:pPr>
            <a:r>
              <a:rPr b="1" lang="en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Một số trang chặn việc kiểm tra phần tử (F12, Inspect,...)</a:t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AutoNum type="arabicPeriod"/>
            </a:pPr>
            <a:r>
              <a:rPr b="1" lang="en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Dễ bị block vì thuật toán phát hiện robot của những gã công nghệ khổng lồ như Google, Facebook,...</a:t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AutoNum type="arabicPeriod"/>
            </a:pPr>
            <a:r>
              <a:rPr b="1" lang="en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Kết nối internet không ổn định, gây khó khăn trong quá trình crawl dữ liệu</a:t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212" name="Google Shape;212;p28"/>
          <p:cNvSpPr txBox="1"/>
          <p:nvPr>
            <p:ph idx="10" type="dt"/>
          </p:nvPr>
        </p:nvSpPr>
        <p:spPr>
          <a:xfrm>
            <a:off x="226868" y="4836425"/>
            <a:ext cx="1525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04/08/2021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idx="12" type="sldNum"/>
          </p:nvPr>
        </p:nvSpPr>
        <p:spPr>
          <a:xfrm>
            <a:off x="7377546" y="4836425"/>
            <a:ext cx="153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Quattrocento Sans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29"/>
          <p:cNvSpPr txBox="1"/>
          <p:nvPr>
            <p:ph idx="1" type="body"/>
          </p:nvPr>
        </p:nvSpPr>
        <p:spPr>
          <a:xfrm>
            <a:off x="0" y="717950"/>
            <a:ext cx="9144000" cy="4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338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1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1" sz="2800"/>
          </a:p>
        </p:txBody>
      </p:sp>
      <p:sp>
        <p:nvSpPr>
          <p:cNvPr id="220" name="Google Shape;220;p29"/>
          <p:cNvSpPr txBox="1"/>
          <p:nvPr>
            <p:ph type="title"/>
          </p:nvPr>
        </p:nvSpPr>
        <p:spPr>
          <a:xfrm>
            <a:off x="226868" y="129985"/>
            <a:ext cx="86904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teamwork ?</a:t>
            </a:r>
            <a:endParaRPr/>
          </a:p>
        </p:txBody>
      </p:sp>
      <p:sp>
        <p:nvSpPr>
          <p:cNvPr id="221" name="Google Shape;221;p29"/>
          <p:cNvSpPr txBox="1"/>
          <p:nvPr/>
        </p:nvSpPr>
        <p:spPr>
          <a:xfrm>
            <a:off x="226800" y="901400"/>
            <a:ext cx="8690400" cy="3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22" name="Google Shape;22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650" y="815675"/>
            <a:ext cx="3517926" cy="197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7013" y="1247863"/>
            <a:ext cx="4086225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6575" y="1793425"/>
            <a:ext cx="3350075" cy="335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55250" y="2392721"/>
            <a:ext cx="4867450" cy="215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9"/>
          <p:cNvSpPr txBox="1"/>
          <p:nvPr>
            <p:ph idx="10" type="dt"/>
          </p:nvPr>
        </p:nvSpPr>
        <p:spPr>
          <a:xfrm>
            <a:off x="226868" y="4836425"/>
            <a:ext cx="1525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04/08/2021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idx="12" type="sldNum"/>
          </p:nvPr>
        </p:nvSpPr>
        <p:spPr>
          <a:xfrm>
            <a:off x="7377546" y="4836425"/>
            <a:ext cx="153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Quattrocento Sans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30"/>
          <p:cNvSpPr txBox="1"/>
          <p:nvPr>
            <p:ph idx="1" type="body"/>
          </p:nvPr>
        </p:nvSpPr>
        <p:spPr>
          <a:xfrm>
            <a:off x="0" y="717950"/>
            <a:ext cx="9144000" cy="40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338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202124"/>
                </a:solidFill>
                <a:highlight>
                  <a:srgbClr val="FFFFFF"/>
                </a:highlight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1" marL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1" sz="2800"/>
          </a:p>
        </p:txBody>
      </p:sp>
      <p:pic>
        <p:nvPicPr>
          <p:cNvPr id="234" name="Google Shape;23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550" y="746525"/>
            <a:ext cx="7122899" cy="4006651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0"/>
          <p:cNvSpPr txBox="1"/>
          <p:nvPr>
            <p:ph idx="10" type="dt"/>
          </p:nvPr>
        </p:nvSpPr>
        <p:spPr>
          <a:xfrm>
            <a:off x="226868" y="4836425"/>
            <a:ext cx="1525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04/08/2021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226868" y="830947"/>
            <a:ext cx="8690400" cy="3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Quicksand"/>
              <a:buChar char="▶"/>
            </a:pPr>
            <a:r>
              <a:rPr lang="en">
                <a:solidFill>
                  <a:srgbClr val="2F5496"/>
                </a:solidFill>
                <a:latin typeface="Quicksand"/>
                <a:ea typeface="Quicksand"/>
                <a:cs typeface="Quicksand"/>
                <a:sym typeface="Quicksand"/>
              </a:rPr>
              <a:t>Gồm các thành viên: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  <a:p>
            <a:pPr indent="-127000" lvl="0" marL="254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254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254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254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254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27000" lvl="0" marL="254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solidFill>
                <a:srgbClr val="2F549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7377546" y="4836425"/>
            <a:ext cx="153958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fld id="{00000000-1234-1234-1234-123412341234}" type="slidenum">
              <a:rPr lang="en">
                <a:latin typeface="Arial"/>
                <a:ea typeface="Arial"/>
                <a:cs typeface="Arial"/>
                <a:sym typeface="Arial"/>
              </a:rPr>
              <a:t>‹#›</a:t>
            </a:fld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226868" y="1"/>
            <a:ext cx="8690263" cy="70723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/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Các thành viên trong nhóm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graphicFrame>
        <p:nvGraphicFramePr>
          <p:cNvPr id="95" name="Google Shape;95;p17"/>
          <p:cNvGraphicFramePr/>
          <p:nvPr/>
        </p:nvGraphicFramePr>
        <p:xfrm>
          <a:off x="1370044" y="179515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{0112AFDF-D7B9-4329-89A8-33270F433323}</a:tableStyleId>
              </a:tblPr>
              <a:tblGrid>
                <a:gridCol w="2009650"/>
                <a:gridCol w="4394250"/>
              </a:tblGrid>
              <a:tr h="387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ID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549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Full name</a:t>
                      </a:r>
                      <a:endParaRPr sz="1100" u="none" cap="none" strike="noStrike"/>
                    </a:p>
                  </a:txBody>
                  <a:tcPr marT="34300" marB="34300" marR="68600" marL="68600" anchor="ctr">
                    <a:lnL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2F5496"/>
                    </a:solidFill>
                  </a:tcPr>
                </a:tc>
              </a:tr>
              <a:tr h="350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700"/>
                        <a:buFont typeface="Quattrocento Sans"/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19522542</a:t>
                      </a:r>
                      <a:endParaRPr sz="21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34300" marB="34300" marR="68600" marL="68600" anchor="ctr">
                    <a:lnL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Nguyễn Thành Vương</a:t>
                      </a:r>
                      <a:endParaRPr sz="21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34300" marB="34300" marR="68600" marL="68600" anchor="ctr">
                    <a:lnL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19522492</a:t>
                      </a:r>
                      <a:endParaRPr sz="21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34300" marB="34300" marR="68600" marL="68600" anchor="ctr">
                    <a:lnL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Huỳnh Thiện Tùng</a:t>
                      </a:r>
                      <a:endParaRPr sz="21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34300" marB="34300" marR="68600" marL="68600" anchor="ctr">
                    <a:lnL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9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19520954</a:t>
                      </a:r>
                      <a:endParaRPr sz="21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34300" marB="34300" marR="68600" marL="68600" anchor="ctr">
                    <a:lnL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100"/>
                        <a:buFont typeface="Arial"/>
                        <a:buNone/>
                      </a:pPr>
                      <a:r>
                        <a:rPr lang="en" sz="2100">
                          <a:solidFill>
                            <a:schemeClr val="dk1"/>
                          </a:solidFill>
                          <a:latin typeface="Quicksand"/>
                          <a:ea typeface="Quicksand"/>
                          <a:cs typeface="Quicksand"/>
                          <a:sym typeface="Quicksand"/>
                        </a:rPr>
                        <a:t>Lê Thị Thanh Thanh</a:t>
                      </a:r>
                      <a:endParaRPr sz="2100" u="none" cap="none" strike="noStrike">
                        <a:latin typeface="Quicksand"/>
                        <a:ea typeface="Quicksand"/>
                        <a:cs typeface="Quicksand"/>
                        <a:sym typeface="Quicksand"/>
                      </a:endParaRPr>
                    </a:p>
                  </a:txBody>
                  <a:tcPr marT="34300" marB="34300" marR="68600" marL="68600" anchor="ctr">
                    <a:lnL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6" name="Google Shape;96;p17"/>
          <p:cNvSpPr txBox="1"/>
          <p:nvPr>
            <p:ph idx="10" type="dt"/>
          </p:nvPr>
        </p:nvSpPr>
        <p:spPr>
          <a:xfrm>
            <a:off x="226868" y="4836425"/>
            <a:ext cx="152573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04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/08/2021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226868" y="830947"/>
            <a:ext cx="8690263" cy="387591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lnSpcReduction="10000"/>
          </a:bodyPr>
          <a:lstStyle/>
          <a:p>
            <a:pPr indent="-431800" lvl="0" marL="558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Quicksand"/>
              <a:buAutoNum type="romanUcPeriod"/>
            </a:pPr>
            <a:r>
              <a:rPr b="1" lang="en">
                <a:solidFill>
                  <a:srgbClr val="2F5496"/>
                </a:solidFill>
                <a:latin typeface="Quicksand"/>
                <a:ea typeface="Quicksand"/>
                <a:cs typeface="Quicksand"/>
                <a:sym typeface="Quicksand"/>
              </a:rPr>
              <a:t>Các module cần thiết để crawl</a:t>
            </a:r>
            <a:endParaRPr b="1">
              <a:solidFill>
                <a:srgbClr val="2F549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31800" lvl="0" marL="558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Quicksand"/>
              <a:buAutoNum type="romanUcPeriod"/>
            </a:pPr>
            <a:r>
              <a:rPr b="1" lang="en">
                <a:solidFill>
                  <a:srgbClr val="2F5496"/>
                </a:solidFill>
                <a:latin typeface="Quicksand"/>
                <a:ea typeface="Quicksand"/>
                <a:cs typeface="Quicksand"/>
                <a:sym typeface="Quicksand"/>
              </a:rPr>
              <a:t>Ý tưởng thực hiện </a:t>
            </a:r>
            <a:endParaRPr b="1">
              <a:solidFill>
                <a:srgbClr val="2F549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31800" lvl="0" marL="558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Quicksand"/>
              <a:buAutoNum type="romanUcPeriod"/>
            </a:pPr>
            <a:r>
              <a:rPr b="1" lang="en">
                <a:solidFill>
                  <a:srgbClr val="2F5496"/>
                </a:solidFill>
                <a:latin typeface="Quicksand"/>
                <a:ea typeface="Quicksand"/>
                <a:cs typeface="Quicksand"/>
                <a:sym typeface="Quicksand"/>
              </a:rPr>
              <a:t>Kết quả crawl</a:t>
            </a:r>
            <a:endParaRPr b="1">
              <a:solidFill>
                <a:srgbClr val="2F549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431800" lvl="0" marL="5588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2F5496"/>
              </a:buClr>
              <a:buSzPts val="2000"/>
              <a:buFont typeface="Quicksand"/>
              <a:buAutoNum type="romanUcPeriod"/>
            </a:pPr>
            <a:r>
              <a:rPr b="1" lang="en">
                <a:solidFill>
                  <a:srgbClr val="2F5496"/>
                </a:solidFill>
                <a:latin typeface="Quicksand"/>
                <a:ea typeface="Quicksand"/>
                <a:cs typeface="Quicksand"/>
                <a:sym typeface="Quicksand"/>
              </a:rPr>
              <a:t>Những khó khăn gặp phải khi crawl</a:t>
            </a:r>
            <a:endParaRPr b="1">
              <a:solidFill>
                <a:srgbClr val="2F549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2F5496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127000" lvl="0" marL="254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127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127000" lvl="0" marL="254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127000" lvl="0" marL="254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7377546" y="4836425"/>
            <a:ext cx="153958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3" name="Google Shape;103;p18"/>
          <p:cNvSpPr txBox="1"/>
          <p:nvPr>
            <p:ph type="title"/>
          </p:nvPr>
        </p:nvSpPr>
        <p:spPr>
          <a:xfrm>
            <a:off x="226868" y="1"/>
            <a:ext cx="8690263" cy="70723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Font typeface="Quattrocento Sans"/>
              <a:buNone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Các nội dung có báo cáo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04" name="Google Shape;104;p18"/>
          <p:cNvSpPr txBox="1"/>
          <p:nvPr>
            <p:ph idx="10" type="dt"/>
          </p:nvPr>
        </p:nvSpPr>
        <p:spPr>
          <a:xfrm>
            <a:off x="74143" y="4836400"/>
            <a:ext cx="1525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04/08/2021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141143" y="745222"/>
            <a:ext cx="8690400" cy="3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1" marL="685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7377546" y="4836425"/>
            <a:ext cx="1539586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Quattrocento Sans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226868" y="129985"/>
            <a:ext cx="86904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-649605" lvl="0" marL="647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Quicksand"/>
              <a:buAutoNum type="romanUcPeriod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Các module cần thiết để crawl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226800" y="820225"/>
            <a:ext cx="8881500" cy="3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▶"/>
            </a:pPr>
            <a:r>
              <a:rPr lang="en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Để chuẩn bị cho quá trình crawl data, nhóm đã cài đặt và sử dụng các module sau: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AutoNum type="arabicPeriod"/>
            </a:pPr>
            <a:r>
              <a:rPr b="1" lang="en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Selenium</a:t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AutoNum type="arabicPeriod"/>
            </a:pPr>
            <a:r>
              <a:rPr b="1" lang="en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Beautiful Soup</a:t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●"/>
            </a:pPr>
            <a:r>
              <a:rPr b="1" lang="en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Cách cài đặt:</a:t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400" y="2957540"/>
            <a:ext cx="2750575" cy="6076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85075" y="4123125"/>
            <a:ext cx="3481830" cy="607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19"/>
          <p:cNvCxnSpPr>
            <a:endCxn id="114" idx="1"/>
          </p:cNvCxnSpPr>
          <p:nvPr/>
        </p:nvCxnSpPr>
        <p:spPr>
          <a:xfrm>
            <a:off x="2454800" y="3148882"/>
            <a:ext cx="2493600" cy="11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7" name="Google Shape;117;p19"/>
          <p:cNvCxnSpPr>
            <a:endCxn id="115" idx="1"/>
          </p:cNvCxnSpPr>
          <p:nvPr/>
        </p:nvCxnSpPr>
        <p:spPr>
          <a:xfrm>
            <a:off x="2462075" y="3156162"/>
            <a:ext cx="2223000" cy="127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8" name="Google Shape;118;p19"/>
          <p:cNvSpPr txBox="1"/>
          <p:nvPr>
            <p:ph idx="10" type="dt"/>
          </p:nvPr>
        </p:nvSpPr>
        <p:spPr>
          <a:xfrm>
            <a:off x="74143" y="4836400"/>
            <a:ext cx="1525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04/08/2021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150" y="1972600"/>
            <a:ext cx="6266801" cy="2723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141143" y="745222"/>
            <a:ext cx="8690400" cy="3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1" marL="685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26" name="Google Shape;126;p20"/>
          <p:cNvSpPr txBox="1"/>
          <p:nvPr>
            <p:ph idx="12" type="sldNum"/>
          </p:nvPr>
        </p:nvSpPr>
        <p:spPr>
          <a:xfrm>
            <a:off x="7377546" y="4836425"/>
            <a:ext cx="153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Quattrocento Sans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0"/>
          <p:cNvSpPr txBox="1"/>
          <p:nvPr>
            <p:ph type="title"/>
          </p:nvPr>
        </p:nvSpPr>
        <p:spPr>
          <a:xfrm>
            <a:off x="226868" y="129985"/>
            <a:ext cx="86904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-649605" lvl="0" marL="647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Quicksand"/>
              <a:buAutoNum type="romanUcPeriod" startAt="2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Ý tưởng thực hiện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226800" y="820225"/>
            <a:ext cx="8881500" cy="3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Những gì chúng ta nhìn thấy được trên trình duyệt, ta có thể phân tích các phần tử trong HTML và parse những thông tin ta cần thu thập</a:t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29" name="Google Shape;129;p20"/>
          <p:cNvSpPr txBox="1"/>
          <p:nvPr>
            <p:ph idx="10" type="dt"/>
          </p:nvPr>
        </p:nvSpPr>
        <p:spPr>
          <a:xfrm>
            <a:off x="74143" y="4836400"/>
            <a:ext cx="1525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04/08/2021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150" y="1972600"/>
            <a:ext cx="6266801" cy="272362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141143" y="745222"/>
            <a:ext cx="8690400" cy="3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1" marL="685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7377546" y="4836425"/>
            <a:ext cx="153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Quattrocento Sans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226800" y="820225"/>
            <a:ext cx="8881500" cy="3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Ví dụ đơn giản: dùng python để tìm kiếm từ khóa bất kỳ trên google images</a:t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39" name="Google Shape;139;p21"/>
          <p:cNvSpPr txBox="1"/>
          <p:nvPr>
            <p:ph type="title"/>
          </p:nvPr>
        </p:nvSpPr>
        <p:spPr>
          <a:xfrm>
            <a:off x="226868" y="129985"/>
            <a:ext cx="86904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-649605" lvl="0" marL="647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Quicksand"/>
              <a:buAutoNum type="romanUcPeriod" startAt="2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Ý tưởng thực hiện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5424" y="1224278"/>
            <a:ext cx="7074398" cy="3743533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1"/>
          <p:cNvSpPr txBox="1"/>
          <p:nvPr>
            <p:ph idx="10" type="dt"/>
          </p:nvPr>
        </p:nvSpPr>
        <p:spPr>
          <a:xfrm>
            <a:off x="74143" y="4836400"/>
            <a:ext cx="1525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04/08/2021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4150" y="1972600"/>
            <a:ext cx="6266801" cy="272362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>
            <p:ph idx="1" type="body"/>
          </p:nvPr>
        </p:nvSpPr>
        <p:spPr>
          <a:xfrm>
            <a:off x="141143" y="745222"/>
            <a:ext cx="8690400" cy="3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165100" lvl="0" marL="3429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2000"/>
              <a:buFont typeface="Noto Sans Symbols"/>
              <a:buNone/>
            </a:pPr>
            <a:r>
              <a:t/>
            </a:r>
            <a:endParaRPr b="0" i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65100" lvl="1" marL="68580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7377546" y="4836425"/>
            <a:ext cx="153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Quattrocento Sans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22"/>
          <p:cNvSpPr txBox="1"/>
          <p:nvPr>
            <p:ph type="title"/>
          </p:nvPr>
        </p:nvSpPr>
        <p:spPr>
          <a:xfrm>
            <a:off x="226868" y="129985"/>
            <a:ext cx="86904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-649605" lvl="0" marL="647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Quicksand"/>
              <a:buAutoNum type="romanUcPeriod" startAt="2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Ý tưởng thực hiện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51" name="Google Shape;15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4350" y="728046"/>
            <a:ext cx="5506412" cy="4060367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2"/>
          <p:cNvSpPr txBox="1"/>
          <p:nvPr>
            <p:ph idx="10" type="dt"/>
          </p:nvPr>
        </p:nvSpPr>
        <p:spPr>
          <a:xfrm>
            <a:off x="74143" y="4836400"/>
            <a:ext cx="1525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04/08/2021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idx="12" type="sldNum"/>
          </p:nvPr>
        </p:nvSpPr>
        <p:spPr>
          <a:xfrm>
            <a:off x="7377546" y="4836425"/>
            <a:ext cx="153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Quattrocento Sans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9" name="Google Shape;159;p23"/>
          <p:cNvSpPr txBox="1"/>
          <p:nvPr>
            <p:ph type="title"/>
          </p:nvPr>
        </p:nvSpPr>
        <p:spPr>
          <a:xfrm>
            <a:off x="226868" y="129985"/>
            <a:ext cx="86904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-649605" lvl="0" marL="647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romanUcPeriod" startAt="3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Kết quả crawl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226800" y="820225"/>
            <a:ext cx="8881500" cy="3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▶"/>
            </a:pPr>
            <a:r>
              <a:rPr lang="en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Crawl bài báo khoa học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61" name="Google Shape;16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025" y="1123900"/>
            <a:ext cx="5714525" cy="368602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3"/>
          <p:cNvSpPr txBox="1"/>
          <p:nvPr>
            <p:ph idx="10" type="dt"/>
          </p:nvPr>
        </p:nvSpPr>
        <p:spPr>
          <a:xfrm>
            <a:off x="226868" y="4836425"/>
            <a:ext cx="1525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04/08/2021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>
            <p:ph idx="12" type="sldNum"/>
          </p:nvPr>
        </p:nvSpPr>
        <p:spPr>
          <a:xfrm>
            <a:off x="7377546" y="4836425"/>
            <a:ext cx="1539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Quattrocento Sans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24"/>
          <p:cNvSpPr txBox="1"/>
          <p:nvPr>
            <p:ph idx="1" type="body"/>
          </p:nvPr>
        </p:nvSpPr>
        <p:spPr>
          <a:xfrm>
            <a:off x="226800" y="820225"/>
            <a:ext cx="8881500" cy="3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icksand"/>
              <a:buChar char="▶"/>
            </a:pPr>
            <a:r>
              <a:rPr lang="en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Crawl b</a:t>
            </a:r>
            <a:r>
              <a:rPr lang="en" sz="1800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rPr>
              <a:t>ình luận từ Facebook</a:t>
            </a:r>
            <a:endParaRPr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indent="0" lvl="0" marL="0" rtl="0" algn="l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950" y="1217750"/>
            <a:ext cx="3836102" cy="3536924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4"/>
          <p:cNvSpPr txBox="1"/>
          <p:nvPr>
            <p:ph type="title"/>
          </p:nvPr>
        </p:nvSpPr>
        <p:spPr>
          <a:xfrm>
            <a:off x="226868" y="129985"/>
            <a:ext cx="86904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-649605" lvl="0" marL="647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romanUcPeriod" startAt="3"/>
            </a:pPr>
            <a:r>
              <a:rPr lang="en">
                <a:latin typeface="Quicksand"/>
                <a:ea typeface="Quicksand"/>
                <a:cs typeface="Quicksand"/>
                <a:sym typeface="Quicksand"/>
              </a:rPr>
              <a:t>Kết quả crawl</a:t>
            </a:r>
            <a:endParaRPr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72" name="Google Shape;172;p24"/>
          <p:cNvSpPr txBox="1"/>
          <p:nvPr>
            <p:ph idx="10" type="dt"/>
          </p:nvPr>
        </p:nvSpPr>
        <p:spPr>
          <a:xfrm>
            <a:off x="226868" y="4836425"/>
            <a:ext cx="15258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04/08/2021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PNPT_Template(22)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