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2" r:id="rId17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1204" cy="6857946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hiddenSlides="1" frameSlides="1"/>
  <p:showPr>
    <p:sldAll/>
    <p:penClr>
      <a:srgbClr val="000000">
        <a:alpha val="100000"/>
      </a:srgbClr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4993"/>
    <p:restoredTop sz="90068"/>
  </p:normalViewPr>
  <p:slideViewPr>
    <p:cSldViewPr snapToObjects="1">
      <p:cViewPr>
        <p:scale>
          <a:sx n="103" d="100"/>
          <a:sy n="103" d="100"/>
        </p:scale>
        <p:origin x="0" y="0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648" cy="7375564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slideMaster" Target="slideMasters/slideMaster1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40" y="2130408"/>
            <a:ext cx="10362523" cy="147001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680" y="3886169"/>
            <a:ext cx="8533842" cy="1752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40A130E-E3B8-4EBE-931F-81B26B8448AA}" type="datetime1">
              <a:rPr lang="ko-KR" altLang="en-US"/>
              <a:pPr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08"/>
            <a:ext cx="12191204" cy="1470013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CA348888-F454-4AD2-BA62-3AF29D9807C0}" type="datetime1">
              <a:rPr lang="ko-KR" altLang="en-US"/>
              <a:pPr/>
              <a:t>2020-05-10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60" y="274635"/>
            <a:ext cx="10972083" cy="11429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290" y="2214545"/>
            <a:ext cx="6476599" cy="3214661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6FEC12-A4C9-4837-AF94-AD867782C04C}" type="datetime1">
              <a:rPr lang="ko-KR" altLang="en-US"/>
              <a:pPr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8623" y="274635"/>
            <a:ext cx="2743020" cy="5851479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60" y="274635"/>
            <a:ext cx="8025875" cy="58514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7F84A3-4F29-4053-ACFD-1BAF2D3F140C}" type="datetime1">
              <a:rPr lang="ko-KR" altLang="en-US"/>
              <a:pPr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953836A-82A3-4C8B-9D31-CD724F3673ED}" type="datetime1">
              <a:rPr lang="ko-KR" altLang="en-US"/>
              <a:pPr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D2EBAF6-36D0-4DD8-B695-D4C1B37E35D6}" type="datetime1">
              <a:rPr lang="ko-KR" altLang="en-US"/>
              <a:pPr/>
              <a:t>2020-05-10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21" y="4406865"/>
            <a:ext cx="10362523" cy="13620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21" y="2906690"/>
            <a:ext cx="10362523" cy="15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60728D28-603B-4EFC-80F8-17E5E9107035}" type="datetime1">
              <a:rPr lang="ko-KR" altLang="en-US"/>
              <a:pPr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60" y="1600187"/>
            <a:ext cx="5384448" cy="45259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195" y="1600187"/>
            <a:ext cx="5384448" cy="45259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27A1F4E-0809-4239-8034-C38E431DAF92}" type="datetime1">
              <a:rPr lang="ko-KR" altLang="en-US"/>
              <a:pPr/>
              <a:t>2020-05-10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E0DA496-7307-4E8B-88DE-CB97B48BAB6F}" type="datetime1">
              <a:rPr lang="ko-KR" altLang="en-US"/>
              <a:pPr/>
              <a:t>2020-05-10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7997" y="1643050"/>
            <a:ext cx="10972083" cy="4525164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8721E90-850C-410B-8B89-8394F580CFDA}" type="datetime1">
              <a:rPr lang="ko-KR" altLang="en-US"/>
              <a:pPr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60" y="1600187"/>
            <a:ext cx="5384448" cy="21959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195" y="1600187"/>
            <a:ext cx="5384448" cy="21959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7997" y="3984188"/>
            <a:ext cx="5384448" cy="21959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5632" y="3984188"/>
            <a:ext cx="5384448" cy="21959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08267" y="6216289"/>
            <a:ext cx="2846138" cy="503465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/>
            <a:fld id="{5ACE7E28-9336-4363-8674-B91477D8F243}" type="datetime1">
              <a:rPr xmlns:mc="http://schemas.openxmlformats.org/markup-compatibility/2006" xmlns:hp="http://schemas.haansoft.com/office/presentation/8.0" lang="ko-KR" altLang="ko-KR" b="0" i="0" mc:Ignorable="hp" hp:hslEmbossed="0">
                <a:solidFill>
                  <a:schemeClr val="tx1"/>
                </a:solidFill>
              </a:rPr>
              <a:pPr/>
              <a:t>2020-05-10</a:t>
            </a:fld>
            <a:endParaRPr xmlns:mc="http://schemas.openxmlformats.org/markup-compatibility/2006" xmlns:hp="http://schemas.haansoft.com/office/presentation/8.0" lang="ko-KR" altLang="ko-KR" b="0" i="0" mc:Ignorable="hp" hp:hslEmbossed="0">
              <a:solidFill>
                <a:schemeClr val="tx1"/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912" y="6216289"/>
            <a:ext cx="3862560" cy="503465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4" tIns="46783" rIns="89994" bIns="46783" anchor="ctr"/>
          <a:lstStyle/>
          <a:p>
            <a:pPr marL="450000" lvl="0" indent="-450000" algn="ctr" defTabSz="1080135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1400" b="0" i="0" spc="5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ko-KR" altLang="en-US" sz="1400" b="0" i="0" spc="5" mc:Ignorable="hp" hp:hslEmbossed="0">
              <a:solidFill>
                <a:schemeClr val="tx1"/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9980" y="6216289"/>
            <a:ext cx="2846082" cy="503465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4" tIns="46783" rIns="89994" bIns="46783" anchor="ctr"/>
          <a:lstStyle/>
          <a:p>
            <a:pPr marL="450000" lvl="0" indent="-450000" algn="ctr" defTabSz="1080135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1400" b="0" i="0" spc="5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rPr>
              <a:t>&lt;#&gt; </a:t>
            </a:r>
            <a:endParaRPr xmlns:mc="http://schemas.openxmlformats.org/markup-compatibility/2006" xmlns:hp="http://schemas.haansoft.com/office/presentation/8.0" lang="ko-KR" altLang="en-US" sz="1400" b="0" i="0" spc="5" mc:Ignorable="hp" hp:hslEmbossed="0">
              <a:solidFill>
                <a:schemeClr val="tx1"/>
              </a:solidFill>
              <a:latin typeface="굴림"/>
              <a:ea typeface="굴림"/>
              <a:sym typeface="Wingding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561" y="4800562"/>
            <a:ext cx="7314722" cy="56673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561" y="612770"/>
            <a:ext cx="7314722" cy="4114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61" y="5367296"/>
            <a:ext cx="7314722" cy="8048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ACE7E28-9336-4363-8674-B91477D8F243}" type="datetime1">
              <a:rPr lang="ko-KR" altLang="en-US"/>
              <a:pPr/>
              <a:t>2020-05-10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Hancom Office"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60" y="274635"/>
            <a:ext cx="10972083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60" y="1600187"/>
            <a:ext cx="10972083" cy="4525927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267" y="6216289"/>
            <a:ext cx="2846138" cy="5034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22D86A-5F52-4165-8473-F1B836277586}" type="datetime1">
              <a:rPr xmlns:mc="http://schemas.openxmlformats.org/markup-compatibility/2006" xmlns:hp="http://schemas.haansoft.com/office/presentation/8.0" lang="ko-KR" altLang="ko-KR" b="0" i="0" mc:Ignorable="hp" hp:hslEmbossed="0">
                <a:solidFill>
                  <a:schemeClr val="tx1"/>
                </a:solidFill>
              </a:rPr>
              <a:pPr/>
              <a:t>2020-05-10</a:t>
            </a:fld>
            <a:endParaRPr xmlns:mc="http://schemas.openxmlformats.org/markup-compatibility/2006" xmlns:hp="http://schemas.haansoft.com/office/presentation/8.0" lang="ko-KR" altLang="ko-KR" b="0" i="0" mc:Ignorable="hp" hp:hslEmbossed="0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912" y="6216289"/>
            <a:ext cx="3862560" cy="5034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4" tIns="46783" rIns="89994" bIns="46783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450000" lvl="0" indent="-450000" algn="ctr" defTabSz="1080135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1400" b="0" i="0" spc="5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ko-KR" altLang="en-US" sz="1400" b="0" i="0" spc="5" mc:Ignorable="hp" hp:hslEmbossed="0">
              <a:solidFill>
                <a:schemeClr val="tx1"/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9980" y="6216289"/>
            <a:ext cx="2846082" cy="5034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4" tIns="46783" rIns="89994" bIns="46783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450000" lvl="0" indent="-450000" algn="ctr" defTabSz="1080135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1400" b="0" i="0" spc="5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rPr>
              <a:t>&lt;#&gt; </a:t>
            </a:r>
            <a:endParaRPr xmlns:mc="http://schemas.openxmlformats.org/markup-compatibility/2006" xmlns:hp="http://schemas.haansoft.com/office/presentation/8.0" lang="ko-KR" altLang="en-US" sz="1400" b="0" i="0" spc="5" mc:Ignorable="hp" hp:hslEmbossed="0">
              <a:solidFill>
                <a:schemeClr val="tx1"/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0" y="0"/>
            <a:ext cx="1079962" cy="1079962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 w="12604" cap="rnd" cmpd="sng" algn="ctr">
            <a:solidFill>
              <a:srgbClr val="5b3f33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이등변 삼각형 7"/>
          <p:cNvSpPr/>
          <p:nvPr/>
        </p:nvSpPr>
        <p:spPr>
          <a:xfrm rot="16200000">
            <a:off x="11111185" y="5777928"/>
            <a:ext cx="1080018" cy="1080018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 w="12604" cap="rnd" cmpd="sng" algn="ctr">
            <a:solidFill>
              <a:srgbClr val="5b3f33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7.png"  /><Relationship Id="rId3" Type="http://schemas.openxmlformats.org/officeDocument/2006/relationships/image" Target="../media/image18.jpeg"  /><Relationship Id="rId4" Type="http://schemas.openxmlformats.org/officeDocument/2006/relationships/image" Target="../media/image19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1.jpeg"  /><Relationship Id="rId3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Relationship Id="rId3" Type="http://schemas.openxmlformats.org/officeDocument/2006/relationships/image" Target="../media/image8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Relationship Id="rId4" Type="http://schemas.openxmlformats.org/officeDocument/2006/relationships/image" Target="../media/image1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531317" y="3681487"/>
            <a:ext cx="4675743" cy="31764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직사각형 2"/>
          <p:cNvSpPr/>
          <p:nvPr/>
        </p:nvSpPr>
        <p:spPr>
          <a:xfrm>
            <a:off x="1356410" y="1440489"/>
            <a:ext cx="9574430" cy="8530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5000" b="1" i="0" spc="5" mc:Ignorable="hp" hp:hslEmbossed="0">
                <a:solidFill>
                  <a:srgbClr val="000000">
                    <a:alpha val="100000"/>
                  </a:srgbClr>
                </a:solidFill>
                <a:latin typeface="문체부 제목 돋음체"/>
                <a:ea typeface="문체부 제목 돋음체"/>
                <a:sym typeface="Wingdings"/>
              </a:rPr>
              <a:t>3용(오용/남용/혼용) 그만 하삼용</a:t>
            </a:r>
            <a:endParaRPr xmlns:mc="http://schemas.openxmlformats.org/markup-compatibility/2006" xmlns:hp="http://schemas.haansoft.com/office/presentation/8.0" lang="ko-KR" altLang="en-US" sz="5000" b="1" i="0" spc="5" mc:Ignorable="hp" hp:hslEmbossed="0">
              <a:solidFill>
                <a:srgbClr val="000000">
                  <a:alpha val="100000"/>
                </a:srgbClr>
              </a:solidFill>
              <a:latin typeface="문체부 제목 돋음체"/>
              <a:ea typeface="문체부 제목 돋음체"/>
              <a:sym typeface="Wingding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70885" y="3900696"/>
            <a:ext cx="3255856" cy="2050376"/>
          </a:xfrm>
          <a:prstGeom prst="rect">
            <a:avLst/>
          </a:prstGeom>
          <a:solidFill>
            <a:srgbClr val="ffffff"/>
          </a:solidFill>
          <a:ln w="12604" cap="rnd" cmpd="sng" algn="ctr">
            <a:solidFill>
              <a:srgbClr val="ffffff"/>
            </a:solidFill>
            <a:prstDash val="solid"/>
            <a:round/>
          </a:ln>
        </p:spPr>
        <p:txBody>
          <a:bodyPr vert="horz" wrap="square" lIns="91390" tIns="45667" rIns="91390" bIns="45667" anchor="ctr">
            <a:noAutofit/>
          </a:bodyPr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000" b="0" i="0" spc="5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21622133 이원진</a:t>
            </a:r>
            <a:endParaRPr xmlns:mc="http://schemas.openxmlformats.org/markup-compatibility/2006" xmlns:hp="http://schemas.haansoft.com/office/presentation/8.0" lang="ko-KR" altLang="en-US" sz="2000" b="0" i="0" spc="5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000" b="0" i="0" spc="5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21622131 김대근</a:t>
            </a:r>
            <a:br>
              <a:rPr xmlns:mc="http://schemas.openxmlformats.org/markup-compatibility/2006" xmlns:hp="http://schemas.haansoft.com/office/presentation/8.0" lang="ko-KR" altLang="en-US" sz="2000" b="0" i="0" spc="5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</a:br>
            <a:r>
              <a:rPr xmlns:mc="http://schemas.openxmlformats.org/markup-compatibility/2006" xmlns:hp="http://schemas.haansoft.com/office/presentation/8.0" lang="ko-KR" altLang="en-US" sz="2000" b="0" i="0" spc="5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21622136 김동현</a:t>
            </a:r>
            <a:endParaRPr xmlns:mc="http://schemas.openxmlformats.org/markup-compatibility/2006" xmlns:hp="http://schemas.haansoft.com/office/presentation/8.0" lang="ko-KR" altLang="en-US" sz="2000" b="0" i="0" spc="5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000" b="0" i="0" spc="5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21622134 노태웅</a:t>
            </a:r>
            <a:endParaRPr xmlns:mc="http://schemas.openxmlformats.org/markup-compatibility/2006" xmlns:hp="http://schemas.haansoft.com/office/presentation/8.0" lang="ko-KR" altLang="en-US" sz="2000" b="0" i="0" spc="5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000" b="0" i="0" spc="5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21311846 임현우</a:t>
            </a:r>
            <a:endParaRPr xmlns:mc="http://schemas.openxmlformats.org/markup-compatibility/2006" xmlns:hp="http://schemas.haansoft.com/office/presentation/8.0" lang="ko-KR" altLang="en-US" sz="2000" b="0" i="0" spc="5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21600000">
            <a:off x="1042982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3" name="자유형 2"/>
          <p:cNvSpPr/>
          <p:nvPr/>
        </p:nvSpPr>
        <p:spPr>
          <a:xfrm rot="21600000">
            <a:off x="1085707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4" name="자유형 3"/>
          <p:cNvSpPr/>
          <p:nvPr/>
        </p:nvSpPr>
        <p:spPr>
          <a:xfrm rot="21600000">
            <a:off x="11285893" y="144501"/>
            <a:ext cx="358963" cy="0"/>
          </a:xfrm>
          <a:custGeom>
            <a:avLst/>
            <a:gdLst/>
            <a:rect l="l" t="t" r="r" b="b"/>
            <a:pathLst>
              <a:path w="6429">
                <a:moveTo>
                  <a:pt x="0" y="0"/>
                </a:moveTo>
                <a:lnTo>
                  <a:pt x="6429" y="0"/>
                </a:lnTo>
              </a:path>
            </a:pathLst>
          </a:custGeom>
          <a:noFill/>
          <a:ln w="44367" cap="rnd" cmpd="sng" algn="ctr">
            <a:solidFill>
              <a:srgbClr val="8dbabd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5" name="자유형 4"/>
          <p:cNvSpPr/>
          <p:nvPr/>
        </p:nvSpPr>
        <p:spPr>
          <a:xfrm rot="21600000">
            <a:off x="11713143" y="144501"/>
            <a:ext cx="358908" cy="0"/>
          </a:xfrm>
          <a:custGeom>
            <a:avLst/>
            <a:gdLst/>
            <a:rect l="l" t="t" r="r" b="b"/>
            <a:pathLst>
              <a:path w="6428">
                <a:moveTo>
                  <a:pt x="0" y="0"/>
                </a:moveTo>
                <a:lnTo>
                  <a:pt x="6428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6" name="자유형 5"/>
          <p:cNvSpPr/>
          <p:nvPr/>
        </p:nvSpPr>
        <p:spPr>
          <a:xfrm>
            <a:off x="1025970" y="987890"/>
            <a:ext cx="2159981" cy="1563"/>
          </a:xfrm>
          <a:custGeom>
            <a:avLst/>
            <a:gdLst/>
            <a:rect l="l" t="t" r="r" b="b"/>
            <a:pathLst>
              <a:path w="38685" h="28">
                <a:moveTo>
                  <a:pt x="0" y="0"/>
                </a:moveTo>
                <a:lnTo>
                  <a:pt x="38685" y="28"/>
                </a:lnTo>
              </a:path>
            </a:pathLst>
          </a:custGeom>
          <a:noFill/>
          <a:ln w="6274" cap="rnd" cmpd="sng" algn="ctr">
            <a:solidFill>
              <a:srgbClr val="808080"/>
            </a:solidFill>
            <a:prstDash val="solid"/>
            <a:round/>
          </a:ln>
        </p:spPr>
      </p:sp>
      <p:sp>
        <p:nvSpPr>
          <p:cNvPr id="7" name="직사각형 6"/>
          <p:cNvSpPr/>
          <p:nvPr/>
        </p:nvSpPr>
        <p:spPr>
          <a:xfrm>
            <a:off x="1194485" y="436742"/>
            <a:ext cx="1802029" cy="57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경쟁제품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585" y="498719"/>
            <a:ext cx="582830" cy="4518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4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03.</a:t>
            </a:r>
            <a:endParaRPr xmlns:mc="http://schemas.openxmlformats.org/markup-compatibility/2006" xmlns:hp="http://schemas.haansoft.com/office/presentation/8.0" lang="ko-KR" altLang="en-US" sz="24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585" y="1209483"/>
            <a:ext cx="4461550" cy="3887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</a:pPr>
            <a:r>
              <a:rPr xmlns:mc="http://schemas.openxmlformats.org/markup-compatibility/2006" xmlns:hp="http://schemas.haansoft.com/office/presentation/8.0" lang="ko-KR" altLang="ko-KR" sz="2000" b="0" i="0" spc="5" mc:Ignorable="hp" hp:hslEmbossed="0">
                <a:latin typeface="문체부 돋음체"/>
                <a:ea typeface="함초롬돋움 확장"/>
                <a:sym typeface="Wingdings"/>
              </a:rPr>
              <a:t>의약품 검색 </a:t>
            </a:r>
            <a:r>
              <a:rPr xmlns:mc="http://schemas.openxmlformats.org/markup-compatibility/2006" xmlns:hp="http://schemas.haansoft.com/office/presentation/8.0" lang="ko-KR" altLang="ko-KR" sz="2000" b="0" i="0" spc="5" mc:Ignorable="hp" hp:hslEmbossed="0">
                <a:latin typeface="함초롬돋움 확장"/>
                <a:ea typeface="함초롬돋움 확장"/>
                <a:sym typeface="Wingdings"/>
              </a:rPr>
              <a:t>(약학정보원)</a:t>
            </a:r>
            <a:endParaRPr xmlns:mc="http://schemas.openxmlformats.org/markup-compatibility/2006" xmlns:hp="http://schemas.haansoft.com/office/presentation/8.0" lang="ko-KR" altLang="ko-KR" sz="2000" b="0" i="0" spc="5" mc:Ignorable="hp" hp:hslEmbossed="0">
              <a:latin typeface="함초롬돋움 확장"/>
              <a:ea typeface="함초롬돋움 확장"/>
              <a:sym typeface="Wingdings"/>
            </a:endParaRPr>
          </a:p>
        </p:txBody>
      </p:sp>
      <p:sp>
        <p:nvSpPr>
          <p:cNvPr id="8" name="직사각형 7"/>
          <p:cNvSpPr txBox="1"/>
          <p:nvPr/>
        </p:nvSpPr>
        <p:spPr>
          <a:xfrm>
            <a:off x="451244" y="1827568"/>
            <a:ext cx="3088114" cy="1456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ko-KR" sz="1500">
                <a:latin typeface="문체부 제목 돋음체"/>
                <a:ea typeface="문체부 제목 돋음체"/>
                <a:sym typeface="Wingdings"/>
              </a:rPr>
              <a:t> 공익재단 약학정보원에서 운영하는 서비스.</a:t>
            </a:r>
            <a:endParaRPr lang="ko-KR" altLang="ko-KR" sz="1500">
              <a:latin typeface="문체부 제목 돋음체"/>
              <a:ea typeface="문체부 제목 돋음체"/>
              <a:sym typeface="Wingdings"/>
            </a:endParaRPr>
          </a:p>
          <a:p>
            <a:pPr/>
            <a:r>
              <a:rPr lang="ko-KR" altLang="ko-KR" sz="1500">
                <a:latin typeface="문체부 제목 돋음체"/>
                <a:ea typeface="문체부 제목 돋음체"/>
                <a:sym typeface="Wingdings"/>
              </a:rPr>
              <a:t> 제품명 / 성분명 / 회사명 / 약품분류 등등 식품의약품안전처의 모든 테이터를 이용해 약물 검색 가능.</a:t>
            </a:r>
            <a:endParaRPr lang="ko-KR" altLang="ko-KR" sz="1500">
              <a:latin typeface="문체부 제목 돋음체"/>
              <a:ea typeface="문체부 제목 돋음체"/>
              <a:sym typeface="Wingdings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728639" y="1240862"/>
            <a:ext cx="7061716" cy="43762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21600000">
            <a:off x="1042982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3" name="자유형 2"/>
          <p:cNvSpPr/>
          <p:nvPr/>
        </p:nvSpPr>
        <p:spPr>
          <a:xfrm rot="21600000">
            <a:off x="1085707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4" name="자유형 3"/>
          <p:cNvSpPr/>
          <p:nvPr/>
        </p:nvSpPr>
        <p:spPr>
          <a:xfrm rot="21600000">
            <a:off x="11285893" y="144501"/>
            <a:ext cx="358963" cy="0"/>
          </a:xfrm>
          <a:custGeom>
            <a:avLst/>
            <a:gdLst/>
            <a:rect l="l" t="t" r="r" b="b"/>
            <a:pathLst>
              <a:path w="6429">
                <a:moveTo>
                  <a:pt x="0" y="0"/>
                </a:moveTo>
                <a:lnTo>
                  <a:pt x="6429" y="0"/>
                </a:lnTo>
              </a:path>
            </a:pathLst>
          </a:custGeom>
          <a:noFill/>
          <a:ln w="44367" cap="rnd" cmpd="sng" algn="ctr">
            <a:solidFill>
              <a:srgbClr val="8dbabd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5" name="자유형 4"/>
          <p:cNvSpPr/>
          <p:nvPr/>
        </p:nvSpPr>
        <p:spPr>
          <a:xfrm rot="21600000">
            <a:off x="11713143" y="144501"/>
            <a:ext cx="358908" cy="0"/>
          </a:xfrm>
          <a:custGeom>
            <a:avLst/>
            <a:gdLst/>
            <a:rect l="l" t="t" r="r" b="b"/>
            <a:pathLst>
              <a:path w="6428">
                <a:moveTo>
                  <a:pt x="0" y="0"/>
                </a:moveTo>
                <a:lnTo>
                  <a:pt x="6428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6" name="자유형 5"/>
          <p:cNvSpPr/>
          <p:nvPr/>
        </p:nvSpPr>
        <p:spPr>
          <a:xfrm>
            <a:off x="1025970" y="987890"/>
            <a:ext cx="2159981" cy="1563"/>
          </a:xfrm>
          <a:custGeom>
            <a:avLst/>
            <a:gdLst/>
            <a:rect l="l" t="t" r="r" b="b"/>
            <a:pathLst>
              <a:path w="38685" h="28">
                <a:moveTo>
                  <a:pt x="0" y="0"/>
                </a:moveTo>
                <a:lnTo>
                  <a:pt x="38685" y="28"/>
                </a:lnTo>
              </a:path>
            </a:pathLst>
          </a:custGeom>
          <a:noFill/>
          <a:ln w="6274" cap="rnd" cmpd="sng" algn="ctr">
            <a:solidFill>
              <a:srgbClr val="808080"/>
            </a:solidFill>
            <a:prstDash val="solid"/>
            <a:round/>
          </a:ln>
        </p:spPr>
      </p:sp>
      <p:sp>
        <p:nvSpPr>
          <p:cNvPr id="7" name="직사각형 6"/>
          <p:cNvSpPr/>
          <p:nvPr/>
        </p:nvSpPr>
        <p:spPr>
          <a:xfrm>
            <a:off x="1194485" y="436742"/>
            <a:ext cx="1802029" cy="57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경쟁제품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585" y="498719"/>
            <a:ext cx="582830" cy="4518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4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03.</a:t>
            </a:r>
            <a:endParaRPr xmlns:mc="http://schemas.openxmlformats.org/markup-compatibility/2006" xmlns:hp="http://schemas.haansoft.com/office/presentation/8.0" lang="ko-KR" altLang="en-US" sz="24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585" y="1209483"/>
            <a:ext cx="4461550" cy="3887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</a:pPr>
            <a:r>
              <a:rPr xmlns:mc="http://schemas.openxmlformats.org/markup-compatibility/2006" xmlns:hp="http://schemas.haansoft.com/office/presentation/8.0" lang="ko-KR" altLang="ko-KR" sz="2000" b="0" i="0" spc="5" mc:Ignorable="hp" hp:hslEmbossed="0">
                <a:latin typeface="문체부 돋음체"/>
                <a:ea typeface="함초롬돋움 확장"/>
                <a:sym typeface="Wingdings"/>
              </a:rPr>
              <a:t>스마트</a:t>
            </a:r>
            <a:r>
              <a:rPr xmlns:mc="http://schemas.openxmlformats.org/markup-compatibility/2006" xmlns:hp="http://schemas.haansoft.com/office/presentation/8.0" lang="ko-KR" altLang="ko-KR" sz="2000" b="0" i="0" spc="5" mc:Ignorable="hp" hp:hslEmbossed="0">
                <a:latin typeface="함초롬돋움 확장"/>
                <a:ea typeface="함초롬돋움 확장"/>
                <a:sym typeface="Wingdings"/>
              </a:rPr>
              <a:t>DUR</a:t>
            </a:r>
            <a:endParaRPr xmlns:mc="http://schemas.openxmlformats.org/markup-compatibility/2006" xmlns:hp="http://schemas.haansoft.com/office/presentation/8.0" lang="ko-KR" altLang="ko-KR" sz="2000" b="0" i="0" spc="5" mc:Ignorable="hp" hp:hslEmbossed="0">
              <a:latin typeface="함초롬돋움 확장"/>
              <a:ea typeface="함초롬돋움 확장"/>
              <a:sym typeface="Wingdings"/>
            </a:endParaRPr>
          </a:p>
        </p:txBody>
      </p:sp>
      <p:sp>
        <p:nvSpPr>
          <p:cNvPr id="9" name="직사각형 7"/>
          <p:cNvSpPr txBox="1"/>
          <p:nvPr/>
        </p:nvSpPr>
        <p:spPr>
          <a:xfrm>
            <a:off x="451244" y="1827568"/>
            <a:ext cx="3088114" cy="999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ko-KR" sz="1500">
                <a:latin typeface="문체부 제목 돋음체"/>
                <a:ea typeface="문체부 제목 돋음체"/>
                <a:sym typeface="Wingdings"/>
              </a:rPr>
              <a:t>기존의 약물검색 기능을 이용해 </a:t>
            </a:r>
            <a:r>
              <a:rPr lang="ko-KR" altLang="ko-KR" sz="1500">
                <a:solidFill>
                  <a:srgbClr val="ff0000"/>
                </a:solidFill>
                <a:latin typeface="문체부 제목 돋음체"/>
                <a:ea typeface="문체부 제목 돋음체"/>
                <a:sym typeface="Wingdings"/>
              </a:rPr>
              <a:t>처방약검토기능</a:t>
            </a:r>
            <a:r>
              <a:rPr lang="ko-KR" altLang="ko-KR" sz="1500">
                <a:latin typeface="문체부 제목 돋음체"/>
                <a:ea typeface="문체부 제목 돋음체"/>
                <a:sym typeface="Wingdings"/>
              </a:rPr>
              <a:t> (복용할 약물이 문제가 없는지 검토, 주의사항등을 열람)이 가능한 어플리케이션.</a:t>
            </a:r>
            <a:endParaRPr lang="ko-KR" altLang="ko-KR" sz="1500">
              <a:latin typeface="문체부 제목 돋음체"/>
              <a:ea typeface="문체부 제목 돋음체"/>
              <a:sym typeface="Wingdings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523852" y="999768"/>
            <a:ext cx="7693754" cy="485846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21600000">
            <a:off x="1042982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3" name="자유형 2"/>
          <p:cNvSpPr/>
          <p:nvPr/>
        </p:nvSpPr>
        <p:spPr>
          <a:xfrm rot="21600000">
            <a:off x="1085707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4" name="자유형 3"/>
          <p:cNvSpPr/>
          <p:nvPr/>
        </p:nvSpPr>
        <p:spPr>
          <a:xfrm rot="21600000">
            <a:off x="11285893" y="144501"/>
            <a:ext cx="358963" cy="0"/>
          </a:xfrm>
          <a:custGeom>
            <a:avLst/>
            <a:gdLst/>
            <a:rect l="l" t="t" r="r" b="b"/>
            <a:pathLst>
              <a:path w="6429">
                <a:moveTo>
                  <a:pt x="0" y="0"/>
                </a:moveTo>
                <a:lnTo>
                  <a:pt x="6429" y="0"/>
                </a:lnTo>
              </a:path>
            </a:pathLst>
          </a:custGeom>
          <a:noFill/>
          <a:ln w="44367" cap="rnd" cmpd="sng" algn="ctr">
            <a:solidFill>
              <a:srgbClr val="8dbabd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5" name="자유형 4"/>
          <p:cNvSpPr/>
          <p:nvPr/>
        </p:nvSpPr>
        <p:spPr>
          <a:xfrm rot="21600000">
            <a:off x="11713143" y="144501"/>
            <a:ext cx="358908" cy="0"/>
          </a:xfrm>
          <a:custGeom>
            <a:avLst/>
            <a:gdLst/>
            <a:rect l="l" t="t" r="r" b="b"/>
            <a:pathLst>
              <a:path w="6428">
                <a:moveTo>
                  <a:pt x="0" y="0"/>
                </a:moveTo>
                <a:lnTo>
                  <a:pt x="6428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6" name="자유형 5"/>
          <p:cNvSpPr/>
          <p:nvPr/>
        </p:nvSpPr>
        <p:spPr>
          <a:xfrm>
            <a:off x="1025970" y="987890"/>
            <a:ext cx="2159981" cy="1563"/>
          </a:xfrm>
          <a:custGeom>
            <a:avLst/>
            <a:gdLst/>
            <a:rect l="l" t="t" r="r" b="b"/>
            <a:pathLst>
              <a:path w="38685" h="28">
                <a:moveTo>
                  <a:pt x="0" y="0"/>
                </a:moveTo>
                <a:lnTo>
                  <a:pt x="38685" y="28"/>
                </a:lnTo>
              </a:path>
            </a:pathLst>
          </a:custGeom>
          <a:noFill/>
          <a:ln w="6274" cap="rnd" cmpd="sng" algn="ctr">
            <a:solidFill>
              <a:srgbClr val="808080"/>
            </a:solidFill>
            <a:prstDash val="solid"/>
            <a:round/>
          </a:ln>
        </p:spPr>
      </p:sp>
      <p:sp>
        <p:nvSpPr>
          <p:cNvPr id="7" name="직사각형 6"/>
          <p:cNvSpPr/>
          <p:nvPr/>
        </p:nvSpPr>
        <p:spPr>
          <a:xfrm>
            <a:off x="1194485" y="436742"/>
            <a:ext cx="1802029" cy="57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경쟁제품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585" y="498719"/>
            <a:ext cx="582830" cy="4518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4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03.</a:t>
            </a:r>
            <a:endParaRPr xmlns:mc="http://schemas.openxmlformats.org/markup-compatibility/2006" xmlns:hp="http://schemas.haansoft.com/office/presentation/8.0" lang="ko-KR" altLang="en-US" sz="24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585" y="1209483"/>
            <a:ext cx="4461550" cy="4649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</a:pPr>
            <a:r>
              <a:rPr xmlns:mc="http://schemas.openxmlformats.org/markup-compatibility/2006" xmlns:hp="http://schemas.haansoft.com/office/presentation/8.0" lang="ko-KR" altLang="en-US" sz="2500" b="0" i="0" spc="5" mc:Ignorable="hp" hp:hslEmbossed="0">
                <a:latin typeface="문체부 돋음체"/>
                <a:ea typeface="문체부 돋음체"/>
                <a:sym typeface="Wingdings"/>
              </a:rPr>
              <a:t>프로젝트의 경쟁력</a:t>
            </a:r>
            <a:endParaRPr xmlns:mc="http://schemas.openxmlformats.org/markup-compatibility/2006" xmlns:hp="http://schemas.haansoft.com/office/presentation/8.0" lang="ko-KR" altLang="en-US" sz="2500" b="0" i="0" spc="5" mc:Ignorable="hp" hp:hslEmbossed="0">
              <a:latin typeface="문체부 돋음체"/>
              <a:ea typeface="문체부 돋음체"/>
              <a:sym typeface="Wingdings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736097" y="3429000"/>
            <a:ext cx="2428875" cy="1885950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332847" y="3078925"/>
            <a:ext cx="2737026" cy="2737026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8149389" y="2927998"/>
            <a:ext cx="2887953" cy="2887953"/>
          </a:xfrm>
          <a:prstGeom prst="rect">
            <a:avLst/>
          </a:prstGeom>
        </p:spPr>
      </p:pic>
      <p:sp>
        <p:nvSpPr>
          <p:cNvPr id="15" name="직사각형 7"/>
          <p:cNvSpPr txBox="1"/>
          <p:nvPr/>
        </p:nvSpPr>
        <p:spPr>
          <a:xfrm>
            <a:off x="981759" y="2688722"/>
            <a:ext cx="3088114" cy="3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>
                <a:latin typeface="문체부 제목 돋음체"/>
                <a:ea typeface="문체부 제목 돋음체"/>
                <a:sym typeface="Wingdings"/>
              </a:rPr>
              <a:t>기존 검색기능</a:t>
            </a:r>
            <a:endParaRPr lang="ko-KR" altLang="en-US" sz="2000">
              <a:latin typeface="문체부 제목 돋음체"/>
              <a:ea typeface="문체부 제목 돋음체"/>
              <a:sym typeface="Wingdings"/>
            </a:endParaRPr>
          </a:p>
        </p:txBody>
      </p:sp>
      <p:sp>
        <p:nvSpPr>
          <p:cNvPr id="16" name="직사각형 7"/>
          <p:cNvSpPr txBox="1"/>
          <p:nvPr/>
        </p:nvSpPr>
        <p:spPr>
          <a:xfrm>
            <a:off x="4406477" y="2688722"/>
            <a:ext cx="3088114" cy="3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>
                <a:latin typeface="문체부 제목 돋음체"/>
                <a:ea typeface="문체부 제목 돋음체"/>
                <a:sym typeface="Wingdings"/>
              </a:rPr>
              <a:t>사진검색 기능</a:t>
            </a:r>
            <a:endParaRPr lang="ko-KR" altLang="en-US" sz="2000">
              <a:latin typeface="문체부 제목 돋음체"/>
              <a:ea typeface="문체부 제목 돋음체"/>
              <a:sym typeface="Wingdings"/>
            </a:endParaRPr>
          </a:p>
        </p:txBody>
      </p:sp>
      <p:sp>
        <p:nvSpPr>
          <p:cNvPr id="17" name="직사각형 7"/>
          <p:cNvSpPr txBox="1"/>
          <p:nvPr/>
        </p:nvSpPr>
        <p:spPr>
          <a:xfrm>
            <a:off x="8049309" y="2730261"/>
            <a:ext cx="3088114" cy="3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>
                <a:latin typeface="문체부 제목 돋음체"/>
                <a:ea typeface="문체부 제목 돋음체"/>
                <a:sym typeface="Wingdings"/>
              </a:rPr>
              <a:t>추가 편의기능</a:t>
            </a:r>
            <a:endParaRPr lang="ko-KR" altLang="en-US" sz="2000">
              <a:latin typeface="문체부 제목 돋음체"/>
              <a:ea typeface="문체부 제목 돋음체"/>
              <a:sym typeface="Wingdings"/>
            </a:endParaRPr>
          </a:p>
        </p:txBody>
      </p:sp>
      <p:sp>
        <p:nvSpPr>
          <p:cNvPr id="18" name="직사각형 17"/>
          <p:cNvSpPr txBox="1"/>
          <p:nvPr/>
        </p:nvSpPr>
        <p:spPr>
          <a:xfrm>
            <a:off x="4238175" y="5680021"/>
            <a:ext cx="3424719" cy="909374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ko-KR" altLang="en-US">
                <a:solidFill>
                  <a:srgbClr val="ff0000"/>
                </a:solidFill>
                <a:latin typeface="문체부 제목 돋음체"/>
                <a:ea typeface="문체부 제목 돋음체"/>
                <a:sym typeface="Wingdings"/>
              </a:rPr>
              <a:t>사진검색</a:t>
            </a:r>
            <a:r>
              <a:rPr lang="ko-KR" altLang="en-US">
                <a:latin typeface="문체부 제목 돋음체"/>
                <a:ea typeface="문체부 제목 돋음체"/>
                <a:sym typeface="Wingdings"/>
              </a:rPr>
              <a:t>기능으로 다양한 연령층이 더욱 쉽게 약물정보 식별 가능 </a:t>
            </a:r>
            <a:endParaRPr lang="ko-KR" altLang="en-US">
              <a:latin typeface="문체부 제목 돋음체"/>
              <a:ea typeface="문체부 제목 돋음체"/>
              <a:sym typeface="Wingdings"/>
            </a:endParaRPr>
          </a:p>
        </p:txBody>
      </p:sp>
      <p:sp>
        <p:nvSpPr>
          <p:cNvPr id="19" name="직사각형 18"/>
          <p:cNvSpPr txBox="1"/>
          <p:nvPr/>
        </p:nvSpPr>
        <p:spPr>
          <a:xfrm>
            <a:off x="981759" y="5680021"/>
            <a:ext cx="3088114" cy="642674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ko-KR" altLang="en-US">
                <a:latin typeface="문체부 제목 돋음체"/>
                <a:ea typeface="문체부 제목 돋음체"/>
                <a:sym typeface="Wingdings"/>
              </a:rPr>
              <a:t>한계 - 약물식별코드 등을 </a:t>
            </a:r>
            <a:r>
              <a:rPr lang="ko-KR" altLang="en-US">
                <a:solidFill>
                  <a:srgbClr val="ff0000"/>
                </a:solidFill>
                <a:latin typeface="문체부 제목 돋음체"/>
                <a:ea typeface="문체부 제목 돋음체"/>
                <a:sym typeface="Wingdings"/>
              </a:rPr>
              <a:t>직접 입력</a:t>
            </a:r>
            <a:endParaRPr lang="ko-KR" altLang="en-US">
              <a:solidFill>
                <a:srgbClr val="ff0000"/>
              </a:solidFill>
              <a:latin typeface="문체부 제목 돋음체"/>
              <a:ea typeface="문체부 제목 돋음체"/>
              <a:sym typeface="Wingdings"/>
            </a:endParaRPr>
          </a:p>
        </p:txBody>
      </p:sp>
      <p:sp>
        <p:nvSpPr>
          <p:cNvPr id="20" name="직사각형 19"/>
          <p:cNvSpPr txBox="1"/>
          <p:nvPr/>
        </p:nvSpPr>
        <p:spPr>
          <a:xfrm>
            <a:off x="8539610" y="5680021"/>
            <a:ext cx="2250746" cy="642674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>
                <a:latin typeface="문체부 제목 돋음체"/>
                <a:ea typeface="문체부 제목 돋음체"/>
                <a:sym typeface="Wingdings"/>
              </a:rPr>
              <a:t>편리한 </a:t>
            </a:r>
            <a:r>
              <a:rPr lang="en-US" altLang="ko-KR">
                <a:latin typeface="문체부 제목 돋음체"/>
                <a:ea typeface="문체부 제목 돋음체"/>
                <a:sym typeface="Wingdings"/>
              </a:rPr>
              <a:t>UI</a:t>
            </a:r>
            <a:r>
              <a:rPr lang="ko-KR" altLang="en-US">
                <a:latin typeface="문체부 제목 돋음체"/>
                <a:ea typeface="문체부 제목 돋음체"/>
                <a:sym typeface="Wingdings"/>
              </a:rPr>
              <a:t>등으로 더욱 쉬운 사용</a:t>
            </a:r>
            <a:endParaRPr lang="ko-KR" altLang="en-US">
              <a:latin typeface="문체부 제목 돋음체"/>
              <a:ea typeface="문체부 제목 돋음체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21600000">
            <a:off x="1042982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3" name="자유형 2"/>
          <p:cNvSpPr/>
          <p:nvPr/>
        </p:nvSpPr>
        <p:spPr>
          <a:xfrm rot="21600000">
            <a:off x="1085707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4" name="자유형 3"/>
          <p:cNvSpPr/>
          <p:nvPr/>
        </p:nvSpPr>
        <p:spPr>
          <a:xfrm rot="21600000">
            <a:off x="11285893" y="144501"/>
            <a:ext cx="358963" cy="0"/>
          </a:xfrm>
          <a:custGeom>
            <a:avLst/>
            <a:gdLst/>
            <a:rect l="l" t="t" r="r" b="b"/>
            <a:pathLst>
              <a:path w="6429">
                <a:moveTo>
                  <a:pt x="0" y="0"/>
                </a:moveTo>
                <a:lnTo>
                  <a:pt x="6429" y="0"/>
                </a:lnTo>
              </a:path>
            </a:pathLst>
          </a:custGeom>
          <a:noFill/>
          <a:ln w="44367" cap="rnd" cmpd="sng" algn="ctr">
            <a:solidFill>
              <a:srgbClr val="8dbabd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5" name="자유형 4"/>
          <p:cNvSpPr/>
          <p:nvPr/>
        </p:nvSpPr>
        <p:spPr>
          <a:xfrm rot="21600000">
            <a:off x="11713143" y="144501"/>
            <a:ext cx="358908" cy="0"/>
          </a:xfrm>
          <a:custGeom>
            <a:avLst/>
            <a:gdLst/>
            <a:rect l="l" t="t" r="r" b="b"/>
            <a:pathLst>
              <a:path w="6428">
                <a:moveTo>
                  <a:pt x="0" y="0"/>
                </a:moveTo>
                <a:lnTo>
                  <a:pt x="6428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6" name="자유형 5"/>
          <p:cNvSpPr/>
          <p:nvPr/>
        </p:nvSpPr>
        <p:spPr>
          <a:xfrm>
            <a:off x="1025970" y="987890"/>
            <a:ext cx="2159981" cy="1563"/>
          </a:xfrm>
          <a:custGeom>
            <a:avLst/>
            <a:gdLst/>
            <a:rect l="l" t="t" r="r" b="b"/>
            <a:pathLst>
              <a:path w="38685" h="28">
                <a:moveTo>
                  <a:pt x="0" y="0"/>
                </a:moveTo>
                <a:lnTo>
                  <a:pt x="38685" y="28"/>
                </a:lnTo>
              </a:path>
            </a:pathLst>
          </a:custGeom>
          <a:noFill/>
          <a:ln w="6274" cap="rnd" cmpd="sng" algn="ctr">
            <a:solidFill>
              <a:srgbClr val="808080"/>
            </a:solidFill>
            <a:prstDash val="solid"/>
            <a:round/>
          </a:ln>
        </p:spPr>
      </p:sp>
      <p:sp>
        <p:nvSpPr>
          <p:cNvPr id="7" name="직사각형 6"/>
          <p:cNvSpPr/>
          <p:nvPr/>
        </p:nvSpPr>
        <p:spPr>
          <a:xfrm>
            <a:off x="1404035" y="436742"/>
            <a:ext cx="1401979" cy="57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필요성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585" y="498719"/>
            <a:ext cx="582830" cy="4518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4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03.</a:t>
            </a:r>
            <a:endParaRPr xmlns:mc="http://schemas.openxmlformats.org/markup-compatibility/2006" xmlns:hp="http://schemas.haansoft.com/office/presentation/8.0" lang="ko-KR" altLang="en-US" sz="24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585" y="1209483"/>
            <a:ext cx="4461550" cy="4649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</a:pPr>
            <a:r>
              <a:rPr xmlns:mc="http://schemas.openxmlformats.org/markup-compatibility/2006" xmlns:hp="http://schemas.haansoft.com/office/presentation/8.0" lang="ko-KR" altLang="en-US" sz="2500" b="0" i="0" spc="5" mc:Ignorable="hp" hp:hslEmbossed="0">
                <a:latin typeface="문체부 돋음체"/>
                <a:ea typeface="문체부 돋음체"/>
                <a:sym typeface="Wingdings"/>
              </a:rPr>
              <a:t>프로젝트의 경쟁력</a:t>
            </a:r>
            <a:endParaRPr xmlns:mc="http://schemas.openxmlformats.org/markup-compatibility/2006" xmlns:hp="http://schemas.haansoft.com/office/presentation/8.0" lang="ko-KR" altLang="en-US" sz="2500" b="0" i="0" spc="5" mc:Ignorable="hp" hp:hslEmbossed="0">
              <a:latin typeface="문체부 돋음체"/>
              <a:ea typeface="문체부 돋음체"/>
              <a:sym typeface="Wingdings"/>
            </a:endParaRPr>
          </a:p>
        </p:txBody>
      </p:sp>
      <p:sp>
        <p:nvSpPr>
          <p:cNvPr id="21" name="직사각형 20"/>
          <p:cNvSpPr txBox="1"/>
          <p:nvPr/>
        </p:nvSpPr>
        <p:spPr>
          <a:xfrm>
            <a:off x="3553973" y="334692"/>
            <a:ext cx="8159169" cy="6188615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ko-KR" sz="2000">
                <a:latin typeface="문체부 제목 돋음체"/>
                <a:ea typeface="문체부 제목 돋음체"/>
                <a:sym typeface="Wingdings"/>
              </a:rPr>
              <a:t>4.1 국내 의약품 오용 현황</a:t>
            </a:r>
            <a:endParaRPr lang="ko-KR" altLang="ko-KR" sz="2000">
              <a:latin typeface="문체부 제목 돋음체"/>
              <a:ea typeface="문체부 제목 돋음체"/>
              <a:sym typeface="Wingdings"/>
            </a:endParaRPr>
          </a:p>
          <a:p>
            <a:pPr/>
            <a:r>
              <a:rPr lang="ko-KR" altLang="ko-KR" sz="2000">
                <a:latin typeface="문체부 제목 돋음체"/>
                <a:ea typeface="문체부 제목 돋음체"/>
                <a:sym typeface="Wingdings"/>
              </a:rPr>
              <a:t>  </a:t>
            </a:r>
            <a:endParaRPr lang="ko-KR" altLang="ko-KR" sz="2000">
              <a:latin typeface="문체부 제목 돋음체"/>
              <a:ea typeface="문체부 제목 돋음체"/>
              <a:sym typeface="Wingdings"/>
            </a:endParaRPr>
          </a:p>
          <a:p>
            <a:pPr/>
            <a:r>
              <a:rPr lang="ko-KR" altLang="ko-KR" sz="2000">
                <a:latin typeface="문체부 제목 돋음체"/>
                <a:ea typeface="문체부 제목 돋음체"/>
                <a:sym typeface="Wingdings"/>
              </a:rPr>
              <a:t> 2015년 기준으로 전체 의약품 부작용 신고는 20만건에 육박하며 10년전보다 </a:t>
            </a:r>
            <a:r>
              <a:rPr lang="ko-KR" altLang="ko-KR" sz="2000">
                <a:solidFill>
                  <a:srgbClr val="ff0000"/>
                </a:solidFill>
                <a:latin typeface="문체부 제목 돋음체"/>
                <a:ea typeface="문체부 제목 돋음체"/>
                <a:sym typeface="Wingdings"/>
              </a:rPr>
              <a:t>80배</a:t>
            </a:r>
            <a:r>
              <a:rPr lang="ko-KR" altLang="ko-KR" sz="2000">
                <a:latin typeface="문체부 제목 돋음체"/>
                <a:ea typeface="문체부 제목 돋음체"/>
                <a:sym typeface="Wingdings"/>
              </a:rPr>
              <a:t> 넘는 수치를 보여주고 있다. 인구 100만명당 의약품 오용으로 인한 </a:t>
            </a:r>
            <a:r>
              <a:rPr lang="ko-KR" altLang="ko-KR" sz="2000">
                <a:solidFill>
                  <a:srgbClr val="ff0000"/>
                </a:solidFill>
                <a:latin typeface="문체부 제목 돋음체"/>
                <a:ea typeface="문체부 제목 돋음체"/>
                <a:sym typeface="Wingdings"/>
              </a:rPr>
              <a:t>부작용 사례는 지난 10년간에 비해 80배 증가</a:t>
            </a:r>
            <a:r>
              <a:rPr lang="ko-KR" altLang="ko-KR" sz="2000">
                <a:latin typeface="문체부 제목 돋음체"/>
                <a:ea typeface="문체부 제목 돋음체"/>
                <a:sym typeface="Wingdings"/>
              </a:rPr>
              <a:t>한 수치를 보여주고 있다.병원과 약국에서 환자 처방 정보를 제공하고 교육하는 제도가 시행되고있지만 일반의약품 및 건강식품에 대해서는 미흡하다.</a:t>
            </a:r>
            <a:r>
              <a:rPr lang="ko-KR" altLang="en-US" sz="2000">
                <a:latin typeface="문체부 제목 돋음체"/>
                <a:ea typeface="문체부 제목 돋음체"/>
                <a:sym typeface="Wingdings"/>
              </a:rPr>
              <a:t>         </a:t>
            </a:r>
            <a:r>
              <a:rPr lang="ko-KR" altLang="en-US" sz="2000">
                <a:solidFill>
                  <a:srgbClr val="ff0000"/>
                </a:solidFill>
                <a:latin typeface="문체부 제목 돋음체"/>
                <a:ea typeface="문체부 제목 돋음체"/>
                <a:sym typeface="Wingdings"/>
              </a:rPr>
              <a:t>&lt;기존 제도의 미흡&gt;</a:t>
            </a:r>
            <a:r>
              <a:rPr lang="ko-KR" altLang="en-US" sz="2000">
                <a:latin typeface="문체부 제목 돋음체"/>
                <a:ea typeface="문체부 제목 돋음체"/>
                <a:sym typeface="Wingdings"/>
              </a:rPr>
              <a:t>   </a:t>
            </a:r>
            <a:endParaRPr lang="ko-KR" altLang="en-US" sz="2000">
              <a:latin typeface="문체부 제목 돋음체"/>
              <a:ea typeface="문체부 제목 돋음체"/>
              <a:sym typeface="Wingdings"/>
            </a:endParaRPr>
          </a:p>
          <a:p>
            <a:pPr/>
            <a:r>
              <a:rPr lang="ko-KR" altLang="ko-KR" sz="2000">
                <a:latin typeface="문체부 제목 돋음체"/>
                <a:ea typeface="문체부 제목 돋음체"/>
                <a:sym typeface="Wingdings"/>
              </a:rPr>
              <a:t> </a:t>
            </a:r>
            <a:endParaRPr lang="ko-KR" altLang="ko-KR" sz="2000">
              <a:latin typeface="문체부 제목 돋음체"/>
              <a:ea typeface="문체부 제목 돋음체"/>
              <a:sym typeface="Wingdings"/>
            </a:endParaRPr>
          </a:p>
          <a:p>
            <a:pPr/>
            <a:endParaRPr lang="ko-KR" altLang="ko-KR" sz="2000">
              <a:latin typeface="문체부 제목 돋음체"/>
              <a:ea typeface="문체부 제목 돋음체"/>
              <a:sym typeface="Wingdings"/>
            </a:endParaRPr>
          </a:p>
          <a:p>
            <a:pPr/>
            <a:endParaRPr lang="ko-KR" altLang="ko-KR" sz="2000">
              <a:latin typeface="문체부 제목 돋음체"/>
              <a:ea typeface="문체부 제목 돋음체"/>
              <a:sym typeface="Wingdings"/>
            </a:endParaRPr>
          </a:p>
          <a:p>
            <a:pPr/>
            <a:endParaRPr lang="ko-KR" altLang="ko-KR" sz="2000">
              <a:latin typeface="문체부 제목 돋음체"/>
              <a:ea typeface="문체부 제목 돋음체"/>
              <a:sym typeface="Wingdings"/>
            </a:endParaRPr>
          </a:p>
          <a:p>
            <a:pPr/>
            <a:endParaRPr lang="ko-KR" altLang="ko-KR" sz="2000">
              <a:latin typeface="문체부 제목 돋음체"/>
              <a:ea typeface="문체부 제목 돋음체"/>
              <a:sym typeface="Wingdings"/>
            </a:endParaRPr>
          </a:p>
          <a:p>
            <a:pPr/>
            <a:r>
              <a:rPr lang="ko-KR" altLang="ko-KR" sz="2000">
                <a:latin typeface="문체부 제목 돋음체"/>
                <a:ea typeface="문체부 제목 돋음체"/>
                <a:sym typeface="Wingdings"/>
              </a:rPr>
              <a:t>4.2 세계원격의료 및 헬스케어 시장 규모</a:t>
            </a:r>
            <a:endParaRPr lang="ko-KR" altLang="ko-KR" sz="2000">
              <a:latin typeface="문체부 제목 돋음체"/>
              <a:ea typeface="문체부 제목 돋음체"/>
              <a:sym typeface="Wingdings"/>
            </a:endParaRPr>
          </a:p>
          <a:p>
            <a:pPr/>
            <a:r>
              <a:rPr lang="ko-KR" altLang="ko-KR" sz="2000">
                <a:latin typeface="문체부 제목 돋음체"/>
                <a:ea typeface="문체부 제목 돋음체"/>
                <a:sym typeface="Wingdings"/>
              </a:rPr>
              <a:t> 미국 시장조사업체 스태티스타에 따르면 세계 원격의료 시장은 2021년 약 50조원에 달할것으로 조사됐으며 원격의료시장은 2019년부터 2022년까지 연 9.8% 성장할것으로 예측되며 국내 헬스케어 시장은 2013년 2.6조원 2014년 3조원 등으로 매년 10%넘게 성장하여 2020년의 경우 14조원 규모의 시장을 전망하고 있다.</a:t>
            </a:r>
            <a:endParaRPr lang="ko-KR" altLang="ko-KR" sz="2000">
              <a:latin typeface="문체부 제목 돋음체"/>
              <a:ea typeface="문체부 제목 돋음체"/>
              <a:sym typeface="Wingdings"/>
            </a:endParaRPr>
          </a:p>
          <a:p>
            <a:pPr/>
            <a:r>
              <a:rPr lang="ko-KR" altLang="en-US" sz="2000">
                <a:solidFill>
                  <a:srgbClr val="ff0000"/>
                </a:solidFill>
                <a:latin typeface="문체부 제목 돋음체"/>
                <a:ea typeface="문체부 제목 돋음체"/>
                <a:sym typeface="Wingdings"/>
              </a:rPr>
              <a:t>        &lt;의료시장 성장으로 인해 부작용 사례 급증 예상&gt;</a:t>
            </a:r>
            <a:endParaRPr lang="ko-KR" altLang="en-US" sz="2000">
              <a:solidFill>
                <a:srgbClr val="ff0000"/>
              </a:solidFill>
              <a:latin typeface="문체부 제목 돋음체"/>
              <a:ea typeface="문체부 제목 돋음체"/>
              <a:sym typeface="Wingdings"/>
            </a:endParaRPr>
          </a:p>
        </p:txBody>
      </p:sp>
      <p:pic>
        <p:nvPicPr>
          <p:cNvPr id="22" name="그림 21"/>
          <p:cNvPicPr/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932135" y="3069044"/>
            <a:ext cx="4903470" cy="12242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2499253"/>
            <a:ext cx="4106709" cy="2327590"/>
          </a:xfrm>
          <a:prstGeom prst="rect">
            <a:avLst/>
          </a:prstGeom>
        </p:spPr>
      </p:pic>
      <p:pic>
        <p:nvPicPr>
          <p:cNvPr id="24" name="그림 23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0" y="4826844"/>
            <a:ext cx="4106709" cy="2031156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 rot="21600000">
            <a:off x="1042982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3" name="자유형 2"/>
          <p:cNvSpPr/>
          <p:nvPr/>
        </p:nvSpPr>
        <p:spPr>
          <a:xfrm rot="21600000">
            <a:off x="1085707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4" name="자유형 3"/>
          <p:cNvSpPr/>
          <p:nvPr/>
        </p:nvSpPr>
        <p:spPr>
          <a:xfrm rot="21600000">
            <a:off x="11285893" y="144501"/>
            <a:ext cx="358963" cy="0"/>
          </a:xfrm>
          <a:custGeom>
            <a:avLst/>
            <a:gdLst/>
            <a:rect l="l" t="t" r="r" b="b"/>
            <a:pathLst>
              <a:path w="6429">
                <a:moveTo>
                  <a:pt x="0" y="0"/>
                </a:moveTo>
                <a:lnTo>
                  <a:pt x="6429" y="0"/>
                </a:lnTo>
              </a:path>
            </a:pathLst>
          </a:custGeom>
          <a:noFill/>
          <a:ln w="44367" cap="rnd" cmpd="sng" algn="ctr">
            <a:solidFill>
              <a:srgbClr val="8dbabd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5" name="자유형 4"/>
          <p:cNvSpPr/>
          <p:nvPr/>
        </p:nvSpPr>
        <p:spPr>
          <a:xfrm rot="21600000">
            <a:off x="11713143" y="144501"/>
            <a:ext cx="358908" cy="0"/>
          </a:xfrm>
          <a:custGeom>
            <a:avLst/>
            <a:gdLst/>
            <a:rect l="l" t="t" r="r" b="b"/>
            <a:pathLst>
              <a:path w="6428">
                <a:moveTo>
                  <a:pt x="0" y="0"/>
                </a:moveTo>
                <a:lnTo>
                  <a:pt x="6428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6" name="자유형 5"/>
          <p:cNvSpPr/>
          <p:nvPr/>
        </p:nvSpPr>
        <p:spPr>
          <a:xfrm>
            <a:off x="1025970" y="987890"/>
            <a:ext cx="2159981" cy="1563"/>
          </a:xfrm>
          <a:custGeom>
            <a:avLst/>
            <a:gdLst/>
            <a:rect l="l" t="t" r="r" b="b"/>
            <a:pathLst>
              <a:path w="38685" h="28">
                <a:moveTo>
                  <a:pt x="0" y="0"/>
                </a:moveTo>
                <a:lnTo>
                  <a:pt x="38685" y="28"/>
                </a:lnTo>
              </a:path>
            </a:pathLst>
          </a:custGeom>
          <a:noFill/>
          <a:ln w="6274" cap="rnd" cmpd="sng" algn="ctr">
            <a:solidFill>
              <a:srgbClr val="808080"/>
            </a:solidFill>
            <a:prstDash val="solid"/>
            <a:round/>
          </a:ln>
        </p:spPr>
      </p:sp>
      <p:sp>
        <p:nvSpPr>
          <p:cNvPr id="7" name="직사각형 6"/>
          <p:cNvSpPr/>
          <p:nvPr/>
        </p:nvSpPr>
        <p:spPr>
          <a:xfrm>
            <a:off x="1223060" y="436742"/>
            <a:ext cx="1802030" cy="57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수행계획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585" y="498719"/>
            <a:ext cx="582830" cy="4518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4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04.</a:t>
            </a:r>
            <a:endParaRPr xmlns:mc="http://schemas.openxmlformats.org/markup-compatibility/2006" xmlns:hp="http://schemas.haansoft.com/office/presentation/8.0" lang="ko-KR" altLang="en-US" sz="24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585" y="1209483"/>
            <a:ext cx="4461550" cy="4649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</a:pPr>
            <a:r>
              <a:rPr xmlns:mc="http://schemas.openxmlformats.org/markup-compatibility/2006" xmlns:hp="http://schemas.haansoft.com/office/presentation/8.0" lang="ko-KR" altLang="en-US" sz="2500" b="0" i="0" spc="5" mc:Ignorable="hp" hp:hslEmbossed="0">
                <a:latin typeface="문체부 돋음체"/>
                <a:ea typeface="문체부 돋음체"/>
                <a:sym typeface="Wingdings"/>
              </a:rPr>
              <a:t>프로젝트의 경쟁력</a:t>
            </a:r>
            <a:endParaRPr xmlns:mc="http://schemas.openxmlformats.org/markup-compatibility/2006" xmlns:hp="http://schemas.haansoft.com/office/presentation/8.0" lang="ko-KR" altLang="en-US" sz="2500" b="0" i="0" spc="5" mc:Ignorable="hp" hp:hslEmbossed="0">
              <a:latin typeface="문체부 돋음체"/>
              <a:ea typeface="문체부 돋음체"/>
              <a:sym typeface="Wingdings"/>
            </a:endParaRPr>
          </a:p>
        </p:txBody>
      </p:sp>
      <p:graphicFrame>
        <p:nvGraphicFramePr>
          <p:cNvPr id="23" name="표 22"/>
          <p:cNvGraphicFramePr/>
          <p:nvPr/>
        </p:nvGraphicFramePr>
        <p:xfrm>
          <a:off x="3563622" y="1232176"/>
          <a:ext cx="7901753" cy="4393647"/>
        </p:xfrm>
        <a:graphic>
          <a:graphicData uri="http://schemas.openxmlformats.org/drawingml/2006/table">
            <a:tbl>
              <a:tblPr firstRow="1" bandRow="1"/>
              <a:tblGrid>
                <a:gridCol w="7901753"/>
              </a:tblGrid>
              <a:tr h="439364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ko-KR" sz="2000" b="1">
                          <a:latin typeface="문체부 제목 돋음체"/>
                          <a:ea typeface="문체부 제목 돋음체"/>
                        </a:rPr>
                        <a:t>  설계 및 개발 환경</a:t>
                      </a:r>
                      <a:endParaRPr lang="ko-KR" altLang="ko-KR" sz="2000" b="1">
                        <a:latin typeface="문체부 제목 돋음체"/>
                        <a:ea typeface="문체부 제목 돋음체"/>
                      </a:endParaRPr>
                    </a:p>
                    <a:p>
                      <a:pPr algn="ctr"/>
                      <a:r>
                        <a:rPr lang="ko-KR" altLang="ko-KR" sz="2000" b="1">
                          <a:latin typeface="문체부 제목 돋음체"/>
                          <a:ea typeface="문체부 제목 돋음체"/>
                        </a:rPr>
                        <a:t>  </a:t>
                      </a:r>
                      <a:endParaRPr lang="ko-KR" altLang="ko-KR" sz="2000" b="1">
                        <a:latin typeface="문체부 제목 돋음체"/>
                        <a:ea typeface="문체부 제목 돋음체"/>
                      </a:endParaRPr>
                    </a:p>
                    <a:p>
                      <a:pPr algn="ctr"/>
                      <a:r>
                        <a:rPr lang="ko-KR" altLang="ko-KR" sz="2000" b="1">
                          <a:latin typeface="문체부 제목 돋음체"/>
                          <a:ea typeface="문체부 제목 돋음체"/>
                        </a:rPr>
                        <a:t>   이 프로젝트는 Android Studio를 이용해 클라이언트 어플리케이션을 개발하고 OCR 프로그램을 이용하여 알약 사진과 약 포장지의 데이터를 추출한다. Oracle를 이용하여 데이터베이스를 구현하고 DB서버를 이용한다. 웹크롤링을 통해 웹의 데이터를 얻는다.</a:t>
                      </a:r>
                      <a:endParaRPr lang="ko-KR" altLang="ko-KR" sz="2000" b="1">
                        <a:latin typeface="문체부 제목 돋음체"/>
                        <a:ea typeface="문체부 제목 돋음체"/>
                      </a:endParaRPr>
                    </a:p>
                    <a:p>
                      <a:pPr algn="ctr"/>
                      <a:r>
                        <a:rPr lang="ko-KR" altLang="ko-KR" sz="2000" b="1">
                          <a:latin typeface="문체부 제목 돋음체"/>
                          <a:ea typeface="문체부 제목 돋음체"/>
                        </a:rPr>
                        <a:t>  </a:t>
                      </a:r>
                      <a:endParaRPr lang="ko-KR" altLang="ko-KR" sz="2000" b="1">
                        <a:latin typeface="문체부 제목 돋음체"/>
                        <a:ea typeface="문체부 제목 돋음체"/>
                      </a:endParaRPr>
                    </a:p>
                    <a:p>
                      <a:pPr algn="ctr"/>
                      <a:r>
                        <a:rPr lang="ko-KR" altLang="ko-KR" sz="2000" b="1">
                          <a:latin typeface="문체부 제목 돋음체"/>
                          <a:ea typeface="문체부 제목 돋음체"/>
                        </a:rPr>
                        <a:t>① 안드로이드 스튜디오의 개발 도구는 Java를 이용</a:t>
                      </a:r>
                      <a:endParaRPr lang="ko-KR" altLang="ko-KR" sz="2000" b="1">
                        <a:latin typeface="문체부 제목 돋음체"/>
                        <a:ea typeface="문체부 제목 돋음체"/>
                      </a:endParaRPr>
                    </a:p>
                    <a:p>
                      <a:pPr algn="ctr"/>
                      <a:r>
                        <a:rPr lang="ko-KR" altLang="ko-KR" sz="2000" b="1">
                          <a:latin typeface="문체부 제목 돋음체"/>
                          <a:ea typeface="문체부 제목 돋음체"/>
                        </a:rPr>
                        <a:t>② 웹크롤링은 Python, Java 이용</a:t>
                      </a:r>
                      <a:endParaRPr lang="ko-KR" altLang="ko-KR" sz="2000" b="1">
                        <a:latin typeface="문체부 제목 돋음체"/>
                        <a:ea typeface="문체부 제목 돋음체"/>
                      </a:endParaRPr>
                    </a:p>
                    <a:p>
                      <a:pPr algn="ctr"/>
                      <a:endParaRPr lang="ko-KR" altLang="ko-KR" sz="2000" b="1">
                        <a:latin typeface="문체부 제목 돋음체"/>
                        <a:ea typeface="문체부 제목 돋음체"/>
                      </a:endParaRPr>
                    </a:p>
                    <a:p>
                      <a:pPr algn="ctr"/>
                      <a:r>
                        <a:rPr lang="ko-KR" altLang="ko-KR" sz="2000" b="1">
                          <a:latin typeface="문체부 제목 돋음체"/>
                          <a:ea typeface="문체부 제목 돋음체"/>
                        </a:rPr>
                        <a:t>-S/W : TAndroid 2.1, Eclipse-Helios, JDK 1.6.0_20</a:t>
                      </a:r>
                      <a:endParaRPr lang="ko-KR" altLang="ko-KR" sz="2000" b="1">
                        <a:latin typeface="문체부 제목 돋음체"/>
                        <a:ea typeface="문체부 제목 돋음체"/>
                      </a:endParaRPr>
                    </a:p>
                    <a:p>
                      <a:pPr algn="ctr"/>
                      <a:r>
                        <a:rPr lang="ko-KR" altLang="ko-KR" sz="2000" b="1">
                          <a:latin typeface="문체부 제목 돋음체"/>
                          <a:ea typeface="문체부 제목 돋음체"/>
                        </a:rPr>
                        <a:t>-H/W : 스마트폰</a:t>
                      </a:r>
                      <a:endParaRPr lang="ko-KR" altLang="ko-KR" sz="2000" b="1">
                        <a:latin typeface="문체부 제목 돋음체"/>
                        <a:ea typeface="문체부 제목 돋음체"/>
                      </a:endParaRPr>
                    </a:p>
                  </a:txBody>
                  <a:tcPr marL="91440" marR="91440">
                    <a:lnL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55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531317" y="3681487"/>
            <a:ext cx="4675743" cy="31764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자유형 2"/>
          <p:cNvSpPr/>
          <p:nvPr/>
        </p:nvSpPr>
        <p:spPr>
          <a:xfrm>
            <a:off x="1025970" y="987890"/>
            <a:ext cx="2159981" cy="1563"/>
          </a:xfrm>
          <a:custGeom>
            <a:avLst/>
            <a:gdLst/>
            <a:rect l="l" t="t" r="r" b="b"/>
            <a:pathLst>
              <a:path w="38685" h="28">
                <a:moveTo>
                  <a:pt x="0" y="0"/>
                </a:moveTo>
                <a:lnTo>
                  <a:pt x="38685" y="28"/>
                </a:lnTo>
              </a:path>
            </a:pathLst>
          </a:custGeom>
          <a:noFill/>
          <a:ln w="6274" cap="rnd" cmpd="sng" algn="ctr">
            <a:solidFill>
              <a:srgbClr val="808080"/>
            </a:solidFill>
            <a:prstDash val="solid"/>
            <a:round/>
          </a:ln>
        </p:spPr>
      </p:sp>
      <p:sp>
        <p:nvSpPr>
          <p:cNvPr id="4" name="직사각형 3"/>
          <p:cNvSpPr/>
          <p:nvPr/>
        </p:nvSpPr>
        <p:spPr>
          <a:xfrm>
            <a:off x="718235" y="436742"/>
            <a:ext cx="2764055" cy="57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프로젝트 목표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585" y="498719"/>
            <a:ext cx="582830" cy="4518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4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01.</a:t>
            </a:r>
            <a:endParaRPr xmlns:mc="http://schemas.openxmlformats.org/markup-compatibility/2006" xmlns:hp="http://schemas.haansoft.com/office/presentation/8.0" lang="ko-KR" altLang="en-US" sz="24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</p:txBody>
      </p:sp>
      <p:sp>
        <p:nvSpPr>
          <p:cNvPr id="6" name="자유형 5"/>
          <p:cNvSpPr/>
          <p:nvPr/>
        </p:nvSpPr>
        <p:spPr>
          <a:xfrm rot="21600000">
            <a:off x="1042982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8dbabd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7" name="자유형 6"/>
          <p:cNvSpPr/>
          <p:nvPr/>
        </p:nvSpPr>
        <p:spPr>
          <a:xfrm rot="21600000">
            <a:off x="1085707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8" name="자유형 7"/>
          <p:cNvSpPr/>
          <p:nvPr/>
        </p:nvSpPr>
        <p:spPr>
          <a:xfrm rot="21600000">
            <a:off x="11285893" y="144501"/>
            <a:ext cx="358963" cy="0"/>
          </a:xfrm>
          <a:custGeom>
            <a:avLst/>
            <a:gdLst/>
            <a:rect l="l" t="t" r="r" b="b"/>
            <a:pathLst>
              <a:path w="6429">
                <a:moveTo>
                  <a:pt x="0" y="0"/>
                </a:moveTo>
                <a:lnTo>
                  <a:pt x="6429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9" name="자유형 8"/>
          <p:cNvSpPr/>
          <p:nvPr/>
        </p:nvSpPr>
        <p:spPr>
          <a:xfrm rot="21600000">
            <a:off x="11713143" y="144501"/>
            <a:ext cx="358908" cy="0"/>
          </a:xfrm>
          <a:custGeom>
            <a:avLst/>
            <a:gdLst/>
            <a:rect l="l" t="t" r="r" b="b"/>
            <a:pathLst>
              <a:path w="6428">
                <a:moveTo>
                  <a:pt x="0" y="0"/>
                </a:moveTo>
                <a:lnTo>
                  <a:pt x="6428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10" name="직사각형 9"/>
          <p:cNvSpPr/>
          <p:nvPr/>
        </p:nvSpPr>
        <p:spPr>
          <a:xfrm>
            <a:off x="1025970" y="1581864"/>
            <a:ext cx="10439378" cy="301675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00">
                    <a:alpha val="100000"/>
                  </a:srgbClr>
                </a:solidFill>
                <a:latin typeface="문체부 돋음체"/>
                <a:ea typeface="문체부 돋음체"/>
                <a:sym typeface="Wingdings"/>
              </a:rPr>
              <a:t>일반인들은 알기 힘든 약에 대한 정보를 제공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endParaRPr xmlns:mc="http://schemas.openxmlformats.org/markup-compatibility/2006" xmlns:hp="http://schemas.haansoft.com/office/presentation/8.0" lang="ko-KR" altLang="ko-KR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00">
                    <a:alpha val="100000"/>
                  </a:srgbClr>
                </a:solidFill>
                <a:latin typeface="문체부 돋음체"/>
                <a:ea typeface="문체부 돋음체"/>
                <a:sym typeface="Wingdings"/>
              </a:rPr>
              <a:t>약물의 </a:t>
            </a: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ff0000"/>
                </a:solidFill>
                <a:latin typeface="문체부 돋음체"/>
                <a:ea typeface="문체부 돋음체"/>
                <a:sym typeface="Wingdings"/>
              </a:rPr>
              <a:t>오용,남용,혼용</a:t>
            </a: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00">
                    <a:alpha val="100000"/>
                  </a:srgbClr>
                </a:solidFill>
                <a:latin typeface="문체부 돋음체"/>
                <a:ea typeface="문체부 돋음체"/>
                <a:sym typeface="Wingdings"/>
              </a:rPr>
              <a:t>을 방지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endParaRPr xmlns:mc="http://schemas.openxmlformats.org/markup-compatibility/2006" xmlns:hp="http://schemas.haansoft.com/office/presentation/8.0" lang="ko-KR" altLang="ko-KR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00">
                    <a:alpha val="100000"/>
                  </a:srgbClr>
                </a:solidFill>
                <a:latin typeface="문체부 돋음체"/>
                <a:ea typeface="문체부 돋음체"/>
                <a:sym typeface="Wingdings"/>
              </a:rPr>
              <a:t>스마트 폰으로 약물 </a:t>
            </a: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ff0000"/>
                </a:solidFill>
                <a:latin typeface="문체부 돋음체"/>
                <a:ea typeface="문체부 돋음체"/>
                <a:sym typeface="Wingdings"/>
              </a:rPr>
              <a:t>촬영</a:t>
            </a: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00">
                    <a:alpha val="100000"/>
                  </a:srgbClr>
                </a:solidFill>
                <a:latin typeface="문체부 돋음체"/>
                <a:ea typeface="문체부 돋음체"/>
                <a:sym typeface="Wingdings"/>
              </a:rPr>
              <a:t> 후 약물정보를 제공하는 시스템 구현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73220" y="2822241"/>
            <a:ext cx="185819" cy="5844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2" name="직사각형 11"/>
          <p:cNvSpPr/>
          <p:nvPr/>
        </p:nvSpPr>
        <p:spPr>
          <a:xfrm>
            <a:off x="3073220" y="3721186"/>
            <a:ext cx="185819" cy="58448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531317" y="3681487"/>
            <a:ext cx="4675743" cy="31764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자유형 2"/>
          <p:cNvSpPr/>
          <p:nvPr/>
        </p:nvSpPr>
        <p:spPr>
          <a:xfrm rot="21600000">
            <a:off x="1042982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4" name="자유형 3"/>
          <p:cNvSpPr/>
          <p:nvPr/>
        </p:nvSpPr>
        <p:spPr>
          <a:xfrm rot="21600000">
            <a:off x="1085707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8dbabd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5" name="자유형 4"/>
          <p:cNvSpPr/>
          <p:nvPr/>
        </p:nvSpPr>
        <p:spPr>
          <a:xfrm rot="21600000">
            <a:off x="11285893" y="144501"/>
            <a:ext cx="358963" cy="0"/>
          </a:xfrm>
          <a:custGeom>
            <a:avLst/>
            <a:gdLst/>
            <a:rect l="l" t="t" r="r" b="b"/>
            <a:pathLst>
              <a:path w="6429">
                <a:moveTo>
                  <a:pt x="0" y="0"/>
                </a:moveTo>
                <a:lnTo>
                  <a:pt x="6429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6" name="자유형 5"/>
          <p:cNvSpPr/>
          <p:nvPr/>
        </p:nvSpPr>
        <p:spPr>
          <a:xfrm rot="21600000">
            <a:off x="11713143" y="144501"/>
            <a:ext cx="358908" cy="0"/>
          </a:xfrm>
          <a:custGeom>
            <a:avLst/>
            <a:gdLst/>
            <a:rect l="l" t="t" r="r" b="b"/>
            <a:pathLst>
              <a:path w="6428">
                <a:moveTo>
                  <a:pt x="0" y="0"/>
                </a:moveTo>
                <a:lnTo>
                  <a:pt x="6428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7" name="자유형 6"/>
          <p:cNvSpPr/>
          <p:nvPr/>
        </p:nvSpPr>
        <p:spPr>
          <a:xfrm>
            <a:off x="1025970" y="987890"/>
            <a:ext cx="2159981" cy="1563"/>
          </a:xfrm>
          <a:custGeom>
            <a:avLst/>
            <a:gdLst/>
            <a:rect l="l" t="t" r="r" b="b"/>
            <a:pathLst>
              <a:path w="38685" h="28">
                <a:moveTo>
                  <a:pt x="0" y="0"/>
                </a:moveTo>
                <a:lnTo>
                  <a:pt x="38685" y="28"/>
                </a:lnTo>
              </a:path>
            </a:pathLst>
          </a:custGeom>
          <a:noFill/>
          <a:ln w="6274" cap="rnd" cmpd="sng" algn="ctr">
            <a:solidFill>
              <a:srgbClr val="808080"/>
            </a:solidFill>
            <a:prstDash val="solid"/>
            <a:round/>
          </a:ln>
        </p:spPr>
      </p:sp>
      <p:sp>
        <p:nvSpPr>
          <p:cNvPr id="8" name="직사각형 7"/>
          <p:cNvSpPr/>
          <p:nvPr/>
        </p:nvSpPr>
        <p:spPr>
          <a:xfrm>
            <a:off x="1025970" y="436742"/>
            <a:ext cx="2764055" cy="57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프로젝트 기능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585" y="498719"/>
            <a:ext cx="582830" cy="4518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4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02.</a:t>
            </a:r>
            <a:endParaRPr xmlns:mc="http://schemas.openxmlformats.org/markup-compatibility/2006" xmlns:hp="http://schemas.haansoft.com/office/presentation/8.0" lang="ko-KR" altLang="en-US" sz="24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38699" y="1141939"/>
            <a:ext cx="10440942" cy="497115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00">
                    <a:alpha val="100000"/>
                  </a:srgbClr>
                </a:solidFill>
                <a:latin typeface="문체부 돋음체"/>
                <a:ea typeface="문체부 돋음체"/>
                <a:sym typeface="Wingdings"/>
              </a:rPr>
              <a:t>약물의 촬영시 해당 약물의 기능,부작용 등을 구분하여 정보 제공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endParaRPr xmlns:mc="http://schemas.openxmlformats.org/markup-compatibility/2006" xmlns:hp="http://schemas.haansoft.com/office/presentation/8.0" lang="ko-KR" altLang="ko-KR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00">
                    <a:alpha val="100000"/>
                  </a:srgbClr>
                </a:solidFill>
                <a:latin typeface="문체부 돋음체"/>
                <a:ea typeface="문체부 돋음체"/>
                <a:sym typeface="Wingdings"/>
              </a:rPr>
              <a:t>복용 중인 약물을 검색하여 병용(혼용)금기, 동일성분 등 주의사항 정보 제공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endParaRPr xmlns:mc="http://schemas.openxmlformats.org/markup-compatibility/2006" xmlns:hp="http://schemas.haansoft.com/office/presentation/8.0" lang="ko-KR" altLang="ko-KR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00">
                    <a:alpha val="100000"/>
                  </a:srgbClr>
                </a:solidFill>
                <a:latin typeface="문체부 돋음체"/>
                <a:ea typeface="문체부 돋음체"/>
                <a:sym typeface="Wingdings"/>
              </a:rPr>
              <a:t>건강기능식품 / 약물성분 정보도 제공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endParaRPr xmlns:mc="http://schemas.openxmlformats.org/markup-compatibility/2006" xmlns:hp="http://schemas.haansoft.com/office/presentation/8.0" lang="ko-KR" altLang="ko-KR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00">
                    <a:alpha val="100000"/>
                  </a:srgbClr>
                </a:solidFill>
                <a:latin typeface="문체부 돋음체"/>
                <a:ea typeface="문체부 돋음체"/>
                <a:sym typeface="Wingdings"/>
              </a:rPr>
              <a:t>약국,병원의 위치, 최근 검색한 약의 목록 제공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endParaRPr xmlns:mc="http://schemas.openxmlformats.org/markup-compatibility/2006" xmlns:hp="http://schemas.haansoft.com/office/presentation/8.0" lang="ko-KR" altLang="ko-KR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18138" y="190707"/>
            <a:ext cx="10000940" cy="6667293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 rot="21600000">
            <a:off x="1042982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3" name="자유형 2"/>
          <p:cNvSpPr/>
          <p:nvPr/>
        </p:nvSpPr>
        <p:spPr>
          <a:xfrm rot="21600000">
            <a:off x="1085707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4" name="자유형 3"/>
          <p:cNvSpPr/>
          <p:nvPr/>
        </p:nvSpPr>
        <p:spPr>
          <a:xfrm rot="21600000">
            <a:off x="11285893" y="144501"/>
            <a:ext cx="358963" cy="0"/>
          </a:xfrm>
          <a:custGeom>
            <a:avLst/>
            <a:gdLst/>
            <a:rect l="l" t="t" r="r" b="b"/>
            <a:pathLst>
              <a:path w="6429">
                <a:moveTo>
                  <a:pt x="0" y="0"/>
                </a:moveTo>
                <a:lnTo>
                  <a:pt x="6429" y="0"/>
                </a:lnTo>
              </a:path>
            </a:pathLst>
          </a:custGeom>
          <a:noFill/>
          <a:ln w="44367" cap="rnd" cmpd="sng" algn="ctr">
            <a:solidFill>
              <a:srgbClr val="8dbabd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5" name="자유형 4"/>
          <p:cNvSpPr/>
          <p:nvPr/>
        </p:nvSpPr>
        <p:spPr>
          <a:xfrm rot="21600000">
            <a:off x="11713143" y="144501"/>
            <a:ext cx="358908" cy="0"/>
          </a:xfrm>
          <a:custGeom>
            <a:avLst/>
            <a:gdLst/>
            <a:rect l="l" t="t" r="r" b="b"/>
            <a:pathLst>
              <a:path w="6428">
                <a:moveTo>
                  <a:pt x="0" y="0"/>
                </a:moveTo>
                <a:lnTo>
                  <a:pt x="6428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6" name="자유형 5"/>
          <p:cNvSpPr/>
          <p:nvPr/>
        </p:nvSpPr>
        <p:spPr>
          <a:xfrm>
            <a:off x="1025970" y="987890"/>
            <a:ext cx="2159981" cy="1563"/>
          </a:xfrm>
          <a:custGeom>
            <a:avLst/>
            <a:gdLst/>
            <a:rect l="l" t="t" r="r" b="b"/>
            <a:pathLst>
              <a:path w="38685" h="28">
                <a:moveTo>
                  <a:pt x="0" y="0"/>
                </a:moveTo>
                <a:lnTo>
                  <a:pt x="38685" y="28"/>
                </a:lnTo>
              </a:path>
            </a:pathLst>
          </a:custGeom>
          <a:noFill/>
          <a:ln w="6274" cap="rnd" cmpd="sng" algn="ctr">
            <a:solidFill>
              <a:srgbClr val="808080"/>
            </a:solidFill>
            <a:prstDash val="solid"/>
            <a:round/>
          </a:ln>
        </p:spPr>
      </p:sp>
      <p:sp>
        <p:nvSpPr>
          <p:cNvPr id="7" name="직사각형 6"/>
          <p:cNvSpPr/>
          <p:nvPr/>
        </p:nvSpPr>
        <p:spPr>
          <a:xfrm>
            <a:off x="1025970" y="418503"/>
            <a:ext cx="2764055" cy="57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프로젝트 기능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585" y="498718"/>
            <a:ext cx="582830" cy="4518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4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02.</a:t>
            </a:r>
            <a:endParaRPr xmlns:mc="http://schemas.openxmlformats.org/markup-compatibility/2006" xmlns:hp="http://schemas.haansoft.com/office/presentation/8.0" lang="ko-KR" altLang="en-US" sz="24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9700" y="1553478"/>
            <a:ext cx="10439378" cy="1064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endParaRPr xmlns:mc="http://schemas.openxmlformats.org/markup-compatibility/2006" xmlns:hp="http://schemas.haansoft.com/office/presentation/8.0" lang="ko-KR" altLang="ko-KR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rcRect t="50000"/>
          <a:stretch>
            <a:fillRect/>
          </a:stretch>
        </p:blipFill>
        <p:spPr>
          <a:xfrm>
            <a:off x="5128377" y="2617606"/>
            <a:ext cx="2756865" cy="1504839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891522" y="1142567"/>
            <a:ext cx="2428875" cy="18859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21600000">
            <a:off x="1042982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3" name="자유형 2"/>
          <p:cNvSpPr/>
          <p:nvPr/>
        </p:nvSpPr>
        <p:spPr>
          <a:xfrm rot="21600000">
            <a:off x="1085707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4" name="자유형 3"/>
          <p:cNvSpPr/>
          <p:nvPr/>
        </p:nvSpPr>
        <p:spPr>
          <a:xfrm rot="21600000">
            <a:off x="11285893" y="144501"/>
            <a:ext cx="358963" cy="0"/>
          </a:xfrm>
          <a:custGeom>
            <a:avLst/>
            <a:gdLst/>
            <a:rect l="l" t="t" r="r" b="b"/>
            <a:pathLst>
              <a:path w="6429">
                <a:moveTo>
                  <a:pt x="0" y="0"/>
                </a:moveTo>
                <a:lnTo>
                  <a:pt x="6429" y="0"/>
                </a:lnTo>
              </a:path>
            </a:pathLst>
          </a:custGeom>
          <a:noFill/>
          <a:ln w="44367" cap="rnd" cmpd="sng" algn="ctr">
            <a:solidFill>
              <a:srgbClr val="8dbabd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5" name="자유형 4"/>
          <p:cNvSpPr/>
          <p:nvPr/>
        </p:nvSpPr>
        <p:spPr>
          <a:xfrm rot="21600000">
            <a:off x="11713143" y="144501"/>
            <a:ext cx="358908" cy="0"/>
          </a:xfrm>
          <a:custGeom>
            <a:avLst/>
            <a:gdLst/>
            <a:rect l="l" t="t" r="r" b="b"/>
            <a:pathLst>
              <a:path w="6428">
                <a:moveTo>
                  <a:pt x="0" y="0"/>
                </a:moveTo>
                <a:lnTo>
                  <a:pt x="6428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6" name="자유형 5"/>
          <p:cNvSpPr/>
          <p:nvPr/>
        </p:nvSpPr>
        <p:spPr>
          <a:xfrm>
            <a:off x="1025970" y="987890"/>
            <a:ext cx="2159981" cy="1563"/>
          </a:xfrm>
          <a:custGeom>
            <a:avLst/>
            <a:gdLst/>
            <a:rect l="l" t="t" r="r" b="b"/>
            <a:pathLst>
              <a:path w="38685" h="28">
                <a:moveTo>
                  <a:pt x="0" y="0"/>
                </a:moveTo>
                <a:lnTo>
                  <a:pt x="38685" y="28"/>
                </a:lnTo>
              </a:path>
            </a:pathLst>
          </a:custGeom>
          <a:noFill/>
          <a:ln w="6274" cap="rnd" cmpd="sng" algn="ctr">
            <a:solidFill>
              <a:srgbClr val="808080"/>
            </a:solidFill>
            <a:prstDash val="solid"/>
            <a:round/>
          </a:ln>
        </p:spPr>
      </p:sp>
      <p:sp>
        <p:nvSpPr>
          <p:cNvPr id="7" name="직사각형 6"/>
          <p:cNvSpPr/>
          <p:nvPr/>
        </p:nvSpPr>
        <p:spPr>
          <a:xfrm>
            <a:off x="1025970" y="418503"/>
            <a:ext cx="2764055" cy="57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프로젝트 기능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585" y="498718"/>
            <a:ext cx="582830" cy="4518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4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02.</a:t>
            </a:r>
            <a:endParaRPr xmlns:mc="http://schemas.openxmlformats.org/markup-compatibility/2006" xmlns:hp="http://schemas.haansoft.com/office/presentation/8.0" lang="ko-KR" altLang="en-US" sz="24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9700" y="1553478"/>
            <a:ext cx="10439378" cy="1064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endParaRPr xmlns:mc="http://schemas.openxmlformats.org/markup-compatibility/2006" xmlns:hp="http://schemas.haansoft.com/office/presentation/8.0" lang="ko-KR" altLang="ko-KR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2">
            <a:alphaModFix/>
            <a:lum/>
          </a:blip>
          <a:srcRect t="25840"/>
          <a:stretch>
            <a:fillRect/>
          </a:stretch>
        </p:blipFill>
        <p:spPr>
          <a:xfrm>
            <a:off x="3934772" y="565709"/>
            <a:ext cx="7484306" cy="5995725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762000" y="989453"/>
            <a:ext cx="2574118" cy="257411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21600000">
            <a:off x="1042982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3" name="자유형 2"/>
          <p:cNvSpPr/>
          <p:nvPr/>
        </p:nvSpPr>
        <p:spPr>
          <a:xfrm rot="21600000">
            <a:off x="1085707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4" name="자유형 3"/>
          <p:cNvSpPr/>
          <p:nvPr/>
        </p:nvSpPr>
        <p:spPr>
          <a:xfrm rot="21600000">
            <a:off x="11285893" y="144501"/>
            <a:ext cx="358963" cy="0"/>
          </a:xfrm>
          <a:custGeom>
            <a:avLst/>
            <a:gdLst/>
            <a:rect l="l" t="t" r="r" b="b"/>
            <a:pathLst>
              <a:path w="6429">
                <a:moveTo>
                  <a:pt x="0" y="0"/>
                </a:moveTo>
                <a:lnTo>
                  <a:pt x="6429" y="0"/>
                </a:lnTo>
              </a:path>
            </a:pathLst>
          </a:custGeom>
          <a:noFill/>
          <a:ln w="44367" cap="rnd" cmpd="sng" algn="ctr">
            <a:solidFill>
              <a:srgbClr val="8dbabd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5" name="자유형 4"/>
          <p:cNvSpPr/>
          <p:nvPr/>
        </p:nvSpPr>
        <p:spPr>
          <a:xfrm rot="21600000">
            <a:off x="11713143" y="144501"/>
            <a:ext cx="358908" cy="0"/>
          </a:xfrm>
          <a:custGeom>
            <a:avLst/>
            <a:gdLst/>
            <a:rect l="l" t="t" r="r" b="b"/>
            <a:pathLst>
              <a:path w="6428">
                <a:moveTo>
                  <a:pt x="0" y="0"/>
                </a:moveTo>
                <a:lnTo>
                  <a:pt x="6428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6" name="자유형 5"/>
          <p:cNvSpPr/>
          <p:nvPr/>
        </p:nvSpPr>
        <p:spPr>
          <a:xfrm>
            <a:off x="1025970" y="987890"/>
            <a:ext cx="2159981" cy="1563"/>
          </a:xfrm>
          <a:custGeom>
            <a:avLst/>
            <a:gdLst/>
            <a:rect l="l" t="t" r="r" b="b"/>
            <a:pathLst>
              <a:path w="38685" h="28">
                <a:moveTo>
                  <a:pt x="0" y="0"/>
                </a:moveTo>
                <a:lnTo>
                  <a:pt x="38685" y="28"/>
                </a:lnTo>
              </a:path>
            </a:pathLst>
          </a:custGeom>
          <a:noFill/>
          <a:ln w="6274" cap="rnd" cmpd="sng" algn="ctr">
            <a:solidFill>
              <a:srgbClr val="808080"/>
            </a:solidFill>
            <a:prstDash val="solid"/>
            <a:round/>
          </a:ln>
        </p:spPr>
      </p:sp>
      <p:sp>
        <p:nvSpPr>
          <p:cNvPr id="7" name="직사각형 6"/>
          <p:cNvSpPr/>
          <p:nvPr/>
        </p:nvSpPr>
        <p:spPr>
          <a:xfrm>
            <a:off x="1025970" y="418503"/>
            <a:ext cx="2764055" cy="57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프로젝트 기능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585" y="498718"/>
            <a:ext cx="582830" cy="4518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4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02.</a:t>
            </a:r>
            <a:endParaRPr xmlns:mc="http://schemas.openxmlformats.org/markup-compatibility/2006" xmlns:hp="http://schemas.haansoft.com/office/presentation/8.0" lang="ko-KR" altLang="en-US" sz="24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9700" y="1553478"/>
            <a:ext cx="10439378" cy="1064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Char char="•"/>
            </a:pPr>
            <a:endParaRPr xmlns:mc="http://schemas.openxmlformats.org/markup-compatibility/2006" xmlns:hp="http://schemas.haansoft.com/office/presentation/8.0" lang="ko-KR" altLang="ko-KR" sz="3200" b="0" i="0" spc="5" mc:Ignorable="hp" hp:hslEmbossed="0">
              <a:solidFill>
                <a:srgbClr val="000000">
                  <a:alpha val="100000"/>
                </a:srgbClr>
              </a:solidFill>
              <a:latin typeface="문체부 돋음체"/>
              <a:ea typeface="문체부 돋음체"/>
              <a:sym typeface="Wingdings"/>
            </a:endParaRPr>
          </a:p>
        </p:txBody>
      </p:sp>
      <p:pic>
        <p:nvPicPr>
          <p:cNvPr id="14" name="그림 13"/>
          <p:cNvPicPr/>
          <p:nvPr/>
        </p:nvPicPr>
        <p:blipFill rotWithShape="1">
          <a:blip r:embed="rId2">
            <a:alphaModFix/>
            <a:lum/>
          </a:blip>
          <a:srcRect l="45980" t="47900"/>
          <a:stretch>
            <a:fillRect/>
          </a:stretch>
        </p:blipFill>
        <p:spPr>
          <a:xfrm>
            <a:off x="4116506" y="814314"/>
            <a:ext cx="3048465" cy="5229372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7513829" y="1261566"/>
            <a:ext cx="4488121" cy="4334868"/>
          </a:xfrm>
          <a:prstGeom prst="rect">
            <a:avLst/>
          </a:prstGeom>
        </p:spPr>
      </p:pic>
      <p:pic>
        <p:nvPicPr>
          <p:cNvPr id="16" name="그림 15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782906" y="989453"/>
            <a:ext cx="2646108" cy="264610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21600000">
            <a:off x="1042982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3" name="자유형 2"/>
          <p:cNvSpPr/>
          <p:nvPr/>
        </p:nvSpPr>
        <p:spPr>
          <a:xfrm rot="21600000">
            <a:off x="1085707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4" name="자유형 3"/>
          <p:cNvSpPr/>
          <p:nvPr/>
        </p:nvSpPr>
        <p:spPr>
          <a:xfrm rot="21600000">
            <a:off x="11285893" y="144501"/>
            <a:ext cx="358963" cy="0"/>
          </a:xfrm>
          <a:custGeom>
            <a:avLst/>
            <a:gdLst/>
            <a:rect l="l" t="t" r="r" b="b"/>
            <a:pathLst>
              <a:path w="6429">
                <a:moveTo>
                  <a:pt x="0" y="0"/>
                </a:moveTo>
                <a:lnTo>
                  <a:pt x="6429" y="0"/>
                </a:lnTo>
              </a:path>
            </a:pathLst>
          </a:custGeom>
          <a:noFill/>
          <a:ln w="44367" cap="rnd" cmpd="sng" algn="ctr">
            <a:solidFill>
              <a:srgbClr val="8dbabd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5" name="자유형 4"/>
          <p:cNvSpPr/>
          <p:nvPr/>
        </p:nvSpPr>
        <p:spPr>
          <a:xfrm rot="21600000">
            <a:off x="11713143" y="144501"/>
            <a:ext cx="358908" cy="0"/>
          </a:xfrm>
          <a:custGeom>
            <a:avLst/>
            <a:gdLst/>
            <a:rect l="l" t="t" r="r" b="b"/>
            <a:pathLst>
              <a:path w="6428">
                <a:moveTo>
                  <a:pt x="0" y="0"/>
                </a:moveTo>
                <a:lnTo>
                  <a:pt x="6428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6" name="자유형 5"/>
          <p:cNvSpPr/>
          <p:nvPr/>
        </p:nvSpPr>
        <p:spPr>
          <a:xfrm>
            <a:off x="1025970" y="987890"/>
            <a:ext cx="2159981" cy="1563"/>
          </a:xfrm>
          <a:custGeom>
            <a:avLst/>
            <a:gdLst/>
            <a:rect l="l" t="t" r="r" b="b"/>
            <a:pathLst>
              <a:path w="38685" h="28">
                <a:moveTo>
                  <a:pt x="0" y="0"/>
                </a:moveTo>
                <a:lnTo>
                  <a:pt x="38685" y="28"/>
                </a:lnTo>
              </a:path>
            </a:pathLst>
          </a:custGeom>
          <a:noFill/>
          <a:ln w="6274" cap="rnd" cmpd="sng" algn="ctr">
            <a:solidFill>
              <a:srgbClr val="808080"/>
            </a:solidFill>
            <a:prstDash val="solid"/>
            <a:round/>
          </a:ln>
        </p:spPr>
      </p:sp>
      <p:sp>
        <p:nvSpPr>
          <p:cNvPr id="7" name="직사각형 6"/>
          <p:cNvSpPr/>
          <p:nvPr/>
        </p:nvSpPr>
        <p:spPr>
          <a:xfrm>
            <a:off x="1194485" y="436742"/>
            <a:ext cx="1802029" cy="57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경쟁제품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585" y="498719"/>
            <a:ext cx="582830" cy="4518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4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03.</a:t>
            </a:r>
            <a:endParaRPr xmlns:mc="http://schemas.openxmlformats.org/markup-compatibility/2006" xmlns:hp="http://schemas.haansoft.com/office/presentation/8.0" lang="ko-KR" altLang="en-US" sz="24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585" y="1209483"/>
            <a:ext cx="4461550" cy="3887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</a:pPr>
            <a:r>
              <a:rPr xmlns:mc="http://schemas.openxmlformats.org/markup-compatibility/2006" xmlns:hp="http://schemas.haansoft.com/office/presentation/8.0" lang="ko-KR" altLang="ko-KR" sz="2000" b="0" i="0" spc="5" mc:Ignorable="hp" hp:hslEmbossed="0">
                <a:latin typeface="문체부 돋음체"/>
                <a:ea typeface="함초롬돋움 확장"/>
                <a:sym typeface="Wingdings"/>
              </a:rPr>
              <a:t>드러그인포 제품식별 </a:t>
            </a:r>
            <a:r>
              <a:rPr xmlns:mc="http://schemas.openxmlformats.org/markup-compatibility/2006" xmlns:hp="http://schemas.haansoft.com/office/presentation/8.0" lang="ko-KR" altLang="ko-KR" sz="2000" b="0" i="0" spc="5" mc:Ignorable="hp" hp:hslEmbossed="0">
                <a:latin typeface="함초롬돋움 확장"/>
                <a:ea typeface="함초롬돋움 확장"/>
                <a:sym typeface="Wingdings"/>
              </a:rPr>
              <a:t>(druginfo.co.kr)</a:t>
            </a:r>
            <a:endParaRPr xmlns:mc="http://schemas.openxmlformats.org/markup-compatibility/2006" xmlns:hp="http://schemas.haansoft.com/office/presentation/8.0" lang="ko-KR" altLang="ko-KR" sz="2000" b="0" i="0" spc="5" mc:Ignorable="hp" hp:hslEmbossed="0">
              <a:latin typeface="함초롬돋움 확장"/>
              <a:ea typeface="함초롬돋움 확장"/>
              <a:sym typeface="Wingdings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185951" y="1598242"/>
            <a:ext cx="7497984" cy="4439034"/>
          </a:xfrm>
          <a:prstGeom prst="rect">
            <a:avLst/>
          </a:prstGeom>
        </p:spPr>
      </p:pic>
      <p:sp>
        <p:nvSpPr>
          <p:cNvPr id="8" name="직사각형 7"/>
          <p:cNvSpPr txBox="1"/>
          <p:nvPr/>
        </p:nvSpPr>
        <p:spPr>
          <a:xfrm>
            <a:off x="470585" y="1844406"/>
            <a:ext cx="2715366" cy="2144664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ko-KR" sz="1500">
                <a:latin typeface="문체부 제목 돋음체"/>
                <a:ea typeface="문체부 제목 돋음체"/>
                <a:sym typeface="Wingdings"/>
              </a:rPr>
              <a:t>약물의 식별문자 / 제약사 로고 / 제형 / 모양 / 색상을 이용해 제품을 식별하는 기능 제공</a:t>
            </a:r>
            <a:endParaRPr lang="ko-KR" altLang="ko-KR" sz="1500">
              <a:latin typeface="문체부 제목 돋음체"/>
              <a:ea typeface="문체부 제목 돋음체"/>
              <a:sym typeface="Wingdings"/>
            </a:endParaRPr>
          </a:p>
          <a:p>
            <a:pPr/>
            <a:endParaRPr lang="ko-KR" altLang="ko-KR" sz="1500">
              <a:latin typeface="문체부 제목 돋음체"/>
              <a:ea typeface="문체부 제목 돋음체"/>
              <a:sym typeface="Wingdings"/>
            </a:endParaRPr>
          </a:p>
          <a:p>
            <a:pPr/>
            <a:r>
              <a:rPr lang="ko-KR" altLang="ko-KR" sz="1500">
                <a:latin typeface="문체부 제목 돋음체"/>
                <a:ea typeface="문체부 제목 돋음체"/>
                <a:sym typeface="Wingdings"/>
              </a:rPr>
              <a:t>제품명 / 성분 / 제조사 / 판매사 / 보험코드 / 주성분코드 / 복지분류코드를 이용해 약물 식별.</a:t>
            </a:r>
            <a:endParaRPr lang="ko-KR" altLang="ko-KR" sz="1500">
              <a:latin typeface="문체부 제목 돋음체"/>
              <a:ea typeface="문체부 제목 돋음체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21600000">
            <a:off x="1042982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3" name="자유형 2"/>
          <p:cNvSpPr/>
          <p:nvPr/>
        </p:nvSpPr>
        <p:spPr>
          <a:xfrm rot="21600000">
            <a:off x="1085707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4" name="자유형 3"/>
          <p:cNvSpPr/>
          <p:nvPr/>
        </p:nvSpPr>
        <p:spPr>
          <a:xfrm rot="21600000">
            <a:off x="11285893" y="144501"/>
            <a:ext cx="358963" cy="0"/>
          </a:xfrm>
          <a:custGeom>
            <a:avLst/>
            <a:gdLst/>
            <a:rect l="l" t="t" r="r" b="b"/>
            <a:pathLst>
              <a:path w="6429">
                <a:moveTo>
                  <a:pt x="0" y="0"/>
                </a:moveTo>
                <a:lnTo>
                  <a:pt x="6429" y="0"/>
                </a:lnTo>
              </a:path>
            </a:pathLst>
          </a:custGeom>
          <a:noFill/>
          <a:ln w="44367" cap="rnd" cmpd="sng" algn="ctr">
            <a:solidFill>
              <a:srgbClr val="8dbabd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5" name="자유형 4"/>
          <p:cNvSpPr/>
          <p:nvPr/>
        </p:nvSpPr>
        <p:spPr>
          <a:xfrm rot="21600000">
            <a:off x="11713143" y="144501"/>
            <a:ext cx="358908" cy="0"/>
          </a:xfrm>
          <a:custGeom>
            <a:avLst/>
            <a:gdLst/>
            <a:rect l="l" t="t" r="r" b="b"/>
            <a:pathLst>
              <a:path w="6428">
                <a:moveTo>
                  <a:pt x="0" y="0"/>
                </a:moveTo>
                <a:lnTo>
                  <a:pt x="6428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6" name="자유형 5"/>
          <p:cNvSpPr/>
          <p:nvPr/>
        </p:nvSpPr>
        <p:spPr>
          <a:xfrm>
            <a:off x="1025970" y="987890"/>
            <a:ext cx="2159981" cy="1563"/>
          </a:xfrm>
          <a:custGeom>
            <a:avLst/>
            <a:gdLst/>
            <a:rect l="l" t="t" r="r" b="b"/>
            <a:pathLst>
              <a:path w="38685" h="28">
                <a:moveTo>
                  <a:pt x="0" y="0"/>
                </a:moveTo>
                <a:lnTo>
                  <a:pt x="38685" y="28"/>
                </a:lnTo>
              </a:path>
            </a:pathLst>
          </a:custGeom>
          <a:noFill/>
          <a:ln w="6274" cap="rnd" cmpd="sng" algn="ctr">
            <a:solidFill>
              <a:srgbClr val="808080"/>
            </a:solidFill>
            <a:prstDash val="solid"/>
            <a:round/>
          </a:ln>
        </p:spPr>
      </p:sp>
      <p:sp>
        <p:nvSpPr>
          <p:cNvPr id="7" name="직사각형 6"/>
          <p:cNvSpPr/>
          <p:nvPr/>
        </p:nvSpPr>
        <p:spPr>
          <a:xfrm>
            <a:off x="1194485" y="436742"/>
            <a:ext cx="1802030" cy="57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경쟁제품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585" y="498719"/>
            <a:ext cx="582830" cy="4518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4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03.</a:t>
            </a:r>
            <a:endParaRPr xmlns:mc="http://schemas.openxmlformats.org/markup-compatibility/2006" xmlns:hp="http://schemas.haansoft.com/office/presentation/8.0" lang="ko-KR" altLang="en-US" sz="24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585" y="1209483"/>
            <a:ext cx="4461550" cy="3887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</a:pPr>
            <a:r>
              <a:rPr xmlns:mc="http://schemas.openxmlformats.org/markup-compatibility/2006" xmlns:hp="http://schemas.haansoft.com/office/presentation/8.0" lang="ko-KR" altLang="ko-KR" sz="2000" b="0" i="0" spc="5" mc:Ignorable="hp" hp:hslEmbossed="0">
                <a:latin typeface="문체부 돋음체"/>
                <a:ea typeface="함초롬돋움 확장"/>
                <a:sym typeface="Wingdings"/>
              </a:rPr>
              <a:t>의약품식별표시</a:t>
            </a:r>
            <a:r>
              <a:rPr xmlns:mc="http://schemas.openxmlformats.org/markup-compatibility/2006" xmlns:hp="http://schemas.haansoft.com/office/presentation/8.0" lang="ko-KR" altLang="ko-KR" sz="2000" b="0" i="0" spc="5" mc:Ignorable="hp" hp:hslEmbossed="0">
                <a:latin typeface="함초롬돋움 확장"/>
                <a:ea typeface="함초롬돋움 확장"/>
                <a:sym typeface="Wingdings"/>
              </a:rPr>
              <a:t>(pharm.or.kr)</a:t>
            </a:r>
            <a:endParaRPr xmlns:mc="http://schemas.openxmlformats.org/markup-compatibility/2006" xmlns:hp="http://schemas.haansoft.com/office/presentation/8.0" lang="ko-KR" altLang="ko-KR" sz="2000" b="0" i="0" spc="5" mc:Ignorable="hp" hp:hslEmbossed="0">
              <a:latin typeface="함초롬돋움 확장"/>
              <a:ea typeface="함초롬돋움 확장"/>
              <a:sym typeface="Wingdings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307926" y="599057"/>
            <a:ext cx="6482430" cy="5659884"/>
          </a:xfrm>
          <a:prstGeom prst="rect">
            <a:avLst/>
          </a:prstGeom>
        </p:spPr>
      </p:pic>
      <p:sp>
        <p:nvSpPr>
          <p:cNvPr id="9" name="직사각형 8"/>
          <p:cNvSpPr txBox="1"/>
          <p:nvPr/>
        </p:nvSpPr>
        <p:spPr>
          <a:xfrm>
            <a:off x="478608" y="1743304"/>
            <a:ext cx="3233784" cy="168569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ko-KR" sz="1500">
                <a:latin typeface="문체부 제목 돋음체"/>
                <a:ea typeface="문체부 제목 돋음체"/>
                <a:sym typeface="Wingdings"/>
              </a:rPr>
              <a:t>의약품 식별표시 업무를 위해 식품의약품안전처와 약학정보원이 공동으로 운영하는 사이트.</a:t>
            </a:r>
            <a:endParaRPr lang="ko-KR" altLang="ko-KR" sz="1500">
              <a:latin typeface="문체부 제목 돋음체"/>
              <a:ea typeface="문체부 제목 돋음체"/>
              <a:sym typeface="Wingdings"/>
            </a:endParaRPr>
          </a:p>
          <a:p>
            <a:pPr/>
            <a:r>
              <a:rPr lang="ko-KR" altLang="ko-KR" sz="1500">
                <a:latin typeface="문체부 제목 돋음체"/>
                <a:ea typeface="문체부 제목 돋음체"/>
                <a:sym typeface="Wingdings"/>
              </a:rPr>
              <a:t> </a:t>
            </a:r>
            <a:endParaRPr lang="ko-KR" altLang="ko-KR" sz="1500">
              <a:latin typeface="문체부 제목 돋음체"/>
              <a:ea typeface="문체부 제목 돋음체"/>
              <a:sym typeface="Wingdings"/>
            </a:endParaRPr>
          </a:p>
          <a:p>
            <a:pPr/>
            <a:r>
              <a:rPr lang="ko-KR" altLang="ko-KR" sz="1500">
                <a:latin typeface="문체부 제목 돋음체"/>
                <a:ea typeface="문체부 제목 돋음체"/>
                <a:sym typeface="Wingdings"/>
              </a:rPr>
              <a:t>약물의 모양 / 제형 / 색깔 / 분할선 / 제품명 / 제조사 등으로 약물검색가능.</a:t>
            </a:r>
            <a:endParaRPr lang="ko-KR" altLang="ko-KR" sz="1500">
              <a:latin typeface="문체부 제목 돋음체"/>
              <a:ea typeface="문체부 제목 돋음체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21600000">
            <a:off x="1042982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3" name="자유형 2"/>
          <p:cNvSpPr/>
          <p:nvPr/>
        </p:nvSpPr>
        <p:spPr>
          <a:xfrm rot="21600000">
            <a:off x="10857079" y="144501"/>
            <a:ext cx="360527" cy="0"/>
          </a:xfrm>
          <a:custGeom>
            <a:avLst/>
            <a:gdLst/>
            <a:rect l="l" t="t" r="r" b="b"/>
            <a:pathLst>
              <a:path w="6457">
                <a:moveTo>
                  <a:pt x="0" y="0"/>
                </a:moveTo>
                <a:lnTo>
                  <a:pt x="6457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4" name="자유형 3"/>
          <p:cNvSpPr/>
          <p:nvPr/>
        </p:nvSpPr>
        <p:spPr>
          <a:xfrm rot="21600000">
            <a:off x="11285893" y="144501"/>
            <a:ext cx="358963" cy="0"/>
          </a:xfrm>
          <a:custGeom>
            <a:avLst/>
            <a:gdLst/>
            <a:rect l="l" t="t" r="r" b="b"/>
            <a:pathLst>
              <a:path w="6429">
                <a:moveTo>
                  <a:pt x="0" y="0"/>
                </a:moveTo>
                <a:lnTo>
                  <a:pt x="6429" y="0"/>
                </a:lnTo>
              </a:path>
            </a:pathLst>
          </a:custGeom>
          <a:noFill/>
          <a:ln w="44367" cap="rnd" cmpd="sng" algn="ctr">
            <a:solidFill>
              <a:srgbClr val="8dbabd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5" name="자유형 4"/>
          <p:cNvSpPr/>
          <p:nvPr/>
        </p:nvSpPr>
        <p:spPr>
          <a:xfrm rot="21600000">
            <a:off x="11713143" y="144501"/>
            <a:ext cx="358908" cy="0"/>
          </a:xfrm>
          <a:custGeom>
            <a:avLst/>
            <a:gdLst/>
            <a:rect l="l" t="t" r="r" b="b"/>
            <a:pathLst>
              <a:path w="6428">
                <a:moveTo>
                  <a:pt x="0" y="0"/>
                </a:moveTo>
                <a:lnTo>
                  <a:pt x="6428" y="0"/>
                </a:lnTo>
              </a:path>
            </a:pathLst>
          </a:custGeom>
          <a:noFill/>
          <a:ln w="44367" cap="rnd" cmpd="sng" algn="ctr">
            <a:solidFill>
              <a:srgbClr val="d0cece"/>
            </a:solidFill>
            <a:prstDash val="solid"/>
            <a:round/>
          </a:ln>
          <a:effectLst>
            <a:outerShdw dist="38023" dir="5400000" algn="br">
              <a:srgbClr val="000000"/>
            </a:outerShdw>
          </a:effectLst>
        </p:spPr>
      </p:sp>
      <p:sp>
        <p:nvSpPr>
          <p:cNvPr id="6" name="자유형 5"/>
          <p:cNvSpPr/>
          <p:nvPr/>
        </p:nvSpPr>
        <p:spPr>
          <a:xfrm>
            <a:off x="1025970" y="987890"/>
            <a:ext cx="2159981" cy="1563"/>
          </a:xfrm>
          <a:custGeom>
            <a:avLst/>
            <a:gdLst/>
            <a:rect l="l" t="t" r="r" b="b"/>
            <a:pathLst>
              <a:path w="38685" h="28">
                <a:moveTo>
                  <a:pt x="0" y="0"/>
                </a:moveTo>
                <a:lnTo>
                  <a:pt x="38685" y="28"/>
                </a:lnTo>
              </a:path>
            </a:pathLst>
          </a:custGeom>
          <a:noFill/>
          <a:ln w="6274" cap="rnd" cmpd="sng" algn="ctr">
            <a:solidFill>
              <a:srgbClr val="808080"/>
            </a:solidFill>
            <a:prstDash val="solid"/>
            <a:round/>
          </a:ln>
        </p:spPr>
      </p:sp>
      <p:sp>
        <p:nvSpPr>
          <p:cNvPr id="7" name="직사각형 6"/>
          <p:cNvSpPr/>
          <p:nvPr/>
        </p:nvSpPr>
        <p:spPr>
          <a:xfrm>
            <a:off x="1194485" y="436742"/>
            <a:ext cx="1802029" cy="57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32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경쟁제품</a:t>
            </a:r>
            <a:endParaRPr xmlns:mc="http://schemas.openxmlformats.org/markup-compatibility/2006" xmlns:hp="http://schemas.haansoft.com/office/presentation/8.0" lang="ko-KR" altLang="en-US" sz="32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0585" y="498719"/>
            <a:ext cx="582830" cy="45182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390" tIns="45667" rIns="91390" bIns="45667" anchor="t"/>
          <a:p>
            <a:pPr marL="0" lvl="0" indent="0" algn="ct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xmlns:mc="http://schemas.openxmlformats.org/markup-compatibility/2006" xmlns:hp="http://schemas.haansoft.com/office/presentation/8.0" lang="ko-KR" altLang="en-US" sz="2400" b="0" i="0" spc="5" mc:Ignorable="hp" hp:hslEmbossed="0">
                <a:solidFill>
                  <a:srgbClr val="00002f">
                    <a:alpha val="100000"/>
                  </a:srgbClr>
                </a:solidFill>
                <a:latin typeface="맑은 고딕"/>
                <a:ea typeface="Arial"/>
                <a:sym typeface="Wingdings"/>
              </a:rPr>
              <a:t>03.</a:t>
            </a:r>
            <a:endParaRPr xmlns:mc="http://schemas.openxmlformats.org/markup-compatibility/2006" xmlns:hp="http://schemas.haansoft.com/office/presentation/8.0" lang="ko-KR" altLang="en-US" sz="2400" b="0" i="0" spc="5" mc:Ignorable="hp" hp:hslEmbossed="0">
              <a:solidFill>
                <a:srgbClr val="00002f">
                  <a:alpha val="100000"/>
                </a:srgbClr>
              </a:solidFill>
              <a:latin typeface="맑은 고딕"/>
              <a:ea typeface="Arial"/>
              <a:sym typeface="Wingding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585" y="1209483"/>
            <a:ext cx="4461550" cy="3887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p>
            <a:pPr marL="450000" lvl="0" indent="-450000" algn="l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</a:pPr>
            <a:r>
              <a:rPr xmlns:mc="http://schemas.openxmlformats.org/markup-compatibility/2006" xmlns:hp="http://schemas.haansoft.com/office/presentation/8.0" lang="ko-KR" altLang="ko-KR" sz="2000" b="0" i="0" spc="5" mc:Ignorable="hp" hp:hslEmbossed="0">
                <a:latin typeface="문체부 돋음체"/>
                <a:ea typeface="함초롬돋움 확장"/>
                <a:sym typeface="Wingdings"/>
              </a:rPr>
              <a:t>복약도우미</a:t>
            </a:r>
            <a:r>
              <a:rPr xmlns:mc="http://schemas.openxmlformats.org/markup-compatibility/2006" xmlns:hp="http://schemas.haansoft.com/office/presentation/8.0" lang="ko-KR" altLang="en-US" sz="2000" b="0" i="0" spc="5" mc:Ignorable="hp" hp:hslEmbossed="0">
                <a:latin typeface="문체부 돋음체"/>
                <a:ea typeface="함초롬돋움 확장"/>
                <a:sym typeface="Wingdings"/>
              </a:rPr>
              <a:t> 어플리케이션</a:t>
            </a:r>
            <a:endParaRPr xmlns:mc="http://schemas.openxmlformats.org/markup-compatibility/2006" xmlns:hp="http://schemas.haansoft.com/office/presentation/8.0" lang="ko-KR" altLang="en-US" sz="2000" b="0" i="0" spc="5" mc:Ignorable="hp" hp:hslEmbossed="0">
              <a:latin typeface="문체부 돋음체"/>
              <a:ea typeface="함초롬돋움 확장"/>
              <a:sym typeface="Wingdings"/>
            </a:endParaRPr>
          </a:p>
        </p:txBody>
      </p:sp>
      <p:sp>
        <p:nvSpPr>
          <p:cNvPr id="8" name="직사각형 7"/>
          <p:cNvSpPr txBox="1"/>
          <p:nvPr/>
        </p:nvSpPr>
        <p:spPr>
          <a:xfrm>
            <a:off x="451244" y="1827568"/>
            <a:ext cx="3088114" cy="1457378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ko-KR" sz="1500">
                <a:latin typeface="문체부 제목 돋음체"/>
                <a:ea typeface="문체부 제목 돋음체"/>
                <a:sym typeface="Wingdings"/>
              </a:rPr>
              <a:t>처방전 내의 </a:t>
            </a:r>
            <a:r>
              <a:rPr lang="ko-KR" altLang="ko-KR" sz="1500">
                <a:solidFill>
                  <a:srgbClr val="ff0000"/>
                </a:solidFill>
                <a:latin typeface="문체부 제목 돋음체"/>
                <a:ea typeface="문체부 제목 돋음체"/>
                <a:sym typeface="Wingdings"/>
              </a:rPr>
              <a:t>QR코드 검색</a:t>
            </a:r>
            <a:r>
              <a:rPr lang="ko-KR" altLang="ko-KR" sz="1500">
                <a:latin typeface="문체부 제목 돋음체"/>
                <a:ea typeface="문체부 제목 돋음체"/>
                <a:sym typeface="Wingdings"/>
              </a:rPr>
              <a:t>기능으로 자신의 복용약물데이터를 프로그램 내에 기록, 약물복용알림 등을 제공하는 모바일 어플리케이션.</a:t>
            </a:r>
            <a:endParaRPr lang="ko-KR" altLang="ko-KR" sz="1500">
              <a:latin typeface="문체부 제목 돋음체"/>
              <a:ea typeface="문체부 제목 돋음체"/>
              <a:sym typeface="Wingdings"/>
            </a:endParaRPr>
          </a:p>
          <a:p>
            <a:pPr/>
            <a:r>
              <a:rPr lang="ko-KR" altLang="ko-KR" sz="1500">
                <a:latin typeface="문체부 제목 돋음체"/>
                <a:ea typeface="문체부 제목 돋음체"/>
                <a:sym typeface="Wingdings"/>
              </a:rPr>
              <a:t>  </a:t>
            </a:r>
            <a:endParaRPr lang="ko-KR" altLang="ko-KR" sz="1500">
              <a:latin typeface="문체부 제목 돋음체"/>
              <a:ea typeface="문체부 제목 돋음체"/>
              <a:sym typeface="Wingdings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211865" y="873869"/>
            <a:ext cx="5795942" cy="511026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563c1"/>
      </a:hlink>
      <a:folHlink>
        <a:srgbClr val="954f72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>화면 슬라이드 쇼(4:3)</cp:contentStatus>
  <dc:creator>hyeran kang</dc:creator>
  <dc:description/>
  <cp:keywords/>
  <cp:lastModifiedBy>Daikon</cp:lastModifiedBy>
  <dcterms:modified xsi:type="dcterms:W3CDTF">2020-05-10T11:43:58.386</dcterms:modified>
  <cp:revision>8</cp:revision>
  <dc:subject/>
  <dc:title>PowerPoint 프레젠테이션</dc:title>
</cp:coreProperties>
</file>