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A15424-34A6-4AFB-9C4C-CA83CE852D3B}">
  <a:tblStyle styleId="{B6A15424-34A6-4AFB-9C4C-CA83CE852D3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7b330f7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7b330f7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description of the nature of the data, motivation and why it’s important to analyze this data. Here we should understand why the data is important, how it was collected, what is the imbalance, what is n, p, the imbalance ratio, and what are the features. (1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62254a96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62254a9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description of the nature of the data, motivation and why it’s important to analyze this data. Here we should understand why the data is important, how it was collected, what is the imbalance, what is n, p, the imbalance ratio, and what are the features. (1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7b330f7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7b330f7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62254a96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62254a96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Boxplots of the 50 AUCs (train and test) for ntrain = 0.9n. Specifically show two plots, one for test AUCs and train AUCs, respectively. Make sure everything is clearly visible and legible. (1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62254a96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62254a96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one on the 50 samples, create 10-fold CV curves for lasso, ridge and elasticnet. Record the time it takes to cross-validate ridge/lasso/elastic-net logistic regression. (1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62254a96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62254a96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record the time it takes to fit a single ridge/lasso/elastic-net logistic regression (including the time needed to perform cross-validation parameter tuning), and random forrest. Create a table 4 × 2 table, the 4 rows corresponding to the 4 methods, and the two columns for test AUCs and time. Specifically, the first column should show the median of test AUCs among the the 50 samples, and the second column the time it takes to fit the model on all the data (as described in the sentences above). Is there a trade-off between the time it takes to train a model and it’s predictive performance? (1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709b0508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709b0508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709b050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709b050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rchive.ics.uci.edu/ml/datasets/Sports+articles+for+objectivity+analysi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jacob-bayer/STA9891-Final-Projec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Predicting Objectivity in Sports Articles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Jacob Bayer, Ely Feintuch, &amp; Nicholas Weidner</a:t>
            </a:r>
            <a:endParaRPr/>
          </a:p>
        </p:txBody>
      </p:sp>
      <p:sp>
        <p:nvSpPr>
          <p:cNvPr id="56" name="Google Shape;56;p13"/>
          <p:cNvSpPr txBox="1"/>
          <p:nvPr/>
        </p:nvSpPr>
        <p:spPr>
          <a:xfrm>
            <a:off x="311600" y="179775"/>
            <a:ext cx="11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Group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Research Topic</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sometimes unclear if an article is offering facts or opinions</a:t>
            </a:r>
            <a:endParaRPr/>
          </a:p>
          <a:p>
            <a:pPr indent="-342900" lvl="0" marL="457200" rtl="0" algn="l">
              <a:spcBef>
                <a:spcPts val="1000"/>
              </a:spcBef>
              <a:spcAft>
                <a:spcPts val="0"/>
              </a:spcAft>
              <a:buSzPts val="1800"/>
              <a:buChar char="●"/>
            </a:pPr>
            <a:r>
              <a:rPr lang="en"/>
              <a:t>Articles not labeled as opinion articles can still be subjective pieces</a:t>
            </a:r>
            <a:endParaRPr/>
          </a:p>
          <a:p>
            <a:pPr indent="-342900" lvl="0" marL="457200" rtl="0" algn="l">
              <a:spcBef>
                <a:spcPts val="1000"/>
              </a:spcBef>
              <a:spcAft>
                <a:spcPts val="0"/>
              </a:spcAft>
              <a:buSzPts val="1800"/>
              <a:buChar char="●"/>
            </a:pPr>
            <a:r>
              <a:rPr lang="en"/>
              <a:t>Reading unbiased sports analysis is very important for people betting on sports</a:t>
            </a:r>
            <a:endParaRPr/>
          </a:p>
          <a:p>
            <a:pPr indent="-342900" lvl="0" marL="457200" rtl="0" algn="l">
              <a:spcBef>
                <a:spcPts val="1000"/>
              </a:spcBef>
              <a:spcAft>
                <a:spcPts val="0"/>
              </a:spcAft>
              <a:buSzPts val="1800"/>
              <a:buChar char="●"/>
            </a:pPr>
            <a:r>
              <a:rPr lang="en"/>
              <a:t>We seek to build a machine learning model that can classify sports articles as objective or subjective</a:t>
            </a:r>
            <a:endParaRPr/>
          </a:p>
          <a:p>
            <a:pPr indent="0" lvl="0" marL="0" rtl="0" algn="l">
              <a:spcBef>
                <a:spcPts val="1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Summary Statistics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Sports Articles which have been manually classified as objective or subjective</a:t>
            </a:r>
            <a:endParaRPr/>
          </a:p>
          <a:p>
            <a:pPr indent="-342900" lvl="0" marL="457200" rtl="0" algn="l">
              <a:spcBef>
                <a:spcPts val="1000"/>
              </a:spcBef>
              <a:spcAft>
                <a:spcPts val="0"/>
              </a:spcAft>
              <a:buSzPts val="1800"/>
              <a:buChar char="●"/>
            </a:pPr>
            <a:r>
              <a:rPr lang="en"/>
              <a:t>1,000 observations with 59 variables</a:t>
            </a:r>
            <a:endParaRPr/>
          </a:p>
          <a:p>
            <a:pPr indent="-342900" lvl="0" marL="457200" rtl="0" algn="l">
              <a:spcBef>
                <a:spcPts val="1000"/>
              </a:spcBef>
              <a:spcAft>
                <a:spcPts val="0"/>
              </a:spcAft>
              <a:buSzPts val="1800"/>
              <a:buChar char="●"/>
            </a:pPr>
            <a:r>
              <a:rPr lang="en" sz="1700"/>
              <a:t>Variables consist of frequency measures for part of speech tags, punctuation and a few other measures</a:t>
            </a:r>
            <a:endParaRPr/>
          </a:p>
          <a:p>
            <a:pPr indent="-342900" lvl="0" marL="457200" rtl="0" algn="l">
              <a:spcBef>
                <a:spcPts val="1000"/>
              </a:spcBef>
              <a:spcAft>
                <a:spcPts val="0"/>
              </a:spcAft>
              <a:buSzPts val="1800"/>
              <a:buChar char="●"/>
            </a:pPr>
            <a:r>
              <a:rPr lang="en"/>
              <a:t>635 classified as objective and 365 are classified as subjective</a:t>
            </a:r>
            <a:endParaRPr/>
          </a:p>
          <a:p>
            <a:pPr indent="-342900" lvl="0" marL="457200" rtl="0" algn="l">
              <a:spcBef>
                <a:spcPts val="1000"/>
              </a:spcBef>
              <a:spcAft>
                <a:spcPts val="0"/>
              </a:spcAft>
              <a:buSzPts val="1800"/>
              <a:buChar char="●"/>
            </a:pPr>
            <a:r>
              <a:rPr lang="en"/>
              <a:t>Dataset is </a:t>
            </a:r>
            <a:r>
              <a:rPr lang="en"/>
              <a:t>imbalanced, though not highly imbalanced with a 64:36 imbalance ratio.  We have elected not to use weights.</a:t>
            </a:r>
            <a:endParaRPr sz="1700"/>
          </a:p>
          <a:p>
            <a:pPr indent="-336550" lvl="0" marL="457200" rtl="0" algn="l">
              <a:spcBef>
                <a:spcPts val="1200"/>
              </a:spcBef>
              <a:spcAft>
                <a:spcPts val="0"/>
              </a:spcAft>
              <a:buSzPts val="1700"/>
              <a:buChar char="●"/>
            </a:pPr>
            <a:r>
              <a:rPr lang="en" sz="1700"/>
              <a:t>We standardized the data and excluded two columns of no data</a:t>
            </a:r>
            <a:endParaRPr sz="1700"/>
          </a:p>
          <a:p>
            <a:pPr indent="0" lvl="0" marL="0" rtl="0" algn="l">
              <a:spcBef>
                <a:spcPts val="1000"/>
              </a:spcBef>
              <a:spcAft>
                <a:spcPts val="1200"/>
              </a:spcAft>
              <a:buNone/>
            </a:pPr>
            <a:r>
              <a:t/>
            </a:r>
            <a:endParaRPr/>
          </a:p>
        </p:txBody>
      </p:sp>
      <p:sp>
        <p:nvSpPr>
          <p:cNvPr id="69" name="Google Shape;69;p15"/>
          <p:cNvSpPr txBox="1"/>
          <p:nvPr/>
        </p:nvSpPr>
        <p:spPr>
          <a:xfrm>
            <a:off x="4347600" y="4568875"/>
            <a:ext cx="479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123654"/>
                </a:solidFill>
              </a:rPr>
              <a:t>Source: </a:t>
            </a:r>
            <a:r>
              <a:rPr lang="en" sz="800">
                <a:solidFill>
                  <a:srgbClr val="123654"/>
                </a:solidFill>
              </a:rPr>
              <a:t>Nadine Hajj, Yara Rizk, and Mariette Awad, 'A Subjectivity Classification Framework for Sports Articles using Cortical Algorithms for Feature Selection,' Springer Neural Computing and Applications, 2018. </a:t>
            </a:r>
            <a:r>
              <a:rPr lang="en" sz="800" u="sng">
                <a:solidFill>
                  <a:schemeClr val="hlink"/>
                </a:solidFill>
                <a:hlinkClick r:id="rId3"/>
              </a:rPr>
              <a:t>https://archive.ics.uci.edu/ml/datasets/Sports+articles+for+objectivity+analysis#</a:t>
            </a:r>
            <a:r>
              <a:rPr lang="en" sz="800">
                <a:solidFill>
                  <a:srgbClr val="123654"/>
                </a:solidFill>
              </a:rPr>
              <a:t> </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of speech (POS) tagging</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rotWithShape="1">
          <a:blip r:embed="rId3">
            <a:alphaModFix/>
          </a:blip>
          <a:srcRect b="40705" l="0" r="0" t="0"/>
          <a:stretch/>
        </p:blipFill>
        <p:spPr>
          <a:xfrm>
            <a:off x="0" y="1126753"/>
            <a:ext cx="9144000" cy="2525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585356" y="76201"/>
            <a:ext cx="7973289" cy="49910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272250" y="94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10-Fold Cross Validation Curves</a:t>
            </a:r>
            <a:endParaRPr/>
          </a:p>
        </p:txBody>
      </p:sp>
      <p:pic>
        <p:nvPicPr>
          <p:cNvPr id="87" name="Google Shape;87;p18"/>
          <p:cNvPicPr preferRelativeResize="0"/>
          <p:nvPr/>
        </p:nvPicPr>
        <p:blipFill>
          <a:blip r:embed="rId3">
            <a:alphaModFix/>
          </a:blip>
          <a:stretch>
            <a:fillRect/>
          </a:stretch>
        </p:blipFill>
        <p:spPr>
          <a:xfrm>
            <a:off x="7310950" y="2109788"/>
            <a:ext cx="1609725" cy="923925"/>
          </a:xfrm>
          <a:prstGeom prst="rect">
            <a:avLst/>
          </a:prstGeom>
          <a:noFill/>
          <a:ln>
            <a:noFill/>
          </a:ln>
        </p:spPr>
      </p:pic>
      <p:pic>
        <p:nvPicPr>
          <p:cNvPr id="88" name="Google Shape;88;p18"/>
          <p:cNvPicPr preferRelativeResize="0"/>
          <p:nvPr/>
        </p:nvPicPr>
        <p:blipFill>
          <a:blip r:embed="rId4">
            <a:alphaModFix/>
          </a:blip>
          <a:stretch>
            <a:fillRect/>
          </a:stretch>
        </p:blipFill>
        <p:spPr>
          <a:xfrm>
            <a:off x="152400" y="820000"/>
            <a:ext cx="7006149" cy="34933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Median Test AUC and Time Elapsed</a:t>
            </a:r>
            <a:endParaRPr/>
          </a:p>
        </p:txBody>
      </p:sp>
      <p:graphicFrame>
        <p:nvGraphicFramePr>
          <p:cNvPr id="94" name="Google Shape;94;p19"/>
          <p:cNvGraphicFramePr/>
          <p:nvPr/>
        </p:nvGraphicFramePr>
        <p:xfrm>
          <a:off x="853350" y="1174375"/>
          <a:ext cx="3000000" cy="3000000"/>
        </p:xfrm>
        <a:graphic>
          <a:graphicData uri="http://schemas.openxmlformats.org/drawingml/2006/table">
            <a:tbl>
              <a:tblPr>
                <a:solidFill>
                  <a:srgbClr val="FFFFFF"/>
                </a:solidFill>
                <a:tableStyleId>{B6A15424-34A6-4AFB-9C4C-CA83CE852D3B}</a:tableStyleId>
              </a:tblPr>
              <a:tblGrid>
                <a:gridCol w="1976125"/>
                <a:gridCol w="2559025"/>
                <a:gridCol w="2857550"/>
              </a:tblGrid>
              <a:tr h="539600">
                <a:tc>
                  <a:txBody>
                    <a:bodyPr/>
                    <a:lstStyle/>
                    <a:p>
                      <a:pPr indent="0" lvl="0" marL="0" rtl="0" algn="l">
                        <a:lnSpc>
                          <a:spcPct val="115000"/>
                        </a:lnSpc>
                        <a:spcBef>
                          <a:spcPts val="0"/>
                        </a:spcBef>
                        <a:spcAft>
                          <a:spcPts val="0"/>
                        </a:spcAft>
                        <a:buNone/>
                      </a:pPr>
                      <a:r>
                        <a:t/>
                      </a:r>
                      <a:endParaRPr sz="1450">
                        <a:highlight>
                          <a:srgbClr val="FFFFFF"/>
                        </a:highlight>
                        <a:latin typeface="Verdana"/>
                        <a:ea typeface="Verdana"/>
                        <a:cs typeface="Verdana"/>
                        <a:sym typeface="Verdana"/>
                      </a:endParaRPr>
                    </a:p>
                  </a:txBody>
                  <a:tcPr marT="91425" marB="28575"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500">
                          <a:highlight>
                            <a:srgbClr val="FFFFFF"/>
                          </a:highlight>
                          <a:latin typeface="Verdana"/>
                          <a:ea typeface="Verdana"/>
                          <a:cs typeface="Verdana"/>
                          <a:sym typeface="Verdana"/>
                        </a:rPr>
                        <a:t>Median Test AUCs</a:t>
                      </a:r>
                      <a:endParaRPr sz="1450">
                        <a:highlight>
                          <a:srgbClr val="FFFFFF"/>
                        </a:highlight>
                        <a:latin typeface="Verdana"/>
                        <a:ea typeface="Verdana"/>
                        <a:cs typeface="Verdana"/>
                        <a:sym typeface="Verdana"/>
                      </a:endParaRPr>
                    </a:p>
                  </a:txBody>
                  <a:tcPr marT="91425" marB="28575"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500">
                          <a:highlight>
                            <a:srgbClr val="FFFFFF"/>
                          </a:highlight>
                          <a:latin typeface="Verdana"/>
                          <a:ea typeface="Verdana"/>
                          <a:cs typeface="Verdana"/>
                          <a:sym typeface="Verdana"/>
                        </a:rPr>
                        <a:t>Mean Training Time</a:t>
                      </a:r>
                      <a:endParaRPr sz="1450">
                        <a:highlight>
                          <a:srgbClr val="FFFFFF"/>
                        </a:highlight>
                        <a:latin typeface="Verdana"/>
                        <a:ea typeface="Verdana"/>
                        <a:cs typeface="Verdana"/>
                        <a:sym typeface="Verdana"/>
                      </a:endParaRPr>
                    </a:p>
                  </a:txBody>
                  <a:tcPr marT="91425" marB="28575"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2825">
                <a:tc>
                  <a:txBody>
                    <a:bodyPr/>
                    <a:lstStyle/>
                    <a:p>
                      <a:pPr indent="0" lvl="0" marL="0" rtl="0" algn="l">
                        <a:lnSpc>
                          <a:spcPct val="145000"/>
                        </a:lnSpc>
                        <a:spcBef>
                          <a:spcPts val="0"/>
                        </a:spcBef>
                        <a:spcAft>
                          <a:spcPts val="0"/>
                        </a:spcAft>
                        <a:buNone/>
                      </a:pPr>
                      <a:r>
                        <a:rPr lang="en" sz="1500">
                          <a:highlight>
                            <a:srgbClr val="FFFFFF"/>
                          </a:highlight>
                          <a:latin typeface="Verdana"/>
                          <a:ea typeface="Verdana"/>
                          <a:cs typeface="Verdana"/>
                          <a:sym typeface="Verdana"/>
                        </a:rPr>
                        <a:t>Elastic Net</a:t>
                      </a:r>
                      <a:endParaRPr sz="1500">
                        <a:highlight>
                          <a:srgbClr val="FFFFFF"/>
                        </a:highlight>
                        <a:latin typeface="Verdana"/>
                        <a:ea typeface="Verdana"/>
                        <a:cs typeface="Verdana"/>
                        <a:sym typeface="Verdana"/>
                      </a:endParaRPr>
                    </a:p>
                  </a:txBody>
                  <a:tcPr marT="19050" marB="190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45000"/>
                        </a:lnSpc>
                        <a:spcBef>
                          <a:spcPts val="0"/>
                        </a:spcBef>
                        <a:spcAft>
                          <a:spcPts val="0"/>
                        </a:spcAft>
                        <a:buNone/>
                      </a:pPr>
                      <a:r>
                        <a:rPr lang="en" sz="1500">
                          <a:highlight>
                            <a:srgbClr val="FFFFFF"/>
                          </a:highlight>
                          <a:latin typeface="Verdana"/>
                          <a:ea typeface="Verdana"/>
                          <a:cs typeface="Verdana"/>
                          <a:sym typeface="Verdana"/>
                        </a:rPr>
                        <a:t>0.8008443</a:t>
                      </a:r>
                      <a:endParaRPr sz="1500">
                        <a:highlight>
                          <a:srgbClr val="FFFFFF"/>
                        </a:highlight>
                        <a:latin typeface="Verdana"/>
                        <a:ea typeface="Verdana"/>
                        <a:cs typeface="Verdana"/>
                        <a:sym typeface="Verdana"/>
                      </a:endParaRPr>
                    </a:p>
                  </a:txBody>
                  <a:tcPr marT="19050" marB="190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45000"/>
                        </a:lnSpc>
                        <a:spcBef>
                          <a:spcPts val="0"/>
                        </a:spcBef>
                        <a:spcAft>
                          <a:spcPts val="0"/>
                        </a:spcAft>
                        <a:buNone/>
                      </a:pPr>
                      <a:r>
                        <a:rPr lang="en" sz="1500">
                          <a:highlight>
                            <a:srgbClr val="FFFFFF"/>
                          </a:highlight>
                          <a:latin typeface="Verdana"/>
                          <a:ea typeface="Verdana"/>
                          <a:cs typeface="Verdana"/>
                          <a:sym typeface="Verdana"/>
                        </a:rPr>
                        <a:t>4.4126160</a:t>
                      </a:r>
                      <a:r>
                        <a:rPr lang="en" sz="1500">
                          <a:highlight>
                            <a:srgbClr val="FFFFFF"/>
                          </a:highlight>
                          <a:latin typeface="Verdana"/>
                          <a:ea typeface="Verdana"/>
                          <a:cs typeface="Verdana"/>
                          <a:sym typeface="Verdana"/>
                        </a:rPr>
                        <a:t> secs</a:t>
                      </a:r>
                      <a:endParaRPr sz="1500">
                        <a:highlight>
                          <a:srgbClr val="FFFFFF"/>
                        </a:highlight>
                        <a:latin typeface="Verdana"/>
                        <a:ea typeface="Verdana"/>
                        <a:cs typeface="Verdana"/>
                        <a:sym typeface="Verdana"/>
                      </a:endParaRPr>
                    </a:p>
                  </a:txBody>
                  <a:tcPr marT="19050" marB="190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2825">
                <a:tc>
                  <a:txBody>
                    <a:bodyPr/>
                    <a:lstStyle/>
                    <a:p>
                      <a:pPr indent="0" lvl="0" marL="0" rtl="0" algn="l">
                        <a:lnSpc>
                          <a:spcPct val="145000"/>
                        </a:lnSpc>
                        <a:spcBef>
                          <a:spcPts val="0"/>
                        </a:spcBef>
                        <a:spcAft>
                          <a:spcPts val="0"/>
                        </a:spcAft>
                        <a:buNone/>
                      </a:pPr>
                      <a:r>
                        <a:rPr lang="en" sz="1500">
                          <a:highlight>
                            <a:srgbClr val="FFFFFF"/>
                          </a:highlight>
                          <a:latin typeface="Verdana"/>
                          <a:ea typeface="Verdana"/>
                          <a:cs typeface="Verdana"/>
                          <a:sym typeface="Verdana"/>
                        </a:rPr>
                        <a:t>Lasso</a:t>
                      </a:r>
                      <a:endParaRPr sz="1500">
                        <a:highlight>
                          <a:srgbClr val="FFFFFF"/>
                        </a:highlight>
                        <a:latin typeface="Verdana"/>
                        <a:ea typeface="Verdana"/>
                        <a:cs typeface="Verdana"/>
                        <a:sym typeface="Verdana"/>
                      </a:endParaRPr>
                    </a:p>
                  </a:txBody>
                  <a:tcPr marT="19050" marB="190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45000"/>
                        </a:lnSpc>
                        <a:spcBef>
                          <a:spcPts val="0"/>
                        </a:spcBef>
                        <a:spcAft>
                          <a:spcPts val="0"/>
                        </a:spcAft>
                        <a:buNone/>
                      </a:pPr>
                      <a:r>
                        <a:rPr lang="en" sz="1500">
                          <a:highlight>
                            <a:srgbClr val="FFFFFF"/>
                          </a:highlight>
                          <a:latin typeface="Verdana"/>
                          <a:ea typeface="Verdana"/>
                          <a:cs typeface="Verdana"/>
                          <a:sym typeface="Verdana"/>
                        </a:rPr>
                        <a:t>0.7976899</a:t>
                      </a:r>
                      <a:endParaRPr sz="1500">
                        <a:highlight>
                          <a:srgbClr val="FFFFFF"/>
                        </a:highlight>
                        <a:latin typeface="Verdana"/>
                        <a:ea typeface="Verdana"/>
                        <a:cs typeface="Verdana"/>
                        <a:sym typeface="Verdana"/>
                      </a:endParaRPr>
                    </a:p>
                  </a:txBody>
                  <a:tcPr marT="19050" marB="190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45000"/>
                        </a:lnSpc>
                        <a:spcBef>
                          <a:spcPts val="0"/>
                        </a:spcBef>
                        <a:spcAft>
                          <a:spcPts val="0"/>
                        </a:spcAft>
                        <a:buNone/>
                      </a:pPr>
                      <a:r>
                        <a:rPr lang="en" sz="1500">
                          <a:highlight>
                            <a:srgbClr val="FFFFFF"/>
                          </a:highlight>
                          <a:latin typeface="Verdana"/>
                          <a:ea typeface="Verdana"/>
                          <a:cs typeface="Verdana"/>
                          <a:sym typeface="Verdana"/>
                        </a:rPr>
                        <a:t>5.5528463</a:t>
                      </a:r>
                      <a:r>
                        <a:rPr lang="en" sz="1500">
                          <a:highlight>
                            <a:srgbClr val="FFFFFF"/>
                          </a:highlight>
                          <a:latin typeface="Verdana"/>
                          <a:ea typeface="Verdana"/>
                          <a:cs typeface="Verdana"/>
                          <a:sym typeface="Verdana"/>
                        </a:rPr>
                        <a:t> secs</a:t>
                      </a:r>
                      <a:endParaRPr sz="1500">
                        <a:highlight>
                          <a:srgbClr val="FFFFFF"/>
                        </a:highlight>
                        <a:latin typeface="Verdana"/>
                        <a:ea typeface="Verdana"/>
                        <a:cs typeface="Verdana"/>
                        <a:sym typeface="Verdana"/>
                      </a:endParaRPr>
                    </a:p>
                  </a:txBody>
                  <a:tcPr marT="19050" marB="190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0700">
                <a:tc>
                  <a:txBody>
                    <a:bodyPr/>
                    <a:lstStyle/>
                    <a:p>
                      <a:pPr indent="0" lvl="0" marL="0" rtl="0" algn="l">
                        <a:lnSpc>
                          <a:spcPct val="145000"/>
                        </a:lnSpc>
                        <a:spcBef>
                          <a:spcPts val="0"/>
                        </a:spcBef>
                        <a:spcAft>
                          <a:spcPts val="0"/>
                        </a:spcAft>
                        <a:buNone/>
                      </a:pPr>
                      <a:r>
                        <a:rPr lang="en" sz="1500">
                          <a:highlight>
                            <a:srgbClr val="FFFFFF"/>
                          </a:highlight>
                          <a:latin typeface="Verdana"/>
                          <a:ea typeface="Verdana"/>
                          <a:cs typeface="Verdana"/>
                          <a:sym typeface="Verdana"/>
                        </a:rPr>
                        <a:t>Random Forest</a:t>
                      </a:r>
                      <a:endParaRPr sz="1500">
                        <a:highlight>
                          <a:srgbClr val="FFFFFF"/>
                        </a:highlight>
                        <a:latin typeface="Verdana"/>
                        <a:ea typeface="Verdana"/>
                        <a:cs typeface="Verdana"/>
                        <a:sym typeface="Verdana"/>
                      </a:endParaRPr>
                    </a:p>
                  </a:txBody>
                  <a:tcPr marT="19050" marB="190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45000"/>
                        </a:lnSpc>
                        <a:spcBef>
                          <a:spcPts val="0"/>
                        </a:spcBef>
                        <a:spcAft>
                          <a:spcPts val="0"/>
                        </a:spcAft>
                        <a:buNone/>
                      </a:pPr>
                      <a:r>
                        <a:rPr lang="en" sz="1500">
                          <a:highlight>
                            <a:srgbClr val="FFFFFF"/>
                          </a:highlight>
                          <a:latin typeface="Verdana"/>
                          <a:ea typeface="Verdana"/>
                          <a:cs typeface="Verdana"/>
                          <a:sym typeface="Verdana"/>
                        </a:rPr>
                        <a:t>0.8225601</a:t>
                      </a:r>
                      <a:endParaRPr sz="1500">
                        <a:highlight>
                          <a:srgbClr val="FFFFFF"/>
                        </a:highlight>
                        <a:latin typeface="Verdana"/>
                        <a:ea typeface="Verdana"/>
                        <a:cs typeface="Verdana"/>
                        <a:sym typeface="Verdana"/>
                      </a:endParaRPr>
                    </a:p>
                  </a:txBody>
                  <a:tcPr marT="19050" marB="190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45000"/>
                        </a:lnSpc>
                        <a:spcBef>
                          <a:spcPts val="0"/>
                        </a:spcBef>
                        <a:spcAft>
                          <a:spcPts val="0"/>
                        </a:spcAft>
                        <a:buNone/>
                      </a:pPr>
                      <a:r>
                        <a:rPr lang="en" sz="1500">
                          <a:highlight>
                            <a:srgbClr val="FFFFFF"/>
                          </a:highlight>
                          <a:latin typeface="Verdana"/>
                          <a:ea typeface="Verdana"/>
                          <a:cs typeface="Verdana"/>
                          <a:sym typeface="Verdana"/>
                        </a:rPr>
                        <a:t>1.1338467</a:t>
                      </a:r>
                      <a:r>
                        <a:rPr lang="en" sz="1500">
                          <a:highlight>
                            <a:srgbClr val="FFFFFF"/>
                          </a:highlight>
                          <a:latin typeface="Verdana"/>
                          <a:ea typeface="Verdana"/>
                          <a:cs typeface="Verdana"/>
                          <a:sym typeface="Verdana"/>
                        </a:rPr>
                        <a:t> secs</a:t>
                      </a:r>
                      <a:endParaRPr sz="1500">
                        <a:highlight>
                          <a:srgbClr val="FFFFFF"/>
                        </a:highlight>
                        <a:latin typeface="Verdana"/>
                        <a:ea typeface="Verdana"/>
                        <a:cs typeface="Verdana"/>
                        <a:sym typeface="Verdana"/>
                      </a:endParaRPr>
                    </a:p>
                  </a:txBody>
                  <a:tcPr marT="19050" marB="190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0150">
                <a:tc>
                  <a:txBody>
                    <a:bodyPr/>
                    <a:lstStyle/>
                    <a:p>
                      <a:pPr indent="0" lvl="0" marL="0" rtl="0" algn="l">
                        <a:lnSpc>
                          <a:spcPct val="145000"/>
                        </a:lnSpc>
                        <a:spcBef>
                          <a:spcPts val="0"/>
                        </a:spcBef>
                        <a:spcAft>
                          <a:spcPts val="0"/>
                        </a:spcAft>
                        <a:buNone/>
                      </a:pPr>
                      <a:r>
                        <a:rPr lang="en" sz="1500">
                          <a:highlight>
                            <a:srgbClr val="FFFFFF"/>
                          </a:highlight>
                          <a:latin typeface="Verdana"/>
                          <a:ea typeface="Verdana"/>
                          <a:cs typeface="Verdana"/>
                          <a:sym typeface="Verdana"/>
                        </a:rPr>
                        <a:t>Ridge</a:t>
                      </a:r>
                      <a:endParaRPr sz="1500">
                        <a:highlight>
                          <a:srgbClr val="FFFFFF"/>
                        </a:highlight>
                        <a:latin typeface="Verdana"/>
                        <a:ea typeface="Verdana"/>
                        <a:cs typeface="Verdana"/>
                        <a:sym typeface="Verdana"/>
                      </a:endParaRPr>
                    </a:p>
                  </a:txBody>
                  <a:tcPr marT="19050" marB="190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45000"/>
                        </a:lnSpc>
                        <a:spcBef>
                          <a:spcPts val="0"/>
                        </a:spcBef>
                        <a:spcAft>
                          <a:spcPts val="0"/>
                        </a:spcAft>
                        <a:buNone/>
                      </a:pPr>
                      <a:r>
                        <a:rPr lang="en" sz="1500">
                          <a:highlight>
                            <a:srgbClr val="FFFFFF"/>
                          </a:highlight>
                          <a:latin typeface="Verdana"/>
                          <a:ea typeface="Verdana"/>
                          <a:cs typeface="Verdana"/>
                          <a:sym typeface="Verdana"/>
                        </a:rPr>
                        <a:t>0.8001260</a:t>
                      </a:r>
                      <a:endParaRPr sz="1500">
                        <a:highlight>
                          <a:srgbClr val="FFFFFF"/>
                        </a:highlight>
                        <a:latin typeface="Verdana"/>
                        <a:ea typeface="Verdana"/>
                        <a:cs typeface="Verdana"/>
                        <a:sym typeface="Verdana"/>
                      </a:endParaRPr>
                    </a:p>
                  </a:txBody>
                  <a:tcPr marT="19050" marB="190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45000"/>
                        </a:lnSpc>
                        <a:spcBef>
                          <a:spcPts val="0"/>
                        </a:spcBef>
                        <a:spcAft>
                          <a:spcPts val="0"/>
                        </a:spcAft>
                        <a:buNone/>
                      </a:pPr>
                      <a:r>
                        <a:rPr lang="en" sz="1500">
                          <a:highlight>
                            <a:srgbClr val="FFFFFF"/>
                          </a:highlight>
                          <a:latin typeface="Verdana"/>
                          <a:ea typeface="Verdana"/>
                          <a:cs typeface="Verdana"/>
                          <a:sym typeface="Verdana"/>
                        </a:rPr>
                        <a:t>0.7050178</a:t>
                      </a:r>
                      <a:r>
                        <a:rPr lang="en" sz="1500">
                          <a:highlight>
                            <a:srgbClr val="FFFFFF"/>
                          </a:highlight>
                          <a:latin typeface="Verdana"/>
                          <a:ea typeface="Verdana"/>
                          <a:cs typeface="Verdana"/>
                          <a:sym typeface="Verdana"/>
                        </a:rPr>
                        <a:t> secs</a:t>
                      </a:r>
                      <a:endParaRPr sz="1500">
                        <a:highlight>
                          <a:srgbClr val="FFFFFF"/>
                        </a:highlight>
                        <a:latin typeface="Verdana"/>
                        <a:ea typeface="Verdana"/>
                        <a:cs typeface="Verdana"/>
                        <a:sym typeface="Verdana"/>
                      </a:endParaRPr>
                    </a:p>
                    <a:p>
                      <a:pPr indent="0" lvl="0" marL="0" rtl="0" algn="r">
                        <a:lnSpc>
                          <a:spcPct val="145000"/>
                        </a:lnSpc>
                        <a:spcBef>
                          <a:spcPts val="0"/>
                        </a:spcBef>
                        <a:spcAft>
                          <a:spcPts val="0"/>
                        </a:spcAft>
                        <a:buNone/>
                      </a:pPr>
                      <a:r>
                        <a:t/>
                      </a:r>
                      <a:endParaRPr sz="1500">
                        <a:highlight>
                          <a:srgbClr val="FFFFFF"/>
                        </a:highlight>
                        <a:latin typeface="Verdana"/>
                        <a:ea typeface="Verdana"/>
                        <a:cs typeface="Verdana"/>
                        <a:sym typeface="Verdana"/>
                      </a:endParaRPr>
                    </a:p>
                  </a:txBody>
                  <a:tcPr marT="19050" marB="190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5" name="Google Shape;95;p19"/>
          <p:cNvSpPr txBox="1"/>
          <p:nvPr/>
        </p:nvSpPr>
        <p:spPr>
          <a:xfrm>
            <a:off x="1695250" y="4218825"/>
            <a:ext cx="52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There is no trade-off evident in time versus model </a:t>
            </a:r>
            <a:r>
              <a:rPr lang="en"/>
              <a:t>performance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3175"/>
            <a:ext cx="8520600" cy="387000"/>
          </a:xfrm>
          <a:prstGeom prst="rect">
            <a:avLst/>
          </a:prstGeom>
          <a:solidFill>
            <a:schemeClr val="l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Parameter</a:t>
            </a:r>
            <a:r>
              <a:rPr lang="en"/>
              <a:t> Importance</a:t>
            </a:r>
            <a:endParaRPr/>
          </a:p>
        </p:txBody>
      </p:sp>
      <p:sp>
        <p:nvSpPr>
          <p:cNvPr id="101" name="Google Shape;101;p20"/>
          <p:cNvSpPr txBox="1"/>
          <p:nvPr/>
        </p:nvSpPr>
        <p:spPr>
          <a:xfrm rot="-5400000">
            <a:off x="4131925" y="1369325"/>
            <a:ext cx="1524600" cy="7611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latin typeface="Roboto"/>
                <a:ea typeface="Roboto"/>
                <a:cs typeface="Roboto"/>
                <a:sym typeface="Roboto"/>
              </a:rPr>
              <a:t>Quotes</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CC</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past</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VB</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PDT</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sent1st</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NN</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RP</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totalWords</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smnticobjscr</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CD</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EX</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FW</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INs</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JJ</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JJR</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JJS</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MD</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NNPS</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POS</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PRP</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RBS</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SYM</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VBD</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VBG</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WP</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baseform</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fullstops</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commas</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semicolon</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colon</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ellipsis</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pronouns1st</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pronouns2nd</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sentencelast</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txtcomplexity</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prsnt1st2nd</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VBN</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smntcsubjscr</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RBR</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UH</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TOs</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RB</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imperative</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VBZ</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NNS</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pronouns3rd</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present3rd</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VBP</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WP.</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exclamarks</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DT</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LS</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WDT</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compsadjadv</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qstnmarks</a:t>
            </a:r>
            <a:endParaRPr sz="800">
              <a:latin typeface="Roboto"/>
              <a:ea typeface="Roboto"/>
              <a:cs typeface="Roboto"/>
              <a:sym typeface="Roboto"/>
            </a:endParaRPr>
          </a:p>
          <a:p>
            <a:pPr indent="0" lvl="0" marL="0" rtl="0" algn="r">
              <a:spcBef>
                <a:spcPts val="0"/>
              </a:spcBef>
              <a:spcAft>
                <a:spcPts val="0"/>
              </a:spcAft>
              <a:buNone/>
            </a:pPr>
            <a:r>
              <a:rPr lang="en" sz="800">
                <a:latin typeface="Roboto"/>
                <a:ea typeface="Roboto"/>
                <a:cs typeface="Roboto"/>
                <a:sym typeface="Roboto"/>
              </a:rPr>
              <a:t>PRP.</a:t>
            </a:r>
            <a:endParaRPr sz="800">
              <a:latin typeface="Roboto"/>
              <a:ea typeface="Roboto"/>
              <a:cs typeface="Roboto"/>
              <a:sym typeface="Roboto"/>
            </a:endParaRPr>
          </a:p>
          <a:p>
            <a:pPr indent="0" lvl="0" marL="0" rtl="0" algn="r">
              <a:spcBef>
                <a:spcPts val="0"/>
              </a:spcBef>
              <a:spcAft>
                <a:spcPts val="0"/>
              </a:spcAft>
              <a:buNone/>
            </a:pPr>
            <a:r>
              <a:t/>
            </a:r>
            <a:endParaRPr sz="900">
              <a:latin typeface="Roboto"/>
              <a:ea typeface="Roboto"/>
              <a:cs typeface="Roboto"/>
              <a:sym typeface="Roboto"/>
            </a:endParaRPr>
          </a:p>
          <a:p>
            <a:pPr indent="0" lvl="0" marL="0" rtl="0" algn="r">
              <a:spcBef>
                <a:spcPts val="0"/>
              </a:spcBef>
              <a:spcAft>
                <a:spcPts val="0"/>
              </a:spcAft>
              <a:buNone/>
            </a:pPr>
            <a:r>
              <a:t/>
            </a:r>
            <a:endParaRPr sz="900">
              <a:latin typeface="Roboto"/>
              <a:ea typeface="Roboto"/>
              <a:cs typeface="Roboto"/>
              <a:sym typeface="Roboto"/>
            </a:endParaRPr>
          </a:p>
          <a:p>
            <a:pPr indent="0" lvl="0" marL="0" rtl="0" algn="l">
              <a:spcBef>
                <a:spcPts val="0"/>
              </a:spcBef>
              <a:spcAft>
                <a:spcPts val="0"/>
              </a:spcAft>
              <a:buNone/>
            </a:pPr>
            <a:r>
              <a:t/>
            </a:r>
            <a:endParaRPr sz="850">
              <a:latin typeface="Roboto"/>
              <a:ea typeface="Roboto"/>
              <a:cs typeface="Roboto"/>
              <a:sym typeface="Roboto"/>
            </a:endParaRPr>
          </a:p>
        </p:txBody>
      </p:sp>
      <p:pic>
        <p:nvPicPr>
          <p:cNvPr id="102" name="Google Shape;102;p20"/>
          <p:cNvPicPr preferRelativeResize="0"/>
          <p:nvPr/>
        </p:nvPicPr>
        <p:blipFill>
          <a:blip r:embed="rId3">
            <a:alphaModFix/>
          </a:blip>
          <a:stretch>
            <a:fillRect/>
          </a:stretch>
        </p:blipFill>
        <p:spPr>
          <a:xfrm>
            <a:off x="887750" y="496225"/>
            <a:ext cx="7293524" cy="3993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models developed would be suitable for identifying Objectivity of sports articles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Random Forest provides the best balance of time to compute and maximization of AUC</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Further analysis could look into if the model can be expanded to other genres of articles - political, local reporting, weather etc.</a:t>
            </a:r>
            <a:endParaRPr/>
          </a:p>
        </p:txBody>
      </p:sp>
      <p:sp>
        <p:nvSpPr>
          <p:cNvPr id="109" name="Google Shape;109;p21"/>
          <p:cNvSpPr txBox="1"/>
          <p:nvPr>
            <p:ph idx="1" type="body"/>
          </p:nvPr>
        </p:nvSpPr>
        <p:spPr>
          <a:xfrm>
            <a:off x="623400" y="4703625"/>
            <a:ext cx="8520600" cy="406500"/>
          </a:xfrm>
          <a:prstGeom prst="rect">
            <a:avLst/>
          </a:prstGeom>
        </p:spPr>
        <p:txBody>
          <a:bodyPr anchorCtr="0" anchor="t" bIns="91425" lIns="91425" spcFirstLastPara="1" rIns="91425" wrap="square" tIns="91425">
            <a:normAutofit/>
          </a:bodyPr>
          <a:lstStyle/>
          <a:p>
            <a:pPr indent="0" lvl="0" marL="0" rtl="0" algn="r">
              <a:spcBef>
                <a:spcPts val="0"/>
              </a:spcBef>
              <a:spcAft>
                <a:spcPts val="1200"/>
              </a:spcAft>
              <a:buNone/>
            </a:pPr>
            <a:r>
              <a:rPr lang="en" sz="1100"/>
              <a:t>The full R code for this project can be found at: </a:t>
            </a:r>
            <a:r>
              <a:rPr lang="en" sz="1100" u="sng">
                <a:solidFill>
                  <a:schemeClr val="hlink"/>
                </a:solidFill>
                <a:hlinkClick r:id="rId3"/>
              </a:rPr>
              <a:t>https://github.com/jacob-bayer/STA9891-Final-Project</a:t>
            </a:r>
            <a:r>
              <a:rPr lang="en" sz="1100"/>
              <a:t>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