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0" r:id="rId6"/>
    <p:sldId id="261" r:id="rId7"/>
    <p:sldId id="262" r:id="rId8"/>
    <p:sldId id="263" r:id="rId9"/>
    <p:sldId id="264" r:id="rId10"/>
    <p:sldId id="266" r:id="rId11"/>
    <p:sldId id="265"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71977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41708-9E5B-40D6-BC2D-8E46C2D9D1D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2492776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705646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111165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1365069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397529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2376220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2993548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385914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3489401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41708-9E5B-40D6-BC2D-8E46C2D9D1D2}" type="datetimeFigureOut">
              <a:rPr lang="en-IN" smtClean="0"/>
              <a:t>01-08-2024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278585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341708-9E5B-40D6-BC2D-8E46C2D9D1D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234650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341708-9E5B-40D6-BC2D-8E46C2D9D1D2}" type="datetimeFigureOut">
              <a:rPr lang="en-IN" smtClean="0"/>
              <a:t>01-08-2024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211362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341708-9E5B-40D6-BC2D-8E46C2D9D1D2}" type="datetimeFigureOut">
              <a:rPr lang="en-IN" smtClean="0"/>
              <a:t>01-08-2024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378963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41708-9E5B-40D6-BC2D-8E46C2D9D1D2}" type="datetimeFigureOut">
              <a:rPr lang="en-IN" smtClean="0"/>
              <a:t>01-08-2024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294999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41708-9E5B-40D6-BC2D-8E46C2D9D1D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3320776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341708-9E5B-40D6-BC2D-8E46C2D9D1D2}" type="datetimeFigureOut">
              <a:rPr lang="en-IN" smtClean="0"/>
              <a:t>01-08-2024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E6023E-C511-4E7E-B43B-F686D0DB58AF}" type="slidenum">
              <a:rPr lang="en-IN" smtClean="0"/>
              <a:t>‹#›</a:t>
            </a:fld>
            <a:endParaRPr lang="en-IN"/>
          </a:p>
        </p:txBody>
      </p:sp>
    </p:spTree>
    <p:extLst>
      <p:ext uri="{BB962C8B-B14F-4D97-AF65-F5344CB8AC3E}">
        <p14:creationId xmlns:p14="http://schemas.microsoft.com/office/powerpoint/2010/main" val="1333659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341708-9E5B-40D6-BC2D-8E46C2D9D1D2}" type="datetimeFigureOut">
              <a:rPr lang="en-IN" smtClean="0"/>
              <a:t>01-08-2024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1E6023E-C511-4E7E-B43B-F686D0DB58AF}" type="slidenum">
              <a:rPr lang="en-IN" smtClean="0"/>
              <a:t>‹#›</a:t>
            </a:fld>
            <a:endParaRPr lang="en-IN"/>
          </a:p>
        </p:txBody>
      </p:sp>
    </p:spTree>
    <p:extLst>
      <p:ext uri="{BB962C8B-B14F-4D97-AF65-F5344CB8AC3E}">
        <p14:creationId xmlns:p14="http://schemas.microsoft.com/office/powerpoint/2010/main" val="11895174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2D3ED5C-4579-DD89-C665-33837B17B883}"/>
              </a:ext>
            </a:extLst>
          </p:cNvPr>
          <p:cNvSpPr>
            <a:spLocks noGrp="1"/>
          </p:cNvSpPr>
          <p:nvPr>
            <p:ph type="title"/>
          </p:nvPr>
        </p:nvSpPr>
        <p:spPr>
          <a:xfrm>
            <a:off x="1367220" y="3012707"/>
            <a:ext cx="7613150" cy="968139"/>
          </a:xfrm>
        </p:spPr>
        <p:txBody>
          <a:bodyPr>
            <a:noAutofit/>
          </a:bodyPr>
          <a:lstStyle/>
          <a:p>
            <a:r>
              <a:rPr lang="en-IN" sz="5400" b="1" dirty="0">
                <a:ln w="3175" cmpd="sng">
                  <a:noFill/>
                </a:ln>
                <a:solidFill>
                  <a:srgbClr val="0070C0"/>
                </a:solidFill>
                <a:latin typeface="Arial Rounded MT Bold" panose="020F0704030504030204" pitchFamily="34" charset="0"/>
                <a:ea typeface="+mj-ea"/>
                <a:cs typeface="Arial" panose="020B0604020202020204" pitchFamily="34" charset="0"/>
              </a:rPr>
              <a:t>Social Media Tourism</a:t>
            </a:r>
            <a:endParaRPr lang="en-IN" sz="5400" dirty="0">
              <a:latin typeface="Arial Rounded MT Bold" panose="020F0704030504030204" pitchFamily="34" charset="0"/>
            </a:endParaRPr>
          </a:p>
        </p:txBody>
      </p:sp>
      <p:pic>
        <p:nvPicPr>
          <p:cNvPr id="19" name="Picture Placeholder 18">
            <a:extLst>
              <a:ext uri="{FF2B5EF4-FFF2-40B4-BE49-F238E27FC236}">
                <a16:creationId xmlns:a16="http://schemas.microsoft.com/office/drawing/2014/main" id="{062D5D6F-3FFB-BF14-F9DD-D2626B534F94}"/>
              </a:ext>
            </a:extLst>
          </p:cNvPr>
          <p:cNvPicPr>
            <a:picLocks noGrp="1" noChangeAspect="1"/>
          </p:cNvPicPr>
          <p:nvPr>
            <p:ph type="pic" idx="1"/>
          </p:nvPr>
        </p:nvPicPr>
        <p:blipFill>
          <a:blip r:embed="rId2"/>
          <a:srcRect t="2484" b="2484"/>
          <a:stretch>
            <a:fillRect/>
          </a:stretch>
        </p:blipFill>
        <p:spPr>
          <a:xfrm>
            <a:off x="8335478" y="385012"/>
            <a:ext cx="3597340" cy="683392"/>
          </a:xfrm>
          <a:prstGeom prst="rect">
            <a:avLst/>
          </a:prstGeom>
        </p:spPr>
      </p:pic>
      <p:sp>
        <p:nvSpPr>
          <p:cNvPr id="21" name="Rectangle 2">
            <a:extLst>
              <a:ext uri="{FF2B5EF4-FFF2-40B4-BE49-F238E27FC236}">
                <a16:creationId xmlns:a16="http://schemas.microsoft.com/office/drawing/2014/main" id="{D1337A21-8B16-9877-3885-1EF997457E90}"/>
              </a:ext>
            </a:extLst>
          </p:cNvPr>
          <p:cNvSpPr>
            <a:spLocks noGrp="1" noChangeArrowheads="1"/>
          </p:cNvSpPr>
          <p:nvPr>
            <p:ph type="body" sz="half" idx="2"/>
          </p:nvPr>
        </p:nvSpPr>
        <p:spPr bwMode="auto">
          <a:xfrm>
            <a:off x="1953928" y="4432191"/>
            <a:ext cx="63045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Data Science and Business Analytics | Capstone Project</a:t>
            </a:r>
          </a:p>
          <a:p>
            <a:pPr defTabSz="914400" eaLnBrk="0" fontAlgn="base" hangingPunct="0">
              <a:spcBef>
                <a:spcPct val="0"/>
              </a:spcBef>
              <a:spcAft>
                <a:spcPct val="0"/>
              </a:spcAft>
              <a:buClrTx/>
              <a:buSzTx/>
            </a:pPr>
            <a:r>
              <a:rPr lang="en-US" sz="1800" cap="all" dirty="0">
                <a:effectLst/>
                <a:latin typeface="Calibri" panose="020F0502020204030204" pitchFamily="34" charset="0"/>
                <a:ea typeface="Times New Roman" panose="02020603050405020304" pitchFamily="18" charset="0"/>
                <a:cs typeface="Times New Roman" panose="02020603050405020304" pitchFamily="18" charset="0"/>
              </a:rPr>
              <a:t>NITYA SINGH</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115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DB7-46C2-3501-6DD1-CE9377E78F55}"/>
              </a:ext>
            </a:extLst>
          </p:cNvPr>
          <p:cNvSpPr>
            <a:spLocks noGrp="1"/>
          </p:cNvSpPr>
          <p:nvPr>
            <p:ph type="title"/>
          </p:nvPr>
        </p:nvSpPr>
        <p:spPr>
          <a:xfrm>
            <a:off x="1484311" y="211755"/>
            <a:ext cx="10018713" cy="1232033"/>
          </a:xfrm>
        </p:spPr>
        <p:txBody>
          <a:bodyPr>
            <a:noAutofit/>
          </a:bodyPr>
          <a:lstStyle/>
          <a:p>
            <a:r>
              <a:rPr lang="en-IN" dirty="0">
                <a:solidFill>
                  <a:schemeClr val="accent1">
                    <a:lumMod val="50000"/>
                  </a:schemeClr>
                </a:solidFill>
                <a:latin typeface="Arial Rounded MT Bold" panose="020F0704030504030204" pitchFamily="34" charset="0"/>
              </a:rPr>
              <a:t>Interpretation</a:t>
            </a:r>
          </a:p>
        </p:txBody>
      </p:sp>
      <p:sp>
        <p:nvSpPr>
          <p:cNvPr id="4" name="Rectangle 1">
            <a:extLst>
              <a:ext uri="{FF2B5EF4-FFF2-40B4-BE49-F238E27FC236}">
                <a16:creationId xmlns:a16="http://schemas.microsoft.com/office/drawing/2014/main" id="{DA7A8B6D-F7E3-6CD6-C9CC-4809C648CC2D}"/>
              </a:ext>
            </a:extLst>
          </p:cNvPr>
          <p:cNvSpPr>
            <a:spLocks noGrp="1" noChangeArrowheads="1"/>
          </p:cNvSpPr>
          <p:nvPr>
            <p:ph idx="1"/>
          </p:nvPr>
        </p:nvSpPr>
        <p:spPr bwMode="auto">
          <a:xfrm>
            <a:off x="1484313" y="2085152"/>
            <a:ext cx="85740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Performance: </a:t>
            </a:r>
            <a:r>
              <a:rPr kumimoji="0" lang="en-US" altLang="en-US" sz="1800" b="0" i="0" u="none" strike="noStrike" cap="none" normalizeH="0" baseline="0" dirty="0">
                <a:ln>
                  <a:noFill/>
                </a:ln>
                <a:solidFill>
                  <a:schemeClr val="tx1"/>
                </a:solidFill>
                <a:effectLst/>
                <a:latin typeface="Arial" panose="020B0604020202020204" pitchFamily="34" charset="0"/>
              </a:rPr>
              <a:t>The model shows moderate accuracy for both train and test datasets, indicating some </a:t>
            </a:r>
            <a:r>
              <a:rPr lang="en-IN" sz="1800" dirty="0">
                <a:latin typeface="Arial" panose="020B0604020202020204" pitchFamily="34" charset="0"/>
              </a:rPr>
              <a:t>applicability</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but also potential for improvement.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 Imbalance: </a:t>
            </a:r>
            <a:r>
              <a:rPr kumimoji="0" lang="en-US" altLang="en-US" sz="1800" b="0" i="0" u="none" strike="noStrike" cap="none" normalizeH="0" baseline="0" dirty="0">
                <a:ln>
                  <a:noFill/>
                </a:ln>
                <a:solidFill>
                  <a:schemeClr val="tx1"/>
                </a:solidFill>
                <a:effectLst/>
                <a:latin typeface="Arial" panose="020B0604020202020204" pitchFamily="34" charset="0"/>
              </a:rPr>
              <a:t>The model performs significantly better for predicting "Not Buying</a:t>
            </a:r>
            <a:r>
              <a:rPr lang="en-US" altLang="en-US" sz="1800" dirty="0">
                <a:latin typeface="Arial" panose="020B0604020202020204" pitchFamily="34" charset="0"/>
              </a:rPr>
              <a:t>" </a:t>
            </a:r>
            <a:r>
              <a:rPr lang="en-IN" sz="1800" dirty="0">
                <a:latin typeface="Arial" panose="020B0604020202020204" pitchFamily="34" charset="0"/>
              </a:rPr>
              <a:t>(Class 0)  </a:t>
            </a:r>
            <a:r>
              <a:rPr lang="en-US" altLang="en-US" sz="1800" dirty="0">
                <a:latin typeface="Arial" panose="020B0604020202020204" pitchFamily="34" charset="0"/>
              </a:rPr>
              <a:t>than "Buying"</a:t>
            </a:r>
            <a:r>
              <a:rPr lang="en-IN" sz="1800" dirty="0">
                <a:latin typeface="Arial" panose="020B0604020202020204" pitchFamily="34" charset="0"/>
              </a:rPr>
              <a:t> (Class 1)</a:t>
            </a:r>
            <a:r>
              <a:rPr lang="en-US" altLang="en-US" sz="1800" dirty="0">
                <a:latin typeface="Arial" panose="020B0604020202020204" pitchFamily="34" charset="0"/>
              </a:rPr>
              <a:t>, highlighting </a:t>
            </a:r>
            <a:r>
              <a:rPr kumimoji="0" lang="en-US" altLang="en-US" sz="1800" b="0" i="0" u="none" strike="noStrike" cap="none" normalizeH="0" baseline="0" dirty="0">
                <a:ln>
                  <a:noFill/>
                </a:ln>
                <a:solidFill>
                  <a:schemeClr val="tx1"/>
                </a:solidFill>
                <a:effectLst/>
                <a:latin typeface="Arial" panose="020B0604020202020204" pitchFamily="34" charset="0"/>
              </a:rPr>
              <a:t>an issue with class imbalance and its effect on recall for the minority class.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 and Recall: </a:t>
            </a:r>
            <a:r>
              <a:rPr kumimoji="0" lang="en-US" altLang="en-US" sz="1800" b="0" i="0" u="none" strike="noStrike" cap="none" normalizeH="0" baseline="0" dirty="0">
                <a:ln>
                  <a:noFill/>
                </a:ln>
                <a:solidFill>
                  <a:schemeClr val="tx1"/>
                </a:solidFill>
                <a:effectLst/>
                <a:latin typeface="Arial" panose="020B0604020202020204" pitchFamily="34" charset="0"/>
              </a:rPr>
              <a:t>High precision but low recall for "Buying" indicates the model is cautious in predicting buyers but often misses actual buyers.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364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E439-9633-6D15-2D8C-AB8CF4D5BBFB}"/>
              </a:ext>
            </a:extLst>
          </p:cNvPr>
          <p:cNvSpPr>
            <a:spLocks noGrp="1"/>
          </p:cNvSpPr>
          <p:nvPr>
            <p:ph type="title"/>
          </p:nvPr>
        </p:nvSpPr>
        <p:spPr>
          <a:xfrm>
            <a:off x="1484311" y="144380"/>
            <a:ext cx="10018713" cy="922421"/>
          </a:xfrm>
        </p:spPr>
        <p:txBody>
          <a:bodyPr>
            <a:normAutofit/>
          </a:bodyPr>
          <a:lstStyle/>
          <a:p>
            <a:r>
              <a:rPr lang="en-IN" sz="4000" kern="0" dirty="0">
                <a:solidFill>
                  <a:schemeClr val="accent1">
                    <a:lumMod val="5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Logistic Regression </a:t>
            </a:r>
            <a:r>
              <a:rPr lang="en-IN" sz="4000" kern="100" dirty="0">
                <a:solidFill>
                  <a:schemeClr val="accent1">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Model</a:t>
            </a:r>
            <a:endParaRPr lang="en-IN" dirty="0">
              <a:solidFill>
                <a:schemeClr val="accent1">
                  <a:lumMod val="50000"/>
                </a:schemeClr>
              </a:solidFill>
              <a:latin typeface="Arial Rounded MT Bold" panose="020F0704030504030204" pitchFamily="34" charset="0"/>
            </a:endParaRPr>
          </a:p>
        </p:txBody>
      </p:sp>
      <p:sp>
        <p:nvSpPr>
          <p:cNvPr id="8" name="Text Placeholder 7">
            <a:extLst>
              <a:ext uri="{FF2B5EF4-FFF2-40B4-BE49-F238E27FC236}">
                <a16:creationId xmlns:a16="http://schemas.microsoft.com/office/drawing/2014/main" id="{A76A3BE3-0365-D3D0-FB11-5BD3E847861D}"/>
              </a:ext>
            </a:extLst>
          </p:cNvPr>
          <p:cNvSpPr>
            <a:spLocks noGrp="1"/>
          </p:cNvSpPr>
          <p:nvPr>
            <p:ph type="body" idx="1"/>
          </p:nvPr>
        </p:nvSpPr>
        <p:spPr>
          <a:xfrm>
            <a:off x="1553829" y="1066802"/>
            <a:ext cx="3595687" cy="492492"/>
          </a:xfrm>
        </p:spPr>
        <p:txBody>
          <a:bodyPr/>
          <a:lstStyle/>
          <a:p>
            <a:r>
              <a:rPr lang="en-IN" b="1" dirty="0"/>
              <a:t>Mobile Users</a:t>
            </a:r>
          </a:p>
        </p:txBody>
      </p:sp>
      <p:sp>
        <p:nvSpPr>
          <p:cNvPr id="3" name="Content Placeholder 2">
            <a:extLst>
              <a:ext uri="{FF2B5EF4-FFF2-40B4-BE49-F238E27FC236}">
                <a16:creationId xmlns:a16="http://schemas.microsoft.com/office/drawing/2014/main" id="{CCDCD5F5-9AB3-51AD-9469-F5142A755E10}"/>
              </a:ext>
            </a:extLst>
          </p:cNvPr>
          <p:cNvSpPr>
            <a:spLocks noGrp="1"/>
          </p:cNvSpPr>
          <p:nvPr>
            <p:ph sz="half" idx="2"/>
          </p:nvPr>
        </p:nvSpPr>
        <p:spPr>
          <a:xfrm>
            <a:off x="1484311" y="1626670"/>
            <a:ext cx="4895056" cy="1606427"/>
          </a:xfrm>
        </p:spPr>
        <p:txBody>
          <a:bodyPr>
            <a:normAutofit/>
          </a:bodyPr>
          <a:lstStyle/>
          <a:p>
            <a:r>
              <a:rPr lang="en-US" b="1" dirty="0"/>
              <a:t>Model Performance:</a:t>
            </a:r>
            <a:endParaRPr lang="en-US" dirty="0"/>
          </a:p>
          <a:p>
            <a:pPr marL="0" indent="0">
              <a:buNone/>
            </a:pPr>
            <a:r>
              <a:rPr lang="en-US" dirty="0"/>
              <a:t>	Train Accuracy: </a:t>
            </a:r>
            <a:r>
              <a:rPr lang="en-IN" dirty="0"/>
              <a:t>84.92%</a:t>
            </a:r>
            <a:endParaRPr lang="en-US" dirty="0"/>
          </a:p>
          <a:p>
            <a:pPr marL="0" indent="0">
              <a:buNone/>
            </a:pPr>
            <a:r>
              <a:rPr lang="en-US" dirty="0"/>
              <a:t>	Test Accuracy: </a:t>
            </a:r>
            <a:r>
              <a:rPr lang="en-IN" dirty="0"/>
              <a:t>84.54%</a:t>
            </a:r>
            <a:endParaRPr lang="en-US" dirty="0"/>
          </a:p>
          <a:p>
            <a:pPr marL="0" indent="0">
              <a:buNone/>
            </a:pPr>
            <a:endParaRPr lang="en-US" dirty="0"/>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A6BA7D9A-8836-EBAF-C4DC-7714D36CCD74}"/>
              </a:ext>
            </a:extLst>
          </p:cNvPr>
          <p:cNvPicPr>
            <a:picLocks noChangeAspect="1"/>
          </p:cNvPicPr>
          <p:nvPr/>
        </p:nvPicPr>
        <p:blipFill>
          <a:blip r:embed="rId2"/>
          <a:stretch>
            <a:fillRect/>
          </a:stretch>
        </p:blipFill>
        <p:spPr>
          <a:xfrm>
            <a:off x="6379367" y="1250081"/>
            <a:ext cx="5093950" cy="1935880"/>
          </a:xfrm>
          <a:prstGeom prst="rect">
            <a:avLst/>
          </a:prstGeom>
        </p:spPr>
      </p:pic>
      <p:pic>
        <p:nvPicPr>
          <p:cNvPr id="13" name="Picture 12">
            <a:extLst>
              <a:ext uri="{FF2B5EF4-FFF2-40B4-BE49-F238E27FC236}">
                <a16:creationId xmlns:a16="http://schemas.microsoft.com/office/drawing/2014/main" id="{A9E8E01B-D860-D7EA-E2C7-BEC4F65ED1BE}"/>
              </a:ext>
            </a:extLst>
          </p:cNvPr>
          <p:cNvPicPr>
            <a:picLocks noChangeAspect="1"/>
          </p:cNvPicPr>
          <p:nvPr/>
        </p:nvPicPr>
        <p:blipFill>
          <a:blip r:embed="rId3"/>
          <a:stretch>
            <a:fillRect/>
          </a:stretch>
        </p:blipFill>
        <p:spPr>
          <a:xfrm>
            <a:off x="6373549" y="3962697"/>
            <a:ext cx="5129475" cy="2030231"/>
          </a:xfrm>
          <a:prstGeom prst="rect">
            <a:avLst/>
          </a:prstGeom>
        </p:spPr>
      </p:pic>
      <p:pic>
        <p:nvPicPr>
          <p:cNvPr id="5124" name="Picture 4">
            <a:extLst>
              <a:ext uri="{FF2B5EF4-FFF2-40B4-BE49-F238E27FC236}">
                <a16:creationId xmlns:a16="http://schemas.microsoft.com/office/drawing/2014/main" id="{A15B500B-951F-0C73-7F05-297C07D879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3829" y="3147461"/>
            <a:ext cx="3967556" cy="3012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910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DB7-46C2-3501-6DD1-CE9377E78F55}"/>
              </a:ext>
            </a:extLst>
          </p:cNvPr>
          <p:cNvSpPr>
            <a:spLocks noGrp="1"/>
          </p:cNvSpPr>
          <p:nvPr>
            <p:ph type="title"/>
          </p:nvPr>
        </p:nvSpPr>
        <p:spPr>
          <a:xfrm>
            <a:off x="1484311" y="211755"/>
            <a:ext cx="10018713" cy="1617045"/>
          </a:xfrm>
        </p:spPr>
        <p:txBody>
          <a:bodyPr>
            <a:noAutofit/>
          </a:bodyPr>
          <a:lstStyle/>
          <a:p>
            <a:r>
              <a:rPr lang="en-IN" dirty="0">
                <a:solidFill>
                  <a:schemeClr val="accent1">
                    <a:lumMod val="50000"/>
                  </a:schemeClr>
                </a:solidFill>
                <a:latin typeface="Arial Rounded MT Bold" panose="020F0704030504030204" pitchFamily="34" charset="0"/>
              </a:rPr>
              <a:t>Interpretation</a:t>
            </a:r>
          </a:p>
        </p:txBody>
      </p:sp>
      <p:sp>
        <p:nvSpPr>
          <p:cNvPr id="4" name="Rectangle 1">
            <a:extLst>
              <a:ext uri="{FF2B5EF4-FFF2-40B4-BE49-F238E27FC236}">
                <a16:creationId xmlns:a16="http://schemas.microsoft.com/office/drawing/2014/main" id="{DA7A8B6D-F7E3-6CD6-C9CC-4809C648CC2D}"/>
              </a:ext>
            </a:extLst>
          </p:cNvPr>
          <p:cNvSpPr>
            <a:spLocks noGrp="1" noChangeArrowheads="1"/>
          </p:cNvSpPr>
          <p:nvPr>
            <p:ph idx="1"/>
          </p:nvPr>
        </p:nvSpPr>
        <p:spPr bwMode="auto">
          <a:xfrm>
            <a:off x="1484313" y="1946655"/>
            <a:ext cx="857408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sz="1800" b="1" dirty="0">
                <a:latin typeface="Arial" panose="020B0604020202020204" pitchFamily="34" charset="0"/>
              </a:rPr>
              <a:t> High Class Imbalance: </a:t>
            </a:r>
            <a:r>
              <a:rPr lang="en-US" sz="1800" dirty="0">
                <a:latin typeface="Arial" panose="020B0604020202020204" pitchFamily="34" charset="0"/>
              </a:rPr>
              <a:t>The model performs well in predicting the majority class (not purchased) but fails to predict the minority class (purchased).</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800" b="1" dirty="0">
                <a:latin typeface="Arial" panose="020B0604020202020204" pitchFamily="34" charset="0"/>
              </a:rPr>
              <a:t> No Improvement from Tuning: </a:t>
            </a:r>
            <a:r>
              <a:rPr lang="en-US" sz="1800" dirty="0">
                <a:latin typeface="Arial" panose="020B0604020202020204" pitchFamily="34" charset="0"/>
              </a:rPr>
              <a:t>Despite cross-validation, the model could not improve the prediction of the minority class.</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1800" b="1" dirty="0">
                <a:latin typeface="Arial" panose="020B0604020202020204" pitchFamily="34" charset="0"/>
              </a:rPr>
              <a:t> Business Implication: </a:t>
            </a:r>
            <a:r>
              <a:rPr lang="en-US" sz="1800" dirty="0">
                <a:latin typeface="Arial" panose="020B0604020202020204" pitchFamily="34" charset="0"/>
              </a:rPr>
              <a:t>The current logistic regression model is not suitable for identifying potential buyers among mobile users due to the severe imbalance in predicting classes. Consider alternative models or techniques to address class imbalance and improve overall prediction performance.</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33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E439-9633-6D15-2D8C-AB8CF4D5BBFB}"/>
              </a:ext>
            </a:extLst>
          </p:cNvPr>
          <p:cNvSpPr>
            <a:spLocks noGrp="1"/>
          </p:cNvSpPr>
          <p:nvPr>
            <p:ph type="title"/>
          </p:nvPr>
        </p:nvSpPr>
        <p:spPr>
          <a:xfrm>
            <a:off x="1484311" y="144380"/>
            <a:ext cx="10018713" cy="922421"/>
          </a:xfrm>
        </p:spPr>
        <p:txBody>
          <a:bodyPr>
            <a:normAutofit/>
          </a:bodyPr>
          <a:lstStyle/>
          <a:p>
            <a:r>
              <a:rPr lang="en-IN" kern="100" dirty="0">
                <a:solidFill>
                  <a:schemeClr val="accent1">
                    <a:lumMod val="50000"/>
                  </a:schemeClr>
                </a:solidFill>
                <a:latin typeface="Arial Rounded MT Bold" panose="020F0704030504030204" pitchFamily="34" charset="0"/>
                <a:ea typeface="Calibri" panose="020F0502020204030204" pitchFamily="34" charset="0"/>
                <a:cs typeface="Times New Roman" panose="02020603050405020304" pitchFamily="18" charset="0"/>
              </a:rPr>
              <a:t>Random Forest </a:t>
            </a:r>
            <a:r>
              <a:rPr lang="en-IN" sz="4000" kern="100" dirty="0">
                <a:solidFill>
                  <a:schemeClr val="accent1">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Model</a:t>
            </a:r>
            <a:endParaRPr lang="en-IN" dirty="0">
              <a:solidFill>
                <a:schemeClr val="accent1">
                  <a:lumMod val="50000"/>
                </a:schemeClr>
              </a:solidFill>
              <a:latin typeface="Arial Rounded MT Bold" panose="020F0704030504030204" pitchFamily="34" charset="0"/>
            </a:endParaRPr>
          </a:p>
        </p:txBody>
      </p:sp>
      <p:sp>
        <p:nvSpPr>
          <p:cNvPr id="8" name="Text Placeholder 7">
            <a:extLst>
              <a:ext uri="{FF2B5EF4-FFF2-40B4-BE49-F238E27FC236}">
                <a16:creationId xmlns:a16="http://schemas.microsoft.com/office/drawing/2014/main" id="{A76A3BE3-0365-D3D0-FB11-5BD3E847861D}"/>
              </a:ext>
            </a:extLst>
          </p:cNvPr>
          <p:cNvSpPr>
            <a:spLocks noGrp="1"/>
          </p:cNvSpPr>
          <p:nvPr>
            <p:ph type="body" idx="1"/>
          </p:nvPr>
        </p:nvSpPr>
        <p:spPr>
          <a:xfrm>
            <a:off x="1772179" y="1066802"/>
            <a:ext cx="4607188" cy="492492"/>
          </a:xfrm>
        </p:spPr>
        <p:txBody>
          <a:bodyPr/>
          <a:lstStyle/>
          <a:p>
            <a:r>
              <a:rPr lang="en-IN" b="1" dirty="0"/>
              <a:t>Laptop Users</a:t>
            </a:r>
          </a:p>
        </p:txBody>
      </p:sp>
      <p:sp>
        <p:nvSpPr>
          <p:cNvPr id="3" name="Content Placeholder 2">
            <a:extLst>
              <a:ext uri="{FF2B5EF4-FFF2-40B4-BE49-F238E27FC236}">
                <a16:creationId xmlns:a16="http://schemas.microsoft.com/office/drawing/2014/main" id="{CCDCD5F5-9AB3-51AD-9469-F5142A755E10}"/>
              </a:ext>
            </a:extLst>
          </p:cNvPr>
          <p:cNvSpPr>
            <a:spLocks noGrp="1"/>
          </p:cNvSpPr>
          <p:nvPr>
            <p:ph sz="half" idx="2"/>
          </p:nvPr>
        </p:nvSpPr>
        <p:spPr>
          <a:xfrm>
            <a:off x="1484311" y="1626670"/>
            <a:ext cx="4895056" cy="1606427"/>
          </a:xfrm>
        </p:spPr>
        <p:txBody>
          <a:bodyPr>
            <a:normAutofit/>
          </a:bodyPr>
          <a:lstStyle/>
          <a:p>
            <a:r>
              <a:rPr lang="en-US" b="1" dirty="0"/>
              <a:t>Model Performance:</a:t>
            </a:r>
            <a:endParaRPr lang="en-US" dirty="0"/>
          </a:p>
          <a:p>
            <a:pPr marL="0" indent="0">
              <a:buNone/>
            </a:pPr>
            <a:r>
              <a:rPr lang="en-US" dirty="0"/>
              <a:t>	Train Accuracy: </a:t>
            </a:r>
            <a:r>
              <a:rPr lang="en-IN" dirty="0"/>
              <a:t>100%</a:t>
            </a:r>
          </a:p>
          <a:p>
            <a:pPr marL="0" indent="0">
              <a:buNone/>
            </a:pPr>
            <a:r>
              <a:rPr lang="en-US" dirty="0"/>
              <a:t>	Test Accuracy: </a:t>
            </a:r>
            <a:r>
              <a:rPr lang="en-IN" dirty="0"/>
              <a:t>98.80%</a:t>
            </a:r>
            <a:endParaRPr lang="en-US" dirty="0"/>
          </a:p>
          <a:p>
            <a:pPr marL="0" indent="0">
              <a:buNone/>
            </a:pPr>
            <a:endParaRPr lang="en-US" dirty="0"/>
          </a:p>
          <a:p>
            <a:pPr marL="0" indent="0">
              <a:buNone/>
            </a:pPr>
            <a:endParaRPr lang="en-US" dirty="0"/>
          </a:p>
          <a:p>
            <a:pPr marL="0" indent="0">
              <a:buNone/>
            </a:pPr>
            <a:endParaRPr lang="en-US" dirty="0"/>
          </a:p>
        </p:txBody>
      </p:sp>
      <p:pic>
        <p:nvPicPr>
          <p:cNvPr id="12" name="Picture 11">
            <a:extLst>
              <a:ext uri="{FF2B5EF4-FFF2-40B4-BE49-F238E27FC236}">
                <a16:creationId xmlns:a16="http://schemas.microsoft.com/office/drawing/2014/main" id="{22DF828D-7170-4513-F4DB-F6A2756AB1D7}"/>
              </a:ext>
            </a:extLst>
          </p:cNvPr>
          <p:cNvPicPr>
            <a:picLocks noChangeAspect="1"/>
          </p:cNvPicPr>
          <p:nvPr/>
        </p:nvPicPr>
        <p:blipFill>
          <a:blip r:embed="rId2"/>
          <a:stretch>
            <a:fillRect/>
          </a:stretch>
        </p:blipFill>
        <p:spPr>
          <a:xfrm>
            <a:off x="6593244" y="1171070"/>
            <a:ext cx="4795657" cy="2062027"/>
          </a:xfrm>
          <a:prstGeom prst="rect">
            <a:avLst/>
          </a:prstGeom>
        </p:spPr>
      </p:pic>
      <p:pic>
        <p:nvPicPr>
          <p:cNvPr id="14" name="Picture 13">
            <a:extLst>
              <a:ext uri="{FF2B5EF4-FFF2-40B4-BE49-F238E27FC236}">
                <a16:creationId xmlns:a16="http://schemas.microsoft.com/office/drawing/2014/main" id="{87CDED84-6FE6-E275-DA72-B130A0879874}"/>
              </a:ext>
            </a:extLst>
          </p:cNvPr>
          <p:cNvPicPr>
            <a:picLocks noChangeAspect="1"/>
          </p:cNvPicPr>
          <p:nvPr/>
        </p:nvPicPr>
        <p:blipFill>
          <a:blip r:embed="rId3"/>
          <a:stretch>
            <a:fillRect/>
          </a:stretch>
        </p:blipFill>
        <p:spPr>
          <a:xfrm>
            <a:off x="6614045" y="3624904"/>
            <a:ext cx="4795657" cy="2275383"/>
          </a:xfrm>
          <a:prstGeom prst="rect">
            <a:avLst/>
          </a:prstGeom>
        </p:spPr>
      </p:pic>
      <p:pic>
        <p:nvPicPr>
          <p:cNvPr id="7171" name="Picture 3">
            <a:extLst>
              <a:ext uri="{FF2B5EF4-FFF2-40B4-BE49-F238E27FC236}">
                <a16:creationId xmlns:a16="http://schemas.microsoft.com/office/drawing/2014/main" id="{90E91F91-4354-591B-0877-ABD2CCE28B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207" y="3008749"/>
            <a:ext cx="3990323" cy="3147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345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DB7-46C2-3501-6DD1-CE9377E78F55}"/>
              </a:ext>
            </a:extLst>
          </p:cNvPr>
          <p:cNvSpPr>
            <a:spLocks noGrp="1"/>
          </p:cNvSpPr>
          <p:nvPr>
            <p:ph type="title"/>
          </p:nvPr>
        </p:nvSpPr>
        <p:spPr>
          <a:xfrm>
            <a:off x="1484311" y="211755"/>
            <a:ext cx="10018713" cy="1617045"/>
          </a:xfrm>
        </p:spPr>
        <p:txBody>
          <a:bodyPr>
            <a:noAutofit/>
          </a:bodyPr>
          <a:lstStyle/>
          <a:p>
            <a:r>
              <a:rPr lang="en-IN" dirty="0">
                <a:solidFill>
                  <a:schemeClr val="accent1">
                    <a:lumMod val="50000"/>
                  </a:schemeClr>
                </a:solidFill>
                <a:latin typeface="Arial Rounded MT Bold" panose="020F0704030504030204" pitchFamily="34" charset="0"/>
              </a:rPr>
              <a:t>Interpretation</a:t>
            </a:r>
          </a:p>
        </p:txBody>
      </p:sp>
      <p:sp>
        <p:nvSpPr>
          <p:cNvPr id="4" name="Rectangle 1">
            <a:extLst>
              <a:ext uri="{FF2B5EF4-FFF2-40B4-BE49-F238E27FC236}">
                <a16:creationId xmlns:a16="http://schemas.microsoft.com/office/drawing/2014/main" id="{DA7A8B6D-F7E3-6CD6-C9CC-4809C648CC2D}"/>
              </a:ext>
            </a:extLst>
          </p:cNvPr>
          <p:cNvSpPr>
            <a:spLocks noGrp="1" noChangeArrowheads="1"/>
          </p:cNvSpPr>
          <p:nvPr>
            <p:ph idx="1"/>
          </p:nvPr>
        </p:nvSpPr>
        <p:spPr bwMode="auto">
          <a:xfrm>
            <a:off x="1484313" y="2362156"/>
            <a:ext cx="85740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sz="1800" dirty="0">
                <a:latin typeface="Arial" panose="020B0604020202020204" pitchFamily="34" charset="0"/>
              </a:rPr>
              <a:t>The model scores 100% accuracy on training data, indicating it fits the training data perfectly.</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defTabSz="914400" eaLnBrk="0" fontAlgn="base" hangingPunct="0">
              <a:spcBef>
                <a:spcPct val="0"/>
              </a:spcBef>
              <a:spcAft>
                <a:spcPct val="0"/>
              </a:spcAft>
              <a:buClrTx/>
              <a:buSzTx/>
            </a:pPr>
            <a:r>
              <a:rPr lang="en-US" sz="1800" dirty="0">
                <a:latin typeface="Arial" panose="020B0604020202020204" pitchFamily="34" charset="0"/>
              </a:rPr>
              <a:t>The model also scores very high on testing data with 98.80% accuracy, suggesting strong generalization to unseen data</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lang="en-US" sz="1800" dirty="0">
                <a:latin typeface="Arial" panose="020B0604020202020204" pitchFamily="34" charset="0"/>
              </a:rPr>
              <a:t>Both classes (purchased and not purchased) have high precision and recall, indicating the model effectively distinguishes between the two.</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3714857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E439-9633-6D15-2D8C-AB8CF4D5BBFB}"/>
              </a:ext>
            </a:extLst>
          </p:cNvPr>
          <p:cNvSpPr>
            <a:spLocks noGrp="1"/>
          </p:cNvSpPr>
          <p:nvPr>
            <p:ph type="title"/>
          </p:nvPr>
        </p:nvSpPr>
        <p:spPr>
          <a:xfrm>
            <a:off x="1484311" y="144380"/>
            <a:ext cx="10018713" cy="922421"/>
          </a:xfrm>
        </p:spPr>
        <p:txBody>
          <a:bodyPr>
            <a:normAutofit/>
          </a:bodyPr>
          <a:lstStyle/>
          <a:p>
            <a:r>
              <a:rPr lang="en-IN" kern="100" dirty="0">
                <a:solidFill>
                  <a:schemeClr val="accent1">
                    <a:lumMod val="50000"/>
                  </a:schemeClr>
                </a:solidFill>
                <a:latin typeface="Arial Rounded MT Bold" panose="020F0704030504030204" pitchFamily="34" charset="0"/>
                <a:ea typeface="Calibri" panose="020F0502020204030204" pitchFamily="34" charset="0"/>
                <a:cs typeface="Times New Roman" panose="02020603050405020304" pitchFamily="18" charset="0"/>
              </a:rPr>
              <a:t>Random Forest </a:t>
            </a:r>
            <a:r>
              <a:rPr lang="en-IN" sz="4000" kern="100" dirty="0">
                <a:solidFill>
                  <a:schemeClr val="accent1">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Model</a:t>
            </a:r>
            <a:endParaRPr lang="en-IN" dirty="0">
              <a:solidFill>
                <a:schemeClr val="accent1">
                  <a:lumMod val="50000"/>
                </a:schemeClr>
              </a:solidFill>
              <a:latin typeface="Arial Rounded MT Bold" panose="020F0704030504030204" pitchFamily="34" charset="0"/>
            </a:endParaRPr>
          </a:p>
        </p:txBody>
      </p:sp>
      <p:sp>
        <p:nvSpPr>
          <p:cNvPr id="8" name="Text Placeholder 7">
            <a:extLst>
              <a:ext uri="{FF2B5EF4-FFF2-40B4-BE49-F238E27FC236}">
                <a16:creationId xmlns:a16="http://schemas.microsoft.com/office/drawing/2014/main" id="{A76A3BE3-0365-D3D0-FB11-5BD3E847861D}"/>
              </a:ext>
            </a:extLst>
          </p:cNvPr>
          <p:cNvSpPr>
            <a:spLocks noGrp="1"/>
          </p:cNvSpPr>
          <p:nvPr>
            <p:ph type="body" idx="1"/>
          </p:nvPr>
        </p:nvSpPr>
        <p:spPr>
          <a:xfrm>
            <a:off x="1772179" y="1066802"/>
            <a:ext cx="4607188" cy="492492"/>
          </a:xfrm>
        </p:spPr>
        <p:txBody>
          <a:bodyPr/>
          <a:lstStyle/>
          <a:p>
            <a:r>
              <a:rPr lang="en-IN" b="1" dirty="0"/>
              <a:t>Mobile Users</a:t>
            </a:r>
          </a:p>
        </p:txBody>
      </p:sp>
      <p:sp>
        <p:nvSpPr>
          <p:cNvPr id="3" name="Content Placeholder 2">
            <a:extLst>
              <a:ext uri="{FF2B5EF4-FFF2-40B4-BE49-F238E27FC236}">
                <a16:creationId xmlns:a16="http://schemas.microsoft.com/office/drawing/2014/main" id="{CCDCD5F5-9AB3-51AD-9469-F5142A755E10}"/>
              </a:ext>
            </a:extLst>
          </p:cNvPr>
          <p:cNvSpPr>
            <a:spLocks noGrp="1"/>
          </p:cNvSpPr>
          <p:nvPr>
            <p:ph sz="half" idx="2"/>
          </p:nvPr>
        </p:nvSpPr>
        <p:spPr>
          <a:xfrm>
            <a:off x="1484311" y="1626670"/>
            <a:ext cx="4895056" cy="1606427"/>
          </a:xfrm>
        </p:spPr>
        <p:txBody>
          <a:bodyPr>
            <a:normAutofit/>
          </a:bodyPr>
          <a:lstStyle/>
          <a:p>
            <a:r>
              <a:rPr lang="en-US" b="1" dirty="0"/>
              <a:t>Model Performance:</a:t>
            </a:r>
            <a:endParaRPr lang="en-US" dirty="0"/>
          </a:p>
          <a:p>
            <a:pPr marL="0" indent="0">
              <a:buNone/>
            </a:pPr>
            <a:r>
              <a:rPr lang="en-US" dirty="0"/>
              <a:t>	Train Accuracy: </a:t>
            </a:r>
            <a:r>
              <a:rPr lang="en-IN" dirty="0"/>
              <a:t>100%</a:t>
            </a:r>
          </a:p>
          <a:p>
            <a:pPr marL="0" indent="0">
              <a:buNone/>
            </a:pPr>
            <a:r>
              <a:rPr lang="en-US" dirty="0"/>
              <a:t>	Test Accuracy: </a:t>
            </a:r>
            <a:r>
              <a:rPr lang="en-IN" dirty="0"/>
              <a:t>97.93%</a:t>
            </a: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A929DE94-48E7-B847-EE1E-A4FBFAA50742}"/>
              </a:ext>
            </a:extLst>
          </p:cNvPr>
          <p:cNvPicPr>
            <a:picLocks noChangeAspect="1"/>
          </p:cNvPicPr>
          <p:nvPr/>
        </p:nvPicPr>
        <p:blipFill>
          <a:blip r:embed="rId2"/>
          <a:stretch>
            <a:fillRect/>
          </a:stretch>
        </p:blipFill>
        <p:spPr>
          <a:xfrm>
            <a:off x="6614044" y="1197545"/>
            <a:ext cx="4787953" cy="1811204"/>
          </a:xfrm>
          <a:prstGeom prst="rect">
            <a:avLst/>
          </a:prstGeom>
        </p:spPr>
      </p:pic>
      <p:pic>
        <p:nvPicPr>
          <p:cNvPr id="7" name="Picture 6">
            <a:extLst>
              <a:ext uri="{FF2B5EF4-FFF2-40B4-BE49-F238E27FC236}">
                <a16:creationId xmlns:a16="http://schemas.microsoft.com/office/drawing/2014/main" id="{E53C689A-2551-1A11-0A1B-2F72FDC66C33}"/>
              </a:ext>
            </a:extLst>
          </p:cNvPr>
          <p:cNvPicPr>
            <a:picLocks noChangeAspect="1"/>
          </p:cNvPicPr>
          <p:nvPr/>
        </p:nvPicPr>
        <p:blipFill>
          <a:blip r:embed="rId3"/>
          <a:stretch>
            <a:fillRect/>
          </a:stretch>
        </p:blipFill>
        <p:spPr>
          <a:xfrm>
            <a:off x="6614044" y="3428999"/>
            <a:ext cx="4787953" cy="2231455"/>
          </a:xfrm>
          <a:prstGeom prst="rect">
            <a:avLst/>
          </a:prstGeom>
        </p:spPr>
      </p:pic>
      <p:pic>
        <p:nvPicPr>
          <p:cNvPr id="9218" name="Picture 2">
            <a:extLst>
              <a:ext uri="{FF2B5EF4-FFF2-40B4-BE49-F238E27FC236}">
                <a16:creationId xmlns:a16="http://schemas.microsoft.com/office/drawing/2014/main" id="{18276FFC-F54A-659A-1D36-0A5BBC2339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5868" y="3008749"/>
            <a:ext cx="3833530" cy="302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70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DB7-46C2-3501-6DD1-CE9377E78F55}"/>
              </a:ext>
            </a:extLst>
          </p:cNvPr>
          <p:cNvSpPr>
            <a:spLocks noGrp="1"/>
          </p:cNvSpPr>
          <p:nvPr>
            <p:ph type="title"/>
          </p:nvPr>
        </p:nvSpPr>
        <p:spPr>
          <a:xfrm>
            <a:off x="1484311" y="211755"/>
            <a:ext cx="10018713" cy="1617045"/>
          </a:xfrm>
        </p:spPr>
        <p:txBody>
          <a:bodyPr>
            <a:noAutofit/>
          </a:bodyPr>
          <a:lstStyle/>
          <a:p>
            <a:r>
              <a:rPr lang="en-IN" dirty="0">
                <a:solidFill>
                  <a:schemeClr val="accent1">
                    <a:lumMod val="50000"/>
                  </a:schemeClr>
                </a:solidFill>
                <a:latin typeface="Arial Rounded MT Bold" panose="020F0704030504030204" pitchFamily="34" charset="0"/>
              </a:rPr>
              <a:t>Interpretation</a:t>
            </a:r>
          </a:p>
        </p:txBody>
      </p:sp>
      <p:sp>
        <p:nvSpPr>
          <p:cNvPr id="4" name="Rectangle 1">
            <a:extLst>
              <a:ext uri="{FF2B5EF4-FFF2-40B4-BE49-F238E27FC236}">
                <a16:creationId xmlns:a16="http://schemas.microsoft.com/office/drawing/2014/main" id="{DA7A8B6D-F7E3-6CD6-C9CC-4809C648CC2D}"/>
              </a:ext>
            </a:extLst>
          </p:cNvPr>
          <p:cNvSpPr>
            <a:spLocks noGrp="1" noChangeArrowheads="1"/>
          </p:cNvSpPr>
          <p:nvPr>
            <p:ph idx="1"/>
          </p:nvPr>
        </p:nvSpPr>
        <p:spPr bwMode="auto">
          <a:xfrm>
            <a:off x="1484313" y="1946659"/>
            <a:ext cx="857408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sz="1800" dirty="0">
                <a:latin typeface="Arial" panose="020B0604020202020204" pitchFamily="34" charset="0"/>
              </a:rPr>
              <a:t>The model scores 100% accuracy on training data, indicating it fits the training data perfectly.</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defTabSz="914400" eaLnBrk="0" fontAlgn="base" hangingPunct="0">
              <a:spcBef>
                <a:spcPct val="0"/>
              </a:spcBef>
              <a:spcAft>
                <a:spcPct val="0"/>
              </a:spcAft>
              <a:buClrTx/>
              <a:buSzTx/>
            </a:pPr>
            <a:r>
              <a:rPr lang="en-US" sz="1800" dirty="0">
                <a:latin typeface="Arial" panose="020B0604020202020204" pitchFamily="34" charset="0"/>
              </a:rPr>
              <a:t>The model also scores very high on testing data with </a:t>
            </a:r>
            <a:r>
              <a:rPr lang="en-IN" sz="1800" dirty="0">
                <a:latin typeface="Arial" panose="020B0604020202020204" pitchFamily="34" charset="0"/>
              </a:rPr>
              <a:t>97.93%</a:t>
            </a:r>
            <a:r>
              <a:rPr lang="en-US" sz="1800" dirty="0">
                <a:latin typeface="Arial" panose="020B0604020202020204" pitchFamily="34" charset="0"/>
              </a:rPr>
              <a:t> accuracy, suggesting strong generalization to unseen data</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lang="en-US" sz="1800" dirty="0">
                <a:latin typeface="Arial" panose="020B0604020202020204" pitchFamily="34" charset="0"/>
              </a:rPr>
              <a:t>Both classes (purchased and not purchased) have high precision and recall, indicating the model effectively distinguishes between the two.</a:t>
            </a:r>
          </a:p>
          <a:p>
            <a:pPr marL="0" indent="0" defTabSz="914400" eaLnBrk="0" fontAlgn="base" hangingPunct="0">
              <a:spcBef>
                <a:spcPct val="0"/>
              </a:spcBef>
              <a:spcAft>
                <a:spcPct val="0"/>
              </a:spcAft>
              <a:buClrTx/>
              <a:buSzTx/>
              <a:buNone/>
            </a:pPr>
            <a:endParaRPr lang="en-US" sz="1800" dirty="0">
              <a:latin typeface="Arial" panose="020B0604020202020204" pitchFamily="34" charset="0"/>
            </a:endParaRPr>
          </a:p>
          <a:p>
            <a:pPr defTabSz="914400" eaLnBrk="0" fontAlgn="base" hangingPunct="0">
              <a:spcBef>
                <a:spcPct val="0"/>
              </a:spcBef>
              <a:spcAft>
                <a:spcPct val="0"/>
              </a:spcAft>
              <a:buClrTx/>
              <a:buSzTx/>
            </a:pPr>
            <a:r>
              <a:rPr lang="en-US" sz="1800" dirty="0">
                <a:latin typeface="Arial" panose="020B0604020202020204" pitchFamily="34" charset="0"/>
              </a:rPr>
              <a:t>The Random Forest model demonstrates excellent accuracy and performance both in training and testing phases, with high precision, recall, and AUC scores.</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11429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E439-9633-6D15-2D8C-AB8CF4D5BBFB}"/>
              </a:ext>
            </a:extLst>
          </p:cNvPr>
          <p:cNvSpPr>
            <a:spLocks noGrp="1"/>
          </p:cNvSpPr>
          <p:nvPr>
            <p:ph type="title"/>
          </p:nvPr>
        </p:nvSpPr>
        <p:spPr>
          <a:xfrm>
            <a:off x="1484311" y="144380"/>
            <a:ext cx="10018713" cy="813333"/>
          </a:xfrm>
        </p:spPr>
        <p:txBody>
          <a:bodyPr>
            <a:normAutofit/>
          </a:bodyPr>
          <a:lstStyle/>
          <a:p>
            <a:r>
              <a:rPr lang="en-IN" sz="3200" kern="100" dirty="0">
                <a:solidFill>
                  <a:schemeClr val="accent1">
                    <a:lumMod val="50000"/>
                  </a:schemeClr>
                </a:solidFill>
                <a:latin typeface="Arial Rounded MT Bold" panose="020F0704030504030204" pitchFamily="34" charset="0"/>
                <a:ea typeface="Calibri" panose="020F0502020204030204" pitchFamily="34" charset="0"/>
                <a:cs typeface="Times New Roman" panose="02020603050405020304" pitchFamily="18" charset="0"/>
              </a:rPr>
              <a:t>K Nearest Neighbours (KNN) </a:t>
            </a:r>
            <a:r>
              <a:rPr lang="en-IN" sz="3200" kern="100" dirty="0">
                <a:solidFill>
                  <a:schemeClr val="accent1">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Model</a:t>
            </a:r>
            <a:endParaRPr lang="en-IN" sz="3200" dirty="0">
              <a:solidFill>
                <a:schemeClr val="accent1">
                  <a:lumMod val="50000"/>
                </a:schemeClr>
              </a:solidFill>
              <a:latin typeface="Arial Rounded MT Bold" panose="020F0704030504030204" pitchFamily="34" charset="0"/>
            </a:endParaRPr>
          </a:p>
        </p:txBody>
      </p:sp>
      <p:sp>
        <p:nvSpPr>
          <p:cNvPr id="8" name="Text Placeholder 7">
            <a:extLst>
              <a:ext uri="{FF2B5EF4-FFF2-40B4-BE49-F238E27FC236}">
                <a16:creationId xmlns:a16="http://schemas.microsoft.com/office/drawing/2014/main" id="{A76A3BE3-0365-D3D0-FB11-5BD3E847861D}"/>
              </a:ext>
            </a:extLst>
          </p:cNvPr>
          <p:cNvSpPr>
            <a:spLocks noGrp="1"/>
          </p:cNvSpPr>
          <p:nvPr>
            <p:ph type="body" idx="1"/>
          </p:nvPr>
        </p:nvSpPr>
        <p:spPr>
          <a:xfrm>
            <a:off x="1772179" y="957714"/>
            <a:ext cx="4607188" cy="409074"/>
          </a:xfrm>
        </p:spPr>
        <p:txBody>
          <a:bodyPr/>
          <a:lstStyle/>
          <a:p>
            <a:r>
              <a:rPr lang="en-IN" b="1" dirty="0"/>
              <a:t>Laptop Users</a:t>
            </a:r>
          </a:p>
        </p:txBody>
      </p:sp>
      <p:sp>
        <p:nvSpPr>
          <p:cNvPr id="3" name="Content Placeholder 2">
            <a:extLst>
              <a:ext uri="{FF2B5EF4-FFF2-40B4-BE49-F238E27FC236}">
                <a16:creationId xmlns:a16="http://schemas.microsoft.com/office/drawing/2014/main" id="{CCDCD5F5-9AB3-51AD-9469-F5142A755E10}"/>
              </a:ext>
            </a:extLst>
          </p:cNvPr>
          <p:cNvSpPr>
            <a:spLocks noGrp="1"/>
          </p:cNvSpPr>
          <p:nvPr>
            <p:ph sz="half" idx="2"/>
          </p:nvPr>
        </p:nvSpPr>
        <p:spPr>
          <a:xfrm>
            <a:off x="1484311" y="1626670"/>
            <a:ext cx="4895056" cy="1606427"/>
          </a:xfrm>
        </p:spPr>
        <p:txBody>
          <a:bodyPr>
            <a:normAutofit/>
          </a:bodyPr>
          <a:lstStyle/>
          <a:p>
            <a:r>
              <a:rPr lang="en-US" b="1" dirty="0"/>
              <a:t>Model Performance:</a:t>
            </a:r>
            <a:endParaRPr lang="en-US" dirty="0"/>
          </a:p>
          <a:p>
            <a:pPr marL="0" indent="0">
              <a:buNone/>
            </a:pPr>
            <a:r>
              <a:rPr lang="en-US" dirty="0"/>
              <a:t>	Train Accuracy: </a:t>
            </a:r>
            <a:r>
              <a:rPr lang="en-IN" dirty="0"/>
              <a:t>100%</a:t>
            </a:r>
          </a:p>
          <a:p>
            <a:pPr marL="0" indent="0">
              <a:buNone/>
            </a:pPr>
            <a:r>
              <a:rPr lang="en-US" dirty="0"/>
              <a:t>	Test Accuracy: </a:t>
            </a:r>
            <a:r>
              <a:rPr lang="en-IN" dirty="0"/>
              <a:t>99.70%</a:t>
            </a: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F7C13FE-7070-1CFF-F043-21C505A17900}"/>
              </a:ext>
            </a:extLst>
          </p:cNvPr>
          <p:cNvPicPr>
            <a:picLocks noChangeAspect="1"/>
          </p:cNvPicPr>
          <p:nvPr/>
        </p:nvPicPr>
        <p:blipFill>
          <a:blip r:embed="rId2"/>
          <a:stretch>
            <a:fillRect/>
          </a:stretch>
        </p:blipFill>
        <p:spPr>
          <a:xfrm>
            <a:off x="6614045" y="1176653"/>
            <a:ext cx="4607188" cy="1922682"/>
          </a:xfrm>
          <a:prstGeom prst="rect">
            <a:avLst/>
          </a:prstGeom>
        </p:spPr>
      </p:pic>
      <p:pic>
        <p:nvPicPr>
          <p:cNvPr id="7" name="Picture 6">
            <a:extLst>
              <a:ext uri="{FF2B5EF4-FFF2-40B4-BE49-F238E27FC236}">
                <a16:creationId xmlns:a16="http://schemas.microsoft.com/office/drawing/2014/main" id="{85C9F65F-CCC8-2D72-D576-0A652B523F64}"/>
              </a:ext>
            </a:extLst>
          </p:cNvPr>
          <p:cNvPicPr>
            <a:picLocks noChangeAspect="1"/>
          </p:cNvPicPr>
          <p:nvPr/>
        </p:nvPicPr>
        <p:blipFill>
          <a:blip r:embed="rId3"/>
          <a:stretch>
            <a:fillRect/>
          </a:stretch>
        </p:blipFill>
        <p:spPr>
          <a:xfrm>
            <a:off x="6614045" y="3534878"/>
            <a:ext cx="4607188" cy="2326907"/>
          </a:xfrm>
          <a:prstGeom prst="rect">
            <a:avLst/>
          </a:prstGeom>
        </p:spPr>
      </p:pic>
      <p:pic>
        <p:nvPicPr>
          <p:cNvPr id="10242" name="Picture 2">
            <a:extLst>
              <a:ext uri="{FF2B5EF4-FFF2-40B4-BE49-F238E27FC236}">
                <a16:creationId xmlns:a16="http://schemas.microsoft.com/office/drawing/2014/main" id="{A34872D6-1E0D-C0E9-D390-CB8102F1A3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5834" y="2989498"/>
            <a:ext cx="3862122" cy="3046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833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DB7-46C2-3501-6DD1-CE9377E78F55}"/>
              </a:ext>
            </a:extLst>
          </p:cNvPr>
          <p:cNvSpPr>
            <a:spLocks noGrp="1"/>
          </p:cNvSpPr>
          <p:nvPr>
            <p:ph type="title"/>
          </p:nvPr>
        </p:nvSpPr>
        <p:spPr>
          <a:xfrm>
            <a:off x="1484311" y="211755"/>
            <a:ext cx="10018713" cy="1617045"/>
          </a:xfrm>
        </p:spPr>
        <p:txBody>
          <a:bodyPr>
            <a:noAutofit/>
          </a:bodyPr>
          <a:lstStyle/>
          <a:p>
            <a:r>
              <a:rPr lang="en-IN" dirty="0">
                <a:solidFill>
                  <a:schemeClr val="accent1">
                    <a:lumMod val="50000"/>
                  </a:schemeClr>
                </a:solidFill>
                <a:latin typeface="Arial Rounded MT Bold" panose="020F0704030504030204" pitchFamily="34" charset="0"/>
              </a:rPr>
              <a:t>Interpretation</a:t>
            </a:r>
          </a:p>
        </p:txBody>
      </p:sp>
      <p:sp>
        <p:nvSpPr>
          <p:cNvPr id="4" name="Rectangle 1">
            <a:extLst>
              <a:ext uri="{FF2B5EF4-FFF2-40B4-BE49-F238E27FC236}">
                <a16:creationId xmlns:a16="http://schemas.microsoft.com/office/drawing/2014/main" id="{DA7A8B6D-F7E3-6CD6-C9CC-4809C648CC2D}"/>
              </a:ext>
            </a:extLst>
          </p:cNvPr>
          <p:cNvSpPr>
            <a:spLocks noGrp="1" noChangeArrowheads="1"/>
          </p:cNvSpPr>
          <p:nvPr>
            <p:ph idx="1"/>
          </p:nvPr>
        </p:nvSpPr>
        <p:spPr bwMode="auto">
          <a:xfrm>
            <a:off x="1484313" y="2085159"/>
            <a:ext cx="85740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sz="1800" dirty="0">
                <a:latin typeface="Arial" panose="020B0604020202020204" pitchFamily="34" charset="0"/>
              </a:rPr>
              <a:t>The model scores 100% accuracy on both training data and testing data, indicating it fits the data perfectly.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lang="en-US" sz="1800" dirty="0">
                <a:latin typeface="Arial" panose="020B0604020202020204" pitchFamily="34" charset="0"/>
              </a:rPr>
              <a:t>Both classes (purchased and not purchased) have high precision and recall, indicating the model effectively distinguishes between the two.</a:t>
            </a:r>
          </a:p>
          <a:p>
            <a:pPr marL="0" indent="0" defTabSz="914400" eaLnBrk="0" fontAlgn="base" hangingPunct="0">
              <a:spcBef>
                <a:spcPct val="0"/>
              </a:spcBef>
              <a:spcAft>
                <a:spcPct val="0"/>
              </a:spcAft>
              <a:buClrTx/>
              <a:buSzTx/>
              <a:buNone/>
            </a:pPr>
            <a:endParaRPr lang="en-US" sz="1800" dirty="0">
              <a:latin typeface="Arial" panose="020B0604020202020204" pitchFamily="34" charset="0"/>
            </a:endParaRPr>
          </a:p>
          <a:p>
            <a:pPr defTabSz="914400" eaLnBrk="0" fontAlgn="base" hangingPunct="0">
              <a:spcBef>
                <a:spcPct val="0"/>
              </a:spcBef>
              <a:spcAft>
                <a:spcPct val="0"/>
              </a:spcAft>
              <a:buClrTx/>
              <a:buSzTx/>
            </a:pPr>
            <a:r>
              <a:rPr lang="en-US" sz="1800" dirty="0">
                <a:latin typeface="Arial" panose="020B0604020202020204" pitchFamily="34" charset="0"/>
              </a:rPr>
              <a:t>The KNN model performs exceptionally well, with perfect accuracy and AUC scores on both training and test datasets. Precision, recall, and F1-scores are also outstanding, making this model highly effective for predicting ticket purchases for laptop users.</a:t>
            </a:r>
          </a:p>
        </p:txBody>
      </p:sp>
    </p:spTree>
    <p:extLst>
      <p:ext uri="{BB962C8B-B14F-4D97-AF65-F5344CB8AC3E}">
        <p14:creationId xmlns:p14="http://schemas.microsoft.com/office/powerpoint/2010/main" val="428411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E439-9633-6D15-2D8C-AB8CF4D5BBFB}"/>
              </a:ext>
            </a:extLst>
          </p:cNvPr>
          <p:cNvSpPr>
            <a:spLocks noGrp="1"/>
          </p:cNvSpPr>
          <p:nvPr>
            <p:ph type="title"/>
          </p:nvPr>
        </p:nvSpPr>
        <p:spPr>
          <a:xfrm>
            <a:off x="1484311" y="144380"/>
            <a:ext cx="10018713" cy="813333"/>
          </a:xfrm>
        </p:spPr>
        <p:txBody>
          <a:bodyPr>
            <a:normAutofit/>
          </a:bodyPr>
          <a:lstStyle/>
          <a:p>
            <a:r>
              <a:rPr lang="en-IN" sz="3200" kern="100" dirty="0">
                <a:solidFill>
                  <a:schemeClr val="accent1">
                    <a:lumMod val="50000"/>
                  </a:schemeClr>
                </a:solidFill>
                <a:latin typeface="Arial Rounded MT Bold" panose="020F0704030504030204" pitchFamily="34" charset="0"/>
                <a:ea typeface="Calibri" panose="020F0502020204030204" pitchFamily="34" charset="0"/>
                <a:cs typeface="Times New Roman" panose="02020603050405020304" pitchFamily="18" charset="0"/>
              </a:rPr>
              <a:t>K Nearest Neighbours (KNN) </a:t>
            </a:r>
            <a:r>
              <a:rPr lang="en-IN" sz="3200" kern="100" dirty="0">
                <a:solidFill>
                  <a:schemeClr val="accent1">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Model</a:t>
            </a:r>
            <a:endParaRPr lang="en-IN" sz="3200" dirty="0">
              <a:solidFill>
                <a:schemeClr val="accent1">
                  <a:lumMod val="50000"/>
                </a:schemeClr>
              </a:solidFill>
              <a:latin typeface="Arial Rounded MT Bold" panose="020F0704030504030204" pitchFamily="34" charset="0"/>
            </a:endParaRPr>
          </a:p>
        </p:txBody>
      </p:sp>
      <p:sp>
        <p:nvSpPr>
          <p:cNvPr id="8" name="Text Placeholder 7">
            <a:extLst>
              <a:ext uri="{FF2B5EF4-FFF2-40B4-BE49-F238E27FC236}">
                <a16:creationId xmlns:a16="http://schemas.microsoft.com/office/drawing/2014/main" id="{A76A3BE3-0365-D3D0-FB11-5BD3E847861D}"/>
              </a:ext>
            </a:extLst>
          </p:cNvPr>
          <p:cNvSpPr>
            <a:spLocks noGrp="1"/>
          </p:cNvSpPr>
          <p:nvPr>
            <p:ph type="body" idx="1"/>
          </p:nvPr>
        </p:nvSpPr>
        <p:spPr>
          <a:xfrm>
            <a:off x="1772179" y="957714"/>
            <a:ext cx="4607188" cy="409074"/>
          </a:xfrm>
        </p:spPr>
        <p:txBody>
          <a:bodyPr/>
          <a:lstStyle/>
          <a:p>
            <a:r>
              <a:rPr lang="en-IN" b="1" dirty="0"/>
              <a:t>Mobile Users</a:t>
            </a:r>
          </a:p>
        </p:txBody>
      </p:sp>
      <p:sp>
        <p:nvSpPr>
          <p:cNvPr id="3" name="Content Placeholder 2">
            <a:extLst>
              <a:ext uri="{FF2B5EF4-FFF2-40B4-BE49-F238E27FC236}">
                <a16:creationId xmlns:a16="http://schemas.microsoft.com/office/drawing/2014/main" id="{CCDCD5F5-9AB3-51AD-9469-F5142A755E10}"/>
              </a:ext>
            </a:extLst>
          </p:cNvPr>
          <p:cNvSpPr>
            <a:spLocks noGrp="1"/>
          </p:cNvSpPr>
          <p:nvPr>
            <p:ph sz="half" idx="2"/>
          </p:nvPr>
        </p:nvSpPr>
        <p:spPr>
          <a:xfrm>
            <a:off x="1484311" y="1626670"/>
            <a:ext cx="4895056" cy="1606427"/>
          </a:xfrm>
        </p:spPr>
        <p:txBody>
          <a:bodyPr>
            <a:normAutofit/>
          </a:bodyPr>
          <a:lstStyle/>
          <a:p>
            <a:r>
              <a:rPr lang="en-US" b="1" dirty="0"/>
              <a:t>Model Performance:</a:t>
            </a:r>
            <a:endParaRPr lang="en-US" dirty="0"/>
          </a:p>
          <a:p>
            <a:pPr marL="0" indent="0">
              <a:buNone/>
            </a:pPr>
            <a:r>
              <a:rPr lang="en-US" dirty="0"/>
              <a:t>	Train Accuracy: </a:t>
            </a:r>
            <a:r>
              <a:rPr lang="en-IN" dirty="0"/>
              <a:t>100%</a:t>
            </a:r>
          </a:p>
          <a:p>
            <a:pPr marL="0" indent="0">
              <a:buNone/>
            </a:pPr>
            <a:r>
              <a:rPr lang="en-US" dirty="0"/>
              <a:t>	Test Accuracy: </a:t>
            </a:r>
            <a:r>
              <a:rPr lang="en-IN" dirty="0"/>
              <a:t>99.12%</a:t>
            </a:r>
            <a:endParaRPr lang="en-US" dirty="0"/>
          </a:p>
          <a:p>
            <a:pPr marL="0" indent="0">
              <a:buNone/>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9F3A1AF-4BA1-97A8-7A6C-5FE2B78BACDB}"/>
              </a:ext>
            </a:extLst>
          </p:cNvPr>
          <p:cNvPicPr>
            <a:picLocks noChangeAspect="1"/>
          </p:cNvPicPr>
          <p:nvPr/>
        </p:nvPicPr>
        <p:blipFill>
          <a:blip r:embed="rId2"/>
          <a:stretch>
            <a:fillRect/>
          </a:stretch>
        </p:blipFill>
        <p:spPr>
          <a:xfrm>
            <a:off x="6614045" y="1162250"/>
            <a:ext cx="4724505" cy="1827247"/>
          </a:xfrm>
          <a:prstGeom prst="rect">
            <a:avLst/>
          </a:prstGeom>
        </p:spPr>
      </p:pic>
      <p:pic>
        <p:nvPicPr>
          <p:cNvPr id="10" name="Picture 9">
            <a:extLst>
              <a:ext uri="{FF2B5EF4-FFF2-40B4-BE49-F238E27FC236}">
                <a16:creationId xmlns:a16="http://schemas.microsoft.com/office/drawing/2014/main" id="{5CAC89A3-73E5-7B18-A61E-117A8D99B95D}"/>
              </a:ext>
            </a:extLst>
          </p:cNvPr>
          <p:cNvPicPr>
            <a:picLocks noChangeAspect="1"/>
          </p:cNvPicPr>
          <p:nvPr/>
        </p:nvPicPr>
        <p:blipFill>
          <a:blip r:embed="rId3"/>
          <a:stretch>
            <a:fillRect/>
          </a:stretch>
        </p:blipFill>
        <p:spPr>
          <a:xfrm>
            <a:off x="6682947" y="3580598"/>
            <a:ext cx="4634194" cy="2115151"/>
          </a:xfrm>
          <a:prstGeom prst="rect">
            <a:avLst/>
          </a:prstGeom>
        </p:spPr>
      </p:pic>
      <p:pic>
        <p:nvPicPr>
          <p:cNvPr id="11" name="Picture 10">
            <a:extLst>
              <a:ext uri="{FF2B5EF4-FFF2-40B4-BE49-F238E27FC236}">
                <a16:creationId xmlns:a16="http://schemas.microsoft.com/office/drawing/2014/main" id="{09BA0601-DF42-F5A6-0647-10AB1CF9BA05}"/>
              </a:ext>
            </a:extLst>
          </p:cNvPr>
          <p:cNvPicPr>
            <a:picLocks noChangeAspect="1"/>
          </p:cNvPicPr>
          <p:nvPr/>
        </p:nvPicPr>
        <p:blipFill>
          <a:blip r:embed="rId4"/>
          <a:stretch>
            <a:fillRect/>
          </a:stretch>
        </p:blipFill>
        <p:spPr>
          <a:xfrm>
            <a:off x="1484311" y="3108925"/>
            <a:ext cx="4127217" cy="3058495"/>
          </a:xfrm>
          <a:prstGeom prst="rect">
            <a:avLst/>
          </a:prstGeom>
        </p:spPr>
      </p:pic>
    </p:spTree>
    <p:extLst>
      <p:ext uri="{BB962C8B-B14F-4D97-AF65-F5344CB8AC3E}">
        <p14:creationId xmlns:p14="http://schemas.microsoft.com/office/powerpoint/2010/main" val="188040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7CA5EC-B691-C538-64A7-D8F88FFB7E0E}"/>
              </a:ext>
            </a:extLst>
          </p:cNvPr>
          <p:cNvSpPr>
            <a:spLocks noGrp="1"/>
          </p:cNvSpPr>
          <p:nvPr>
            <p:ph type="title"/>
          </p:nvPr>
        </p:nvSpPr>
        <p:spPr>
          <a:xfrm>
            <a:off x="1484311" y="685801"/>
            <a:ext cx="10018713" cy="911994"/>
          </a:xfrm>
        </p:spPr>
        <p:txBody>
          <a:bodyPr>
            <a:normAutofit/>
          </a:bodyPr>
          <a:lstStyle/>
          <a:p>
            <a:r>
              <a:rPr lang="en-IN" dirty="0">
                <a:solidFill>
                  <a:schemeClr val="accent1">
                    <a:lumMod val="50000"/>
                  </a:schemeClr>
                </a:solidFill>
                <a:latin typeface="Arial Rounded MT Bold" panose="020F0704030504030204" pitchFamily="34" charset="0"/>
              </a:rPr>
              <a:t>Business</a:t>
            </a:r>
            <a:r>
              <a:rPr lang="en-IN" dirty="0">
                <a:solidFill>
                  <a:schemeClr val="accent1">
                    <a:lumMod val="50000"/>
                  </a:schemeClr>
                </a:solidFill>
              </a:rPr>
              <a:t> </a:t>
            </a:r>
            <a:r>
              <a:rPr lang="en-IN" dirty="0">
                <a:solidFill>
                  <a:schemeClr val="accent1">
                    <a:lumMod val="50000"/>
                  </a:schemeClr>
                </a:solidFill>
                <a:latin typeface="Arial Rounded MT Bold" panose="020F0704030504030204" pitchFamily="34" charset="0"/>
              </a:rPr>
              <a:t>Problem and Objective</a:t>
            </a:r>
          </a:p>
        </p:txBody>
      </p:sp>
      <p:sp>
        <p:nvSpPr>
          <p:cNvPr id="5" name="Content Placeholder 4">
            <a:extLst>
              <a:ext uri="{FF2B5EF4-FFF2-40B4-BE49-F238E27FC236}">
                <a16:creationId xmlns:a16="http://schemas.microsoft.com/office/drawing/2014/main" id="{980E8488-5ED5-CF36-5A1E-8048F5CA7BA1}"/>
              </a:ext>
            </a:extLst>
          </p:cNvPr>
          <p:cNvSpPr>
            <a:spLocks noGrp="1"/>
          </p:cNvSpPr>
          <p:nvPr>
            <p:ph sz="half" idx="1"/>
          </p:nvPr>
        </p:nvSpPr>
        <p:spPr>
          <a:xfrm>
            <a:off x="1484312" y="1848051"/>
            <a:ext cx="4895055" cy="3943149"/>
          </a:xfrm>
        </p:spPr>
        <p:txBody>
          <a:bodyPr>
            <a:normAutofit lnSpcReduction="10000"/>
          </a:bodyPr>
          <a:lstStyle/>
          <a:p>
            <a:r>
              <a:rPr lang="en-US" sz="14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An aviation company that provides domestic as well as international trips to the customers now wants to apply a targeted approach instead of reaching out to each of the customers. This time they want to do it digitally instead of tele calling. Hence they have collaborated with a social networking platform, so they can learn the digital and social behavior of the customers and provide the digital advertisement on the user page of the targeted customers who have a high propensity to take up the product. </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1">
            <a:extLst>
              <a:ext uri="{FF2B5EF4-FFF2-40B4-BE49-F238E27FC236}">
                <a16:creationId xmlns:a16="http://schemas.microsoft.com/office/drawing/2014/main" id="{DF764E8F-6652-9851-6E75-27A20E5681B7}"/>
              </a:ext>
            </a:extLst>
          </p:cNvPr>
          <p:cNvSpPr>
            <a:spLocks noGrp="1" noChangeArrowheads="1"/>
          </p:cNvSpPr>
          <p:nvPr>
            <p:ph sz="half" idx="2"/>
          </p:nvPr>
        </p:nvSpPr>
        <p:spPr bwMode="auto">
          <a:xfrm>
            <a:off x="6607967" y="2043887"/>
            <a:ext cx="4895056"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Targeted Digital Advertising</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Shift from traditional tele calling to targeted digital advertisements based on customer behavior.</a:t>
            </a:r>
          </a:p>
          <a:p>
            <a:pPr defTabSz="914400" eaLnBrk="0" fontAlgn="base" hangingPunct="0">
              <a:spcBef>
                <a:spcPct val="0"/>
              </a:spcBef>
              <a:spcAft>
                <a:spcPct val="0"/>
              </a:spcAft>
              <a:buClrTx/>
              <a:buSzTx/>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Customer Segmentation</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Identify high-propensity customers through data from a social networking platform.</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buClrTx/>
              <a:buSzTx/>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Device-Specific Modeling</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Develop separate predictive models for laptop and mobile device users.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buClrTx/>
              <a:buSzTx/>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Cost-Effective Strategy</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Ensure high accuracy in models to optimize advertisement spending</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794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8DB7-46C2-3501-6DD1-CE9377E78F55}"/>
              </a:ext>
            </a:extLst>
          </p:cNvPr>
          <p:cNvSpPr>
            <a:spLocks noGrp="1"/>
          </p:cNvSpPr>
          <p:nvPr>
            <p:ph type="title"/>
          </p:nvPr>
        </p:nvSpPr>
        <p:spPr>
          <a:xfrm>
            <a:off x="1484311" y="211755"/>
            <a:ext cx="10018713" cy="1617045"/>
          </a:xfrm>
        </p:spPr>
        <p:txBody>
          <a:bodyPr>
            <a:noAutofit/>
          </a:bodyPr>
          <a:lstStyle/>
          <a:p>
            <a:r>
              <a:rPr lang="en-IN" dirty="0">
                <a:solidFill>
                  <a:schemeClr val="accent1">
                    <a:lumMod val="50000"/>
                  </a:schemeClr>
                </a:solidFill>
                <a:latin typeface="Arial Rounded MT Bold" panose="020F0704030504030204" pitchFamily="34" charset="0"/>
              </a:rPr>
              <a:t>Interpretation</a:t>
            </a:r>
          </a:p>
        </p:txBody>
      </p:sp>
      <p:sp>
        <p:nvSpPr>
          <p:cNvPr id="4" name="Rectangle 1">
            <a:extLst>
              <a:ext uri="{FF2B5EF4-FFF2-40B4-BE49-F238E27FC236}">
                <a16:creationId xmlns:a16="http://schemas.microsoft.com/office/drawing/2014/main" id="{DA7A8B6D-F7E3-6CD6-C9CC-4809C648CC2D}"/>
              </a:ext>
            </a:extLst>
          </p:cNvPr>
          <p:cNvSpPr>
            <a:spLocks noGrp="1" noChangeArrowheads="1"/>
          </p:cNvSpPr>
          <p:nvPr>
            <p:ph idx="1"/>
          </p:nvPr>
        </p:nvSpPr>
        <p:spPr bwMode="auto">
          <a:xfrm>
            <a:off x="1484313" y="1669660"/>
            <a:ext cx="857408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lang="en-US" sz="1800" dirty="0">
                <a:latin typeface="Arial" panose="020B0604020202020204" pitchFamily="34" charset="0"/>
              </a:rPr>
              <a:t>The model scores 100% accuracy on training data, indicating it fits the training data perfectly.</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defTabSz="914400" eaLnBrk="0" fontAlgn="base" hangingPunct="0">
              <a:spcBef>
                <a:spcPct val="0"/>
              </a:spcBef>
              <a:spcAft>
                <a:spcPct val="0"/>
              </a:spcAft>
              <a:buClrTx/>
              <a:buSzTx/>
            </a:pPr>
            <a:r>
              <a:rPr lang="en-US" sz="1800" dirty="0">
                <a:latin typeface="Arial" panose="020B0604020202020204" pitchFamily="34" charset="0"/>
              </a:rPr>
              <a:t>The model also scores very high on testing data with 99% accuracy, suggesting strong generalization to unseen data</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pPr>
            <a:r>
              <a:rPr lang="en-US" sz="1800" dirty="0">
                <a:latin typeface="Arial" panose="020B0604020202020204" pitchFamily="34" charset="0"/>
              </a:rPr>
              <a:t>Both classes (purchased and not purchased) have high precision and recall, indicating the model effectively distinguishes between the two.</a:t>
            </a:r>
          </a:p>
          <a:p>
            <a:pPr marL="0" indent="0" defTabSz="914400" eaLnBrk="0" fontAlgn="base" hangingPunct="0">
              <a:spcBef>
                <a:spcPct val="0"/>
              </a:spcBef>
              <a:spcAft>
                <a:spcPct val="0"/>
              </a:spcAft>
              <a:buClrTx/>
              <a:buSzTx/>
              <a:buNone/>
            </a:pPr>
            <a:endParaRPr lang="en-US" altLang="en-US" sz="1800" dirty="0">
              <a:latin typeface="Arial" panose="020B0604020202020204" pitchFamily="34" charset="0"/>
            </a:endParaRPr>
          </a:p>
          <a:p>
            <a:pPr marL="0" indent="0" defTabSz="914400" eaLnBrk="0" fontAlgn="base" hangingPunct="0">
              <a:spcBef>
                <a:spcPct val="0"/>
              </a:spcBef>
              <a:spcAft>
                <a:spcPct val="0"/>
              </a:spcAft>
              <a:buClrTx/>
              <a:buSzTx/>
              <a:buNone/>
            </a:pPr>
            <a:r>
              <a:rPr lang="en-US" sz="1800" dirty="0">
                <a:latin typeface="Arial" panose="020B0604020202020204" pitchFamily="34" charset="0"/>
              </a:rPr>
              <a:t>The KNN model performs exceptionally well, with perfect accuracy and AUC scores on the training set and high accuracy and AUC scores on the test set. The precision, recall, and F1-scores are also very strong, demonstrating that the model is highly effective for predicting ticket purchases for mobile users.</a:t>
            </a:r>
            <a:endParaRPr lang="en-US" altLang="en-US" sz="1800" dirty="0">
              <a:latin typeface="Arial" panose="020B0604020202020204" pitchFamily="34" charset="0"/>
            </a:endParaRPr>
          </a:p>
        </p:txBody>
      </p:sp>
    </p:spTree>
    <p:extLst>
      <p:ext uri="{BB962C8B-B14F-4D97-AF65-F5344CB8AC3E}">
        <p14:creationId xmlns:p14="http://schemas.microsoft.com/office/powerpoint/2010/main" val="4112212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1901-9631-79E4-092F-FDCE104C6B47}"/>
              </a:ext>
            </a:extLst>
          </p:cNvPr>
          <p:cNvSpPr>
            <a:spLocks noGrp="1"/>
          </p:cNvSpPr>
          <p:nvPr>
            <p:ph type="title"/>
          </p:nvPr>
        </p:nvSpPr>
        <p:spPr>
          <a:xfrm>
            <a:off x="1484311" y="423513"/>
            <a:ext cx="10018713" cy="643288"/>
          </a:xfrm>
        </p:spPr>
        <p:txBody>
          <a:bodyPr>
            <a:normAutofit fontScale="90000"/>
          </a:bodyPr>
          <a:lstStyle/>
          <a:p>
            <a:r>
              <a:rPr lang="en-US" sz="4000" b="1" dirty="0">
                <a:solidFill>
                  <a:srgbClr val="0070C0"/>
                </a:solidFill>
                <a:latin typeface="Arial Rounded MT Bold" panose="020F0704030504030204" pitchFamily="34" charset="0"/>
                <a:cs typeface="Arial" panose="020B0604020202020204" pitchFamily="34" charset="0"/>
              </a:rPr>
              <a:t>Insights from Analysis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18F9717-6964-E3D1-56A9-433AA47B7E0E}"/>
              </a:ext>
            </a:extLst>
          </p:cNvPr>
          <p:cNvSpPr>
            <a:spLocks noGrp="1"/>
          </p:cNvSpPr>
          <p:nvPr>
            <p:ph idx="1"/>
          </p:nvPr>
        </p:nvSpPr>
        <p:spPr>
          <a:xfrm>
            <a:off x="1484310" y="1376413"/>
            <a:ext cx="10018713" cy="4414787"/>
          </a:xfrm>
        </p:spPr>
        <p:txBody>
          <a:bodyPr>
            <a:normAutofit fontScale="92500"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Both Random Forest and KNN models for laptop and mobile users show perfect performance on training data and near-perfect on test data, indicating significant overfitting.</a:t>
            </a:r>
          </a:p>
          <a:p>
            <a:r>
              <a:rPr lang="en-US" dirty="0">
                <a:latin typeface="Calibri" panose="020F0502020204030204" pitchFamily="34" charset="0"/>
                <a:ea typeface="Calibri" panose="020F0502020204030204" pitchFamily="34" charset="0"/>
                <a:cs typeface="Calibri" panose="020F0502020204030204" pitchFamily="34" charset="0"/>
              </a:rPr>
              <a:t>Logistic Regression models have moderate performance, with an AUC of 0.797 for laptop users and 0.677 for mobile users, suggesting room for improvement.</a:t>
            </a:r>
          </a:p>
          <a:p>
            <a:r>
              <a:rPr lang="en-US" dirty="0">
                <a:latin typeface="Calibri" panose="020F0502020204030204" pitchFamily="34" charset="0"/>
                <a:ea typeface="Calibri" panose="020F0502020204030204" pitchFamily="34" charset="0"/>
                <a:cs typeface="Calibri" panose="020F0502020204030204" pitchFamily="34" charset="0"/>
              </a:rPr>
              <a:t>Random Forest and KNN models achieve high precision and recall across both classes, but their perfect training performance suggests they are not generalizing well to new data.</a:t>
            </a:r>
          </a:p>
          <a:p>
            <a:r>
              <a:rPr lang="en-US" dirty="0">
                <a:latin typeface="Calibri" panose="020F0502020204030204" pitchFamily="34" charset="0"/>
                <a:ea typeface="Calibri" panose="020F0502020204030204" pitchFamily="34" charset="0"/>
                <a:cs typeface="Calibri" panose="020F0502020204030204" pitchFamily="34" charset="0"/>
              </a:rPr>
              <a:t>Given the high accuracy and AUC scores of the </a:t>
            </a:r>
            <a:r>
              <a:rPr lang="en-US" b="1" dirty="0">
                <a:latin typeface="Calibri" panose="020F0502020204030204" pitchFamily="34" charset="0"/>
                <a:ea typeface="Calibri" panose="020F0502020204030204" pitchFamily="34" charset="0"/>
                <a:cs typeface="Calibri" panose="020F0502020204030204" pitchFamily="34" charset="0"/>
              </a:rPr>
              <a:t>Random Forest model </a:t>
            </a:r>
            <a:r>
              <a:rPr lang="en-US" dirty="0">
                <a:latin typeface="Calibri" panose="020F0502020204030204" pitchFamily="34" charset="0"/>
                <a:ea typeface="Calibri" panose="020F0502020204030204" pitchFamily="34" charset="0"/>
                <a:cs typeface="Calibri" panose="020F0502020204030204" pitchFamily="34" charset="0"/>
              </a:rPr>
              <a:t>for laptop users and mobile users.it should be the primary model for predicting buying behavior. Its robustness and ability to handle complex interactions make it a reliable choice.</a:t>
            </a:r>
          </a:p>
          <a:p>
            <a:endParaRPr lang="en-US" dirty="0"/>
          </a:p>
        </p:txBody>
      </p:sp>
    </p:spTree>
    <p:extLst>
      <p:ext uri="{BB962C8B-B14F-4D97-AF65-F5344CB8AC3E}">
        <p14:creationId xmlns:p14="http://schemas.microsoft.com/office/powerpoint/2010/main" val="2816501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1901-9631-79E4-092F-FDCE104C6B47}"/>
              </a:ext>
            </a:extLst>
          </p:cNvPr>
          <p:cNvSpPr>
            <a:spLocks noGrp="1"/>
          </p:cNvSpPr>
          <p:nvPr>
            <p:ph type="title"/>
          </p:nvPr>
        </p:nvSpPr>
        <p:spPr>
          <a:xfrm>
            <a:off x="1484311" y="423513"/>
            <a:ext cx="10018713" cy="643288"/>
          </a:xfrm>
        </p:spPr>
        <p:txBody>
          <a:bodyPr>
            <a:normAutofit fontScale="90000"/>
          </a:bodyPr>
          <a:lstStyle/>
          <a:p>
            <a:r>
              <a:rPr lang="en-US" sz="4000" b="1" dirty="0">
                <a:solidFill>
                  <a:srgbClr val="0070C0"/>
                </a:solidFill>
                <a:latin typeface="Arial Rounded MT Bold" panose="020F0704030504030204" pitchFamily="34" charset="0"/>
                <a:cs typeface="Arial" panose="020B0604020202020204" pitchFamily="34" charset="0"/>
              </a:rPr>
              <a:t>Recommendations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18F9717-6964-E3D1-56A9-433AA47B7E0E}"/>
              </a:ext>
            </a:extLst>
          </p:cNvPr>
          <p:cNvSpPr>
            <a:spLocks noGrp="1"/>
          </p:cNvSpPr>
          <p:nvPr>
            <p:ph idx="1"/>
          </p:nvPr>
        </p:nvSpPr>
        <p:spPr>
          <a:xfrm>
            <a:off x="1484310" y="1270535"/>
            <a:ext cx="10018713" cy="4520665"/>
          </a:xfrm>
        </p:spPr>
        <p:txBody>
          <a:bodyPr>
            <a:normAutofit/>
          </a:bodyPr>
          <a:lstStyle/>
          <a:p>
            <a:r>
              <a:rPr lang="en-IN" dirty="0">
                <a:latin typeface="Calibri" panose="020F0502020204030204" pitchFamily="34" charset="0"/>
                <a:ea typeface="Calibri" panose="020F0502020204030204" pitchFamily="34" charset="0"/>
                <a:cs typeface="Calibri" panose="020F0502020204030204" pitchFamily="34" charset="0"/>
              </a:rPr>
              <a:t>By leveraging the model’s insights, the business can achieve higher sales and revenue growth.</a:t>
            </a:r>
          </a:p>
          <a:p>
            <a:r>
              <a:rPr lang="en-US" dirty="0"/>
              <a:t>Retargeting campaigns and personalized follow-up emails for users who abandon the funnel at key stages. Incentives like discounts or free trials could be offered to encourage completion.</a:t>
            </a:r>
          </a:p>
          <a:p>
            <a:r>
              <a:rPr lang="en-US" dirty="0"/>
              <a:t>Personalized content recommendations and targeted ads based on the most viewed pages could be used</a:t>
            </a:r>
            <a:endParaRPr lang="en-IN" dirty="0">
              <a:latin typeface="Calibri" panose="020F0502020204030204" pitchFamily="34" charset="0"/>
              <a:ea typeface="Calibri" panose="020F0502020204030204" pitchFamily="34" charset="0"/>
              <a:cs typeface="Calibri" panose="020F0502020204030204" pitchFamily="34" charset="0"/>
            </a:endParaRPr>
          </a:p>
          <a:p>
            <a:r>
              <a:rPr lang="en-US" dirty="0"/>
              <a:t>Segmenting the audience based on model predictions and tailor marketing messages can lead to high-probability buyers</a:t>
            </a:r>
          </a:p>
          <a:p>
            <a:endParaRPr lang="en-IN" dirty="0"/>
          </a:p>
        </p:txBody>
      </p:sp>
    </p:spTree>
    <p:extLst>
      <p:ext uri="{BB962C8B-B14F-4D97-AF65-F5344CB8AC3E}">
        <p14:creationId xmlns:p14="http://schemas.microsoft.com/office/powerpoint/2010/main" val="842199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4176-EC64-9625-5704-1D5A5D545E1F}"/>
              </a:ext>
            </a:extLst>
          </p:cNvPr>
          <p:cNvSpPr>
            <a:spLocks noGrp="1"/>
          </p:cNvSpPr>
          <p:nvPr>
            <p:ph type="title"/>
          </p:nvPr>
        </p:nvSpPr>
        <p:spPr>
          <a:xfrm>
            <a:off x="1484311" y="685800"/>
            <a:ext cx="10018713" cy="4887227"/>
          </a:xfrm>
        </p:spPr>
        <p:txBody>
          <a:bodyPr>
            <a:normAutofit/>
          </a:bodyPr>
          <a:lstStyle/>
          <a:p>
            <a:r>
              <a:rPr lang="en-IN" sz="12400" dirty="0">
                <a:solidFill>
                  <a:schemeClr val="accent6">
                    <a:lumMod val="50000"/>
                  </a:schemeClr>
                </a:solidFill>
                <a:latin typeface="Bahnschrift Condensed" panose="020B0502040204020203" pitchFamily="34" charset="0"/>
              </a:rPr>
              <a:t>Thank You</a:t>
            </a:r>
            <a:endParaRPr lang="en-IN" sz="4800" dirty="0">
              <a:solidFill>
                <a:schemeClr val="accent6">
                  <a:lumMod val="50000"/>
                </a:schemeClr>
              </a:solidFill>
              <a:latin typeface="Bahnschrift Condensed" panose="020B0502040204020203" pitchFamily="34" charset="0"/>
            </a:endParaRPr>
          </a:p>
        </p:txBody>
      </p:sp>
    </p:spTree>
    <p:extLst>
      <p:ext uri="{BB962C8B-B14F-4D97-AF65-F5344CB8AC3E}">
        <p14:creationId xmlns:p14="http://schemas.microsoft.com/office/powerpoint/2010/main" val="382443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7E23-72EF-F47C-95E9-E377CDA4C037}"/>
              </a:ext>
            </a:extLst>
          </p:cNvPr>
          <p:cNvSpPr>
            <a:spLocks noGrp="1"/>
          </p:cNvSpPr>
          <p:nvPr>
            <p:ph type="title"/>
          </p:nvPr>
        </p:nvSpPr>
        <p:spPr>
          <a:xfrm>
            <a:off x="1484311" y="685801"/>
            <a:ext cx="10018713" cy="748364"/>
          </a:xfrm>
        </p:spPr>
        <p:txBody>
          <a:bodyPr/>
          <a:lstStyle/>
          <a:p>
            <a:r>
              <a:rPr lang="en-IN" dirty="0">
                <a:solidFill>
                  <a:schemeClr val="accent1">
                    <a:lumMod val="50000"/>
                  </a:schemeClr>
                </a:solidFill>
                <a:latin typeface="Arial Rounded MT Bold" panose="020F0704030504030204" pitchFamily="34" charset="0"/>
              </a:rPr>
              <a:t>Data</a:t>
            </a:r>
            <a:r>
              <a:rPr lang="en-IN" dirty="0">
                <a:solidFill>
                  <a:schemeClr val="accent1">
                    <a:lumMod val="50000"/>
                  </a:schemeClr>
                </a:solidFill>
              </a:rPr>
              <a:t> </a:t>
            </a:r>
            <a:r>
              <a:rPr lang="en-IN" dirty="0">
                <a:solidFill>
                  <a:schemeClr val="accent1">
                    <a:lumMod val="50000"/>
                  </a:schemeClr>
                </a:solidFill>
                <a:latin typeface="Arial Rounded MT Bold" panose="020F0704030504030204" pitchFamily="34" charset="0"/>
              </a:rPr>
              <a:t>Report</a:t>
            </a:r>
          </a:p>
        </p:txBody>
      </p:sp>
      <p:sp>
        <p:nvSpPr>
          <p:cNvPr id="3" name="Content Placeholder 2">
            <a:extLst>
              <a:ext uri="{FF2B5EF4-FFF2-40B4-BE49-F238E27FC236}">
                <a16:creationId xmlns:a16="http://schemas.microsoft.com/office/drawing/2014/main" id="{827B244A-C5CE-93F2-D594-96E843D69145}"/>
              </a:ext>
            </a:extLst>
          </p:cNvPr>
          <p:cNvSpPr>
            <a:spLocks noGrp="1"/>
          </p:cNvSpPr>
          <p:nvPr>
            <p:ph idx="1"/>
          </p:nvPr>
        </p:nvSpPr>
        <p:spPr>
          <a:xfrm>
            <a:off x="1484310" y="1540043"/>
            <a:ext cx="10018713" cy="4251158"/>
          </a:xfrm>
        </p:spPr>
        <p:txBody>
          <a:bodyPr/>
          <a:lstStyle/>
          <a:p>
            <a:r>
              <a:rPr lang="en-IN" dirty="0"/>
              <a:t>The dataset contains 11760 rows and 17 columns</a:t>
            </a:r>
          </a:p>
          <a:p>
            <a:r>
              <a:rPr lang="en-IN" dirty="0"/>
              <a:t>There are 3 float values, 7 integer values and 7 object type values in the dataset</a:t>
            </a:r>
          </a:p>
          <a:p>
            <a:r>
              <a:rPr lang="en-IN" dirty="0"/>
              <a:t>Few columns in the dataset contains null values that needs to be fixed</a:t>
            </a:r>
          </a:p>
          <a:p>
            <a:r>
              <a:rPr lang="en-IN" dirty="0"/>
              <a:t>Few of the columns contain redundant values that need to fixed to create a consistent dataset</a:t>
            </a:r>
          </a:p>
          <a:p>
            <a:endParaRPr lang="en-IN" dirty="0"/>
          </a:p>
        </p:txBody>
      </p:sp>
    </p:spTree>
    <p:extLst>
      <p:ext uri="{BB962C8B-B14F-4D97-AF65-F5344CB8AC3E}">
        <p14:creationId xmlns:p14="http://schemas.microsoft.com/office/powerpoint/2010/main" val="30205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4F21-CB75-BA31-3B5D-D582A7543B7E}"/>
              </a:ext>
            </a:extLst>
          </p:cNvPr>
          <p:cNvSpPr>
            <a:spLocks noGrp="1"/>
          </p:cNvSpPr>
          <p:nvPr>
            <p:ph type="title"/>
          </p:nvPr>
        </p:nvSpPr>
        <p:spPr>
          <a:xfrm>
            <a:off x="1484311" y="519764"/>
            <a:ext cx="10018713" cy="741145"/>
          </a:xfrm>
        </p:spPr>
        <p:txBody>
          <a:bodyPr>
            <a:normAutofit/>
          </a:bodyPr>
          <a:lstStyle/>
          <a:p>
            <a:r>
              <a:rPr lang="en-IN" sz="3600" b="1" kern="0" dirty="0">
                <a:solidFill>
                  <a:schemeClr val="accent1">
                    <a:lumMod val="50000"/>
                  </a:schemeClr>
                </a:solidFill>
                <a:effectLst/>
                <a:latin typeface="Arial Rounded MT Bold" panose="020F0704030504030204" pitchFamily="34" charset="0"/>
                <a:ea typeface="Times New Roman" panose="02020603050405020304" pitchFamily="18" charset="0"/>
              </a:rPr>
              <a:t>Exploratory data analysis</a:t>
            </a:r>
            <a:endParaRPr lang="en-IN" sz="3600" dirty="0">
              <a:solidFill>
                <a:schemeClr val="accent1">
                  <a:lumMod val="50000"/>
                </a:schemeClr>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C012E52-916D-DB63-DC69-947CF3902E10}"/>
              </a:ext>
            </a:extLst>
          </p:cNvPr>
          <p:cNvSpPr>
            <a:spLocks noGrp="1"/>
          </p:cNvSpPr>
          <p:nvPr>
            <p:ph idx="1"/>
          </p:nvPr>
        </p:nvSpPr>
        <p:spPr>
          <a:xfrm>
            <a:off x="1484310" y="1328287"/>
            <a:ext cx="10018713" cy="4462914"/>
          </a:xfrm>
        </p:spPr>
        <p:txBody>
          <a:bodyPr/>
          <a:lstStyle/>
          <a:p>
            <a:r>
              <a:rPr lang="en-IN" sz="1800" kern="0" dirty="0">
                <a:solidFill>
                  <a:srgbClr val="000000"/>
                </a:solidFill>
                <a:effectLst/>
                <a:latin typeface="Arial" panose="020B0604020202020204" pitchFamily="34" charset="0"/>
                <a:ea typeface="Times New Roman" panose="02020603050405020304" pitchFamily="18" charset="0"/>
              </a:rPr>
              <a:t>The column ‘</a:t>
            </a:r>
            <a:r>
              <a:rPr lang="en-IN" sz="1800" kern="0" dirty="0" err="1">
                <a:solidFill>
                  <a:srgbClr val="000000"/>
                </a:solidFill>
                <a:effectLst/>
                <a:latin typeface="Arial" panose="020B0604020202020204" pitchFamily="34" charset="0"/>
                <a:ea typeface="Times New Roman" panose="02020603050405020304" pitchFamily="18" charset="0"/>
              </a:rPr>
              <a:t>UserID</a:t>
            </a:r>
            <a:r>
              <a:rPr lang="en-IN" sz="1800" kern="0" dirty="0">
                <a:solidFill>
                  <a:srgbClr val="000000"/>
                </a:solidFill>
                <a:effectLst/>
                <a:latin typeface="Arial" panose="020B0604020202020204" pitchFamily="34" charset="0"/>
                <a:ea typeface="Times New Roman" panose="02020603050405020304" pitchFamily="18" charset="0"/>
              </a:rPr>
              <a:t>’ has been dropped as its not required for the analysis</a:t>
            </a:r>
          </a:p>
          <a:p>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Column ‘</a:t>
            </a:r>
            <a:r>
              <a:rPr lang="en-IN" sz="1800" b="1"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preferred_location_type</a:t>
            </a: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contained two entries ‘Tour Travel’ and ‘Tour and Travel’ which has been fixed to be the same entry as ‘Tour and Travel’ </a:t>
            </a:r>
          </a:p>
          <a:p>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Column ‘</a:t>
            </a:r>
            <a:r>
              <a:rPr lang="en-IN" sz="1800" b="1" kern="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Adult_flag</a:t>
            </a:r>
            <a:r>
              <a:rPr lang="en-IN" sz="18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contained multiple values from 0 to 3. Values greater than 0 were changed to 1</a:t>
            </a:r>
          </a:p>
          <a:p>
            <a:r>
              <a:rPr lang="en-IN" sz="1800" kern="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Column </a:t>
            </a:r>
            <a:r>
              <a:rPr lang="en-IN" sz="1800" b="1" dirty="0">
                <a:solidFill>
                  <a:srgbClr val="000000"/>
                </a:solidFill>
                <a:effectLst/>
                <a:latin typeface="Arial" panose="020B0604020202020204" pitchFamily="34" charset="0"/>
                <a:ea typeface="Calibri" panose="020F0502020204030204" pitchFamily="34" charset="0"/>
              </a:rPr>
              <a:t>‘</a:t>
            </a:r>
            <a:r>
              <a:rPr lang="en-IN" sz="1800" b="1" kern="0" dirty="0" err="1">
                <a:solidFill>
                  <a:srgbClr val="000000"/>
                </a:solidFill>
                <a:latin typeface="Arial" panose="020B0604020202020204" pitchFamily="34" charset="0"/>
                <a:cs typeface="Times New Roman" panose="02020603050405020304" pitchFamily="18" charset="0"/>
              </a:rPr>
              <a:t>yearly_avg_Outstation_checkins</a:t>
            </a:r>
            <a:r>
              <a:rPr lang="en-IN" sz="1800" b="1" dirty="0">
                <a:solidFill>
                  <a:srgbClr val="000000"/>
                </a:solidFill>
                <a:effectLst/>
                <a:latin typeface="Arial" panose="020B0604020202020204" pitchFamily="34" charset="0"/>
                <a:ea typeface="Calibri" panose="020F0502020204030204" pitchFamily="34" charset="0"/>
              </a:rPr>
              <a:t>’ </a:t>
            </a:r>
            <a:r>
              <a:rPr lang="en-IN" sz="1800" kern="0" dirty="0">
                <a:solidFill>
                  <a:srgbClr val="000000"/>
                </a:solidFill>
                <a:latin typeface="Arial" panose="020B0604020202020204" pitchFamily="34" charset="0"/>
                <a:cs typeface="Times New Roman" panose="02020603050405020304" pitchFamily="18" charset="0"/>
              </a:rPr>
              <a:t>was categorical type but was changed to numeric type as it contains numerals as data</a:t>
            </a:r>
          </a:p>
          <a:p>
            <a:r>
              <a:rPr lang="en-IN" sz="1800" b="1" dirty="0">
                <a:solidFill>
                  <a:srgbClr val="000000"/>
                </a:solidFill>
                <a:effectLst/>
                <a:latin typeface="Arial" panose="020B0604020202020204" pitchFamily="34" charset="0"/>
                <a:ea typeface="Calibri" panose="020F0502020204030204" pitchFamily="34" charset="0"/>
              </a:rPr>
              <a:t> </a:t>
            </a:r>
            <a:r>
              <a:rPr lang="en-IN" sz="1800" kern="0" dirty="0">
                <a:solidFill>
                  <a:srgbClr val="000000"/>
                </a:solidFill>
                <a:latin typeface="Arial" panose="020B0604020202020204" pitchFamily="34" charset="0"/>
              </a:rPr>
              <a:t>The dataset also contained null values in few of the columns. </a:t>
            </a:r>
            <a:r>
              <a:rPr lang="en-IN" sz="1800" kern="0" dirty="0">
                <a:solidFill>
                  <a:srgbClr val="000000"/>
                </a:solidFill>
                <a:effectLst/>
                <a:latin typeface="Arial" panose="020B0604020202020204" pitchFamily="34" charset="0"/>
                <a:ea typeface="Times New Roman" panose="02020603050405020304" pitchFamily="18" charset="0"/>
              </a:rPr>
              <a:t>NULL values in </a:t>
            </a:r>
            <a:r>
              <a:rPr lang="en-IN" sz="1800" b="1" kern="0" dirty="0">
                <a:solidFill>
                  <a:srgbClr val="000000"/>
                </a:solidFill>
                <a:effectLst/>
                <a:latin typeface="Arial" panose="020B0604020202020204" pitchFamily="34" charset="0"/>
                <a:ea typeface="Times New Roman" panose="02020603050405020304" pitchFamily="18" charset="0"/>
              </a:rPr>
              <a:t>Numerical </a:t>
            </a:r>
            <a:r>
              <a:rPr lang="en-IN" sz="1800" kern="0" dirty="0">
                <a:solidFill>
                  <a:srgbClr val="000000"/>
                </a:solidFill>
                <a:latin typeface="Arial" panose="020B0604020202020204" pitchFamily="34" charset="0"/>
              </a:rPr>
              <a:t>Columns</a:t>
            </a:r>
            <a:r>
              <a:rPr lang="en-IN" sz="1800" kern="0" dirty="0">
                <a:solidFill>
                  <a:srgbClr val="000000"/>
                </a:solidFill>
                <a:effectLst/>
                <a:latin typeface="Arial" panose="020B0604020202020204" pitchFamily="34" charset="0"/>
                <a:ea typeface="Times New Roman" panose="02020603050405020304" pitchFamily="18" charset="0"/>
              </a:rPr>
              <a:t> were replaced using </a:t>
            </a:r>
            <a:r>
              <a:rPr lang="en-IN" sz="1800" b="1" kern="0" dirty="0">
                <a:solidFill>
                  <a:srgbClr val="000000"/>
                </a:solidFill>
                <a:effectLst/>
                <a:latin typeface="Arial" panose="020B0604020202020204" pitchFamily="34" charset="0"/>
                <a:ea typeface="Times New Roman" panose="02020603050405020304" pitchFamily="18" charset="0"/>
              </a:rPr>
              <a:t>Median. </a:t>
            </a:r>
            <a:r>
              <a:rPr lang="en-IN" sz="1800" kern="0" dirty="0">
                <a:solidFill>
                  <a:srgbClr val="000000"/>
                </a:solidFill>
                <a:effectLst/>
                <a:latin typeface="Arial" panose="020B0604020202020204" pitchFamily="34" charset="0"/>
                <a:ea typeface="Times New Roman" panose="02020603050405020304" pitchFamily="18" charset="0"/>
              </a:rPr>
              <a:t>NULL values in </a:t>
            </a:r>
            <a:r>
              <a:rPr lang="en-IN" sz="1800" b="1" kern="0" dirty="0">
                <a:solidFill>
                  <a:srgbClr val="000000"/>
                </a:solidFill>
                <a:effectLst/>
                <a:latin typeface="Arial" panose="020B0604020202020204" pitchFamily="34" charset="0"/>
                <a:ea typeface="Times New Roman" panose="02020603050405020304" pitchFamily="18" charset="0"/>
              </a:rPr>
              <a:t>Categorical</a:t>
            </a:r>
            <a:r>
              <a:rPr lang="en-IN" sz="1800" kern="0" dirty="0">
                <a:solidFill>
                  <a:srgbClr val="000000"/>
                </a:solidFill>
                <a:effectLst/>
                <a:latin typeface="Arial" panose="020B0604020202020204" pitchFamily="34" charset="0"/>
                <a:ea typeface="Times New Roman" panose="02020603050405020304" pitchFamily="18" charset="0"/>
              </a:rPr>
              <a:t> Columns using </a:t>
            </a:r>
            <a:r>
              <a:rPr lang="en-IN" sz="1800" b="1" kern="0" dirty="0">
                <a:solidFill>
                  <a:srgbClr val="000000"/>
                </a:solidFill>
                <a:effectLst/>
                <a:latin typeface="Arial" panose="020B0604020202020204" pitchFamily="34" charset="0"/>
                <a:ea typeface="Times New Roman" panose="02020603050405020304" pitchFamily="18" charset="0"/>
              </a:rPr>
              <a:t>Mode</a:t>
            </a:r>
            <a:endParaRPr lang="en-IN" sz="1800" b="1" kern="0" dirty="0">
              <a:solidFill>
                <a:srgbClr val="000000"/>
              </a:solidFill>
              <a:latin typeface="Arial" panose="020B0604020202020204" pitchFamily="34" charset="0"/>
            </a:endParaRPr>
          </a:p>
        </p:txBody>
      </p:sp>
    </p:spTree>
    <p:extLst>
      <p:ext uri="{BB962C8B-B14F-4D97-AF65-F5344CB8AC3E}">
        <p14:creationId xmlns:p14="http://schemas.microsoft.com/office/powerpoint/2010/main" val="108288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09EA8-5D18-3735-9B07-3073178CB476}"/>
              </a:ext>
            </a:extLst>
          </p:cNvPr>
          <p:cNvSpPr>
            <a:spLocks noGrp="1"/>
          </p:cNvSpPr>
          <p:nvPr>
            <p:ph type="title"/>
          </p:nvPr>
        </p:nvSpPr>
        <p:spPr>
          <a:xfrm>
            <a:off x="1484311" y="433138"/>
            <a:ext cx="10018713" cy="750769"/>
          </a:xfrm>
        </p:spPr>
        <p:txBody>
          <a:bodyPr/>
          <a:lstStyle/>
          <a:p>
            <a:r>
              <a:rPr lang="en-IN" dirty="0">
                <a:solidFill>
                  <a:schemeClr val="accent1">
                    <a:lumMod val="50000"/>
                  </a:schemeClr>
                </a:solidFill>
                <a:latin typeface="Arial Rounded MT Bold" panose="020F0704030504030204" pitchFamily="34" charset="0"/>
              </a:rPr>
              <a:t>Outliner</a:t>
            </a:r>
            <a:r>
              <a:rPr lang="en-IN" dirty="0">
                <a:solidFill>
                  <a:schemeClr val="accent1">
                    <a:lumMod val="50000"/>
                  </a:schemeClr>
                </a:solidFill>
              </a:rPr>
              <a:t> </a:t>
            </a:r>
            <a:r>
              <a:rPr lang="en-IN" dirty="0">
                <a:solidFill>
                  <a:schemeClr val="accent1">
                    <a:lumMod val="50000"/>
                  </a:schemeClr>
                </a:solidFill>
                <a:latin typeface="Arial Rounded MT Bold" panose="020F0704030504030204" pitchFamily="34" charset="0"/>
              </a:rPr>
              <a:t>Treatment</a:t>
            </a:r>
          </a:p>
        </p:txBody>
      </p:sp>
      <p:pic>
        <p:nvPicPr>
          <p:cNvPr id="5" name="Content Placeholder 4">
            <a:extLst>
              <a:ext uri="{FF2B5EF4-FFF2-40B4-BE49-F238E27FC236}">
                <a16:creationId xmlns:a16="http://schemas.microsoft.com/office/drawing/2014/main" id="{276639B8-36FB-7545-0DEE-EB1D06C1396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60397" y="1318661"/>
            <a:ext cx="5457524" cy="4803006"/>
          </a:xfrm>
          <a:prstGeom prst="rect">
            <a:avLst/>
          </a:prstGeom>
          <a:noFill/>
          <a:ln>
            <a:noFill/>
          </a:ln>
        </p:spPr>
      </p:pic>
      <p:pic>
        <p:nvPicPr>
          <p:cNvPr id="6" name="Content Placeholder 5">
            <a:extLst>
              <a:ext uri="{FF2B5EF4-FFF2-40B4-BE49-F238E27FC236}">
                <a16:creationId xmlns:a16="http://schemas.microsoft.com/office/drawing/2014/main" id="{A08E7F74-E1BD-926D-D837-48C47D1943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607175" y="1318660"/>
            <a:ext cx="5106770" cy="4803005"/>
          </a:xfrm>
          <a:prstGeom prst="rect">
            <a:avLst/>
          </a:prstGeom>
          <a:noFill/>
          <a:ln>
            <a:noFill/>
          </a:ln>
        </p:spPr>
      </p:pic>
    </p:spTree>
    <p:extLst>
      <p:ext uri="{BB962C8B-B14F-4D97-AF65-F5344CB8AC3E}">
        <p14:creationId xmlns:p14="http://schemas.microsoft.com/office/powerpoint/2010/main" val="178490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A64A32-7004-BD64-0753-BE98618BECF3}"/>
              </a:ext>
            </a:extLst>
          </p:cNvPr>
          <p:cNvSpPr>
            <a:spLocks noGrp="1"/>
          </p:cNvSpPr>
          <p:nvPr>
            <p:ph type="title"/>
          </p:nvPr>
        </p:nvSpPr>
        <p:spPr>
          <a:xfrm>
            <a:off x="789273" y="519765"/>
            <a:ext cx="3570971" cy="1414913"/>
          </a:xfrm>
        </p:spPr>
        <p:txBody>
          <a:bodyPr>
            <a:normAutofit/>
          </a:bodyPr>
          <a:lstStyle/>
          <a:p>
            <a:r>
              <a:rPr lang="en-IN" b="1" dirty="0">
                <a:solidFill>
                  <a:schemeClr val="accent1">
                    <a:lumMod val="50000"/>
                  </a:schemeClr>
                </a:solidFill>
                <a:latin typeface="Arial Rounded MT Bold" panose="020F0704030504030204" pitchFamily="34" charset="0"/>
              </a:rPr>
              <a:t>Data Visualisation- Univariant Analysis</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000" dirty="0"/>
          </a:p>
        </p:txBody>
      </p:sp>
      <p:pic>
        <p:nvPicPr>
          <p:cNvPr id="9" name="Content Placeholder 8">
            <a:extLst>
              <a:ext uri="{FF2B5EF4-FFF2-40B4-BE49-F238E27FC236}">
                <a16:creationId xmlns:a16="http://schemas.microsoft.com/office/drawing/2014/main" id="{790D9AF3-5B0E-D1D0-86F8-05F801E2DFE9}"/>
              </a:ext>
            </a:extLst>
          </p:cNvPr>
          <p:cNvPicPr>
            <a:picLocks noGrp="1" noChangeAspect="1"/>
          </p:cNvPicPr>
          <p:nvPr>
            <p:ph idx="1"/>
          </p:nvPr>
        </p:nvPicPr>
        <p:blipFill>
          <a:blip r:embed="rId2"/>
          <a:stretch>
            <a:fillRect/>
          </a:stretch>
        </p:blipFill>
        <p:spPr>
          <a:xfrm>
            <a:off x="4154033" y="189953"/>
            <a:ext cx="3478708" cy="2730639"/>
          </a:xfrm>
        </p:spPr>
      </p:pic>
      <p:sp>
        <p:nvSpPr>
          <p:cNvPr id="7" name="Text Placeholder 6">
            <a:extLst>
              <a:ext uri="{FF2B5EF4-FFF2-40B4-BE49-F238E27FC236}">
                <a16:creationId xmlns:a16="http://schemas.microsoft.com/office/drawing/2014/main" id="{AED902E3-B59A-50A7-8E80-4E2C2A96A41F}"/>
              </a:ext>
            </a:extLst>
          </p:cNvPr>
          <p:cNvSpPr>
            <a:spLocks noGrp="1"/>
          </p:cNvSpPr>
          <p:nvPr>
            <p:ph type="body" sz="half" idx="2"/>
          </p:nvPr>
        </p:nvSpPr>
        <p:spPr>
          <a:xfrm>
            <a:off x="789273" y="1934678"/>
            <a:ext cx="3368842" cy="1289785"/>
          </a:xfrm>
        </p:spPr>
        <p:txBody>
          <a:bodyPr/>
          <a:lstStyle/>
          <a:p>
            <a:r>
              <a:rPr lang="en-IN" sz="2800" b="1" kern="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Numeric Data:</a:t>
            </a:r>
            <a:endParaRPr lang="en-IN" sz="2800" b="1" kern="100" dirty="0">
              <a:effectLst/>
              <a:latin typeface="Arial Rounded MT Bold" panose="020F0704030504030204" pitchFamily="34" charset="0"/>
              <a:ea typeface="Calibri" panose="020F0502020204030204" pitchFamily="34" charset="0"/>
              <a:cs typeface="Times New Roman" panose="02020603050405020304" pitchFamily="18" charset="0"/>
            </a:endParaRPr>
          </a:p>
          <a:p>
            <a:endParaRPr lang="en-IN" dirty="0"/>
          </a:p>
        </p:txBody>
      </p:sp>
      <p:pic>
        <p:nvPicPr>
          <p:cNvPr id="15" name="Picture 14">
            <a:extLst>
              <a:ext uri="{FF2B5EF4-FFF2-40B4-BE49-F238E27FC236}">
                <a16:creationId xmlns:a16="http://schemas.microsoft.com/office/drawing/2014/main" id="{0CA6B867-B7AC-1372-C2C5-0B05980DE78F}"/>
              </a:ext>
            </a:extLst>
          </p:cNvPr>
          <p:cNvPicPr>
            <a:picLocks noChangeAspect="1"/>
          </p:cNvPicPr>
          <p:nvPr/>
        </p:nvPicPr>
        <p:blipFill>
          <a:blip r:embed="rId3"/>
          <a:stretch>
            <a:fillRect/>
          </a:stretch>
        </p:blipFill>
        <p:spPr>
          <a:xfrm>
            <a:off x="4560818" y="3349591"/>
            <a:ext cx="3272496" cy="2566981"/>
          </a:xfrm>
          <a:prstGeom prst="rect">
            <a:avLst/>
          </a:prstGeom>
        </p:spPr>
      </p:pic>
      <p:pic>
        <p:nvPicPr>
          <p:cNvPr id="17" name="Picture 16">
            <a:extLst>
              <a:ext uri="{FF2B5EF4-FFF2-40B4-BE49-F238E27FC236}">
                <a16:creationId xmlns:a16="http://schemas.microsoft.com/office/drawing/2014/main" id="{D31364E2-C884-F010-0758-2240FE19E38F}"/>
              </a:ext>
            </a:extLst>
          </p:cNvPr>
          <p:cNvPicPr>
            <a:picLocks noChangeAspect="1"/>
          </p:cNvPicPr>
          <p:nvPr/>
        </p:nvPicPr>
        <p:blipFill>
          <a:blip r:embed="rId4"/>
          <a:stretch>
            <a:fillRect/>
          </a:stretch>
        </p:blipFill>
        <p:spPr>
          <a:xfrm>
            <a:off x="8386906" y="3349591"/>
            <a:ext cx="3410456" cy="2566981"/>
          </a:xfrm>
          <a:prstGeom prst="rect">
            <a:avLst/>
          </a:prstGeom>
        </p:spPr>
      </p:pic>
      <p:pic>
        <p:nvPicPr>
          <p:cNvPr id="19" name="Picture 18">
            <a:extLst>
              <a:ext uri="{FF2B5EF4-FFF2-40B4-BE49-F238E27FC236}">
                <a16:creationId xmlns:a16="http://schemas.microsoft.com/office/drawing/2014/main" id="{0649463E-E6D0-1C04-72B6-3156B2CDFF0C}"/>
              </a:ext>
            </a:extLst>
          </p:cNvPr>
          <p:cNvPicPr>
            <a:picLocks noChangeAspect="1"/>
          </p:cNvPicPr>
          <p:nvPr/>
        </p:nvPicPr>
        <p:blipFill>
          <a:blip r:embed="rId5"/>
          <a:stretch>
            <a:fillRect/>
          </a:stretch>
        </p:blipFill>
        <p:spPr>
          <a:xfrm>
            <a:off x="734730" y="3349591"/>
            <a:ext cx="3272496" cy="2566980"/>
          </a:xfrm>
          <a:prstGeom prst="rect">
            <a:avLst/>
          </a:prstGeom>
        </p:spPr>
      </p:pic>
      <p:pic>
        <p:nvPicPr>
          <p:cNvPr id="21" name="Picture 20">
            <a:extLst>
              <a:ext uri="{FF2B5EF4-FFF2-40B4-BE49-F238E27FC236}">
                <a16:creationId xmlns:a16="http://schemas.microsoft.com/office/drawing/2014/main" id="{014BF320-BBF3-13DF-7E71-C4BEC38A2239}"/>
              </a:ext>
            </a:extLst>
          </p:cNvPr>
          <p:cNvPicPr>
            <a:picLocks noChangeAspect="1"/>
          </p:cNvPicPr>
          <p:nvPr/>
        </p:nvPicPr>
        <p:blipFill>
          <a:blip r:embed="rId6"/>
          <a:stretch>
            <a:fillRect/>
          </a:stretch>
        </p:blipFill>
        <p:spPr>
          <a:xfrm>
            <a:off x="8037969" y="189954"/>
            <a:ext cx="3759393" cy="2730640"/>
          </a:xfrm>
          <a:prstGeom prst="rect">
            <a:avLst/>
          </a:prstGeom>
        </p:spPr>
      </p:pic>
    </p:spTree>
    <p:extLst>
      <p:ext uri="{BB962C8B-B14F-4D97-AF65-F5344CB8AC3E}">
        <p14:creationId xmlns:p14="http://schemas.microsoft.com/office/powerpoint/2010/main" val="1053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A64A32-7004-BD64-0753-BE98618BECF3}"/>
              </a:ext>
            </a:extLst>
          </p:cNvPr>
          <p:cNvSpPr>
            <a:spLocks noGrp="1"/>
          </p:cNvSpPr>
          <p:nvPr>
            <p:ph type="title"/>
          </p:nvPr>
        </p:nvSpPr>
        <p:spPr>
          <a:xfrm>
            <a:off x="789272" y="697834"/>
            <a:ext cx="4023360" cy="1352348"/>
          </a:xfrm>
        </p:spPr>
        <p:txBody>
          <a:bodyPr>
            <a:normAutofit fontScale="90000"/>
          </a:bodyPr>
          <a:lstStyle/>
          <a:p>
            <a:r>
              <a:rPr lang="en-IN" sz="3100" b="1" dirty="0">
                <a:solidFill>
                  <a:schemeClr val="accent1">
                    <a:lumMod val="50000"/>
                  </a:schemeClr>
                </a:solidFill>
                <a:latin typeface="Arial Rounded MT Bold" panose="020F0704030504030204" pitchFamily="34" charset="0"/>
              </a:rPr>
              <a:t>Data Visualisation- Univariant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 name="Content Placeholder 1">
            <a:extLst>
              <a:ext uri="{FF2B5EF4-FFF2-40B4-BE49-F238E27FC236}">
                <a16:creationId xmlns:a16="http://schemas.microsoft.com/office/drawing/2014/main" id="{B3B6B2B3-63CD-D871-ABCB-817CD41B2178}"/>
              </a:ext>
            </a:extLst>
          </p:cNvPr>
          <p:cNvPicPr>
            <a:picLocks noGrp="1" noChangeAspect="1"/>
          </p:cNvPicPr>
          <p:nvPr>
            <p:ph idx="1"/>
          </p:nvPr>
        </p:nvPicPr>
        <p:blipFill>
          <a:blip r:embed="rId2"/>
          <a:stretch>
            <a:fillRect/>
          </a:stretch>
        </p:blipFill>
        <p:spPr>
          <a:xfrm>
            <a:off x="4636383" y="214416"/>
            <a:ext cx="3500388" cy="2638756"/>
          </a:xfrm>
          <a:prstGeom prst="rect">
            <a:avLst/>
          </a:prstGeom>
        </p:spPr>
      </p:pic>
      <p:sp>
        <p:nvSpPr>
          <p:cNvPr id="7" name="Text Placeholder 6">
            <a:extLst>
              <a:ext uri="{FF2B5EF4-FFF2-40B4-BE49-F238E27FC236}">
                <a16:creationId xmlns:a16="http://schemas.microsoft.com/office/drawing/2014/main" id="{AED902E3-B59A-50A7-8E80-4E2C2A96A41F}"/>
              </a:ext>
            </a:extLst>
          </p:cNvPr>
          <p:cNvSpPr>
            <a:spLocks noGrp="1"/>
          </p:cNvSpPr>
          <p:nvPr>
            <p:ph type="body" sz="half" idx="2"/>
          </p:nvPr>
        </p:nvSpPr>
        <p:spPr>
          <a:xfrm>
            <a:off x="789273" y="1819176"/>
            <a:ext cx="3368842" cy="885523"/>
          </a:xfrm>
        </p:spPr>
        <p:txBody>
          <a:bodyPr/>
          <a:lstStyle/>
          <a:p>
            <a:r>
              <a:rPr lang="en-IN" sz="2800" b="1" kern="0" dirty="0">
                <a:solidFill>
                  <a:srgbClr val="000000"/>
                </a:solidFill>
                <a:latin typeface="Arial Rounded MT Bold" panose="020F0704030504030204" pitchFamily="34" charset="0"/>
                <a:cs typeface="Times New Roman" panose="02020603050405020304" pitchFamily="18" charset="0"/>
              </a:rPr>
              <a:t>Categorical</a:t>
            </a:r>
            <a:r>
              <a:rPr lang="en-IN" sz="1800" kern="0" dirty="0">
                <a:solidFill>
                  <a:srgbClr val="000000"/>
                </a:solidFill>
                <a:effectLst/>
                <a:latin typeface="Arial" panose="020B0604020202020204" pitchFamily="34" charset="0"/>
                <a:ea typeface="Times New Roman" panose="02020603050405020304" pitchFamily="18" charset="0"/>
              </a:rPr>
              <a:t> </a:t>
            </a:r>
            <a:r>
              <a:rPr lang="en-IN" sz="2800" b="1" kern="0" dirty="0">
                <a:solidFill>
                  <a:srgbClr val="000000"/>
                </a:solidFill>
                <a:effectLst/>
                <a:latin typeface="Arial Rounded MT Bold" panose="020F0704030504030204" pitchFamily="34" charset="0"/>
                <a:ea typeface="Times New Roman" panose="02020603050405020304" pitchFamily="18" charset="0"/>
                <a:cs typeface="Times New Roman" panose="02020603050405020304" pitchFamily="18" charset="0"/>
              </a:rPr>
              <a:t>Data:</a:t>
            </a:r>
            <a:endParaRPr lang="en-IN" sz="2800" b="1" kern="100" dirty="0">
              <a:effectLst/>
              <a:latin typeface="Arial Rounded MT Bold" panose="020F07040305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D86C273-0C03-1A4D-4317-0DF418698436}"/>
              </a:ext>
            </a:extLst>
          </p:cNvPr>
          <p:cNvPicPr>
            <a:picLocks noChangeAspect="1"/>
          </p:cNvPicPr>
          <p:nvPr/>
        </p:nvPicPr>
        <p:blipFill>
          <a:blip r:embed="rId3"/>
          <a:stretch>
            <a:fillRect/>
          </a:stretch>
        </p:blipFill>
        <p:spPr>
          <a:xfrm>
            <a:off x="8489482" y="329921"/>
            <a:ext cx="3432725" cy="3019671"/>
          </a:xfrm>
          <a:prstGeom prst="rect">
            <a:avLst/>
          </a:prstGeom>
        </p:spPr>
      </p:pic>
      <p:pic>
        <p:nvPicPr>
          <p:cNvPr id="4" name="Picture 3">
            <a:extLst>
              <a:ext uri="{FF2B5EF4-FFF2-40B4-BE49-F238E27FC236}">
                <a16:creationId xmlns:a16="http://schemas.microsoft.com/office/drawing/2014/main" id="{0726153D-8554-FBDE-D372-9B57ECCA98BF}"/>
              </a:ext>
            </a:extLst>
          </p:cNvPr>
          <p:cNvPicPr>
            <a:picLocks noChangeAspect="1"/>
          </p:cNvPicPr>
          <p:nvPr/>
        </p:nvPicPr>
        <p:blipFill>
          <a:blip r:embed="rId4"/>
          <a:stretch>
            <a:fillRect/>
          </a:stretch>
        </p:blipFill>
        <p:spPr>
          <a:xfrm>
            <a:off x="4382919" y="3429000"/>
            <a:ext cx="3881759" cy="2630903"/>
          </a:xfrm>
          <a:prstGeom prst="rect">
            <a:avLst/>
          </a:prstGeom>
        </p:spPr>
      </p:pic>
      <p:pic>
        <p:nvPicPr>
          <p:cNvPr id="8" name="Picture 7">
            <a:extLst>
              <a:ext uri="{FF2B5EF4-FFF2-40B4-BE49-F238E27FC236}">
                <a16:creationId xmlns:a16="http://schemas.microsoft.com/office/drawing/2014/main" id="{ABFFBC29-E960-CFA1-32CA-E3E546747ECA}"/>
              </a:ext>
            </a:extLst>
          </p:cNvPr>
          <p:cNvPicPr>
            <a:picLocks noChangeAspect="1"/>
          </p:cNvPicPr>
          <p:nvPr/>
        </p:nvPicPr>
        <p:blipFill>
          <a:blip r:embed="rId5"/>
          <a:stretch>
            <a:fillRect/>
          </a:stretch>
        </p:blipFill>
        <p:spPr>
          <a:xfrm>
            <a:off x="8489482" y="3613450"/>
            <a:ext cx="3432725" cy="2446453"/>
          </a:xfrm>
          <a:prstGeom prst="rect">
            <a:avLst/>
          </a:prstGeom>
        </p:spPr>
      </p:pic>
      <p:pic>
        <p:nvPicPr>
          <p:cNvPr id="9" name="Picture 8">
            <a:extLst>
              <a:ext uri="{FF2B5EF4-FFF2-40B4-BE49-F238E27FC236}">
                <a16:creationId xmlns:a16="http://schemas.microsoft.com/office/drawing/2014/main" id="{956281D2-D595-F681-EC09-CE029E07C2C7}"/>
              </a:ext>
            </a:extLst>
          </p:cNvPr>
          <p:cNvPicPr>
            <a:picLocks noChangeAspect="1"/>
          </p:cNvPicPr>
          <p:nvPr/>
        </p:nvPicPr>
        <p:blipFill>
          <a:blip r:embed="rId6"/>
          <a:stretch>
            <a:fillRect/>
          </a:stretch>
        </p:blipFill>
        <p:spPr>
          <a:xfrm>
            <a:off x="529389" y="3179559"/>
            <a:ext cx="3628726" cy="2880344"/>
          </a:xfrm>
          <a:prstGeom prst="rect">
            <a:avLst/>
          </a:prstGeom>
        </p:spPr>
      </p:pic>
    </p:spTree>
    <p:extLst>
      <p:ext uri="{BB962C8B-B14F-4D97-AF65-F5344CB8AC3E}">
        <p14:creationId xmlns:p14="http://schemas.microsoft.com/office/powerpoint/2010/main" val="184085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C9D6-811C-28DB-4FA4-34EDE23FCAF8}"/>
              </a:ext>
            </a:extLst>
          </p:cNvPr>
          <p:cNvSpPr>
            <a:spLocks noGrp="1"/>
          </p:cNvSpPr>
          <p:nvPr>
            <p:ph type="title"/>
          </p:nvPr>
        </p:nvSpPr>
        <p:spPr>
          <a:xfrm>
            <a:off x="1484311" y="375386"/>
            <a:ext cx="10018713" cy="837397"/>
          </a:xfrm>
        </p:spPr>
        <p:txBody>
          <a:bodyPr/>
          <a:lstStyle/>
          <a:p>
            <a:r>
              <a:rPr lang="en-IN" dirty="0">
                <a:solidFill>
                  <a:schemeClr val="accent1">
                    <a:lumMod val="50000"/>
                  </a:schemeClr>
                </a:solidFill>
                <a:latin typeface="Arial Rounded MT Bold" panose="020F0704030504030204" pitchFamily="34" charset="0"/>
              </a:rPr>
              <a:t>Model Building</a:t>
            </a:r>
          </a:p>
        </p:txBody>
      </p:sp>
      <p:sp>
        <p:nvSpPr>
          <p:cNvPr id="3" name="Content Placeholder 2">
            <a:extLst>
              <a:ext uri="{FF2B5EF4-FFF2-40B4-BE49-F238E27FC236}">
                <a16:creationId xmlns:a16="http://schemas.microsoft.com/office/drawing/2014/main" id="{F9CE6938-9002-5FF0-CB39-1D31B8524B34}"/>
              </a:ext>
            </a:extLst>
          </p:cNvPr>
          <p:cNvSpPr>
            <a:spLocks noGrp="1"/>
          </p:cNvSpPr>
          <p:nvPr>
            <p:ph idx="1"/>
          </p:nvPr>
        </p:nvSpPr>
        <p:spPr>
          <a:xfrm>
            <a:off x="1484310" y="1463041"/>
            <a:ext cx="10018713" cy="4328160"/>
          </a:xfrm>
        </p:spPr>
        <p:txBody>
          <a:bodyPr>
            <a:normAutofit lnSpcReduction="10000"/>
          </a:bodyPr>
          <a:lstStyle/>
          <a:p>
            <a:pPr marL="0" indent="0">
              <a:lnSpc>
                <a:spcPct val="107000"/>
              </a:lnSpc>
              <a:spcAft>
                <a:spcPts val="800"/>
              </a:spcAft>
              <a:buNone/>
              <a:tabLst>
                <a:tab pos="17653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Classification model is used to categorize data into specific classes or groups. The dependent variable is categorical binary.</a:t>
            </a:r>
          </a:p>
          <a:p>
            <a:pPr marL="0" indent="0">
              <a:lnSpc>
                <a:spcPct val="107000"/>
              </a:lnSpc>
              <a:spcAft>
                <a:spcPts val="800"/>
              </a:spcAft>
              <a:buNone/>
              <a:tabLst>
                <a:tab pos="1765300" algn="l"/>
              </a:tabLst>
            </a:pPr>
            <a:endPar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107000"/>
              </a:lnSpc>
              <a:spcAft>
                <a:spcPts val="800"/>
              </a:spcAft>
              <a:buNone/>
              <a:tabLst>
                <a:tab pos="1765300" algn="l"/>
              </a:tabLst>
            </a:pPr>
            <a:r>
              <a:rPr lang="en-IN"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Models used: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17653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Logistic Regression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tabLst>
                <a:tab pos="17653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Random Forest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17653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K Nearest Neighbours (KNN)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17653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1765300" algn="l"/>
              </a:tabLst>
            </a:pPr>
            <a:r>
              <a:rPr lang="en-IN" sz="1800" kern="0" dirty="0">
                <a:effectLst/>
                <a:latin typeface="Arial" panose="020B0604020202020204" pitchFamily="34" charset="0"/>
                <a:ea typeface="Times New Roman" panose="02020603050405020304" pitchFamily="18" charset="0"/>
                <a:cs typeface="Times New Roman" panose="02020603050405020304" pitchFamily="18" charset="0"/>
              </a:rPr>
              <a:t>The objective is to predict whether a product will be taken or not. The data is split between Laptop devices and Mobile devices. For model building I have divided the data into a 70:30 ratio. Where, </a:t>
            </a:r>
            <a:r>
              <a:rPr lang="en-IN" sz="1800" b="1" kern="0" dirty="0">
                <a:effectLst/>
                <a:latin typeface="Arial" panose="020B0604020202020204" pitchFamily="34" charset="0"/>
                <a:ea typeface="Times New Roman" panose="02020603050405020304" pitchFamily="18" charset="0"/>
                <a:cs typeface="Times New Roman" panose="02020603050405020304" pitchFamily="18" charset="0"/>
              </a:rPr>
              <a:t>Training data size is 70% and testing data size is 30% of data</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9879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FE439-9633-6D15-2D8C-AB8CF4D5BBFB}"/>
              </a:ext>
            </a:extLst>
          </p:cNvPr>
          <p:cNvSpPr>
            <a:spLocks noGrp="1"/>
          </p:cNvSpPr>
          <p:nvPr>
            <p:ph type="title"/>
          </p:nvPr>
        </p:nvSpPr>
        <p:spPr>
          <a:xfrm>
            <a:off x="1484311" y="144380"/>
            <a:ext cx="10018713" cy="922421"/>
          </a:xfrm>
        </p:spPr>
        <p:txBody>
          <a:bodyPr>
            <a:normAutofit/>
          </a:bodyPr>
          <a:lstStyle/>
          <a:p>
            <a:r>
              <a:rPr lang="en-IN" sz="4000" kern="0" dirty="0">
                <a:solidFill>
                  <a:schemeClr val="accent1">
                    <a:lumMod val="50000"/>
                  </a:schemeClr>
                </a:solidFill>
                <a:effectLst/>
                <a:latin typeface="Arial Rounded MT Bold" panose="020F0704030504030204" pitchFamily="34" charset="0"/>
                <a:ea typeface="Times New Roman" panose="02020603050405020304" pitchFamily="18" charset="0"/>
                <a:cs typeface="Times New Roman" panose="02020603050405020304" pitchFamily="18" charset="0"/>
              </a:rPr>
              <a:t>Logistic Regression </a:t>
            </a:r>
            <a:r>
              <a:rPr lang="en-IN" sz="4000" kern="100" dirty="0">
                <a:solidFill>
                  <a:schemeClr val="accent1">
                    <a:lumMod val="50000"/>
                  </a:schemeClr>
                </a:solidFill>
                <a:effectLst/>
                <a:latin typeface="Arial Rounded MT Bold" panose="020F0704030504030204" pitchFamily="34" charset="0"/>
                <a:ea typeface="Calibri" panose="020F0502020204030204" pitchFamily="34" charset="0"/>
                <a:cs typeface="Times New Roman" panose="02020603050405020304" pitchFamily="18" charset="0"/>
              </a:rPr>
              <a:t>Model</a:t>
            </a:r>
            <a:endParaRPr lang="en-IN" dirty="0">
              <a:solidFill>
                <a:schemeClr val="accent1">
                  <a:lumMod val="50000"/>
                </a:schemeClr>
              </a:solidFill>
              <a:latin typeface="Arial Rounded MT Bold" panose="020F0704030504030204" pitchFamily="34" charset="0"/>
            </a:endParaRPr>
          </a:p>
        </p:txBody>
      </p:sp>
      <p:sp>
        <p:nvSpPr>
          <p:cNvPr id="8" name="Text Placeholder 7">
            <a:extLst>
              <a:ext uri="{FF2B5EF4-FFF2-40B4-BE49-F238E27FC236}">
                <a16:creationId xmlns:a16="http://schemas.microsoft.com/office/drawing/2014/main" id="{A76A3BE3-0365-D3D0-FB11-5BD3E847861D}"/>
              </a:ext>
            </a:extLst>
          </p:cNvPr>
          <p:cNvSpPr>
            <a:spLocks noGrp="1"/>
          </p:cNvSpPr>
          <p:nvPr>
            <p:ph type="body" idx="1"/>
          </p:nvPr>
        </p:nvSpPr>
        <p:spPr>
          <a:xfrm>
            <a:off x="1772179" y="1066802"/>
            <a:ext cx="4607188" cy="492492"/>
          </a:xfrm>
        </p:spPr>
        <p:txBody>
          <a:bodyPr/>
          <a:lstStyle/>
          <a:p>
            <a:r>
              <a:rPr lang="en-IN" b="1" dirty="0"/>
              <a:t>Laptop Users</a:t>
            </a:r>
          </a:p>
        </p:txBody>
      </p:sp>
      <p:sp>
        <p:nvSpPr>
          <p:cNvPr id="3" name="Content Placeholder 2">
            <a:extLst>
              <a:ext uri="{FF2B5EF4-FFF2-40B4-BE49-F238E27FC236}">
                <a16:creationId xmlns:a16="http://schemas.microsoft.com/office/drawing/2014/main" id="{CCDCD5F5-9AB3-51AD-9469-F5142A755E10}"/>
              </a:ext>
            </a:extLst>
          </p:cNvPr>
          <p:cNvSpPr>
            <a:spLocks noGrp="1"/>
          </p:cNvSpPr>
          <p:nvPr>
            <p:ph sz="half" idx="2"/>
          </p:nvPr>
        </p:nvSpPr>
        <p:spPr>
          <a:xfrm>
            <a:off x="1484311" y="1626670"/>
            <a:ext cx="4895056" cy="1606427"/>
          </a:xfrm>
        </p:spPr>
        <p:txBody>
          <a:bodyPr>
            <a:normAutofit/>
          </a:bodyPr>
          <a:lstStyle/>
          <a:p>
            <a:r>
              <a:rPr lang="en-US" b="1" dirty="0"/>
              <a:t>Model Performance:</a:t>
            </a:r>
            <a:endParaRPr lang="en-US" dirty="0"/>
          </a:p>
          <a:p>
            <a:pPr marL="0" indent="0">
              <a:buNone/>
            </a:pPr>
            <a:r>
              <a:rPr lang="en-US" dirty="0"/>
              <a:t>	Train Accuracy: 78.58%</a:t>
            </a:r>
          </a:p>
          <a:p>
            <a:pPr marL="0" indent="0">
              <a:buNone/>
            </a:pPr>
            <a:r>
              <a:rPr lang="en-US" dirty="0"/>
              <a:t>	Test Accuracy: 73.57%</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IN" dirty="0"/>
          </a:p>
        </p:txBody>
      </p:sp>
      <p:pic>
        <p:nvPicPr>
          <p:cNvPr id="5" name="Content Placeholder 4">
            <a:extLst>
              <a:ext uri="{FF2B5EF4-FFF2-40B4-BE49-F238E27FC236}">
                <a16:creationId xmlns:a16="http://schemas.microsoft.com/office/drawing/2014/main" id="{9483E003-6998-AE0A-EEF1-21D1014A0686}"/>
              </a:ext>
            </a:extLst>
          </p:cNvPr>
          <p:cNvPicPr>
            <a:picLocks noGrp="1" noChangeAspect="1"/>
          </p:cNvPicPr>
          <p:nvPr>
            <p:ph sz="quarter" idx="4"/>
          </p:nvPr>
        </p:nvPicPr>
        <p:blipFill>
          <a:blip r:embed="rId2"/>
          <a:stretch>
            <a:fillRect/>
          </a:stretch>
        </p:blipFill>
        <p:spPr>
          <a:xfrm>
            <a:off x="6754752" y="1075506"/>
            <a:ext cx="4546104" cy="1932082"/>
          </a:xfrm>
          <a:prstGeom prst="rect">
            <a:avLst/>
          </a:prstGeom>
        </p:spPr>
      </p:pic>
      <p:pic>
        <p:nvPicPr>
          <p:cNvPr id="10" name="Picture 9">
            <a:extLst>
              <a:ext uri="{FF2B5EF4-FFF2-40B4-BE49-F238E27FC236}">
                <a16:creationId xmlns:a16="http://schemas.microsoft.com/office/drawing/2014/main" id="{045823A5-9156-2458-BE77-DB5352E439BD}"/>
              </a:ext>
            </a:extLst>
          </p:cNvPr>
          <p:cNvPicPr>
            <a:picLocks noChangeAspect="1"/>
          </p:cNvPicPr>
          <p:nvPr/>
        </p:nvPicPr>
        <p:blipFill>
          <a:blip r:embed="rId3"/>
          <a:stretch>
            <a:fillRect/>
          </a:stretch>
        </p:blipFill>
        <p:spPr>
          <a:xfrm>
            <a:off x="6666706" y="3490690"/>
            <a:ext cx="4722196" cy="2291804"/>
          </a:xfrm>
          <a:prstGeom prst="rect">
            <a:avLst/>
          </a:prstGeom>
        </p:spPr>
      </p:pic>
      <p:pic>
        <p:nvPicPr>
          <p:cNvPr id="11" name="Picture 10">
            <a:extLst>
              <a:ext uri="{FF2B5EF4-FFF2-40B4-BE49-F238E27FC236}">
                <a16:creationId xmlns:a16="http://schemas.microsoft.com/office/drawing/2014/main" id="{FD6EB187-B483-B883-7B89-4ADBDB2957B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3514" y="3233097"/>
            <a:ext cx="3754443" cy="2958298"/>
          </a:xfrm>
          <a:prstGeom prst="rect">
            <a:avLst/>
          </a:prstGeom>
          <a:noFill/>
          <a:ln>
            <a:noFill/>
          </a:ln>
        </p:spPr>
      </p:pic>
    </p:spTree>
    <p:extLst>
      <p:ext uri="{BB962C8B-B14F-4D97-AF65-F5344CB8AC3E}">
        <p14:creationId xmlns:p14="http://schemas.microsoft.com/office/powerpoint/2010/main" val="11673063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2502</TotalTime>
  <Words>1340</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Rounded MT Bold</vt:lpstr>
      <vt:lpstr>Bahnschrift Condensed</vt:lpstr>
      <vt:lpstr>Calibri</vt:lpstr>
      <vt:lpstr>Corbel</vt:lpstr>
      <vt:lpstr>Symbol</vt:lpstr>
      <vt:lpstr>Parallax</vt:lpstr>
      <vt:lpstr>Social Media Tourism</vt:lpstr>
      <vt:lpstr>Business Problem and Objective</vt:lpstr>
      <vt:lpstr>Data Report</vt:lpstr>
      <vt:lpstr>Exploratory data analysis</vt:lpstr>
      <vt:lpstr>Outliner Treatment</vt:lpstr>
      <vt:lpstr>Data Visualisation- Univariant Analysis </vt:lpstr>
      <vt:lpstr>Data Visualisation- Univariant Analysis </vt:lpstr>
      <vt:lpstr>Model Building</vt:lpstr>
      <vt:lpstr>Logistic Regression Model</vt:lpstr>
      <vt:lpstr>Interpretation</vt:lpstr>
      <vt:lpstr>Logistic Regression Model</vt:lpstr>
      <vt:lpstr>Interpretation</vt:lpstr>
      <vt:lpstr>Random Forest Model</vt:lpstr>
      <vt:lpstr>Interpretation</vt:lpstr>
      <vt:lpstr>Random Forest Model</vt:lpstr>
      <vt:lpstr>Interpretation</vt:lpstr>
      <vt:lpstr>K Nearest Neighbours (KNN) Model</vt:lpstr>
      <vt:lpstr>Interpretation</vt:lpstr>
      <vt:lpstr>K Nearest Neighbours (KNN) Model</vt:lpstr>
      <vt:lpstr>Interpretation</vt:lpstr>
      <vt:lpstr>Insights from Analysis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Nitya Singh</dc:creator>
  <cp:lastModifiedBy>Nitya Singh</cp:lastModifiedBy>
  <cp:revision>15</cp:revision>
  <dcterms:created xsi:type="dcterms:W3CDTF">2024-08-01T11:48:20Z</dcterms:created>
  <dcterms:modified xsi:type="dcterms:W3CDTF">2024-08-03T05:30:57Z</dcterms:modified>
</cp:coreProperties>
</file>