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629" r:id="rId6"/>
    <p:sldId id="455" r:id="rId7"/>
    <p:sldId id="630" r:id="rId8"/>
    <p:sldId id="396" r:id="rId9"/>
    <p:sldId id="498" r:id="rId10"/>
    <p:sldId id="499" r:id="rId11"/>
    <p:sldId id="500" r:id="rId12"/>
    <p:sldId id="501" r:id="rId13"/>
    <p:sldId id="503" r:id="rId14"/>
    <p:sldId id="493" r:id="rId15"/>
    <p:sldId id="584" r:id="rId16"/>
    <p:sldId id="585" r:id="rId17"/>
    <p:sldId id="586" r:id="rId18"/>
    <p:sldId id="626" r:id="rId19"/>
    <p:sldId id="628" r:id="rId20"/>
    <p:sldId id="625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9" r:id="rId33"/>
    <p:sldId id="600" r:id="rId34"/>
    <p:sldId id="601" r:id="rId35"/>
    <p:sldId id="602" r:id="rId36"/>
    <p:sldId id="614" r:id="rId37"/>
    <p:sldId id="607" r:id="rId38"/>
    <p:sldId id="610" r:id="rId39"/>
    <p:sldId id="61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11D27-BFAB-4A75-87F0-243A68F06262}">
          <p14:sldIdLst>
            <p14:sldId id="274"/>
            <p14:sldId id="276"/>
            <p14:sldId id="353"/>
            <p14:sldId id="389"/>
            <p14:sldId id="629"/>
            <p14:sldId id="455"/>
          </p14:sldIdLst>
        </p14:section>
        <p14:section name="Демонстрация" id="{3CB9B56F-AD64-40C4-9504-F754F19AC0CB}">
          <p14:sldIdLst>
            <p14:sldId id="630"/>
            <p14:sldId id="396"/>
            <p14:sldId id="498"/>
            <p14:sldId id="499"/>
            <p14:sldId id="500"/>
            <p14:sldId id="501"/>
            <p14:sldId id="503"/>
            <p14:sldId id="493"/>
          </p14:sldIdLst>
        </p14:section>
        <p14:section name="Променливи и типове данни" id="{884DBF88-744D-425B-8AA4-B6CAEAAAB259}">
          <p14:sldIdLst>
            <p14:sldId id="584"/>
            <p14:sldId id="585"/>
            <p14:sldId id="586"/>
          </p14:sldIdLst>
        </p14:section>
        <p14:section name="Работа с конзола" id="{28AFF330-ACC2-4E3E-89CB-2459C41E3707}">
          <p14:sldIdLst>
            <p14:sldId id="626"/>
            <p14:sldId id="628"/>
            <p14:sldId id="625"/>
            <p14:sldId id="587"/>
            <p14:sldId id="588"/>
            <p14:sldId id="589"/>
            <p14:sldId id="590"/>
          </p14:sldIdLst>
        </p14:section>
        <p14:section name="Работа с текст и числа" id="{4129A628-889C-46ED-B963-3F8471FB836B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  <p14:sldId id="601"/>
            <p14:sldId id="602"/>
          </p14:sldIdLst>
        </p14:section>
        <p14:section name="End Section" id="{667778F5-C9B7-4BAD-90D7-2EBA131D9C47}">
          <p14:sldIdLst>
            <p14:sldId id="614"/>
            <p14:sldId id="607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229790-A90D-49C4-B431-FB625116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331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4BBD96-DDEE-4D63-8CB2-3B38D953B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35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2D2653-6BA5-4FED-A639-218AAC9AC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5365A2-212C-4FEB-BDF2-507EE251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28A15C-8661-4FEA-9A79-5012982723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081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5A8985-0530-4681-BF72-03DA7EFCC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5539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879BDD-694A-4BEE-B508-9261B06C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07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650238-C4D6-4A30-AF9C-9603F80A4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665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43AF4-C952-4C51-BB8B-4BE13945E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69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E7DFD6-4E20-4B16-998A-DDC9E19E7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88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C72E22-ABCB-4970-AE52-F4587C17F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016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78C43C-E431-4D39-9347-5B7F7456F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826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D1779-5650-4128-8D45-25515C56F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0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C1F6E6-95C4-402D-AFF1-69B76E70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176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8FDC3F-950C-48E0-8D3A-A6A15E8F1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17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9E008C-4A6E-4A1F-B256-BDC6CDC0A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19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5AA336-B197-436D-AD53-38F4B312C5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434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EED68-D557-4608-A99A-823BD34F5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379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4BF3C2-E440-40E7-BE98-4B05C9363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72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37DB90-6CBC-4322-A827-24E7B2B44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3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399#5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JS-Visual-Studio-Code-Installation-Guideline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66C207E-A93C-400F-BBB3-A25EE89B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 txBox="1">
            <a:spLocks/>
          </p:cNvSpPr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anose="020B0609020204030204" pitchFamily="49" charset="0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000" y="1853651"/>
            <a:ext cx="4680000" cy="2110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1808221"/>
            <a:ext cx="4778517" cy="2200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6000" y="4650091"/>
            <a:ext cx="4778517" cy="2081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FF336A9-37E4-4E71-A3A4-419F58CB4548}"/>
              </a:ext>
            </a:extLst>
          </p:cNvPr>
          <p:cNvSpPr/>
          <p:nvPr/>
        </p:nvSpPr>
        <p:spPr bwMode="auto">
          <a:xfrm>
            <a:off x="5502483" y="2755484"/>
            <a:ext cx="495000" cy="3064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CAD278-45A5-498C-996C-E7D81C41C75B}"/>
              </a:ext>
            </a:extLst>
          </p:cNvPr>
          <p:cNvSpPr/>
          <p:nvPr/>
        </p:nvSpPr>
        <p:spPr bwMode="auto">
          <a:xfrm>
            <a:off x="8715552" y="4155139"/>
            <a:ext cx="225000" cy="34772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8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C8152D-4348-4557-AA26-305CD14EF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E650A-1970-450D-A45B-82DE4AAE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1"/>
          <a:stretch/>
        </p:blipFill>
        <p:spPr>
          <a:xfrm>
            <a:off x="2123828" y="4370508"/>
            <a:ext cx="7981795" cy="2028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3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</a:t>
            </a:r>
            <a:r>
              <a:rPr lang="en-US" dirty="0"/>
              <a:t>: </a:t>
            </a:r>
          </a:p>
          <a:p>
            <a:pPr lvl="1"/>
            <a:r>
              <a:rPr lang="en-GB" b="1" dirty="0"/>
              <a:t>Ctrl</a:t>
            </a:r>
            <a:r>
              <a:rPr lang="en-US" b="1" dirty="0"/>
              <a:t> + F5</a:t>
            </a:r>
          </a:p>
          <a:p>
            <a:pPr lvl="1"/>
            <a:r>
              <a:rPr lang="en-GB" b="1" dirty="0"/>
              <a:t>Debug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GB" b="1" dirty="0"/>
              <a:t> Start Without Debugging</a:t>
            </a:r>
            <a:endParaRPr lang="en-US" b="1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F251B9-5C7E-4D65-B9AD-C6F55062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00" y="4716947"/>
            <a:ext cx="8382882" cy="1790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42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/>
        </p:blipFill>
        <p:spPr>
          <a:xfrm>
            <a:off x="715210" y="1899000"/>
            <a:ext cx="7407141" cy="192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A1EDF47-D605-470C-948B-D4DBA5D6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5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0AE80844-8BAE-48FD-B691-9CDF8AA52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b="1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bg-BG" sz="4400" b="1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5F5BB8-FC73-460F-B049-40581EB867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numsFrom1to10();</a:t>
            </a:r>
          </a:p>
        </p:txBody>
      </p:sp>
    </p:spTree>
    <p:extLst>
      <p:ext uri="{BB962C8B-B14F-4D97-AF65-F5344CB8AC3E}">
        <p14:creationId xmlns:p14="http://schemas.microsoft.com/office/powerpoint/2010/main" val="8731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FA00C-0D89-4C1D-8AF1-C20A66FB63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тип, име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 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gdLst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3475472 w 2981523"/>
              <a:gd name="connsiteY8" fmla="*/ 354671 h 698708"/>
              <a:gd name="connsiteX9" fmla="*/ 2981523 w 2981523"/>
              <a:gd name="connsiteY9" fmla="*/ 582257 h 698708"/>
              <a:gd name="connsiteX10" fmla="*/ 2981523 w 2981523"/>
              <a:gd name="connsiteY10" fmla="*/ 582254 h 698708"/>
              <a:gd name="connsiteX11" fmla="*/ 2865069 w 2981523"/>
              <a:gd name="connsiteY11" fmla="*/ 698708 h 698708"/>
              <a:gd name="connsiteX12" fmla="*/ 2484603 w 2981523"/>
              <a:gd name="connsiteY12" fmla="*/ 698708 h 698708"/>
              <a:gd name="connsiteX13" fmla="*/ 1739222 w 2981523"/>
              <a:gd name="connsiteY13" fmla="*/ 698708 h 698708"/>
              <a:gd name="connsiteX14" fmla="*/ 1739222 w 2981523"/>
              <a:gd name="connsiteY14" fmla="*/ 698708 h 698708"/>
              <a:gd name="connsiteX15" fmla="*/ 116454 w 2981523"/>
              <a:gd name="connsiteY15" fmla="*/ 698708 h 698708"/>
              <a:gd name="connsiteX16" fmla="*/ 0 w 2981523"/>
              <a:gd name="connsiteY16" fmla="*/ 582254 h 698708"/>
              <a:gd name="connsiteX17" fmla="*/ 0 w 2981523"/>
              <a:gd name="connsiteY17" fmla="*/ 582257 h 698708"/>
              <a:gd name="connsiteX18" fmla="*/ 0 w 2981523"/>
              <a:gd name="connsiteY18" fmla="*/ 407580 h 698708"/>
              <a:gd name="connsiteX19" fmla="*/ 0 w 2981523"/>
              <a:gd name="connsiteY19" fmla="*/ 407580 h 698708"/>
              <a:gd name="connsiteX20" fmla="*/ 0 w 2981523"/>
              <a:gd name="connsiteY20" fmla="*/ 116454 h 698708"/>
              <a:gd name="connsiteX0" fmla="*/ 0 w 2983766"/>
              <a:gd name="connsiteY0" fmla="*/ 116454 h 698708"/>
              <a:gd name="connsiteX1" fmla="*/ 116454 w 2983766"/>
              <a:gd name="connsiteY1" fmla="*/ 0 h 698708"/>
              <a:gd name="connsiteX2" fmla="*/ 1739222 w 2983766"/>
              <a:gd name="connsiteY2" fmla="*/ 0 h 698708"/>
              <a:gd name="connsiteX3" fmla="*/ 1739222 w 2983766"/>
              <a:gd name="connsiteY3" fmla="*/ 0 h 698708"/>
              <a:gd name="connsiteX4" fmla="*/ 2484603 w 2983766"/>
              <a:gd name="connsiteY4" fmla="*/ 0 h 698708"/>
              <a:gd name="connsiteX5" fmla="*/ 2865069 w 2983766"/>
              <a:gd name="connsiteY5" fmla="*/ 0 h 698708"/>
              <a:gd name="connsiteX6" fmla="*/ 2981523 w 2983766"/>
              <a:gd name="connsiteY6" fmla="*/ 116454 h 698708"/>
              <a:gd name="connsiteX7" fmla="*/ 2981523 w 2983766"/>
              <a:gd name="connsiteY7" fmla="*/ 407580 h 698708"/>
              <a:gd name="connsiteX8" fmla="*/ 2983766 w 2983766"/>
              <a:gd name="connsiteY8" fmla="*/ 561705 h 698708"/>
              <a:gd name="connsiteX9" fmla="*/ 2981523 w 2983766"/>
              <a:gd name="connsiteY9" fmla="*/ 582257 h 698708"/>
              <a:gd name="connsiteX10" fmla="*/ 2981523 w 2983766"/>
              <a:gd name="connsiteY10" fmla="*/ 582254 h 698708"/>
              <a:gd name="connsiteX11" fmla="*/ 2865069 w 2983766"/>
              <a:gd name="connsiteY11" fmla="*/ 698708 h 698708"/>
              <a:gd name="connsiteX12" fmla="*/ 2484603 w 2983766"/>
              <a:gd name="connsiteY12" fmla="*/ 698708 h 698708"/>
              <a:gd name="connsiteX13" fmla="*/ 1739222 w 2983766"/>
              <a:gd name="connsiteY13" fmla="*/ 698708 h 698708"/>
              <a:gd name="connsiteX14" fmla="*/ 1739222 w 2983766"/>
              <a:gd name="connsiteY14" fmla="*/ 698708 h 698708"/>
              <a:gd name="connsiteX15" fmla="*/ 116454 w 2983766"/>
              <a:gd name="connsiteY15" fmla="*/ 698708 h 698708"/>
              <a:gd name="connsiteX16" fmla="*/ 0 w 2983766"/>
              <a:gd name="connsiteY16" fmla="*/ 582254 h 698708"/>
              <a:gd name="connsiteX17" fmla="*/ 0 w 2983766"/>
              <a:gd name="connsiteY17" fmla="*/ 582257 h 698708"/>
              <a:gd name="connsiteX18" fmla="*/ 0 w 2983766"/>
              <a:gd name="connsiteY18" fmla="*/ 407580 h 698708"/>
              <a:gd name="connsiteX19" fmla="*/ 0 w 2983766"/>
              <a:gd name="connsiteY19" fmla="*/ 407580 h 698708"/>
              <a:gd name="connsiteX20" fmla="*/ 0 w 2983766"/>
              <a:gd name="connsiteY20" fmla="*/ 116454 h 698708"/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2981523 w 2981523"/>
              <a:gd name="connsiteY8" fmla="*/ 582257 h 698708"/>
              <a:gd name="connsiteX9" fmla="*/ 2981523 w 2981523"/>
              <a:gd name="connsiteY9" fmla="*/ 582254 h 698708"/>
              <a:gd name="connsiteX10" fmla="*/ 2865069 w 2981523"/>
              <a:gd name="connsiteY10" fmla="*/ 698708 h 698708"/>
              <a:gd name="connsiteX11" fmla="*/ 2484603 w 2981523"/>
              <a:gd name="connsiteY11" fmla="*/ 698708 h 698708"/>
              <a:gd name="connsiteX12" fmla="*/ 1739222 w 2981523"/>
              <a:gd name="connsiteY12" fmla="*/ 698708 h 698708"/>
              <a:gd name="connsiteX13" fmla="*/ 1739222 w 2981523"/>
              <a:gd name="connsiteY13" fmla="*/ 698708 h 698708"/>
              <a:gd name="connsiteX14" fmla="*/ 116454 w 2981523"/>
              <a:gd name="connsiteY14" fmla="*/ 698708 h 698708"/>
              <a:gd name="connsiteX15" fmla="*/ 0 w 2981523"/>
              <a:gd name="connsiteY15" fmla="*/ 582254 h 698708"/>
              <a:gd name="connsiteX16" fmla="*/ 0 w 2981523"/>
              <a:gd name="connsiteY16" fmla="*/ 582257 h 698708"/>
              <a:gd name="connsiteX17" fmla="*/ 0 w 2981523"/>
              <a:gd name="connsiteY17" fmla="*/ 407580 h 698708"/>
              <a:gd name="connsiteX18" fmla="*/ 0 w 2981523"/>
              <a:gd name="connsiteY18" fmla="*/ 407580 h 698708"/>
              <a:gd name="connsiteX19" fmla="*/ 0 w 2981523"/>
              <a:gd name="connsiteY19" fmla="*/ 116454 h 6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gdLst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1877904 w 3600000"/>
              <a:gd name="connsiteY13" fmla="*/ 1154279 h 578882"/>
              <a:gd name="connsiteX14" fmla="*/ 2100000 w 3600000"/>
              <a:gd name="connsiteY14" fmla="*/ 578882 h 578882"/>
              <a:gd name="connsiteX15" fmla="*/ 96482 w 3600000"/>
              <a:gd name="connsiteY15" fmla="*/ 578882 h 578882"/>
              <a:gd name="connsiteX16" fmla="*/ 0 w 3600000"/>
              <a:gd name="connsiteY16" fmla="*/ 482400 h 578882"/>
              <a:gd name="connsiteX17" fmla="*/ 0 w 3600000"/>
              <a:gd name="connsiteY17" fmla="*/ 482402 h 578882"/>
              <a:gd name="connsiteX18" fmla="*/ 0 w 3600000"/>
              <a:gd name="connsiteY18" fmla="*/ 337681 h 578882"/>
              <a:gd name="connsiteX19" fmla="*/ 0 w 3600000"/>
              <a:gd name="connsiteY19" fmla="*/ 337681 h 578882"/>
              <a:gd name="connsiteX20" fmla="*/ 0 w 3600000"/>
              <a:gd name="connsiteY20" fmla="*/ 96482 h 578882"/>
              <a:gd name="connsiteX0" fmla="*/ 0 w 3600000"/>
              <a:gd name="connsiteY0" fmla="*/ 96482 h 584935"/>
              <a:gd name="connsiteX1" fmla="*/ 96482 w 3600000"/>
              <a:gd name="connsiteY1" fmla="*/ 0 h 584935"/>
              <a:gd name="connsiteX2" fmla="*/ 2100000 w 3600000"/>
              <a:gd name="connsiteY2" fmla="*/ 0 h 584935"/>
              <a:gd name="connsiteX3" fmla="*/ 2100000 w 3600000"/>
              <a:gd name="connsiteY3" fmla="*/ 0 h 584935"/>
              <a:gd name="connsiteX4" fmla="*/ 3000000 w 3600000"/>
              <a:gd name="connsiteY4" fmla="*/ 0 h 584935"/>
              <a:gd name="connsiteX5" fmla="*/ 3503518 w 3600000"/>
              <a:gd name="connsiteY5" fmla="*/ 0 h 584935"/>
              <a:gd name="connsiteX6" fmla="*/ 3600000 w 3600000"/>
              <a:gd name="connsiteY6" fmla="*/ 96482 h 584935"/>
              <a:gd name="connsiteX7" fmla="*/ 3600000 w 3600000"/>
              <a:gd name="connsiteY7" fmla="*/ 337681 h 584935"/>
              <a:gd name="connsiteX8" fmla="*/ 3600000 w 3600000"/>
              <a:gd name="connsiteY8" fmla="*/ 337681 h 584935"/>
              <a:gd name="connsiteX9" fmla="*/ 3600000 w 3600000"/>
              <a:gd name="connsiteY9" fmla="*/ 482402 h 584935"/>
              <a:gd name="connsiteX10" fmla="*/ 3600000 w 3600000"/>
              <a:gd name="connsiteY10" fmla="*/ 482400 h 584935"/>
              <a:gd name="connsiteX11" fmla="*/ 3503518 w 3600000"/>
              <a:gd name="connsiteY11" fmla="*/ 578882 h 584935"/>
              <a:gd name="connsiteX12" fmla="*/ 3000000 w 3600000"/>
              <a:gd name="connsiteY12" fmla="*/ 578882 h 584935"/>
              <a:gd name="connsiteX13" fmla="*/ 2378236 w 3600000"/>
              <a:gd name="connsiteY13" fmla="*/ 584935 h 584935"/>
              <a:gd name="connsiteX14" fmla="*/ 2100000 w 3600000"/>
              <a:gd name="connsiteY14" fmla="*/ 578882 h 584935"/>
              <a:gd name="connsiteX15" fmla="*/ 96482 w 3600000"/>
              <a:gd name="connsiteY15" fmla="*/ 578882 h 584935"/>
              <a:gd name="connsiteX16" fmla="*/ 0 w 3600000"/>
              <a:gd name="connsiteY16" fmla="*/ 482400 h 584935"/>
              <a:gd name="connsiteX17" fmla="*/ 0 w 3600000"/>
              <a:gd name="connsiteY17" fmla="*/ 482402 h 584935"/>
              <a:gd name="connsiteX18" fmla="*/ 0 w 3600000"/>
              <a:gd name="connsiteY18" fmla="*/ 337681 h 584935"/>
              <a:gd name="connsiteX19" fmla="*/ 0 w 3600000"/>
              <a:gd name="connsiteY19" fmla="*/ 337681 h 584935"/>
              <a:gd name="connsiteX20" fmla="*/ 0 w 3600000"/>
              <a:gd name="connsiteY20" fmla="*/ 96482 h 584935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-472173 w 4114800"/>
              <a:gd name="connsiteY3" fmla="*/ -432541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1714500 w 4114800"/>
              <a:gd name="connsiteY3" fmla="*/ 0 h 578882"/>
              <a:gd name="connsiteX4" fmla="*/ 4018318 w 4114800"/>
              <a:gd name="connsiteY4" fmla="*/ 0 h 578882"/>
              <a:gd name="connsiteX5" fmla="*/ 4114800 w 4114800"/>
              <a:gd name="connsiteY5" fmla="*/ 96482 h 578882"/>
              <a:gd name="connsiteX6" fmla="*/ 4114800 w 4114800"/>
              <a:gd name="connsiteY6" fmla="*/ 96480 h 578882"/>
              <a:gd name="connsiteX7" fmla="*/ 4114800 w 4114800"/>
              <a:gd name="connsiteY7" fmla="*/ 96480 h 578882"/>
              <a:gd name="connsiteX8" fmla="*/ 4114800 w 4114800"/>
              <a:gd name="connsiteY8" fmla="*/ 241201 h 578882"/>
              <a:gd name="connsiteX9" fmla="*/ 4114800 w 4114800"/>
              <a:gd name="connsiteY9" fmla="*/ 482400 h 578882"/>
              <a:gd name="connsiteX10" fmla="*/ 4018318 w 4114800"/>
              <a:gd name="connsiteY10" fmla="*/ 578882 h 578882"/>
              <a:gd name="connsiteX11" fmla="*/ 1714500 w 4114800"/>
              <a:gd name="connsiteY11" fmla="*/ 578882 h 578882"/>
              <a:gd name="connsiteX12" fmla="*/ 685800 w 4114800"/>
              <a:gd name="connsiteY12" fmla="*/ 578882 h 578882"/>
              <a:gd name="connsiteX13" fmla="*/ 685800 w 4114800"/>
              <a:gd name="connsiteY13" fmla="*/ 578882 h 578882"/>
              <a:gd name="connsiteX14" fmla="*/ 96482 w 4114800"/>
              <a:gd name="connsiteY14" fmla="*/ 578882 h 578882"/>
              <a:gd name="connsiteX15" fmla="*/ 0 w 4114800"/>
              <a:gd name="connsiteY15" fmla="*/ 482400 h 578882"/>
              <a:gd name="connsiteX16" fmla="*/ 0 w 4114800"/>
              <a:gd name="connsiteY16" fmla="*/ 241201 h 578882"/>
              <a:gd name="connsiteX17" fmla="*/ 0 w 4114800"/>
              <a:gd name="connsiteY17" fmla="*/ 96480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500A29-02C5-4980-8158-EAA75BBB0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bg-BG" sz="3000" b="1" dirty="0">
                <a:cs typeface="Consolas" pitchFamily="49" charset="0"/>
              </a:rPr>
              <a:t>Здрасти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/>
              </a:rPr>
              <a:t> </a:t>
            </a:r>
            <a:r>
              <a:rPr lang="bg-BG" sz="3000" dirty="0"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cs typeface="Consolas" pitchFamily="49" charset="0"/>
              </a:rPr>
            </a:br>
            <a:r>
              <a:rPr lang="bg-BG" sz="3000" dirty="0">
                <a:cs typeface="Consolas" pitchFamily="49" charset="0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F4E5381-5C14-4CB8-BFF2-613C294889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latin typeface="Consolas" panose="020B0609020204030204" pitchFamily="49" charset="0"/>
              </a:rPr>
              <a:t>Масиви – четене от масив</a:t>
            </a:r>
            <a:endParaRPr lang="bg-BG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/>
              <a:t>В програмирането </a:t>
            </a:r>
            <a:r>
              <a:rPr lang="bg-BG" b="1" dirty="0">
                <a:solidFill>
                  <a:schemeClr val="bg1"/>
                </a:solidFill>
              </a:rPr>
              <a:t>масив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поредица от елементи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Можем да запазваме </a:t>
            </a:r>
            <a:r>
              <a:rPr lang="bg-BG" b="1" dirty="0">
                <a:solidFill>
                  <a:schemeClr val="bg1"/>
                </a:solidFill>
              </a:rPr>
              <a:t>много стойности</a:t>
            </a:r>
            <a:r>
              <a:rPr lang="en-GB" b="1" dirty="0"/>
              <a:t> </a:t>
            </a:r>
            <a:r>
              <a:rPr lang="bg-BG" dirty="0"/>
              <a:t>в една променлива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номерирани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дължина на променливата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масив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6"/>
            <a:ext cx="2549982" cy="708983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1246069B-742D-4386-9728-50EA867B99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357E01-E15D-4DD6-976C-1602CA136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Както от подаден текст можем да прочетем само една буква, така можем да прочетем само един елемент от даден масив.</a:t>
            </a:r>
          </a:p>
          <a:p>
            <a:pPr latinLnBrk="0"/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500" y="2495550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четене от масиви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492412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7740650" y="2994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</a:t>
            </a:r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7740650" y="34391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//b</a:t>
            </a:r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7740650" y="3883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559019-F801-46AB-8A9E-B623145DC2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72E6AA3-7F99-43F8-8F06-C31096110B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276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599000"/>
            <a:ext cx="643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 let str = input[0];</a:t>
            </a:r>
            <a:endParaRPr lang="bg-BG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32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789722-94B0-400E-AE02-5EAEA9944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1854000"/>
            <a:ext cx="50919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input[0];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readName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(['</a:t>
            </a:r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SoftUni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6000" y="4644000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4F1AA0-04F7-4F03-9DE8-D1842E3BE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6593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gdLst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-1066491 w 3195000"/>
              <a:gd name="connsiteY18" fmla="*/ -132054 h 972197"/>
              <a:gd name="connsiteX19" fmla="*/ 0 w 3195000"/>
              <a:gd name="connsiteY19" fmla="*/ 162033 h 972197"/>
              <a:gd name="connsiteX20" fmla="*/ 0 w 3195000"/>
              <a:gd name="connsiteY20" fmla="*/ 162036 h 972197"/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0 w 3195000"/>
              <a:gd name="connsiteY18" fmla="*/ 162033 h 972197"/>
              <a:gd name="connsiteX19" fmla="*/ 0 w 3195000"/>
              <a:gd name="connsiteY19" fmla="*/ 162036 h 9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4E1781-9D0B-496D-9043-BFA452803D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A5217F-57BB-4CF0-AF88-8D1348BC6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FEC2BC7-02F9-4F89-88BB-DCC77EAE43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5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6DBB885D-AF01-4354-A8D7-98F3123FB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7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2" y="1830475"/>
            <a:ext cx="7003288" cy="3713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greetingByName(input)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= input[0];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greetingByName</a:t>
            </a:r>
            <a:r>
              <a:rPr lang="en-US" sz="2800" dirty="0"/>
              <a:t>(</a:t>
            </a:r>
            <a:r>
              <a:rPr lang="en-AS" sz="2800" dirty="0"/>
              <a:t>[</a:t>
            </a:r>
            <a:r>
              <a:rPr lang="en-US" sz="2800" dirty="0"/>
              <a:t>'</a:t>
            </a:r>
            <a:r>
              <a:rPr lang="en-US" sz="2800" dirty="0" err="1"/>
              <a:t>Svetlin</a:t>
            </a:r>
            <a:r>
              <a:rPr lang="en-US" sz="2800" dirty="0"/>
              <a:t> </a:t>
            </a:r>
            <a:r>
              <a:rPr lang="en-US" sz="2800" dirty="0" err="1"/>
              <a:t>Nakov</a:t>
            </a:r>
            <a:r>
              <a:rPr lang="en-US" sz="2800" dirty="0"/>
              <a:t>'</a:t>
            </a:r>
            <a:r>
              <a:rPr lang="en-AS" sz="2800" dirty="0"/>
              <a:t>]</a:t>
            </a:r>
            <a:r>
              <a:rPr lang="en-US" sz="28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0179" y="1824166"/>
            <a:ext cx="3752851" cy="1784834"/>
          </a:xfrm>
          <a:custGeom>
            <a:avLst/>
            <a:gdLst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-779767 w 3752851"/>
              <a:gd name="connsiteY18" fmla="*/ 1379373 h 1784834"/>
              <a:gd name="connsiteX19" fmla="*/ 0 w 3752851"/>
              <a:gd name="connsiteY19" fmla="*/ 1041153 h 1784834"/>
              <a:gd name="connsiteX20" fmla="*/ 0 w 3752851"/>
              <a:gd name="connsiteY20" fmla="*/ 297478 h 1784834"/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0 w 3752851"/>
              <a:gd name="connsiteY18" fmla="*/ 1041153 h 1784834"/>
              <a:gd name="connsiteX19" fmla="*/ 0 w 3752851"/>
              <a:gd name="connsiteY19" fmla="*/ 297478 h 17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0180" y="4104001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70DF996-C213-4F90-9662-A1C0125DA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gdLst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2121467 w 4114799"/>
              <a:gd name="connsiteY3" fmla="*/ -178337 h 876866"/>
              <a:gd name="connsiteX4" fmla="*/ 3428999 w 4114799"/>
              <a:gd name="connsiteY4" fmla="*/ 0 h 876866"/>
              <a:gd name="connsiteX5" fmla="*/ 3968652 w 4114799"/>
              <a:gd name="connsiteY5" fmla="*/ 0 h 876866"/>
              <a:gd name="connsiteX6" fmla="*/ 4114799 w 4114799"/>
              <a:gd name="connsiteY6" fmla="*/ 146147 h 876866"/>
              <a:gd name="connsiteX7" fmla="*/ 4114799 w 4114799"/>
              <a:gd name="connsiteY7" fmla="*/ 146144 h 876866"/>
              <a:gd name="connsiteX8" fmla="*/ 4114799 w 4114799"/>
              <a:gd name="connsiteY8" fmla="*/ 146144 h 876866"/>
              <a:gd name="connsiteX9" fmla="*/ 4114799 w 4114799"/>
              <a:gd name="connsiteY9" fmla="*/ 365361 h 876866"/>
              <a:gd name="connsiteX10" fmla="*/ 4114799 w 4114799"/>
              <a:gd name="connsiteY10" fmla="*/ 730719 h 876866"/>
              <a:gd name="connsiteX11" fmla="*/ 3968652 w 4114799"/>
              <a:gd name="connsiteY11" fmla="*/ 876866 h 876866"/>
              <a:gd name="connsiteX12" fmla="*/ 3428999 w 4114799"/>
              <a:gd name="connsiteY12" fmla="*/ 876866 h 876866"/>
              <a:gd name="connsiteX13" fmla="*/ 2400299 w 4114799"/>
              <a:gd name="connsiteY13" fmla="*/ 876866 h 876866"/>
              <a:gd name="connsiteX14" fmla="*/ 2400299 w 4114799"/>
              <a:gd name="connsiteY14" fmla="*/ 876866 h 876866"/>
              <a:gd name="connsiteX15" fmla="*/ 146147 w 4114799"/>
              <a:gd name="connsiteY15" fmla="*/ 876866 h 876866"/>
              <a:gd name="connsiteX16" fmla="*/ 0 w 4114799"/>
              <a:gd name="connsiteY16" fmla="*/ 730719 h 876866"/>
              <a:gd name="connsiteX17" fmla="*/ 0 w 4114799"/>
              <a:gd name="connsiteY17" fmla="*/ 365361 h 876866"/>
              <a:gd name="connsiteX18" fmla="*/ 0 w 4114799"/>
              <a:gd name="connsiteY18" fmla="*/ 146144 h 876866"/>
              <a:gd name="connsiteX19" fmla="*/ 0 w 4114799"/>
              <a:gd name="connsiteY19" fmla="*/ 146144 h 876866"/>
              <a:gd name="connsiteX20" fmla="*/ 0 w 4114799"/>
              <a:gd name="connsiteY20" fmla="*/ 146147 h 876866"/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3428999 w 4114799"/>
              <a:gd name="connsiteY3" fmla="*/ 0 h 876866"/>
              <a:gd name="connsiteX4" fmla="*/ 3968652 w 4114799"/>
              <a:gd name="connsiteY4" fmla="*/ 0 h 876866"/>
              <a:gd name="connsiteX5" fmla="*/ 4114799 w 4114799"/>
              <a:gd name="connsiteY5" fmla="*/ 146147 h 876866"/>
              <a:gd name="connsiteX6" fmla="*/ 4114799 w 4114799"/>
              <a:gd name="connsiteY6" fmla="*/ 146144 h 876866"/>
              <a:gd name="connsiteX7" fmla="*/ 4114799 w 4114799"/>
              <a:gd name="connsiteY7" fmla="*/ 146144 h 876866"/>
              <a:gd name="connsiteX8" fmla="*/ 4114799 w 4114799"/>
              <a:gd name="connsiteY8" fmla="*/ 365361 h 876866"/>
              <a:gd name="connsiteX9" fmla="*/ 4114799 w 4114799"/>
              <a:gd name="connsiteY9" fmla="*/ 730719 h 876866"/>
              <a:gd name="connsiteX10" fmla="*/ 3968652 w 4114799"/>
              <a:gd name="connsiteY10" fmla="*/ 876866 h 876866"/>
              <a:gd name="connsiteX11" fmla="*/ 3428999 w 4114799"/>
              <a:gd name="connsiteY11" fmla="*/ 876866 h 876866"/>
              <a:gd name="connsiteX12" fmla="*/ 2400299 w 4114799"/>
              <a:gd name="connsiteY12" fmla="*/ 876866 h 876866"/>
              <a:gd name="connsiteX13" fmla="*/ 2400299 w 4114799"/>
              <a:gd name="connsiteY13" fmla="*/ 876866 h 876866"/>
              <a:gd name="connsiteX14" fmla="*/ 146147 w 4114799"/>
              <a:gd name="connsiteY14" fmla="*/ 876866 h 876866"/>
              <a:gd name="connsiteX15" fmla="*/ 0 w 4114799"/>
              <a:gd name="connsiteY15" fmla="*/ 730719 h 876866"/>
              <a:gd name="connsiteX16" fmla="*/ 0 w 4114799"/>
              <a:gd name="connsiteY16" fmla="*/ 365361 h 876866"/>
              <a:gd name="connsiteX17" fmla="*/ 0 w 4114799"/>
              <a:gd name="connsiteY17" fmla="*/ 146144 h 876866"/>
              <a:gd name="connsiteX18" fmla="*/ 0 w 4114799"/>
              <a:gd name="connsiteY18" fmla="*/ 146144 h 876866"/>
              <a:gd name="connsiteX19" fmla="*/ 0 w 4114799"/>
              <a:gd name="connsiteY19" fmla="*/ 146147 h 8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F15E4B8-2152-4BC9-BDA2-8B0354595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876843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5999" y="4314262"/>
            <a:ext cx="7605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subtract(input)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a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b = Number(input[1]);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89994" y="2738618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109360" y="1566412"/>
            <a:ext cx="3329782" cy="33297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AF19133-2D97-4CFC-8ED0-37ABA6418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</a:rPr>
              <a:t>дробно деление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86F0632-2CE6-4B0E-9FDD-DB3FDE979F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резултатът 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B3FD3F9-CC90-48A3-A0D4-141505A6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74216-DFBB-4741-9D42-97DE9D3A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84" y="1866507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59CCF-0C45-4AE1-B0D3-0640A2341E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{arg1}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${arg2}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${arg3}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bg-BG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input[0];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gdLst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-1081295 w 4599688"/>
              <a:gd name="connsiteY18" fmla="*/ 196189 h 1639144"/>
              <a:gd name="connsiteX19" fmla="*/ 0 w 4599688"/>
              <a:gd name="connsiteY19" fmla="*/ 273191 h 1639144"/>
              <a:gd name="connsiteX20" fmla="*/ 0 w 4599688"/>
              <a:gd name="connsiteY20" fmla="*/ 273196 h 1639144"/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0 w 4599688"/>
              <a:gd name="connsiteY18" fmla="*/ 273191 h 1639144"/>
              <a:gd name="connsiteX19" fmla="*/ 0 w 4599688"/>
              <a:gd name="connsiteY19" fmla="*/ 273196 h 16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gdLst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-746234 w 4552707"/>
              <a:gd name="connsiteY18" fmla="*/ 1232683 h 1079492"/>
              <a:gd name="connsiteX19" fmla="*/ 0 w 4552707"/>
              <a:gd name="connsiteY19" fmla="*/ 629704 h 1079492"/>
              <a:gd name="connsiteX20" fmla="*/ 0 w 4552707"/>
              <a:gd name="connsiteY20" fmla="*/ 179919 h 1079492"/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0 w 4552707"/>
              <a:gd name="connsiteY18" fmla="*/ 629704 h 1079492"/>
              <a:gd name="connsiteX19" fmla="*/ 0 w 4552707"/>
              <a:gd name="connsiteY19" fmla="*/ 179919 h 107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C2DC04-4E14-48BB-9BA9-8A6B6743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7" y="4824000"/>
            <a:ext cx="6006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['Petar'</a:t>
            </a:r>
            <a:r>
              <a:rPr lang="bg-BG" sz="2400" b="1" noProof="1">
                <a:latin typeface="Consolas" pitchFamily="49" charset="0"/>
              </a:rPr>
              <a:t>,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Petrov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24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]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Вход</a:t>
            </a:r>
            <a:r>
              <a:rPr lang="en-US" sz="3000" b="1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3646" y="5528765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Изход</a:t>
            </a:r>
            <a:r>
              <a:rPr lang="en-US" sz="3000" b="1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68C1E2B-77C1-4A80-A44F-1616134E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7500" y="1647530"/>
            <a:ext cx="1142365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</a:rPr>
              <a:t>function </a:t>
            </a:r>
            <a:r>
              <a:rPr lang="en-US" sz="3000" b="1" dirty="0" err="1">
                <a:latin typeface="Consolas" pitchFamily="49" charset="0"/>
              </a:rPr>
              <a:t>personalInfo</a:t>
            </a:r>
            <a:r>
              <a:rPr lang="en-US" sz="3000" b="1" dirty="0">
                <a:latin typeface="Consolas" pitchFamily="49" charset="0"/>
              </a:rPr>
              <a:t>(input) {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firstName</a:t>
            </a:r>
            <a:r>
              <a:rPr lang="en-US" sz="3000" b="1" dirty="0">
                <a:latin typeface="Consolas" pitchFamily="49" charset="0"/>
              </a:rPr>
              <a:t> = input[0];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 = input[1];</a:t>
            </a:r>
          </a:p>
          <a:p>
            <a:r>
              <a:rPr lang="en-US" sz="3000" b="1" dirty="0">
                <a:latin typeface="Consolas" pitchFamily="49" charset="0"/>
              </a:rPr>
              <a:t>	let age = Number(input[2]);</a:t>
            </a:r>
          </a:p>
          <a:p>
            <a:r>
              <a:rPr lang="en-US" sz="3000" b="1" dirty="0">
                <a:latin typeface="Consolas" pitchFamily="49" charset="0"/>
              </a:rPr>
              <a:t>	let town = input[3];</a:t>
            </a:r>
            <a:endParaRPr lang="bg-BG" sz="3000" b="1" dirty="0">
              <a:latin typeface="Consolas" pitchFamily="49" charset="0"/>
            </a:endParaRPr>
          </a:p>
          <a:p>
            <a:r>
              <a:rPr lang="bg-BG" sz="3000" b="1" dirty="0">
                <a:latin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</a:rPr>
              <a:t>console.log(`You are ${firstName} ${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}, a </a:t>
            </a:r>
            <a:r>
              <a:rPr lang="bg-BG" sz="3000" b="1" dirty="0">
                <a:latin typeface="Consolas" pitchFamily="49" charset="0"/>
              </a:rPr>
              <a:t>      	</a:t>
            </a:r>
            <a:r>
              <a:rPr lang="en-US" sz="3000" b="1" dirty="0">
                <a:latin typeface="Consolas" pitchFamily="49" charset="0"/>
              </a:rPr>
              <a:t>${age}-years old person from ${town}.`); </a:t>
            </a:r>
            <a:endParaRPr lang="bg-BG" sz="3000" b="1" dirty="0">
              <a:latin typeface="Consolas" pitchFamily="49" charset="0"/>
            </a:endParaRPr>
          </a:p>
          <a:p>
            <a:endParaRPr lang="en-US" sz="3000" b="1" dirty="0">
              <a:latin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3901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2"/>
              </a:rPr>
              <a:t>https://judge.softuni.bg</a:t>
            </a:r>
            <a:r>
              <a:rPr lang="en-GB" sz="2000">
                <a:hlinkClick r:id="rId2"/>
              </a:rPr>
              <a:t>/Contests/</a:t>
            </a:r>
            <a:r>
              <a:rPr lang="en-GB" sz="2000" dirty="0">
                <a:hlinkClick r:id="rId2"/>
              </a:rPr>
              <a:t>Index/2399#5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5FF2F7-1582-48CB-8B99-5019276B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9322" y="135327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874523"/>
            <a:ext cx="8279705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На </a:t>
            </a:r>
            <a:r>
              <a:rPr lang="en-US" sz="3000" dirty="0">
                <a:solidFill>
                  <a:schemeClr val="bg2"/>
                </a:solidFill>
              </a:rPr>
              <a:t>JavaScript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функции</a:t>
            </a:r>
            <a:endParaRPr lang="en-US" sz="30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console.log(…)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16A0282-1234-4CFE-BF06-625C8A8E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6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51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4EFE89-FB55-40E6-BD85-6CA62C85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65E90A-FC25-426C-9E01-24E142841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JavaScript, C#, Java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 Code, IntelliJ IDEA, Visual Studio, PyCharm,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Code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JavaScript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 Code </a:t>
            </a:r>
          </a:p>
          <a:p>
            <a:pPr lvl="1"/>
            <a:r>
              <a:rPr lang="bg-BG" sz="3000" b="1" dirty="0">
                <a:hlinkClick r:id="rId3"/>
              </a:rPr>
              <a:t>Инструкции за инсталация</a:t>
            </a:r>
            <a:endParaRPr lang="bg-BG" sz="3000" b="1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799753-F74F-411D-B75B-EC4FB723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9DA5A-6771-480B-B57E-81FB5711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0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2386</Words>
  <Application>Microsoft Office PowerPoint</Application>
  <PresentationFormat>Widescreen</PresentationFormat>
  <Paragraphs>378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Типични грешки в JavaScript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Масиви – четене от масив</vt:lpstr>
      <vt:lpstr>Какво е масив?</vt:lpstr>
      <vt:lpstr>Масиви – четене от масиви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88</cp:revision>
  <dcterms:created xsi:type="dcterms:W3CDTF">2018-05-23T13:08:44Z</dcterms:created>
  <dcterms:modified xsi:type="dcterms:W3CDTF">2021-09-09T22:27:41Z</dcterms:modified>
  <cp:category>computer programming;programming;C#;програмиране;кодиране</cp:category>
</cp:coreProperties>
</file>