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93"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42610" autoAdjust="0"/>
  </p:normalViewPr>
  <p:slideViewPr>
    <p:cSldViewPr snapToGrid="0">
      <p:cViewPr>
        <p:scale>
          <a:sx n="33" d="100"/>
          <a:sy n="33" d="100"/>
        </p:scale>
        <p:origin x="3282"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085F3-A77E-408E-9F90-D3B01E2760CC}" type="datetimeFigureOut">
              <a:rPr lang="ko-KR" altLang="en-US" smtClean="0"/>
              <a:t>2017-08-31</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91C5F-1D0F-4256-BD1C-618DF4C9178E}" type="slidenum">
              <a:rPr lang="ko-KR" altLang="en-US" smtClean="0"/>
              <a:t>‹#›</a:t>
            </a:fld>
            <a:endParaRPr lang="ko-KR" altLang="en-US"/>
          </a:p>
        </p:txBody>
      </p:sp>
    </p:spTree>
    <p:extLst>
      <p:ext uri="{BB962C8B-B14F-4D97-AF65-F5344CB8AC3E}">
        <p14:creationId xmlns:p14="http://schemas.microsoft.com/office/powerpoint/2010/main" val="1818965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this week, we are going to study an object-orientated paradigm and software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While we’ve learned how to make a program, now it’s time to learn how to design a good program.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use a metaphor, we previously learned how to use the basic tools such as sawing or hammering. Now we’re going to learn how to incorporate good design in our programs.</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a:t>
            </a:fld>
            <a:endParaRPr lang="ko-KR" altLang="en-US"/>
          </a:p>
        </p:txBody>
      </p:sp>
    </p:spTree>
    <p:extLst>
      <p:ext uri="{BB962C8B-B14F-4D97-AF65-F5344CB8AC3E}">
        <p14:creationId xmlns:p14="http://schemas.microsoft.com/office/powerpoint/2010/main" val="316713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 me explain to you a concept using another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want to talk to you about inheritance.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you see here, these two people look alike.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said that they are father and son.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son takes after his father.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people are bound together by lineage exchange information in their genes.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Likewise, we can define data that is passed from one thing to another by inheritance in software.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Put it simply, you can just view it as handing over an attribute to its descendants.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attributes include my member variables and methods.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pass my features to my descendants. Here, my features include my attributes and methods.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Perhaps, my descendants may have new characters.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it is possible for my descendants to have new attributes of their own.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my descendants may modify my attributes to have their own attributes.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They have the values transferred from me while searching for their own values.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my daughter significantly resembles me, except her nose.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seems that my daughter masked some inherited features in favor of her own features.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Everyone has their own individual nose shape. My daughter also has her own shape, but this is not a new attribute.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Parents also have noses.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say my daughter has a new attribute.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My daughter goes to a child care center, which me and my wife have never attended. So my daughter has a new attribute called a child care center.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be a new attribute that’s not shared with us.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such, a new attribute may be generated, or an inherited one could be modified. Aside from that,  the inherited characters will be followed.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Such an inheritance relationship will inevitably beget two different roles.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one is to the role of a super class that assumes the part of a parent or ancestor.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an ancestor.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Looking back into the ancestry, our view is becoming more generalized.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because fewer and fewer things are new as you trace back an ancestry.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it descends further, more new and tangible attributes are generated.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it moves upwards, it will be narrowed down to certain attributes that are shared by everyone.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why we call it a generalized view.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Subclasses or children are more specialized.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ought to be described as specialized since new information is added.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denote the father and mother as ancestors without descending them. In reality, we can describe the two with the word “parents”.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for class, some objects are capable of receiving from multiple classes, while others cannot, depending on the programming language.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Java, information can only be transferred from a single class to a subclass.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 the contrary, other languages such as C++ and Python can receive information from many classes.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possible to have multiple inheritance in Python.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you see the blueprint, there are persons that have one method and attribute called </a:t>
            </a:r>
            <a:r>
              <a:rPr lang="en-US" altLang="ko-KR" sz="1200" kern="1200" dirty="0" err="1" smtClean="0">
                <a:solidFill>
                  <a:schemeClr val="tx1"/>
                </a:solidFill>
                <a:effectLst/>
                <a:latin typeface="+mn-lt"/>
                <a:ea typeface="+mn-ea"/>
                <a:cs typeface="+mn-cs"/>
              </a:rPr>
              <a:t>NatlRegisterNum</a:t>
            </a:r>
            <a:r>
              <a:rPr lang="en-US" altLang="ko-KR" sz="1200" kern="1200" dirty="0" smtClean="0">
                <a:solidFill>
                  <a:schemeClr val="tx1"/>
                </a:solidFill>
                <a:effectLst/>
                <a:latin typeface="+mn-lt"/>
                <a:ea typeface="+mn-ea"/>
                <a:cs typeface="+mn-cs"/>
              </a:rPr>
              <a:t> and login, respectively.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 person is more specialized, it will deliver the information here as they are.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entity named “customer” also exists without having to specify it with an attribute called </a:t>
            </a:r>
            <a:r>
              <a:rPr lang="en-US" altLang="ko-KR" sz="1200" kern="1200" dirty="0" err="1" smtClean="0">
                <a:solidFill>
                  <a:schemeClr val="tx1"/>
                </a:solidFill>
                <a:effectLst/>
                <a:latin typeface="+mn-lt"/>
                <a:ea typeface="+mn-ea"/>
                <a:cs typeface="+mn-cs"/>
              </a:rPr>
              <a:t>NatlRegisterNum</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Likewise, a method login also exists without any specification.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ID and </a:t>
            </a:r>
            <a:r>
              <a:rPr lang="en-US" altLang="ko-KR" sz="1200" kern="1200" dirty="0" err="1" smtClean="0">
                <a:solidFill>
                  <a:schemeClr val="tx1"/>
                </a:solidFill>
                <a:effectLst/>
                <a:latin typeface="+mn-lt"/>
                <a:ea typeface="+mn-ea"/>
                <a:cs typeface="+mn-cs"/>
              </a:rPr>
              <a:t>AccountNum</a:t>
            </a:r>
            <a:r>
              <a:rPr lang="en-US" altLang="ko-KR" sz="1200" kern="1200" dirty="0" smtClean="0">
                <a:solidFill>
                  <a:schemeClr val="tx1"/>
                </a:solidFill>
                <a:effectLst/>
                <a:latin typeface="+mn-lt"/>
                <a:ea typeface="+mn-ea"/>
                <a:cs typeface="+mn-cs"/>
              </a:rPr>
              <a:t> are newly introduced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same goes for “Employee”.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same as a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Customer and Employee also have a login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we inherit the generalized person to a customer, the attributes and methods here will be handed over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advantageous in that it obviates the needs to prepare repeated items.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10</a:t>
            </a:fld>
            <a:endParaRPr lang="ko-KR" altLang="en-US"/>
          </a:p>
        </p:txBody>
      </p:sp>
    </p:spTree>
    <p:extLst>
      <p:ext uri="{BB962C8B-B14F-4D97-AF65-F5344CB8AC3E}">
        <p14:creationId xmlns:p14="http://schemas.microsoft.com/office/powerpoint/2010/main" val="64800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inheritance described before is applicable to various languages.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inheritance method varies, depending on the programing language.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find out how it is done in Python.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consider that we made a class named “Father” in Python.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declared a class, Father, which has an object within brackets.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there is an attribute that has the default name of “</a:t>
            </a:r>
            <a:r>
              <a:rPr lang="en-US" altLang="ko-KR" sz="1200" kern="1200" dirty="0" err="1" smtClean="0">
                <a:solidFill>
                  <a:schemeClr val="tx1"/>
                </a:solidFill>
                <a:effectLst/>
                <a:latin typeface="+mn-lt"/>
                <a:ea typeface="+mn-ea"/>
                <a:cs typeface="+mn-cs"/>
              </a:rPr>
              <a:t>jeju</a:t>
            </a:r>
            <a:r>
              <a:rPr lang="en-US" altLang="ko-KR" sz="1200" kern="1200" dirty="0" smtClean="0">
                <a:solidFill>
                  <a:schemeClr val="tx1"/>
                </a:solidFill>
                <a:effectLst/>
                <a:latin typeface="+mn-lt"/>
                <a:ea typeface="+mn-ea"/>
                <a:cs typeface="+mn-cs"/>
              </a:rPr>
              <a:t>” for </a:t>
            </a:r>
            <a:r>
              <a:rPr lang="en-US" altLang="ko-KR" sz="1200" kern="1200" dirty="0" err="1" smtClean="0">
                <a:solidFill>
                  <a:schemeClr val="tx1"/>
                </a:solidFill>
                <a:effectLst/>
                <a:latin typeface="+mn-lt"/>
                <a:ea typeface="+mn-ea"/>
                <a:cs typeface="+mn-cs"/>
              </a:rPr>
              <a:t>strHometown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related to the presence of the attribute, Father.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see a constructor.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constructor will always take place without any specification.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print out “Father is created”.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methods are implemented in accordance with their relevant designs.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Father is well built, and each method will print out the relevant sentence.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Translating them in reality, they will be syntaxes carrying out various operations.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are going to conduct a given task by iterating an if-else, a “for” loop and a “while” loop.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also a class called Mother.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Mother has a well-declared class, and the object will be put into brackets.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brackets will accommodate the names of class subject to inheritance.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object is an empty class placed on the top in Python.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the most fundamental class is made, an object will be automatically inherited without needing to inherit objects.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hometown of Mother is Seoul.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While it is possible to conduct Running in Father, there is no Running in the Mother.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you see here, it also implements a method – </a:t>
            </a:r>
            <a:r>
              <a:rPr lang="en-US" altLang="ko-KR" sz="1200" kern="1200" dirty="0" err="1" smtClean="0">
                <a:solidFill>
                  <a:schemeClr val="tx1"/>
                </a:solidFill>
                <a:effectLst/>
                <a:latin typeface="+mn-lt"/>
                <a:ea typeface="+mn-ea"/>
                <a:cs typeface="+mn-cs"/>
              </a:rPr>
              <a:t>doMotherthing</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a child is connected to the Father and the Mother to inherit so as to receive information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child will newly gain </a:t>
            </a:r>
            <a:r>
              <a:rPr lang="en-US" altLang="ko-KR" sz="1200" kern="1200" dirty="0" err="1" smtClean="0">
                <a:solidFill>
                  <a:schemeClr val="tx1"/>
                </a:solidFill>
                <a:effectLst/>
                <a:latin typeface="+mn-lt"/>
                <a:ea typeface="+mn-ea"/>
                <a:cs typeface="+mn-cs"/>
              </a:rPr>
              <a:t>strName</a:t>
            </a:r>
            <a:r>
              <a:rPr lang="en-US" altLang="ko-KR" sz="1200" kern="1200" dirty="0" smtClean="0">
                <a:solidFill>
                  <a:schemeClr val="tx1"/>
                </a:solidFill>
                <a:effectLst/>
                <a:latin typeface="+mn-lt"/>
                <a:ea typeface="+mn-ea"/>
                <a:cs typeface="+mn-cs"/>
              </a:rPr>
              <a:t> in this multiple inheritance.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Neither Father nor Mother has a name.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child has its own name.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Aside from a constructor, there is </a:t>
            </a:r>
            <a:r>
              <a:rPr lang="en-US" altLang="ko-KR" sz="1200" kern="1200" dirty="0" err="1" smtClean="0">
                <a:solidFill>
                  <a:schemeClr val="tx1"/>
                </a:solidFill>
                <a:effectLst/>
                <a:latin typeface="+mn-lt"/>
                <a:ea typeface="+mn-ea"/>
                <a:cs typeface="+mn-cs"/>
              </a:rPr>
              <a:t>doRunning</a:t>
            </a:r>
            <a:r>
              <a:rPr lang="en-US" altLang="ko-KR" sz="1200" kern="1200" dirty="0" smtClean="0">
                <a:solidFill>
                  <a:schemeClr val="tx1"/>
                </a:solidFill>
                <a:effectLst/>
                <a:latin typeface="+mn-lt"/>
                <a:ea typeface="+mn-ea"/>
                <a:cs typeface="+mn-cs"/>
              </a:rPr>
              <a:t>, which is also found in the Father with a slow mark.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t>
            </a:r>
            <a:r>
              <a:rPr lang="en-US" altLang="ko-KR" sz="1200" kern="1200" dirty="0" err="1" smtClean="0">
                <a:solidFill>
                  <a:schemeClr val="tx1"/>
                </a:solidFill>
                <a:effectLst/>
                <a:latin typeface="+mn-lt"/>
                <a:ea typeface="+mn-ea"/>
                <a:cs typeface="+mn-cs"/>
              </a:rPr>
              <a:t>doRunning</a:t>
            </a:r>
            <a:r>
              <a:rPr lang="en-US" altLang="ko-KR" sz="1200" kern="1200" dirty="0" smtClean="0">
                <a:solidFill>
                  <a:schemeClr val="tx1"/>
                </a:solidFill>
                <a:effectLst/>
                <a:latin typeface="+mn-lt"/>
                <a:ea typeface="+mn-ea"/>
                <a:cs typeface="+mn-cs"/>
              </a:rPr>
              <a:t> in the child will printout Fast.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defining them, let’s execute the program.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“me” refers to the child.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makes a child, not a Father or Mother.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it will inherit the information from the Father and Mother.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tx1"/>
                </a:solidFill>
                <a:effectLst/>
                <a:latin typeface="+mn-lt"/>
                <a:ea typeface="+mn-ea"/>
                <a:cs typeface="+mn-cs"/>
              </a:rPr>
              <a:t>me.doFatherThing</a:t>
            </a:r>
            <a:r>
              <a:rPr lang="en-US" altLang="ko-KR" sz="1200" kern="1200" dirty="0" smtClean="0">
                <a:solidFill>
                  <a:schemeClr val="tx1"/>
                </a:solidFill>
                <a:effectLst/>
                <a:latin typeface="+mn-lt"/>
                <a:ea typeface="+mn-ea"/>
                <a:cs typeface="+mn-cs"/>
              </a:rPr>
              <a:t>() will call the Father’s </a:t>
            </a:r>
            <a:r>
              <a:rPr lang="en-US" altLang="ko-KR" sz="1200" kern="1200" dirty="0" err="1" smtClean="0">
                <a:solidFill>
                  <a:schemeClr val="tx1"/>
                </a:solidFill>
                <a:effectLst/>
                <a:latin typeface="+mn-lt"/>
                <a:ea typeface="+mn-ea"/>
                <a:cs typeface="+mn-cs"/>
              </a:rPr>
              <a:t>doFatherThing</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Before proceeding any further, however, when we initialized the child, we’ve seen a “super”.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super will call the superclass of the upper level class that I inherit.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a super class as well as the constructor that initializes it will be called.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observe that it calls the constructor of the Father, or Father is created.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a result, it will print out: Father is created, child is created.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there is no </a:t>
            </a:r>
            <a:r>
              <a:rPr lang="en-US" altLang="ko-KR" sz="1200" kern="1200" dirty="0" err="1" smtClean="0">
                <a:solidFill>
                  <a:schemeClr val="tx1"/>
                </a:solidFill>
                <a:effectLst/>
                <a:latin typeface="+mn-lt"/>
                <a:ea typeface="+mn-ea"/>
                <a:cs typeface="+mn-cs"/>
              </a:rPr>
              <a:t>doFatherThing</a:t>
            </a:r>
            <a:r>
              <a:rPr lang="en-US" altLang="ko-KR" sz="1200" kern="1200" dirty="0" smtClean="0">
                <a:solidFill>
                  <a:schemeClr val="tx1"/>
                </a:solidFill>
                <a:effectLst/>
                <a:latin typeface="+mn-lt"/>
                <a:ea typeface="+mn-ea"/>
                <a:cs typeface="+mn-cs"/>
              </a:rPr>
              <a:t> here, as it inherited member variables and member functions, the member variable and member function will be placed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Consequently, the Father’s action is printed out, followed by the Mother’s action with its relocation from here by </a:t>
            </a:r>
            <a:r>
              <a:rPr lang="en-US" altLang="ko-KR" sz="1200" kern="1200" dirty="0" err="1" smtClean="0">
                <a:solidFill>
                  <a:schemeClr val="tx1"/>
                </a:solidFill>
                <a:effectLst/>
                <a:latin typeface="+mn-lt"/>
                <a:ea typeface="+mn-ea"/>
                <a:cs typeface="+mn-cs"/>
              </a:rPr>
              <a:t>doMotherThing</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call </a:t>
            </a:r>
            <a:r>
              <a:rPr lang="en-US" altLang="ko-KR" sz="1200" kern="1200" dirty="0" err="1" smtClean="0">
                <a:solidFill>
                  <a:schemeClr val="tx1"/>
                </a:solidFill>
                <a:effectLst/>
                <a:latin typeface="+mn-lt"/>
                <a:ea typeface="+mn-ea"/>
                <a:cs typeface="+mn-cs"/>
              </a:rPr>
              <a:t>doRunning</a:t>
            </a:r>
            <a:r>
              <a:rPr lang="en-US" altLang="ko-KR" sz="1200" kern="1200" dirty="0" smtClean="0">
                <a:solidFill>
                  <a:schemeClr val="tx1"/>
                </a:solidFill>
                <a:effectLst/>
                <a:latin typeface="+mn-lt"/>
                <a:ea typeface="+mn-ea"/>
                <a:cs typeface="+mn-cs"/>
              </a:rPr>
              <a:t>, it will operate the child’s </a:t>
            </a:r>
            <a:r>
              <a:rPr lang="en-US" altLang="ko-KR" sz="1200" kern="1200" dirty="0" err="1" smtClean="0">
                <a:solidFill>
                  <a:schemeClr val="tx1"/>
                </a:solidFill>
                <a:effectLst/>
                <a:latin typeface="+mn-lt"/>
                <a:ea typeface="+mn-ea"/>
                <a:cs typeface="+mn-cs"/>
              </a:rPr>
              <a:t>doRunning</a:t>
            </a:r>
            <a:r>
              <a:rPr lang="en-US" altLang="ko-KR" sz="1200" kern="1200" dirty="0" smtClean="0">
                <a:solidFill>
                  <a:schemeClr val="tx1"/>
                </a:solidFill>
                <a:effectLst/>
                <a:latin typeface="+mn-lt"/>
                <a:ea typeface="+mn-ea"/>
                <a:cs typeface="+mn-cs"/>
              </a:rPr>
              <a:t>. In this case, it’s been modified for the child.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a result, it will print out fast.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the hometown of “me” will be “</a:t>
            </a:r>
            <a:r>
              <a:rPr lang="en-US" altLang="ko-KR" sz="1200" kern="1200" dirty="0" err="1" smtClean="0">
                <a:solidFill>
                  <a:schemeClr val="tx1"/>
                </a:solidFill>
                <a:effectLst/>
                <a:latin typeface="+mn-lt"/>
                <a:ea typeface="+mn-ea"/>
                <a:cs typeface="+mn-cs"/>
              </a:rPr>
              <a:t>jeju</a:t>
            </a:r>
            <a:r>
              <a:rPr lang="en-US" altLang="ko-KR" sz="1200" kern="1200" dirty="0" smtClean="0">
                <a:solidFill>
                  <a:schemeClr val="tx1"/>
                </a:solidFill>
                <a:effectLst/>
                <a:latin typeface="+mn-lt"/>
                <a:ea typeface="+mn-ea"/>
                <a:cs typeface="+mn-cs"/>
              </a:rPr>
              <a:t>”, and it will be inherited first.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there was no </a:t>
            </a:r>
            <a:r>
              <a:rPr lang="en-US" altLang="ko-KR" sz="1200" kern="1200" dirty="0" err="1" smtClean="0">
                <a:solidFill>
                  <a:schemeClr val="tx1"/>
                </a:solidFill>
                <a:effectLst/>
                <a:latin typeface="+mn-lt"/>
                <a:ea typeface="+mn-ea"/>
                <a:cs typeface="+mn-cs"/>
              </a:rPr>
              <a:t>strName</a:t>
            </a:r>
            <a:r>
              <a:rPr lang="en-US" altLang="ko-KR" sz="1200" kern="1200" dirty="0" smtClean="0">
                <a:solidFill>
                  <a:schemeClr val="tx1"/>
                </a:solidFill>
                <a:effectLst/>
                <a:latin typeface="+mn-lt"/>
                <a:ea typeface="+mn-ea"/>
                <a:cs typeface="+mn-cs"/>
              </a:rPr>
              <a:t> found above, it will call its own attribute, Moon.</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11</a:t>
            </a:fld>
            <a:endParaRPr lang="ko-KR" altLang="en-US"/>
          </a:p>
        </p:txBody>
      </p:sp>
    </p:spTree>
    <p:extLst>
      <p:ext uri="{BB962C8B-B14F-4D97-AF65-F5344CB8AC3E}">
        <p14:creationId xmlns:p14="http://schemas.microsoft.com/office/powerpoint/2010/main" val="2492349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 will take a close look at the previously mentioned super, “self”.</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self refers to an instance itself.</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find </a:t>
            </a:r>
            <a:r>
              <a:rPr lang="en-US" altLang="ko-KR" sz="1200" kern="1200" dirty="0" err="1" smtClean="0">
                <a:solidFill>
                  <a:schemeClr val="tx1"/>
                </a:solidFill>
                <a:effectLst/>
                <a:latin typeface="+mn-lt"/>
                <a:ea typeface="+mn-ea"/>
                <a:cs typeface="+mn-cs"/>
              </a:rPr>
              <a:t>self.strName</a:t>
            </a:r>
            <a:r>
              <a:rPr lang="en-US" altLang="ko-KR" sz="1200" kern="1200" dirty="0" smtClean="0">
                <a:solidFill>
                  <a:schemeClr val="tx1"/>
                </a:solidFill>
                <a:effectLst/>
                <a:latin typeface="+mn-lt"/>
                <a:ea typeface="+mn-ea"/>
                <a:cs typeface="+mn-cs"/>
              </a:rPr>
              <a:t> = </a:t>
            </a:r>
            <a:r>
              <a:rPr lang="en-US" altLang="ko-KR" sz="1200" kern="1200" dirty="0" err="1" smtClean="0">
                <a:solidFill>
                  <a:schemeClr val="tx1"/>
                </a:solidFill>
                <a:effectLst/>
                <a:latin typeface="+mn-lt"/>
                <a:ea typeface="+mn-ea"/>
                <a:cs typeface="+mn-cs"/>
              </a:rPr>
              <a:t>paramName</a:t>
            </a:r>
            <a:r>
              <a:rPr lang="en-US" altLang="ko-KR" sz="1200" kern="1200" dirty="0" smtClean="0">
                <a:solidFill>
                  <a:schemeClr val="tx1"/>
                </a:solidFill>
                <a:effectLst/>
                <a:latin typeface="+mn-lt"/>
                <a:ea typeface="+mn-ea"/>
                <a:cs typeface="+mn-cs"/>
              </a:rPr>
              <a:t> in a child.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the </a:t>
            </a:r>
            <a:r>
              <a:rPr lang="en-US" altLang="ko-KR" sz="1200" kern="1200" dirty="0" err="1" smtClean="0">
                <a:solidFill>
                  <a:schemeClr val="tx1"/>
                </a:solidFill>
                <a:effectLst/>
                <a:latin typeface="+mn-lt"/>
                <a:ea typeface="+mn-ea"/>
                <a:cs typeface="+mn-cs"/>
              </a:rPr>
              <a:t>self,strName</a:t>
            </a:r>
            <a:r>
              <a:rPr lang="en-US" altLang="ko-KR" sz="1200" kern="1200" dirty="0" smtClean="0">
                <a:solidFill>
                  <a:schemeClr val="tx1"/>
                </a:solidFill>
                <a:effectLst/>
                <a:latin typeface="+mn-lt"/>
                <a:ea typeface="+mn-ea"/>
                <a:cs typeface="+mn-cs"/>
              </a:rPr>
              <a:t> here means that </a:t>
            </a:r>
            <a:r>
              <a:rPr lang="en-US" altLang="ko-KR" sz="1200" kern="1200" dirty="0" err="1" smtClean="0">
                <a:solidFill>
                  <a:schemeClr val="tx1"/>
                </a:solidFill>
                <a:effectLst/>
                <a:latin typeface="+mn-lt"/>
                <a:ea typeface="+mn-ea"/>
                <a:cs typeface="+mn-cs"/>
              </a:rPr>
              <a:t>paramNam</a:t>
            </a:r>
            <a:r>
              <a:rPr lang="en-US" altLang="ko-KR" sz="1200" kern="1200" dirty="0" smtClean="0">
                <a:solidFill>
                  <a:schemeClr val="tx1"/>
                </a:solidFill>
                <a:effectLst/>
                <a:latin typeface="+mn-lt"/>
                <a:ea typeface="+mn-ea"/>
                <a:cs typeface="+mn-cs"/>
              </a:rPr>
              <a:t> above I used to update.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here comes the “Sun”.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other words, a self is not that complicated. It’s just an instance of its own.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super refers to the base class from which it inherits.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base class, you will find a super, which represents that a child belongs to its class. A self is in a class called child and searching for its super.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finds out an initial constructor to deliver </a:t>
            </a:r>
            <a:r>
              <a:rPr lang="en-US" altLang="ko-KR" sz="1200" kern="1200" dirty="0" err="1" smtClean="0">
                <a:solidFill>
                  <a:schemeClr val="tx1"/>
                </a:solidFill>
                <a:effectLst/>
                <a:latin typeface="+mn-lt"/>
                <a:ea typeface="+mn-ea"/>
                <a:cs typeface="+mn-cs"/>
              </a:rPr>
              <a:t>paramName</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search for the Father at the very beginning.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see that the first inheritance of the Father to call super is up to this point before the period (.). The one searching for a super so far is the Father.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What’s is after the period (.) indicates the Father.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What’s behind the period (.) is the thing to be found.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it searches for a constructor.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can be viewed that the syntax here will be called by the __</a:t>
            </a:r>
            <a:r>
              <a:rPr lang="en-US" altLang="ko-KR" sz="1200" kern="1200" dirty="0" err="1" smtClean="0">
                <a:solidFill>
                  <a:schemeClr val="tx1"/>
                </a:solidFill>
                <a:effectLst/>
                <a:latin typeface="+mn-lt"/>
                <a:ea typeface="+mn-ea"/>
                <a:cs typeface="+mn-cs"/>
              </a:rPr>
              <a:t>init</a:t>
            </a:r>
            <a:r>
              <a:rPr lang="en-US" altLang="ko-KR" sz="1200" kern="1200" dirty="0" smtClean="0">
                <a:solidFill>
                  <a:schemeClr val="tx1"/>
                </a:solidFill>
                <a:effectLst/>
                <a:latin typeface="+mn-lt"/>
                <a:ea typeface="+mn-ea"/>
                <a:cs typeface="+mn-cs"/>
              </a:rPr>
              <a:t>__ behind the period (.).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Lastly, </a:t>
            </a:r>
            <a:r>
              <a:rPr lang="en-US" altLang="ko-KR" sz="1200" kern="1200" dirty="0" err="1" smtClean="0">
                <a:solidFill>
                  <a:schemeClr val="tx1"/>
                </a:solidFill>
                <a:effectLst/>
                <a:latin typeface="+mn-lt"/>
                <a:ea typeface="+mn-ea"/>
                <a:cs typeface="+mn-cs"/>
              </a:rPr>
              <a:t>paramHome</a:t>
            </a:r>
            <a:r>
              <a:rPr lang="en-US" altLang="ko-KR" sz="1200" kern="1200" dirty="0" smtClean="0">
                <a:solidFill>
                  <a:schemeClr val="tx1"/>
                </a:solidFill>
                <a:effectLst/>
                <a:latin typeface="+mn-lt"/>
                <a:ea typeface="+mn-ea"/>
                <a:cs typeface="+mn-cs"/>
              </a:rPr>
              <a:t> comes here to update hometown.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we can see that when it accommodates the Sun and the Universe, the Universe comes in to update hometown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such, carrying out multiple inheritance, it will call the one that is inherited first. The keyword super is used to find out the ancestor that inherits first.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12</a:t>
            </a:fld>
            <a:endParaRPr lang="ko-KR" altLang="en-US"/>
          </a:p>
        </p:txBody>
      </p:sp>
    </p:spTree>
    <p:extLst>
      <p:ext uri="{BB962C8B-B14F-4D97-AF65-F5344CB8AC3E}">
        <p14:creationId xmlns:p14="http://schemas.microsoft.com/office/powerpoint/2010/main" val="2841339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learned about the concepts of encapsulation and inheritance.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I will introduce the concept of polymorphism.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What’s the meaning of “polymorphism”?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ko-KR" sz="1200" kern="120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Poly means many.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Morph means a shape.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poly is many and morph means a shape, polymorphism means “diverse shapes”.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are to apply the word to a species of creature, a pale colored one will be referred to as light morph and a darker one is called a dark morph.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example represents that a different behavior occurs.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These creatures are identical from a larger perspective, but they have different details.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two may both be spotted, but they have different shades.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two elements share similar signatures, but their behaviors diverge greatly, we consider this as polymorphism.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signature is also called method signature. It can be viewed as the identifying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people are distinguished by their different signatures, we can discern between different methods with signatures.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name and parameter of a method will form its signature.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this function, we have method overriding and method overloading in a polymorph.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Method overriding can be considered as sub1, while method overloading can be viewed as sub2.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Polymorphism is applied on the premise of inheritance. When the base class has a method signature called A(</a:t>
            </a:r>
            <a:r>
              <a:rPr lang="en-US" altLang="ko-KR" sz="1200" kern="1200" dirty="0" err="1" smtClean="0">
                <a:solidFill>
                  <a:schemeClr val="tx1"/>
                </a:solidFill>
                <a:effectLst/>
                <a:latin typeface="+mn-lt"/>
                <a:ea typeface="+mn-ea"/>
                <a:cs typeface="+mn-cs"/>
              </a:rPr>
              <a:t>num</a:t>
            </a:r>
            <a:r>
              <a:rPr lang="en-US" altLang="ko-KR" sz="1200" kern="1200" dirty="0" smtClean="0">
                <a:solidFill>
                  <a:schemeClr val="tx1"/>
                </a:solidFill>
                <a:effectLst/>
                <a:latin typeface="+mn-lt"/>
                <a:ea typeface="+mn-ea"/>
                <a:cs typeface="+mn-cs"/>
              </a:rPr>
              <a:t>) and child class has A(</a:t>
            </a:r>
            <a:r>
              <a:rPr lang="en-US" altLang="ko-KR" sz="1200" kern="1200" dirty="0" err="1" smtClean="0">
                <a:solidFill>
                  <a:schemeClr val="tx1"/>
                </a:solidFill>
                <a:effectLst/>
                <a:latin typeface="+mn-lt"/>
                <a:ea typeface="+mn-ea"/>
                <a:cs typeface="+mn-cs"/>
              </a:rPr>
              <a:t>num</a:t>
            </a:r>
            <a:r>
              <a:rPr lang="en-US" altLang="ko-KR" sz="1200" kern="1200" dirty="0" smtClean="0">
                <a:solidFill>
                  <a:schemeClr val="tx1"/>
                </a:solidFill>
                <a:effectLst/>
                <a:latin typeface="+mn-lt"/>
                <a:ea typeface="+mn-ea"/>
                <a:cs typeface="+mn-cs"/>
              </a:rPr>
              <a:t>), we can say that the two signatures are identical.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same situation with the previous example of </a:t>
            </a:r>
            <a:r>
              <a:rPr lang="en-US" altLang="ko-KR" sz="1200" kern="1200" dirty="0" err="1" smtClean="0">
                <a:solidFill>
                  <a:schemeClr val="tx1"/>
                </a:solidFill>
                <a:effectLst/>
                <a:latin typeface="+mn-lt"/>
                <a:ea typeface="+mn-ea"/>
                <a:cs typeface="+mn-cs"/>
              </a:rPr>
              <a:t>doRunning</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called method overriding.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With overriding, the method located at the base class will be ignored. Then, a newly defined method in a child class will be implemented.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other words, the method suggested by the base will be neglected, and the method defined by the child will be called.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Next, there is method overloading.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Method overloading means that it will have a variety of methods.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While the method name stays identical, it has different parameters to execute various things.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method overloading.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Various operations are adopted to a single method name, so it is overloaded.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see that a class referred to as a “building” is defined.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tx1"/>
                </a:solidFill>
                <a:effectLst/>
                <a:latin typeface="+mn-lt"/>
                <a:ea typeface="+mn-ea"/>
                <a:cs typeface="+mn-cs"/>
              </a:rPr>
              <a:t>openDoor</a:t>
            </a:r>
            <a:r>
              <a:rPr lang="en-US" altLang="ko-KR" sz="1200" kern="1200" dirty="0" smtClean="0">
                <a:solidFill>
                  <a:schemeClr val="tx1"/>
                </a:solidFill>
                <a:effectLst/>
                <a:latin typeface="+mn-lt"/>
                <a:ea typeface="+mn-ea"/>
                <a:cs typeface="+mn-cs"/>
              </a:rPr>
              <a:t> is also defined here.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class named as “hotel” was defined with the definition of </a:t>
            </a:r>
            <a:r>
              <a:rPr lang="en-US" altLang="ko-KR" sz="1200" kern="1200" dirty="0" err="1" smtClean="0">
                <a:solidFill>
                  <a:schemeClr val="tx1"/>
                </a:solidFill>
                <a:effectLst/>
                <a:latin typeface="+mn-lt"/>
                <a:ea typeface="+mn-ea"/>
                <a:cs typeface="+mn-cs"/>
              </a:rPr>
              <a:t>openDoor</a:t>
            </a:r>
            <a:r>
              <a:rPr lang="en-US" altLang="ko-KR" sz="1200" kern="1200" dirty="0" smtClean="0">
                <a:solidFill>
                  <a:schemeClr val="tx1"/>
                </a:solidFill>
                <a:effectLst/>
                <a:latin typeface="+mn-lt"/>
                <a:ea typeface="+mn-ea"/>
                <a:cs typeface="+mn-cs"/>
              </a:rPr>
              <a:t> again.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also a range of methods of </a:t>
            </a:r>
            <a:r>
              <a:rPr lang="en-US" altLang="ko-KR" sz="1200" kern="1200" dirty="0" err="1" smtClean="0">
                <a:solidFill>
                  <a:schemeClr val="tx1"/>
                </a:solidFill>
                <a:effectLst/>
                <a:latin typeface="+mn-lt"/>
                <a:ea typeface="+mn-ea"/>
                <a:cs typeface="+mn-cs"/>
              </a:rPr>
              <a:t>checkIn</a:t>
            </a:r>
            <a:r>
              <a:rPr lang="en-US" altLang="ko-KR" sz="1200" kern="1200" dirty="0" smtClean="0">
                <a:solidFill>
                  <a:schemeClr val="tx1"/>
                </a:solidFill>
                <a:effectLst/>
                <a:latin typeface="+mn-lt"/>
                <a:ea typeface="+mn-ea"/>
                <a:cs typeface="+mn-cs"/>
              </a:rPr>
              <a:t>(self), </a:t>
            </a:r>
            <a:r>
              <a:rPr lang="en-US" altLang="ko-KR" sz="1200" kern="1200" dirty="0" err="1" smtClean="0">
                <a:solidFill>
                  <a:schemeClr val="tx1"/>
                </a:solidFill>
                <a:effectLst/>
                <a:latin typeface="+mn-lt"/>
                <a:ea typeface="+mn-ea"/>
                <a:cs typeface="+mn-cs"/>
              </a:rPr>
              <a:t>checkIn</a:t>
            </a:r>
            <a:r>
              <a:rPr lang="en-US" altLang="ko-KR" sz="1200" kern="1200" dirty="0" smtClean="0">
                <a:solidFill>
                  <a:schemeClr val="tx1"/>
                </a:solidFill>
                <a:effectLst/>
                <a:latin typeface="+mn-lt"/>
                <a:ea typeface="+mn-ea"/>
                <a:cs typeface="+mn-cs"/>
              </a:rPr>
              <a:t>(self, days) constructed.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Next, an instantiation takes place with the hotel.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assists us to make various calls.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a building is also generated.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building is constructed, and when you see what’s underneath, it is possible to define </a:t>
            </a:r>
            <a:r>
              <a:rPr lang="en-US" altLang="ko-KR" sz="1200" kern="1200" dirty="0" err="1" smtClean="0">
                <a:solidFill>
                  <a:schemeClr val="tx1"/>
                </a:solidFill>
                <a:effectLst/>
                <a:latin typeface="+mn-lt"/>
                <a:ea typeface="+mn-ea"/>
                <a:cs typeface="+mn-cs"/>
              </a:rPr>
              <a:t>strAddress</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hotel below shows the newly defined statement, </a:t>
            </a:r>
            <a:r>
              <a:rPr lang="en-US" altLang="ko-KR" sz="1200" kern="1200" dirty="0" err="1" smtClean="0">
                <a:solidFill>
                  <a:schemeClr val="tx1"/>
                </a:solidFill>
                <a:effectLst/>
                <a:latin typeface="+mn-lt"/>
                <a:ea typeface="+mn-ea"/>
                <a:cs typeface="+mn-cs"/>
              </a:rPr>
              <a:t>openDoor</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a hotel inherits the building, it will be overridden.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At present, it is necessary to specify that the inheritance has occurred by writing down (Building) on the hotel to perform accurate overriding.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Overloading is used to implement details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do not have specific values in </a:t>
            </a:r>
            <a:r>
              <a:rPr lang="en-US" altLang="ko-KR" sz="1200" kern="1200" dirty="0" err="1" smtClean="0">
                <a:solidFill>
                  <a:schemeClr val="tx1"/>
                </a:solidFill>
                <a:effectLst/>
                <a:latin typeface="+mn-lt"/>
                <a:ea typeface="+mn-ea"/>
                <a:cs typeface="+mn-cs"/>
              </a:rPr>
              <a:t>checkin</a:t>
            </a:r>
            <a:r>
              <a:rPr lang="en-US" altLang="ko-KR" sz="1200" kern="1200" dirty="0" smtClean="0">
                <a:solidFill>
                  <a:schemeClr val="tx1"/>
                </a:solidFill>
                <a:effectLst/>
                <a:latin typeface="+mn-lt"/>
                <a:ea typeface="+mn-ea"/>
                <a:cs typeface="+mn-cs"/>
              </a:rPr>
              <a:t>, it was supposed to check in for a day. With the introduction of parameters, you can start the number of days for the stay at the hotel.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typical of Python. Here, days = 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days may be accommodated or not. It can also be called with </a:t>
            </a:r>
            <a:r>
              <a:rPr lang="en-US" altLang="ko-KR" sz="1200" kern="1200" dirty="0" err="1" smtClean="0">
                <a:solidFill>
                  <a:schemeClr val="tx1"/>
                </a:solidFill>
                <a:effectLst/>
                <a:latin typeface="+mn-lt"/>
                <a:ea typeface="+mn-ea"/>
                <a:cs typeface="+mn-cs"/>
              </a:rPr>
              <a:t>checkIn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case, a default value of 1 will be automatically applied to the days, and it will be declared as above.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apply a specific value in the location, the value will be applied to days, printing out that the stay is for 2 days.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a default value is used for method overloading.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such, “override” executes a new method by putting on an identical method signature in the base class. “overload” is used to define how a method signature will behave in a different situation.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13</a:t>
            </a:fld>
            <a:endParaRPr lang="ko-KR" altLang="en-US"/>
          </a:p>
        </p:txBody>
      </p:sp>
    </p:spTree>
    <p:extLst>
      <p:ext uri="{BB962C8B-B14F-4D97-AF65-F5344CB8AC3E}">
        <p14:creationId xmlns:p14="http://schemas.microsoft.com/office/powerpoint/2010/main" val="274571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covered a method override previously.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dealing with a polymorphism, we’ve studied the concepts of method overriding and method overloading.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 will go over what is an abstract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abstract class refers to a class. A class that bears an abstract method is called an abstract 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abstract method defines a signature part of the method only.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an abstract method contains the definition for a signature part, but it doesn’t have the implementation part.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suppose that several engineers are working on something.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say I’m making a window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we make a window class, even if it’s not determined if it’s a sliding door or a hinged door, it is necessary to specify that it should be open.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when an abstract class is used.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allows you to determine a method signature and leave the implementation part to others.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abstract class is not really competitive information. It’s something like a half-made product.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we cannot make an instance out of an abstract class. Abstract classes can’t be executed.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a general class inherits and overrides abstract methods for full implementation, it will instantiate the inherited general class and subsequently be put to use.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will find that a class named as “Room” has </a:t>
            </a:r>
            <a:r>
              <a:rPr lang="en-US" altLang="ko-KR" sz="1200" kern="1200" dirty="0" err="1" smtClean="0">
                <a:solidFill>
                  <a:schemeClr val="tx1"/>
                </a:solidFill>
                <a:effectLst/>
                <a:latin typeface="+mn-lt"/>
                <a:ea typeface="+mn-ea"/>
                <a:cs typeface="+mn-cs"/>
              </a:rPr>
              <a:t>abc.abstractmethod</a:t>
            </a:r>
            <a:r>
              <a:rPr lang="en-US" altLang="ko-KR" sz="1200" kern="1200" dirty="0" smtClean="0">
                <a:solidFill>
                  <a:schemeClr val="tx1"/>
                </a:solidFill>
                <a:effectLst/>
                <a:latin typeface="+mn-lt"/>
                <a:ea typeface="+mn-ea"/>
                <a:cs typeface="+mn-cs"/>
              </a:rPr>
              <a:t> in the code.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clearly specifies that it is an abstract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nothing actually implemented, and there is only a keyword, pass.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means that this block is completed and has nothing in it.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there is a Room, it is necessary to write down what’s actually used in the </a:t>
            </a:r>
            <a:r>
              <a:rPr lang="en-US" altLang="ko-KR" sz="1200" kern="1200" dirty="0" err="1" smtClean="0">
                <a:solidFill>
                  <a:schemeClr val="tx1"/>
                </a:solidFill>
                <a:effectLst/>
                <a:latin typeface="+mn-lt"/>
                <a:ea typeface="+mn-ea"/>
                <a:cs typeface="+mn-cs"/>
              </a:rPr>
              <a:t>BedRoom</a:t>
            </a:r>
            <a:r>
              <a:rPr lang="en-US" altLang="ko-KR" sz="1200" kern="1200" dirty="0" smtClean="0">
                <a:solidFill>
                  <a:schemeClr val="tx1"/>
                </a:solidFill>
                <a:effectLst/>
                <a:latin typeface="+mn-lt"/>
                <a:ea typeface="+mn-ea"/>
                <a:cs typeface="+mn-cs"/>
              </a:rPr>
              <a:t>(Room) to implement </a:t>
            </a:r>
            <a:r>
              <a:rPr lang="en-US" altLang="ko-KR" sz="1200" kern="1200" dirty="0" err="1" smtClean="0">
                <a:solidFill>
                  <a:schemeClr val="tx1"/>
                </a:solidFill>
                <a:effectLst/>
                <a:latin typeface="+mn-lt"/>
                <a:ea typeface="+mn-ea"/>
                <a:cs typeface="+mn-cs"/>
              </a:rPr>
              <a:t>openDoor</a:t>
            </a:r>
            <a:r>
              <a:rPr lang="en-US" altLang="ko-KR" sz="1200" kern="1200" dirty="0" smtClean="0">
                <a:solidFill>
                  <a:schemeClr val="tx1"/>
                </a:solidFill>
                <a:effectLst/>
                <a:latin typeface="+mn-lt"/>
                <a:ea typeface="+mn-ea"/>
                <a:cs typeface="+mn-cs"/>
              </a:rPr>
              <a:t> and </a:t>
            </a:r>
            <a:r>
              <a:rPr lang="en-US" altLang="ko-KR" sz="1200" kern="1200" dirty="0" err="1" smtClean="0">
                <a:solidFill>
                  <a:schemeClr val="tx1"/>
                </a:solidFill>
                <a:effectLst/>
                <a:latin typeface="+mn-lt"/>
                <a:ea typeface="+mn-ea"/>
                <a:cs typeface="+mn-cs"/>
              </a:rPr>
              <a:t>openWindow</a:t>
            </a:r>
            <a:r>
              <a:rPr lang="en-US" altLang="ko-KR" sz="1200" kern="1200" dirty="0" smtClean="0">
                <a:solidFill>
                  <a:schemeClr val="tx1"/>
                </a:solidFill>
                <a:effectLst/>
                <a:latin typeface="+mn-lt"/>
                <a:ea typeface="+mn-ea"/>
                <a:cs typeface="+mn-cs"/>
              </a:rPr>
              <a:t> for a full instantiation.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only one inherits a method and there is nothing to inherit here as in Lobby, it will lead to an error. This is because of the unimplemented abstract method as shown below.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do not make this kind of design, there would be nothing like that.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if you conduct a design systematically, you will find an abstract class very useful.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14</a:t>
            </a:fld>
            <a:endParaRPr lang="ko-KR" altLang="en-US"/>
          </a:p>
        </p:txBody>
      </p:sp>
    </p:spTree>
    <p:extLst>
      <p:ext uri="{BB962C8B-B14F-4D97-AF65-F5344CB8AC3E}">
        <p14:creationId xmlns:p14="http://schemas.microsoft.com/office/powerpoint/2010/main" val="265340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Previously, I said that there is a basic class called an “object”.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can be said that all Python classes are descendants of an object.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Even if you do not want to inherit it, it can be said that it will receive an object immediately.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there is no inheritance here, it will accommodate an object as it 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object is empty.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it hides a method assigned by Python.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make the most of it by overriding the hidden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Some of the hidden methods in the object are as follows.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__</a:t>
            </a:r>
            <a:r>
              <a:rPr lang="en-US" altLang="ko-KR" sz="1200" kern="1200" dirty="0" err="1" smtClean="0">
                <a:solidFill>
                  <a:schemeClr val="tx1"/>
                </a:solidFill>
                <a:effectLst/>
                <a:latin typeface="+mn-lt"/>
                <a:ea typeface="+mn-ea"/>
                <a:cs typeface="+mn-cs"/>
              </a:rPr>
              <a:t>init</a:t>
            </a:r>
            <a:r>
              <a:rPr lang="en-US" altLang="ko-KR" sz="1200" kern="1200" dirty="0" smtClean="0">
                <a:solidFill>
                  <a:schemeClr val="tx1"/>
                </a:solidFill>
                <a:effectLst/>
                <a:latin typeface="+mn-lt"/>
                <a:ea typeface="+mn-ea"/>
                <a:cs typeface="+mn-cs"/>
              </a:rPr>
              <a:t>__ is a constructor.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Overriding the constructor enables us to initialize a basic setting.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means that there is something inside the object that carries out initializing.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we will override them to apply.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Before, we’ve taken it to be merely declared, but the truth is that the method of an object is overridden.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same goes for a destructor.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might find the content below useful.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Unlike “is”, equality compares memory values, rather than a memory space.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“a” is substituted by 10, and “b” by 10, and we say a == b, then we can easily see that value are being compared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what are the things that compare complicated classes?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three attributes here, and we are going to compare them if they are identical. Then, we can make something out of the __</a:t>
            </a:r>
            <a:r>
              <a:rPr lang="en-US" altLang="ko-KR" sz="1200" kern="1200" dirty="0" err="1" smtClean="0">
                <a:solidFill>
                  <a:schemeClr val="tx1"/>
                </a:solidFill>
                <a:effectLst/>
                <a:latin typeface="+mn-lt"/>
                <a:ea typeface="+mn-ea"/>
                <a:cs typeface="+mn-cs"/>
              </a:rPr>
              <a:t>eq</a:t>
            </a:r>
            <a:r>
              <a:rPr lang="en-US" altLang="ko-KR" sz="1200" kern="1200" dirty="0" smtClean="0">
                <a:solidFill>
                  <a:schemeClr val="tx1"/>
                </a:solidFill>
                <a:effectLst/>
                <a:latin typeface="+mn-lt"/>
                <a:ea typeface="+mn-ea"/>
                <a:cs typeface="+mn-cs"/>
              </a:rPr>
              <a:t>__.</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return True or False, the method will be called during the equality check to produce the equality return.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__</a:t>
            </a:r>
            <a:r>
              <a:rPr lang="en-US" altLang="ko-KR" sz="1200" kern="1200" dirty="0" err="1" smtClean="0">
                <a:solidFill>
                  <a:schemeClr val="tx1"/>
                </a:solidFill>
                <a:effectLst/>
                <a:latin typeface="+mn-lt"/>
                <a:ea typeface="+mn-ea"/>
                <a:cs typeface="+mn-cs"/>
              </a:rPr>
              <a:t>cmp</a:t>
            </a:r>
            <a:r>
              <a:rPr lang="en-US" altLang="ko-KR" sz="1200" kern="1200" dirty="0" smtClean="0">
                <a:solidFill>
                  <a:schemeClr val="tx1"/>
                </a:solidFill>
                <a:effectLst/>
                <a:latin typeface="+mn-lt"/>
                <a:ea typeface="+mn-ea"/>
                <a:cs typeface="+mn-cs"/>
              </a:rPr>
              <a:t>__ compares which value is larger than the other. __add__ is applied for implementing addition on the strings.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use the basic functions of Python more easily by overriding these hidden methods in an object.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something called Duck Type.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we can see that as </a:t>
            </a:r>
            <a:r>
              <a:rPr lang="en-US" altLang="ko-KR" sz="1200" kern="1200" dirty="0" err="1" smtClean="0">
                <a:solidFill>
                  <a:schemeClr val="tx1"/>
                </a:solidFill>
                <a:effectLst/>
                <a:latin typeface="+mn-lt"/>
                <a:ea typeface="+mn-ea"/>
                <a:cs typeface="+mn-cs"/>
              </a:rPr>
              <a:t>self.getVolume</a:t>
            </a:r>
            <a:r>
              <a:rPr lang="en-US" altLang="ko-KR" sz="1200" kern="1200" dirty="0" smtClean="0">
                <a:solidFill>
                  <a:schemeClr val="tx1"/>
                </a:solidFill>
                <a:effectLst/>
                <a:latin typeface="+mn-lt"/>
                <a:ea typeface="+mn-ea"/>
                <a:cs typeface="+mn-cs"/>
              </a:rPr>
              <a:t>() is served to pre-determine what is a self, it can call a method, </a:t>
            </a:r>
            <a:r>
              <a:rPr lang="en-US" altLang="ko-KR" sz="1200" kern="1200" dirty="0" err="1" smtClean="0">
                <a:solidFill>
                  <a:schemeClr val="tx1"/>
                </a:solidFill>
                <a:effectLst/>
                <a:latin typeface="+mn-lt"/>
                <a:ea typeface="+mn-ea"/>
                <a:cs typeface="+mn-cs"/>
              </a:rPr>
              <a:t>getVolume</a:t>
            </a:r>
            <a:r>
              <a:rPr lang="en-US" altLang="ko-KR" sz="1200" kern="1200" dirty="0" smtClean="0">
                <a:solidFill>
                  <a:schemeClr val="tx1"/>
                </a:solidFill>
                <a:effectLst/>
                <a:latin typeface="+mn-lt"/>
                <a:ea typeface="+mn-ea"/>
                <a:cs typeface="+mn-cs"/>
              </a:rPr>
              <a:t>, in advance.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Using a parameter called “other”, not “self”, however, we can use the </a:t>
            </a:r>
            <a:r>
              <a:rPr lang="en-US" altLang="ko-KR" sz="1200" kern="1200" dirty="0" err="1" smtClean="0">
                <a:solidFill>
                  <a:schemeClr val="tx1"/>
                </a:solidFill>
                <a:effectLst/>
                <a:latin typeface="+mn-lt"/>
                <a:ea typeface="+mn-ea"/>
                <a:cs typeface="+mn-cs"/>
              </a:rPr>
              <a:t>getVolume</a:t>
            </a:r>
            <a:r>
              <a:rPr lang="en-US" altLang="ko-KR" sz="1200" kern="1200" dirty="0" smtClean="0">
                <a:solidFill>
                  <a:schemeClr val="tx1"/>
                </a:solidFill>
                <a:effectLst/>
                <a:latin typeface="+mn-lt"/>
                <a:ea typeface="+mn-ea"/>
                <a:cs typeface="+mn-cs"/>
              </a:rPr>
              <a:t> of “other”.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case, how can we recognize if other is an instance of the class, Room?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answer is that we don’t know.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because “other” is not bound to Room only.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we built the program under the vague assumption that it would be a Room.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the Duck type.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other is actually applied, if “other” is the instance of Room, it will operate smoothly.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it is also possible it won’t run at all.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it is not a class named as Room, then this will cause an error during program execution.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Such a policy is called “easier to ask for forgiveness than permission”.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a program is based on permission, it means that its types are already declared. Only the relevant elements for types will be entered, and so, there are no errors. In a sense, there is nothing to forgive.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it is a policy to deliberately allow an error for running a program.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element contributes to the reputation of Python as a faster programing language.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15</a:t>
            </a:fld>
            <a:endParaRPr lang="ko-KR" altLang="en-US"/>
          </a:p>
        </p:txBody>
      </p:sp>
    </p:spTree>
    <p:extLst>
      <p:ext uri="{BB962C8B-B14F-4D97-AF65-F5344CB8AC3E}">
        <p14:creationId xmlns:p14="http://schemas.microsoft.com/office/powerpoint/2010/main" val="52797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far, we’ve discussed more about classes than UML notation.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learned how to use classes pretty well.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Also, we’ve talked about how to design a class better.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reality, there are a range of UML diagrams.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our class, what we handle will be limited to class diagrams, but there are more of this sort such as use-case diagram, state diagram, and deployment diagram used in reality.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use-case diagram.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characteristics of the use-case diagram lies in its focus on people. Thus, it represents how people would behave.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for class diagram, we will be frequently dealing with this type of diagram.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state diagram allows us to see how the content of a method develops. It would be similar to a flow chart.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deployment diagram shows that how to make a package and how to organize a server.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we use an objective-oriented paradigm, we place emphasis on a class diagram and delve into classes further.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Nonetheless, we should not forget that there are various design documents beside what we learned.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take a deeper look into the UML class diagram.</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16</a:t>
            </a:fld>
            <a:endParaRPr lang="ko-KR" altLang="en-US"/>
          </a:p>
        </p:txBody>
      </p:sp>
    </p:spTree>
    <p:extLst>
      <p:ext uri="{BB962C8B-B14F-4D97-AF65-F5344CB8AC3E}">
        <p14:creationId xmlns:p14="http://schemas.microsoft.com/office/powerpoint/2010/main" val="1943766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learned all sorts of things about what a class is in the previous lecture.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bet that now you have an inkling of what an abstract class might be, right?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person here is something that we need to represent.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should be an abstract method we can use to represent this person.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this abstract method to be a class capable of a full instantiation, it should inherit and use it by overriding the abstract method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we have an abstract method, which can be transformed into this by overriding the method, which means an inheritance.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instantiation or unnamed instance is used in a program.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define member variables and methods like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Visibility options assist an encapsulation.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possible to override or overload these methods.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you can see here, it generates a list for method names and input parameters here. We call this a method signature.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a method signature holds a constant, we can override a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a signature is identical for the super class and the inheriting subclass, the method of the child class will be the representing one.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 the other hand, if the names of method signature are identical but have similar, different parameters, these will be called overloading methods.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method overload has a number of methods capable of holding various parameters, but its name should be the same.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Python offers various default values, we can implement the method overload.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17</a:t>
            </a:fld>
            <a:endParaRPr lang="ko-KR" altLang="en-US"/>
          </a:p>
        </p:txBody>
      </p:sp>
    </p:spTree>
    <p:extLst>
      <p:ext uri="{BB962C8B-B14F-4D97-AF65-F5344CB8AC3E}">
        <p14:creationId xmlns:p14="http://schemas.microsoft.com/office/powerpoint/2010/main" val="32028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big program simply can’t be completed with a single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so, it uses groups of classes.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this can be considered a real blueprint.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we have a total of 8 of these classes.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this isn’t a large program.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simple as ABC.</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blueprint specifies what is the mutual relationship among these classes.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if a straight line is drawn between the classes, what would be their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you think about it, this represents an association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should be able to understand the relationship of the classes through their association.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requires the ability to read a blueprint.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touched upon generalization briefly.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talk a bit about inheritance.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Credit is named as a class. It is a subclass of “payment” and inherits the payment.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same manner, cash inherits the payment, as does a check.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three different methods for producing some values.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they have in common is that they determine how much to pay, in other words, the amount.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while they have their shared attribute—the amount—from a payment, each of them demands different elements: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credit card requires a credit card number, cash needs to note “how much money was collected,” and a name Is needed for a bank check.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arrow is called a hollow point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We’re going to call this type of arrow a hollow point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basically an empty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association relationship would be just a straight line or a one-way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generalization, and that is an association.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addition, there is another notation we should know.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you can see, it’s a diamond shaped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particular arrow is used to express an aggregation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These classes have different relationships such as association, generalization, and aggregation, through which they’re implemented.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find out how to read these relationships.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18</a:t>
            </a:fld>
            <a:endParaRPr lang="ko-KR" altLang="en-US"/>
          </a:p>
        </p:txBody>
      </p:sp>
    </p:spTree>
    <p:extLst>
      <p:ext uri="{BB962C8B-B14F-4D97-AF65-F5344CB8AC3E}">
        <p14:creationId xmlns:p14="http://schemas.microsoft.com/office/powerpoint/2010/main" val="1121994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we’re going to tackle generalization.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Generalization is primarily based on the inheritance relationship I’ve mentioned before.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Inheritance inevitably produces two different types of classes: super class and subclass.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Another name for it is an “is-a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instance, let’s say, “A customer is a person”.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customer is a type of a person.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direction of the arrow is from the customer to the person.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subclass points out a superclass with a hollow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True to its name, this is a “generalization”. After all, it’s not a specialization, is 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arrow will go toward the direction of a generalization.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relationship from customer to person is a generalization. The reverse direction would be a specialization.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indicated by the use of a hollow triangle shape.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have this sort of shape at the tip.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what we may refer to a base class is the person. Over here, Park::Customer, </a:t>
            </a:r>
            <a:r>
              <a:rPr lang="en-US" altLang="ko-KR" sz="1200" kern="1200" dirty="0" err="1" smtClean="0">
                <a:solidFill>
                  <a:schemeClr val="tx1"/>
                </a:solidFill>
                <a:effectLst/>
                <a:latin typeface="+mn-lt"/>
                <a:ea typeface="+mn-ea"/>
                <a:cs typeface="+mn-cs"/>
              </a:rPr>
              <a:t>Koh</a:t>
            </a:r>
            <a:r>
              <a:rPr lang="en-US" altLang="ko-KR" sz="1200" kern="1200" dirty="0" smtClean="0">
                <a:solidFill>
                  <a:schemeClr val="tx1"/>
                </a:solidFill>
                <a:effectLst/>
                <a:latin typeface="+mn-lt"/>
                <a:ea typeface="+mn-ea"/>
                <a:cs typeface="+mn-cs"/>
              </a:rPr>
              <a:t>::Customer, are what we would call leaf classes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leaf is a class at the far end of the base 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Suppose that this middle part is a stem. The leaf classes are those that branch out away from the stem.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generalization has the characteristics of an inheritance.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it is not declared as an attribute, the national registration number can be found for a customer and employee.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Likewise, while a function, “log in”, is not declared here, it is already included in the method list. It  works because it’s already been declared for an employee.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if we add one more log in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would be “override”.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would happen if we log in here with some inputs?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would be a method overload for a method signature that does not make a perfect match with the changed input parameters.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From what we can see, a generalization is closely related to the inheritance we discussed before.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19</a:t>
            </a:fld>
            <a:endParaRPr lang="ko-KR" altLang="en-US"/>
          </a:p>
        </p:txBody>
      </p:sp>
    </p:spTree>
    <p:extLst>
      <p:ext uri="{BB962C8B-B14F-4D97-AF65-F5344CB8AC3E}">
        <p14:creationId xmlns:p14="http://schemas.microsoft.com/office/powerpoint/2010/main" val="227344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objective of this week’s lecture is to learn an object-oriented paradigm. In doing so, we’ll learn a good way to design a very basic program.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First, you’ve got to know how to read a blueprint, at the very least.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no guarantee that you’ll be able to create sound software design and complicated software at first.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you do need to be able to read others’ designs and get the knack of recognizing what is good design.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respect, you will study how to set the basic direction of a design – just like naturalism or urbanistic architecture design – for the basic concepts, in addition to ways to implement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what the object-oriented concept is all about.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we cover that concept, we will move on and learn how to draw and read a blueprint.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Lastly, there are some things I can’t cover in this lecture. It will, however, be provided to you in the lecture materials.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some commonly used patterns for software design, and it will be offered to you as reference. </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a:t>
            </a:fld>
            <a:endParaRPr lang="ko-KR" altLang="en-US"/>
          </a:p>
        </p:txBody>
      </p:sp>
    </p:spTree>
    <p:extLst>
      <p:ext uri="{BB962C8B-B14F-4D97-AF65-F5344CB8AC3E}">
        <p14:creationId xmlns:p14="http://schemas.microsoft.com/office/powerpoint/2010/main" val="819855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examined what is a generalization and learned that it is related to inheritance.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that is not the case for association, our main topic this time.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haven’t really discussed about “association”.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Just like how generalization is an is-a relationship, an association relationship is a has-a relation.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has-a relationship is a relationship in which a class has something.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meaning of ‘some class has information’ is relevant to member variables.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look at the source code here as an example.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customer class has a list called a list account.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store a multiple number of accounts.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even includes a method called </a:t>
            </a:r>
            <a:r>
              <a:rPr lang="en-US" altLang="ko-KR" sz="1200" kern="1200" dirty="0" err="1" smtClean="0">
                <a:solidFill>
                  <a:schemeClr val="tx1"/>
                </a:solidFill>
                <a:effectLst/>
                <a:latin typeface="+mn-lt"/>
                <a:ea typeface="+mn-ea"/>
                <a:cs typeface="+mn-cs"/>
              </a:rPr>
              <a:t>addBankAccount</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a customer can have several accounts.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just like how you might have multiple accounts at a bank.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Anyway, this describes that one customer has a number of accounts.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move on and look at a bank account.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type of account.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see a string account holder.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assume that an account holder would designate one customer.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say that it contains a string for now. It can later accommodate the class information called “customer” after receiving it.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imperative for one account to be identified by one customer. The account needs to hold that information.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Hence, we may say that one account has one customer.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a has-a relationship requires multiplicity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means that has-a relationships must be able to contain plural forms of information.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real world, a single customer can have N number of accounts, and one account has one customer.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expression of an association relationship is normally a simple line that links classes.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there are some occasions in which an arrow is attached.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simple arrow represents a certain direction, just like when we demonstrated how one customer can have a number of bank accounts.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Put it simply, the arrow is used to show that a certain class has a way to reference the 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member variable of the class is holding an indicator that directs it.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what happens if we don’t have an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shows that they are mutually connected.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used when there is a mutual direction.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that case, arrows will be applied to both ends, or arrows are omitted altogether.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case, an arrow is adopted to demonstrate a one-sided direction. A two-sided arrow or a simple line means that the relevant direction goes both ways.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Basically, an arrow may be viewed as a barometer to show if some navigation is allowed.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shown in the example, the line can be tagged.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 tag here called “has account”.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represents that the customer has a bank account or the bank account is owned by a certain customer.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Both associations clearly specify a “has account”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this example uses names, and the same applies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shows that the “has account” relationship holds an account from this perspective, while the account is held by the customer from this other perspective.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such, the multiplicity is denoted as 1 and an asterisk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1 and asterisk (*) are in the one-to-many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means that one can hold a multiple of things.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More accurately, it signifies that the one here can hold one customer in this case.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identical with the source code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Thanks to the customer’s list, it can retain a number of accounts.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Putting it a different way, one customer can have several bank accounts through </a:t>
            </a:r>
            <a:r>
              <a:rPr lang="en-US" altLang="ko-KR" sz="1200" kern="1200" dirty="0" err="1" smtClean="0">
                <a:solidFill>
                  <a:schemeClr val="tx1"/>
                </a:solidFill>
                <a:effectLst/>
                <a:latin typeface="+mn-lt"/>
                <a:ea typeface="+mn-ea"/>
                <a:cs typeface="+mn-cs"/>
              </a:rPr>
              <a:t>IstAccount</a:t>
            </a:r>
            <a:r>
              <a:rPr lang="en-US" altLang="ko-KR" sz="1200" kern="120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Consequently, the multiplicity includes an asterisk.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 the contrary, a single bank account has one variable to hold one customer.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will be connected to a single class and become 1.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20</a:t>
            </a:fld>
            <a:endParaRPr lang="ko-KR" altLang="en-US"/>
          </a:p>
        </p:txBody>
      </p:sp>
    </p:spTree>
    <p:extLst>
      <p:ext uri="{BB962C8B-B14F-4D97-AF65-F5344CB8AC3E}">
        <p14:creationId xmlns:p14="http://schemas.microsoft.com/office/powerpoint/2010/main" val="3845706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multiplicity plays a crucial role here, we’re going to delve more into the subject.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multiplicity of an association can be classified in a variety of ways, and there are several types of multiplicity.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examined when there is a 1 and an asterisk.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customary to regard the asterisk as a multiple in the field of computer science or engineering.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instance, we can call it 1-to-many.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1-to-many means it can be single or multiple.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imperative that the counterpart should have at least one for the 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we will just suppose a situation where there is only an asterisk.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that case, it means 0-to-many.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What’s equivalent to it is when it is 0, up to any value. This is denoted as 0...*.</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it can be interpreted as there could be none or many.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move on to a customer example.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you first passed through the constructor, you will find empty </a:t>
            </a:r>
            <a:r>
              <a:rPr lang="en-US" altLang="ko-KR" sz="1200" kern="1200" dirty="0" err="1" smtClean="0">
                <a:solidFill>
                  <a:schemeClr val="tx1"/>
                </a:solidFill>
                <a:effectLst/>
                <a:latin typeface="+mn-lt"/>
                <a:ea typeface="+mn-ea"/>
                <a:cs typeface="+mn-cs"/>
              </a:rPr>
              <a:t>IstAccount</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means, it could be none.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the previous case only used an asterisk.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it is an internal rule for a bank that one customer should have at least one bank account, it should be a 1-to-many relationship.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if it is 1, that means there should be at least one.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say there is an account like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an account jointly owned by a number of customers.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it’s possible that there are several account holders for a single account.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a bank insists on categorically having one account holder, however, it’s not possible for an account to have 0 account holders.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It is imperative to have at least one account holder. If it must only be a single person, it is marked as 1.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information will be used when we define member variables later.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consider a situation when it is 0...1.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can be interpreted as there is none or one.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there is no association multiplicity here in some UML class diagram with no other indication, it will be regarded to have 1.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21</a:t>
            </a:fld>
            <a:endParaRPr lang="ko-KR" altLang="en-US"/>
          </a:p>
        </p:txBody>
      </p:sp>
    </p:spTree>
    <p:extLst>
      <p:ext uri="{BB962C8B-B14F-4D97-AF65-F5344CB8AC3E}">
        <p14:creationId xmlns:p14="http://schemas.microsoft.com/office/powerpoint/2010/main" val="548715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 will explore a relationship similar to an association but with different meanings.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We’ll be examining aggregation.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generalization relationship is an is-a relationship, and an association relationship is called a has-a relationship. An aggregation relationship is also a has-a relationship, but it has additional meanings.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twist in the has-a relationship can be called either a part-of or part-whole relationship.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look at this case as an example.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family member is a part of a family.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you see here, this end is devoid of arrows. Instead, you can find a diamond-shaped arrow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an association relationship, we would have an arrow like this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Another way to think about this notation is this.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family has several family members, and it must have at least one family member.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for that family member, it should have one family.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may not hold true in reality, but we will just assume this for our example.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case, the relationship flowing from here to there is ordinary.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can be solved with a single list.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just need an attribute in which a family member points out a family.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the multiplicity is well defined.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What’s unusual is the relationship when 1 is marked with an asterisk (*), but it only becomes a one-to-many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kind of special relationship does a diamond shape generate?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bring our attention back to the family.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First, let’s assume that a family cannot exist if there are no people in it as family members.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is to say, the life time of a family depends on the number of family members. Once there are no family members in the family, that family no longer exists.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short, if there is nothing to aggregate, a family will not exist. For a family to be formed, it must aggregate family members.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why we apply a hollow diamond shape. An aggregation relationship serves to define that the memory should be free, or erased, if a family holds no family members.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aggregation relationship is used when a family class subject to aggravation is a collection class. Its significance is dependent on collecting.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aggregation is used to clarify a collection class cycle. It’s always dependent upon the presence of a collected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should note that this design requires us to double check the presence of a family member in a family if we find code that manages a family life cycle, which always controls family members, regardless of the fact that we’re following a class definition.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22</a:t>
            </a:fld>
            <a:endParaRPr lang="ko-KR" altLang="en-US"/>
          </a:p>
        </p:txBody>
      </p:sp>
    </p:spTree>
    <p:extLst>
      <p:ext uri="{BB962C8B-B14F-4D97-AF65-F5344CB8AC3E}">
        <p14:creationId xmlns:p14="http://schemas.microsoft.com/office/powerpoint/2010/main" val="1291677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last relationship we’ll need to go over is a dependency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dependency relationship is easy.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dependency relationship is called a “use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use relationship means that it will import others to utilize methods within them.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not always necessary to store member variables by treating this class as an attribute.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use relationship takes place when a better method is found in another class and then that better method is used.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instance, there is some text, saying an engineer uses a calculator. It’s implemented like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there is a class called engineer and a method named </a:t>
            </a:r>
            <a:r>
              <a:rPr lang="en-US" altLang="ko-KR" sz="1200" kern="1200" dirty="0" err="1" smtClean="0">
                <a:solidFill>
                  <a:schemeClr val="tx1"/>
                </a:solidFill>
                <a:effectLst/>
                <a:latin typeface="+mn-lt"/>
                <a:ea typeface="+mn-ea"/>
                <a:cs typeface="+mn-cs"/>
              </a:rPr>
              <a:t>drawFloorplan</a:t>
            </a:r>
            <a:r>
              <a:rPr lang="en-US" altLang="ko-KR" sz="1200" kern="1200" dirty="0" smtClean="0">
                <a:solidFill>
                  <a:schemeClr val="tx1"/>
                </a:solidFill>
                <a:effectLst/>
                <a:latin typeface="+mn-lt"/>
                <a:ea typeface="+mn-ea"/>
                <a:cs typeface="+mn-cs"/>
              </a:rPr>
              <a:t>, it will instantiate a calculator in the method. Then, the calculation will utilize some calculating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this method ends, the calculator will vanish.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because it’s a variable that’s internal to this program.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neither a member variable nor one that is stored.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was made available only for the method to use.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using it, it is marked by a dotted line with a simple arrow.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dependency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may also be used like a local variable.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could be used as various return types.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something is not adopted as a member variable, it is mostly a “use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you import something for implementation, it is a dependency relationship.</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23</a:t>
            </a:fld>
            <a:endParaRPr lang="ko-KR" altLang="en-US"/>
          </a:p>
        </p:txBody>
      </p:sp>
    </p:spTree>
    <p:extLst>
      <p:ext uri="{BB962C8B-B14F-4D97-AF65-F5344CB8AC3E}">
        <p14:creationId xmlns:p14="http://schemas.microsoft.com/office/powerpoint/2010/main" val="3650374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Lastly, let’s sum up the various classes that we’ve covered so far and review the process of reading them.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you look at this, you’ll find two attributes in a class named customer.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Another class, order, has two classes named as date and status. It also has a method related to three calculators.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Some people have not yet placed an order, while others already placed several orders.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this situation falls into the category of a zero-to-many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order is categorically placed by one customer, and it shows an association relationship that one order is invariably assigned to one customer.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one order can hold various information.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Once a customer puts in an order, it would contain several concrete details.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order can’t exist without details. So if there are no order details, there an order can’t be considered to be placed: there is no order.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what we would call an aggregation relationship.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an order has at least one order detail. It can also be classified as a one-to-many association relation.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order details have items in each row.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order details can describe how many goods are ordered and what happens with tax.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necessary for an order detail to contain at least one item of information.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should know which goods are specified in the order. That’s because several units of the same good can be ordered.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it’s one type of good, let’s consider that as 1.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item cannot have many order details.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some items have never been ordered, popular items may be ordered many times.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this case would be a zero-to-many relationship.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showing the relationship with arrows, a simple arrow points to one direction from here to there.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While the order detail has a complete list of item data, an item does not contain the full order details.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an order detail requires one variable to denote an item. An item, on the other hand, does not keep any information.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Under the order details, there should be at least one detail regarding payment.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means of payment can be either credit card and cash.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a result, this may give rise to a one-to-many situation.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when a payment is made with a credit card, a relevant order ensues.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also find an association relationship that requires an order for a payment.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payment must have an amount. Credit card payments need a credit card number, cash payments need to note how much money has received, and checks must have the name of the bank where the check has been issued.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By now, we’ve gone over a general overview of three types of relationships in programming.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will wrap up this week’s lecture by learning how to read a simple class diagram.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fact, it is good for you to learn how to read, but you’ve got to motivate and teach yourself to draw your own blueprints.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should be able to draw in accordance with a given scenario. When it comes to architecture, in particular, there are some archetypes that dictate the general format for a restroom and the composition of a staircase.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 archetype is basically equivalent to a template. It provides us with some guidance over what are the common ways for designing something.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From archetypes, we can develop patterns.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These include a bridge pattern, a factory pattern, an adapter pattern, and more.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Later, when you review the lecture materials, you will recognize them as something that creates details for such a design based on class diagrams.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24</a:t>
            </a:fld>
            <a:endParaRPr lang="ko-KR" altLang="en-US"/>
          </a:p>
        </p:txBody>
      </p:sp>
    </p:spTree>
    <p:extLst>
      <p:ext uri="{BB962C8B-B14F-4D97-AF65-F5344CB8AC3E}">
        <p14:creationId xmlns:p14="http://schemas.microsoft.com/office/powerpoint/2010/main" val="261231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Previously, we’ve covered why software design is important and how a design and implementation differ from each other.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can look at it as a blueprint.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blueprint will be instrumental in the process of constructing.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With a blueprint, however, it is not clear what tools we need to create a building or how we will do the work.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just a design, the first step in the plans for building this type of house.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realm of software, we have to be engaged in development.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During development, an engineer mobilizes various tools and equipment under the guidance of an actual blueprint.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a more concrete example, let’s consider a lobby and a restroom inside a building.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there are also other rooms.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there are two lobbies like this, these places serve a similar role.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they are designed similarly.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also broad spaces and sofas in these lobbies.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Yet, they can’t be completely identical.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we can change the interior of the building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they play a similar role and apply similar designs, what’s actually adopted in realizing the interior would be somewhat different.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Should the architect designer always produce separate blueprints with different features for Lobbies 1 and 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 could make a prototype of the lobby with a memo, noting that different interiors are required for Lobbies 1 and 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critical aspects of design are those that must be abided when an existing design is re-used in order to maintain consistency between similar objects that share that design.</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3</a:t>
            </a:fld>
            <a:endParaRPr lang="ko-KR" altLang="en-US"/>
          </a:p>
        </p:txBody>
      </p:sp>
    </p:spTree>
    <p:extLst>
      <p:ext uri="{BB962C8B-B14F-4D97-AF65-F5344CB8AC3E}">
        <p14:creationId xmlns:p14="http://schemas.microsoft.com/office/powerpoint/2010/main" val="293220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does good software design mean?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fact, building software is pretty similar to constructing a building.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most important thing for great software design is its appropriateness.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 clear distinction between what’s right and wrong.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What’s wrong basically those fails to meet the goal of a client.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software to be right, it should satisfy the development objectives of a client.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Even if a design is right, it is still far from good software as long as it produces incorrect outputs or errors.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Hence, software should ensure its correctness to meet a client’s goal without any errors.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next important factor is robustness.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instance, some users are always using software and subject it to unexpected stresses.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Even if people do not use the software incorrectly or enter wrong inputs, they can enter excessive input or enter something that was not expected by the programmer.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imperative that a program does not fail.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a program should respond well to expected incorrect inputs and user habits without errors.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addition, when you use software over time, you may have to change 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a change required, the software should be designed so that you don’t need to disassemble it piece by piece and rebuild it from the beginning.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should be able to flexibly reflect any possible future modifications.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support these factors, we’ve got to understand usability and reusability.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it’s necessary for software to fully support the objective of a particular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we cannot force how users deal with software, we have to give them full support.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interface should be designed to promote intuitive use.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Also, it would be better if this program can be applicable to other purposes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software may engender thousands of ideas for its applications.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it should allow multi-purpose usage.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should also be designed to be applicable in different environments.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a software may satisfy all these conditions, it cannot be good if it takes more than one hour for execution.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respect, there are two dimensions of efficiency.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demands software to be fast and small. The other demands efficiency from a developer’s viewpoint.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more complex a software design is, the more difficult it is to implement.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Well-designed software should allow a developer to easily comprehend and implement 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simply absurd to remember each of these points, one by one.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won’t put any questions about all these little details on the test, so don’t worry about 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time and again as your software design practice accumulates, you will naturally recognize what’s important. Now that you’ve taken this lecture, you can review future software design based on what you have learned here. </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4</a:t>
            </a:fld>
            <a:endParaRPr lang="ko-KR" altLang="en-US"/>
          </a:p>
        </p:txBody>
      </p:sp>
    </p:spTree>
    <p:extLst>
      <p:ext uri="{BB962C8B-B14F-4D97-AF65-F5344CB8AC3E}">
        <p14:creationId xmlns:p14="http://schemas.microsoft.com/office/powerpoint/2010/main" val="220945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far, we’ve covered good design in general.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does not follow usual design concepts.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has a universal applicability: that is the ideal.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it serves the purpose for those who apply it, whether the purpose is building naturalism architectures or skyscrapers, and it should be free from errors. It should also be reliable.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Depending on the different situations, how and where the software is stressed would vary. Nevertheless, it should be universally applicable.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move on to the topic of design concept.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Design concepts have evolved through diverse paths.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Among the varied design concepts, we will cover objective-oriented design, which has still been being widely used, even though its development dates back to the 1970s and 1980s.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design is based on the concept that for any program to be good, its design should underpin a real-world concept.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process of turning a real-world concept into the modules of a program.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demonstrate this, let’s take a banking system and turn it into modules.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customers in a bank. They carry out transactions, depositing or withdrawing money.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Also, they use banking accounts to use the functions set up by the banking system.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users or customers are a concept found in our daily lives.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modules for a program, we have to determine the name of the concept.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call it a person with an account, or customer.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Before we move any further, let’s think about the statuses that this real-world concept has. We need to consider its characteristics.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real world is not static, and things change.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why we need different values for specific moments and situations.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is a member variable or attribute.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see three blank spaces.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can write the name of the concept in the top blank, its characteristics just below, and possible behaviors in the last blank.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behaviors range from various things including log-in, money withdrawal, and security card check, among other things.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Assigning names is not limited to the subject such as people, but any concept.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see the name, transaction.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transactions have their own characteristics.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amount of money, or how much money will be transacted will be classified as characteristics. The ID of an ATM, or which ATM does a particular transaction, can also be defined as a characteristic.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Even abstract concepts have characteristics. This has always held true.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the last concept is transferred to the real world, a behavior occurs.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“Pay money” is the behavior of a transaction.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Hence, it does not have to be a person to be expressed with names, characteristics, and behaviors. Any abstract concepts can be expressed accordingly through the process of abstraction.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Finally, let’s take a look at the actual banking system.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banking system also has a name.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can also contain some information, like how much money is saved in a specific account.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various activities such as “lower the amount of money in the account,” “make an announcement,” and more.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it shows several characteristics and functions by abstraction, it is obvious that it can define names, characteristics, and behaviors.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process in which real-world concepts can be interpreted into software design entities via object-oriented design. This process is called abstraction.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These entities are names, characteristics, and expected behaviors.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Abstraction permits us to express real world concepts in the form of software design entities.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is abstraction?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Abstraction is the process of simplification of a complex concept so as to meet the objectives of a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also removes redundant parts and focuses on encapsulating our main interests. </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5</a:t>
            </a:fld>
            <a:endParaRPr lang="ko-KR" altLang="en-US"/>
          </a:p>
        </p:txBody>
      </p:sp>
    </p:spTree>
    <p:extLst>
      <p:ext uri="{BB962C8B-B14F-4D97-AF65-F5344CB8AC3E}">
        <p14:creationId xmlns:p14="http://schemas.microsoft.com/office/powerpoint/2010/main" val="300746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a part of a software design concept, we’ve gone over an object-oriented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Using object-oriented design, we’ve abstracted some concepts to translate them into software design entities.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created a software entity for the people we’re dealing with: the customer. The customer is a single concept, and there are many customers.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how can we express a number of customers as a software entity?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truth is, we do not express them as a single software entity but with multiple instances.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At this point, let’s recall the concepts of class and instance that we’ve covered in the previous lecture.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class refers to a single design and its implementations.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be something like a blueprint part or software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there is only one blueprint, we can create several instances by coloring it, relocating it, or making other specific modifications.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a program is run, it can generate multiple instances.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Prior to the execution of the program, we still may not know many instances would be produced.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however, is not the case for a 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class is used for designing and implementation.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we have to operate software to pin down how many instances there are.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other words, this is called realization.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about using an abstract blueprint called class. It constructs several houses, and software modules are applied to generate how many instances are produced.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banking example, there are various customers including John, Park, </a:t>
            </a:r>
            <a:r>
              <a:rPr lang="en-US" altLang="ko-KR" sz="1200" kern="1200" dirty="0" err="1" smtClean="0">
                <a:solidFill>
                  <a:schemeClr val="tx1"/>
                </a:solidFill>
                <a:effectLst/>
                <a:latin typeface="+mn-lt"/>
                <a:ea typeface="+mn-ea"/>
                <a:cs typeface="+mn-cs"/>
              </a:rPr>
              <a:t>Koh</a:t>
            </a:r>
            <a:r>
              <a:rPr lang="en-US" altLang="ko-KR" sz="1200" kern="1200" dirty="0" smtClean="0">
                <a:solidFill>
                  <a:schemeClr val="tx1"/>
                </a:solidFill>
                <a:effectLst/>
                <a:latin typeface="+mn-lt"/>
                <a:ea typeface="+mn-ea"/>
                <a:cs typeface="+mn-cs"/>
              </a:rPr>
              <a:t>, and Kim. They become separate instances by switching some characteristics here and there.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template or design that is the only thing shared by multiple customers.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we illustrate customers, what concepts do we express? Conceptualization works the same for all customers.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Put simply, a bank can define individual customers by their ID and account number. Every customer has this information, which is how they are expressed in the software.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Independent, several software instances may carry out the same behavior.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very action of employing member functions that are designed by a class itself is already involved in the process of creating multiple elements.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we can produce multiple instances that identically designed by abstraction.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makes the most out of a single design, expressing and representing the many entities present in the real world. </a:t>
            </a:r>
            <a:endParaRPr lang="ko-KR" altLang="ko-KR" sz="1200" kern="120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6</a:t>
            </a:fld>
            <a:endParaRPr lang="ko-KR" altLang="en-US"/>
          </a:p>
        </p:txBody>
      </p:sp>
    </p:spTree>
    <p:extLst>
      <p:ext uri="{BB962C8B-B14F-4D97-AF65-F5344CB8AC3E}">
        <p14:creationId xmlns:p14="http://schemas.microsoft.com/office/powerpoint/2010/main" val="23709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Previously, we’ve learned that we have to express a range of entities that we find in reality by using a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do so, we needed to carry out a task called abstraction.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design of software is analogous to a blueprint.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blueprint is not drawn at one’s own whim. It needs to follow certain standards.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should draw a blueprint in accordance with the standards.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Likewise, it is highly likely that you’ll be creating software after graduating from university.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said that 30% of our graduates will go into the IT consulting sector.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100% of the work you do in IT consulting firms won’t be coding, you still have to be engaged in design, which requires you to draw something like a blueprint.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need to know how to cooperate with software designers or other types of designers to smoothly communicate your blueprints.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why we have these types of standards.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we have to understand the standards for designing software.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of the standards for software designs is the Unified Modeling Language offered by the OMG group.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provides a guideline to draw a blueprint for software.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often abbreviated and called UML. UML is implemented as a standard for software design in the field of software engineering. It is a type of engineering devoted to design, and research efforts to find out how to create good design are being carried out.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have to learn how to express various entities or relationships in the real world in an abstract form through the standards, UML.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delve into the ways we use abstraction to describe reality.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7</a:t>
            </a:fld>
            <a:endParaRPr lang="ko-KR" altLang="en-US"/>
          </a:p>
        </p:txBody>
      </p:sp>
    </p:spTree>
    <p:extLst>
      <p:ext uri="{BB962C8B-B14F-4D97-AF65-F5344CB8AC3E}">
        <p14:creationId xmlns:p14="http://schemas.microsoft.com/office/powerpoint/2010/main" val="269957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find out how to draw a UML design that features what we’ve repeatedly covered – 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a variety of blueprints for a building, including a front view, a floor plan, a wiring diagram, etc.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same applies to software.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diverse blueprints are necessary for developing software aside from one for class, one of the most commonly used blueprints is the method for design classes.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week, we are going to learn how to draw a class in the UML.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there are other types of blueprints available, we won’t deal with them.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I’ve explained classes and instances many times before.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class can be viewed as a sort of template. If it is realized, it can be used to create a number of instances.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also an abstract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will go over that subject later.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 class, which has already been defined, and named instances.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may see them as it made an instance called Park based on a class, customer.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also a case where the name of a variable is not determined but still is there an instance.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as you can see, the instance name is set as Park.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use a colon (:) twice.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add the class name.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an instance name has not yet been determined, it will just write it without the colon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class can be divided into an attribute and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also denoted by various names such as member variable and property.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method is also sometimes called a member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They are denominated in various ways.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apply signs including addition (+), subtraction (-), and the number sign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They will represent the visibility option.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won’t go into detail about this in this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way to define visibility option is like this. If the content of a class are defined as: public, it is open to all. If it’s protected, it is only available to the person who wrote the program. If it’s private, it can only be viewed inside a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the purpose of the lecture, the modeling of the most programs here is defined as public. In reality, however, the preferable mode is private.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private option assumes responsibility for its own classes and allows access from others through this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can see that the visibility option is attached to a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Using a method, it always controls the data within.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other words, it obligates my data control to only use my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private method is an effort to ensure my software’s safety by preventing any arbitrary modifications from others.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Next, a name refers to the name of a variable.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Methods have names, too.</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name for a method is shown like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Python, variables come with different types.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variables have their own types, they are not declared. Variable names aren’t stated. Instead, they’re automatically assigned with the allocated values.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types for variables, but we assign them with corresponding values.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is clear that there is a type in Python, and we have to carry out some type modeling.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as you see here, we shall define various types including string, integer, string, etc.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method, or function, requires a variety of types.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First of all, we need to define an input parameter or argument, and then a type for returning.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find the definition of the type concerning a return.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not a definition for an argument.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define a type inside the brackets.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Finally, a function has a way to define a default value.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name “Hey” is a default name that can be changed at any time by a method later.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such, I’ve designed a class.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there are no details about each method, the class informs us that there are at least three methods and three attributes.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design can be used to make a basic framework for classes.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8</a:t>
            </a:fld>
            <a:endParaRPr lang="ko-KR" altLang="en-US"/>
          </a:p>
        </p:txBody>
      </p:sp>
    </p:spTree>
    <p:extLst>
      <p:ext uri="{BB962C8B-B14F-4D97-AF65-F5344CB8AC3E}">
        <p14:creationId xmlns:p14="http://schemas.microsoft.com/office/powerpoint/2010/main" val="2262550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looked at how to design a class before.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get an understanding of the concept by designing a class.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a design style based on a class design.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concept is called encapsulation.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encapsulation, any content should be inside a class, and this content is accessed only through methods.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Basically, an object is the sum of data and behavior.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Data is called a field or property while behavior is referred to as a method, member function, or operator.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data and behavior are put together, we have something called an object.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know that an object will have data inside it.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we are going to create certain data by using behavior.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limit access to a given behavior and keep how the internal data is stored intact.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have no idea over how the wiring is arranged inside this thing, but are able to see two wire threads coming out.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shall not touch anything inside the case, but we’ll control what’s inside with these two wires.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such, as Python offers the controllable function named as behavior, we can access data with the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Using it allows us to delegate any responsibility for implementation to others.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I have to modify the data to some degree, and if many people get involved with the data and modify it, then it makes difficult for me to track down when and how the data is changed.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any modification to the data is to be confined to its own behavior.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instance, it’s like saying I will cook some sausage, and it’s none of your business how I cook it. I make a capsule over which I have complete control inside and restrict any access from outside.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can be implemented with a visibility option if I wanted.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 explained before, we can use a visibility option such as private, protected, and public. As it moves from private to public, more people can see 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it goes to the direction of the private, it will become something that “only I can see”.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implement the concept of encapsulation, it uses the concept to designate the method as public and the data as private to allow the method to manage the data.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Python primarily does not offer a visibility option like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all attributes found in Python can be accessed from elsewhere.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it is possible to make something like a promise in Python.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Python, if you add two underscores (_) before the attribute name, it becomes a promise not to use the relevant attribute by other people who implement the program.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promise among those engaged in implementation. In case of C and Java, it is possible to adjust the visibility by using private, protected public keywords, and more.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an architect who designs an overarching building should come up with the structure of each room and the </a:t>
            </a:r>
            <a:r>
              <a:rPr lang="en-US" altLang="ko-KR" sz="1200" kern="1200" dirty="0" err="1" smtClean="0">
                <a:solidFill>
                  <a:schemeClr val="tx1"/>
                </a:solidFill>
                <a:effectLst/>
                <a:latin typeface="+mn-lt"/>
                <a:ea typeface="+mn-ea"/>
                <a:cs typeface="+mn-cs"/>
              </a:rPr>
              <a:t>interconnective</a:t>
            </a:r>
            <a:r>
              <a:rPr lang="en-US" altLang="ko-KR" sz="1200" kern="1200" dirty="0" smtClean="0">
                <a:solidFill>
                  <a:schemeClr val="tx1"/>
                </a:solidFill>
                <a:effectLst/>
                <a:latin typeface="+mn-lt"/>
                <a:ea typeface="+mn-ea"/>
                <a:cs typeface="+mn-cs"/>
              </a:rPr>
              <a:t> relations among rooms.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architect is swamped with lots of work.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is the role of an interior designer to design a room with a class and decorate the room. This sort of work is not the role of the architect.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how we can distinguish different parts of designs.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also distinguishes different implementations and considers the </a:t>
            </a:r>
            <a:r>
              <a:rPr lang="en-US" altLang="ko-KR" sz="1200" kern="1200" dirty="0" err="1" smtClean="0">
                <a:solidFill>
                  <a:schemeClr val="tx1"/>
                </a:solidFill>
                <a:effectLst/>
                <a:latin typeface="+mn-lt"/>
                <a:ea typeface="+mn-ea"/>
                <a:cs typeface="+mn-cs"/>
              </a:rPr>
              <a:t>interconnective</a:t>
            </a:r>
            <a:r>
              <a:rPr lang="en-US" altLang="ko-KR" sz="1200" kern="1200" dirty="0" smtClean="0">
                <a:solidFill>
                  <a:schemeClr val="tx1"/>
                </a:solidFill>
                <a:effectLst/>
                <a:latin typeface="+mn-lt"/>
                <a:ea typeface="+mn-ea"/>
                <a:cs typeface="+mn-cs"/>
              </a:rPr>
              <a:t> relationship between classes. Consequently, it also determines how to implement what’s inside a single class.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9</a:t>
            </a:fld>
            <a:endParaRPr lang="ko-KR" altLang="en-US"/>
          </a:p>
        </p:txBody>
      </p:sp>
    </p:spTree>
    <p:extLst>
      <p:ext uri="{BB962C8B-B14F-4D97-AF65-F5344CB8AC3E}">
        <p14:creationId xmlns:p14="http://schemas.microsoft.com/office/powerpoint/2010/main" val="242133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1668016"/>
          </a:xfrm>
        </p:spPr>
        <p:txBody>
          <a:bodyPr anchor="b"/>
          <a:lstStyle>
            <a:lvl1pPr>
              <a:defRPr sz="4800">
                <a:ln>
                  <a:noFill/>
                </a:ln>
                <a:solidFill>
                  <a:schemeClr val="tx2"/>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914400" y="4572000"/>
            <a:ext cx="10078144"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75132815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5174896E-ED42-4D61-895F-99B0D2E268F3}" type="datetime1">
              <a:rPr lang="ko-KR" altLang="en-US" smtClean="0"/>
              <a:t>2017-08-31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2529872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363" y="274638"/>
            <a:ext cx="2336800" cy="6178698"/>
          </a:xfrm>
        </p:spPr>
        <p:txBody>
          <a:bodyPr vert="eaVert" anchor="b" anchorCtr="0"/>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09600" y="274638"/>
            <a:ext cx="8558741" cy="617869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31868788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1654119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5" y="5206553"/>
            <a:ext cx="10212916" cy="1168400"/>
          </a:xfrm>
        </p:spPr>
        <p:txBody>
          <a:bodyPr anchor="t"/>
          <a:lstStyle>
            <a:lvl1pPr algn="l">
              <a:defRPr sz="3600" b="0" cap="all"/>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963085" y="3573016"/>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41733560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609600"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340875"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4688792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60960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0960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33664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633664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8" name="Footer Placeholder 7"/>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313518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4" name="Footer Placeholder 3"/>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4620194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3" name="Footer Placeholder 2"/>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5732334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06401" y="5301208"/>
            <a:ext cx="11258217" cy="594360"/>
          </a:xfrm>
        </p:spPr>
        <p:txBody>
          <a:bodyPr anchor="b"/>
          <a:lstStyle>
            <a:lvl1pPr algn="ctr">
              <a:defRPr sz="2200" b="1"/>
            </a:lvl1pPr>
          </a:lstStyle>
          <a:p>
            <a:r>
              <a:rPr lang="ko-KR" altLang="en-US" smtClean="0"/>
              <a:t>마스터 제목 스타일 편집</a:t>
            </a:r>
            <a:endParaRPr lang="en-US" dirty="0"/>
          </a:p>
        </p:txBody>
      </p:sp>
      <p:sp>
        <p:nvSpPr>
          <p:cNvPr id="4" name="Text Placeholder 3"/>
          <p:cNvSpPr>
            <a:spLocks noGrp="1"/>
          </p:cNvSpPr>
          <p:nvPr>
            <p:ph type="body" sz="half" idx="2"/>
          </p:nvPr>
        </p:nvSpPr>
        <p:spPr>
          <a:xfrm>
            <a:off x="406399" y="5901664"/>
            <a:ext cx="11258220"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
        <p:nvSpPr>
          <p:cNvPr id="9" name="Content Placeholder 8"/>
          <p:cNvSpPr>
            <a:spLocks noGrp="1"/>
          </p:cNvSpPr>
          <p:nvPr>
            <p:ph sz="quarter" idx="13"/>
          </p:nvPr>
        </p:nvSpPr>
        <p:spPr>
          <a:xfrm>
            <a:off x="406400" y="381000"/>
            <a:ext cx="11258219" cy="4776192"/>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Tree>
    <p:extLst>
      <p:ext uri="{BB962C8B-B14F-4D97-AF65-F5344CB8AC3E}">
        <p14:creationId xmlns:p14="http://schemas.microsoft.com/office/powerpoint/2010/main" val="23995550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12192000" cy="594626"/>
          </a:xfrm>
        </p:spPr>
        <p:txBody>
          <a:bodyPr anchor="b"/>
          <a:lstStyle>
            <a:lvl1pPr algn="ctr">
              <a:defRPr sz="2200" b="1">
                <a:ln>
                  <a:noFill/>
                </a:ln>
                <a:solidFill>
                  <a:schemeClr val="tx2"/>
                </a:solidFill>
              </a:defRPr>
            </a:lvl1pPr>
          </a:lstStyle>
          <a:p>
            <a:r>
              <a:rPr lang="ko-KR" altLang="en-US" smtClean="0"/>
              <a:t>마스터 제목 스타일 편집</a:t>
            </a:r>
            <a:endParaRPr lang="en-US" dirty="0"/>
          </a:p>
        </p:txBody>
      </p:sp>
      <p:sp>
        <p:nvSpPr>
          <p:cNvPr id="3" name="Picture Placeholder 2"/>
          <p:cNvSpPr>
            <a:spLocks noGrp="1"/>
          </p:cNvSpPr>
          <p:nvPr>
            <p:ph type="pic" idx="1"/>
          </p:nvPr>
        </p:nvSpPr>
        <p:spPr>
          <a:xfrm>
            <a:off x="0" y="0"/>
            <a:ext cx="12192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0" y="6096000"/>
            <a:ext cx="12192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8" name="Date Placeholder 7"/>
          <p:cNvSpPr>
            <a:spLocks noGrp="1"/>
          </p:cNvSpPr>
          <p:nvPr>
            <p:ph type="dt" sz="half" idx="10"/>
          </p:nvPr>
        </p:nvSpPr>
        <p:spPr/>
        <p:txBody>
          <a:bodyPr/>
          <a:lstStyle>
            <a:lvl1pPr algn="ctr">
              <a:defRPr/>
            </a:lvl1pPr>
          </a:lstStyle>
          <a:p>
            <a:fld id="{5174896E-ED42-4D61-895F-99B0D2E268F3}" type="datetime1">
              <a:rPr lang="ko-KR" altLang="en-US" smtClean="0"/>
              <a:t>2017-08-31</a:t>
            </a:fld>
            <a:endParaRPr lang="ko-KR" altLang="en-US"/>
          </a:p>
        </p:txBody>
      </p:sp>
      <p:sp>
        <p:nvSpPr>
          <p:cNvPr id="9" name="Slide Number Placeholder 8"/>
          <p:cNvSpPr>
            <a:spLocks noGrp="1"/>
          </p:cNvSpPr>
          <p:nvPr>
            <p:ph type="sldNum" sz="quarter" idx="11"/>
          </p:nvPr>
        </p:nvSpPr>
        <p:spPr/>
        <p:txBody>
          <a:bodyPr/>
          <a:lstStyle/>
          <a:p>
            <a:fld id="{85CD3E9B-A789-4DCF-960C-49E4EDB7DF3D}" type="slidenum">
              <a:rPr lang="ko-KR" altLang="en-US" smtClean="0"/>
              <a:t>‹#›</a:t>
            </a:fld>
            <a:endParaRPr lang="ko-KR" altLang="en-US"/>
          </a:p>
        </p:txBody>
      </p:sp>
      <p:sp>
        <p:nvSpPr>
          <p:cNvPr id="10" name="Footer Placeholder 9"/>
          <p:cNvSpPr>
            <a:spLocks noGrp="1"/>
          </p:cNvSpPr>
          <p:nvPr>
            <p:ph type="ftr" sz="quarter" idx="12"/>
          </p:nvPr>
        </p:nvSpPr>
        <p:spPr>
          <a:xfrm>
            <a:off x="1583499" y="6597352"/>
            <a:ext cx="8160907" cy="275443"/>
          </a:xfrm>
          <a:prstGeom prst="rect">
            <a:avLst/>
          </a:prstGeom>
        </p:spPr>
        <p:txBody>
          <a:bodyPr/>
          <a:lstStyle/>
          <a:p>
            <a:endParaRPr lang="en-US" dirty="0"/>
          </a:p>
        </p:txBody>
      </p:sp>
    </p:spTree>
    <p:extLst>
      <p:ext uri="{BB962C8B-B14F-4D97-AF65-F5344CB8AC3E}">
        <p14:creationId xmlns:p14="http://schemas.microsoft.com/office/powerpoint/2010/main" val="275835828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5963674" y="625211"/>
            <a:ext cx="268982" cy="1221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ci"/>
          <p:cNvPicPr>
            <a:picLocks noChangeAspect="1" noChangeArrowheads="1"/>
          </p:cNvPicPr>
          <p:nvPr/>
        </p:nvPicPr>
        <p:blipFill>
          <a:blip r:embed="rId13"/>
          <a:srcRect/>
          <a:stretch>
            <a:fillRect/>
          </a:stretch>
        </p:blipFill>
        <p:spPr bwMode="auto">
          <a:xfrm>
            <a:off x="-10791" y="6590376"/>
            <a:ext cx="770003" cy="277200"/>
          </a:xfrm>
          <a:prstGeom prst="rect">
            <a:avLst/>
          </a:prstGeom>
          <a:noFill/>
        </p:spPr>
      </p:pic>
      <p:sp>
        <p:nvSpPr>
          <p:cNvPr id="2" name="Title Placeholder 1"/>
          <p:cNvSpPr>
            <a:spLocks noGrp="1"/>
          </p:cNvSpPr>
          <p:nvPr>
            <p:ph type="title"/>
          </p:nvPr>
        </p:nvSpPr>
        <p:spPr>
          <a:xfrm>
            <a:off x="609600" y="274638"/>
            <a:ext cx="11247040" cy="1138138"/>
          </a:xfrm>
          <a:prstGeom prst="rect">
            <a:avLst/>
          </a:prstGeom>
        </p:spPr>
        <p:txBody>
          <a:bodyPr vert="horz" lIns="91440" tIns="45720" rIns="91440" bIns="45720" rtlCol="0" anchor="ctr">
            <a:no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335360" y="1600200"/>
            <a:ext cx="11247040" cy="4925144"/>
          </a:xfrm>
          <a:prstGeom prst="rect">
            <a:avLst/>
          </a:prstGeom>
        </p:spPr>
        <p:txBody>
          <a:bodyPr vert="horz" lIns="91440" tIns="45720" rIns="91440" bIns="45720" rtlCol="0">
            <a:normAutofit/>
          </a:bodyPr>
          <a:lstStyle/>
          <a:p>
            <a:pPr lvl="0"/>
            <a:r>
              <a:rPr lang="en-US" altLang="ko-KR" dirty="0" smtClean="0"/>
              <a:t>Click to edit Master text styles </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8" name="Rectangle 7"/>
          <p:cNvSpPr/>
          <p:nvPr/>
        </p:nvSpPr>
        <p:spPr>
          <a:xfrm>
            <a:off x="11184566" y="6597351"/>
            <a:ext cx="1020233"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80577" y="6620808"/>
            <a:ext cx="828212"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85CD3E9B-A789-4DCF-960C-49E4EDB7DF3D}" type="slidenum">
              <a:rPr lang="ko-KR" altLang="en-US" smtClean="0"/>
              <a:t>‹#›</a:t>
            </a:fld>
            <a:endParaRPr lang="ko-KR" altLang="en-US"/>
          </a:p>
        </p:txBody>
      </p:sp>
      <p:sp>
        <p:nvSpPr>
          <p:cNvPr id="4" name="Date Placeholder 3"/>
          <p:cNvSpPr>
            <a:spLocks noGrp="1"/>
          </p:cNvSpPr>
          <p:nvPr>
            <p:ph type="dt" sz="half" idx="2"/>
          </p:nvPr>
        </p:nvSpPr>
        <p:spPr>
          <a:xfrm>
            <a:off x="9757570" y="6597352"/>
            <a:ext cx="1426996" cy="275443"/>
          </a:xfrm>
          <a:prstGeom prst="rect">
            <a:avLst/>
          </a:prstGeom>
        </p:spPr>
        <p:txBody>
          <a:bodyPr vert="horz" lIns="91440" tIns="45720" rIns="91440" bIns="45720" rtlCol="0" anchor="ctr"/>
          <a:lstStyle>
            <a:lvl1pPr algn="l">
              <a:defRPr sz="1200">
                <a:solidFill>
                  <a:schemeClr val="bg2"/>
                </a:solidFill>
              </a:defRPr>
            </a:lvl1pPr>
          </a:lstStyle>
          <a:p>
            <a:fld id="{5174896E-ED42-4D61-895F-99B0D2E268F3}" type="datetime1">
              <a:rPr lang="ko-KR" altLang="en-US" smtClean="0"/>
              <a:t>2017-08-31</a:t>
            </a:fld>
            <a:endParaRPr lang="ko-KR" altLang="en-US"/>
          </a:p>
        </p:txBody>
      </p:sp>
      <p:sp>
        <p:nvSpPr>
          <p:cNvPr id="10" name="TextBox 9"/>
          <p:cNvSpPr txBox="1"/>
          <p:nvPr/>
        </p:nvSpPr>
        <p:spPr>
          <a:xfrm>
            <a:off x="1199456" y="6608386"/>
            <a:ext cx="6410794" cy="276999"/>
          </a:xfrm>
          <a:prstGeom prst="rect">
            <a:avLst/>
          </a:prstGeom>
          <a:noFill/>
        </p:spPr>
        <p:txBody>
          <a:bodyPr wrap="none" rtlCol="0">
            <a:spAutoFit/>
          </a:bodyPr>
          <a:lstStyle/>
          <a:p>
            <a:r>
              <a:rPr lang="en-US" altLang="ko-KR" sz="1200" dirty="0" smtClean="0">
                <a:solidFill>
                  <a:schemeClr val="bg1"/>
                </a:solidFill>
              </a:rPr>
              <a:t>Copyright © 2017 by Il-</a:t>
            </a:r>
            <a:r>
              <a:rPr lang="en-US" altLang="ko-KR" sz="1200" dirty="0" err="1" smtClean="0">
                <a:solidFill>
                  <a:schemeClr val="bg1"/>
                </a:solidFill>
              </a:rPr>
              <a:t>Chul</a:t>
            </a:r>
            <a:r>
              <a:rPr lang="en-US" altLang="ko-KR" sz="1200" dirty="0" smtClean="0">
                <a:solidFill>
                  <a:schemeClr val="bg1"/>
                </a:solidFill>
              </a:rPr>
              <a:t> Moon, </a:t>
            </a:r>
            <a:r>
              <a:rPr lang="en-US" altLang="ko-KR" sz="1200" dirty="0" err="1" smtClean="0">
                <a:solidFill>
                  <a:schemeClr val="bg1"/>
                </a:solidFill>
              </a:rPr>
              <a:t>AAILab</a:t>
            </a:r>
            <a:r>
              <a:rPr lang="en-US" altLang="ko-KR" sz="1200" dirty="0" smtClean="0">
                <a:solidFill>
                  <a:schemeClr val="bg1"/>
                </a:solidFill>
              </a:rPr>
              <a:t>, Dept. of Industrial and Systems Engineering, KAIST</a:t>
            </a:r>
            <a:endParaRPr lang="ko-KR" altLang="en-US" sz="1200" dirty="0">
              <a:solidFill>
                <a:schemeClr val="bg1"/>
              </a:solidFill>
            </a:endParaRPr>
          </a:p>
        </p:txBody>
      </p:sp>
    </p:spTree>
    <p:extLst>
      <p:ext uri="{BB962C8B-B14F-4D97-AF65-F5344CB8AC3E}">
        <p14:creationId xmlns:p14="http://schemas.microsoft.com/office/powerpoint/2010/main" val="5685972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cmoon@kaist.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3.jpe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png"/><Relationship Id="rId10" Type="http://schemas.microsoft.com/office/2007/relationships/hdphoto" Target="../media/hdphoto1.wdp"/><Relationship Id="rId4" Type="http://schemas.openxmlformats.org/officeDocument/2006/relationships/image" Target="../media/image16.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jpe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7.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1966" y="1769540"/>
            <a:ext cx="9440034" cy="1828801"/>
          </a:xfrm>
        </p:spPr>
        <p:txBody>
          <a:bodyPr>
            <a:normAutofit/>
          </a:bodyPr>
          <a:lstStyle/>
          <a:p>
            <a:r>
              <a:rPr lang="en-US" altLang="ko-KR" b="1" dirty="0"/>
              <a:t>Object-oriented paradigm </a:t>
            </a:r>
            <a:r>
              <a:rPr lang="en-US" altLang="ko-KR" b="1" dirty="0" smtClean="0"/>
              <a:t/>
            </a:r>
            <a:br>
              <a:rPr lang="en-US" altLang="ko-KR" b="1" dirty="0" smtClean="0"/>
            </a:br>
            <a:r>
              <a:rPr lang="en-US" altLang="ko-KR" b="1" dirty="0" smtClean="0"/>
              <a:t>and </a:t>
            </a:r>
            <a:r>
              <a:rPr lang="en-US" altLang="ko-KR" b="1" dirty="0"/>
              <a:t>Software </a:t>
            </a:r>
            <a:r>
              <a:rPr lang="en-US" altLang="ko-KR" b="1" dirty="0" smtClean="0"/>
              <a:t>design</a:t>
            </a:r>
            <a:endParaRPr lang="ko-KR" altLang="en-US" b="1" dirty="0"/>
          </a:p>
        </p:txBody>
      </p:sp>
      <p:sp>
        <p:nvSpPr>
          <p:cNvPr id="3" name="Subtitle 2"/>
          <p:cNvSpPr>
            <a:spLocks noGrp="1"/>
          </p:cNvSpPr>
          <p:nvPr>
            <p:ph type="subTitle" idx="1"/>
          </p:nvPr>
        </p:nvSpPr>
        <p:spPr>
          <a:xfrm>
            <a:off x="2751966" y="3598339"/>
            <a:ext cx="9440034" cy="1049867"/>
          </a:xfrm>
        </p:spPr>
        <p:txBody>
          <a:bodyPr>
            <a:normAutofit fontScale="85000" lnSpcReduction="20000"/>
          </a:bodyPr>
          <a:lstStyle/>
          <a:p>
            <a:r>
              <a:rPr lang="en-US" altLang="ko-KR" dirty="0" smtClean="0"/>
              <a:t>Il-Chul Moon</a:t>
            </a:r>
            <a:br>
              <a:rPr lang="en-US" altLang="ko-KR" dirty="0" smtClean="0"/>
            </a:br>
            <a:r>
              <a:rPr lang="en-US" altLang="ko-KR" dirty="0" smtClean="0"/>
              <a:t>Dept. of Industrial and Systems Engineering</a:t>
            </a:r>
            <a:br>
              <a:rPr lang="en-US" altLang="ko-KR" dirty="0" smtClean="0"/>
            </a:br>
            <a:r>
              <a:rPr lang="en-US" altLang="ko-KR" dirty="0" smtClean="0"/>
              <a:t>KAIST</a:t>
            </a:r>
            <a:endParaRPr lang="en-US" altLang="ko-KR" dirty="0"/>
          </a:p>
          <a:p>
            <a:r>
              <a:rPr lang="en-US" altLang="ko-KR" dirty="0" smtClean="0">
                <a:hlinkClick r:id="rId3"/>
              </a:rPr>
              <a:t>icmoon@kaist.ac.kr</a:t>
            </a:r>
            <a:endParaRPr lang="en-US" altLang="ko-KR" dirty="0" smtClean="0"/>
          </a:p>
          <a:p>
            <a:endParaRPr lang="en-US" altLang="ko-KR" dirty="0" smtClean="0"/>
          </a:p>
        </p:txBody>
      </p:sp>
      <p:sp>
        <p:nvSpPr>
          <p:cNvPr id="5" name="Slide Number Placeholder 4"/>
          <p:cNvSpPr>
            <a:spLocks noGrp="1"/>
          </p:cNvSpPr>
          <p:nvPr>
            <p:ph type="sldNum" sz="quarter" idx="12"/>
          </p:nvPr>
        </p:nvSpPr>
        <p:spPr>
          <a:xfrm>
            <a:off x="11280577" y="6620808"/>
            <a:ext cx="828212" cy="216024"/>
          </a:xfrm>
        </p:spPr>
        <p:txBody>
          <a:bodyPr/>
          <a:lstStyle/>
          <a:p>
            <a:r>
              <a:rPr lang="en-US" altLang="ko-KR" dirty="0" smtClean="0"/>
              <a:t>1</a:t>
            </a:r>
            <a:endParaRPr lang="ko-KR" altLang="en-US" dirty="0"/>
          </a:p>
        </p:txBody>
      </p:sp>
    </p:spTree>
    <p:extLst>
      <p:ext uri="{BB962C8B-B14F-4D97-AF65-F5344CB8AC3E}">
        <p14:creationId xmlns:p14="http://schemas.microsoft.com/office/powerpoint/2010/main" val="1367645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141576" y="3248705"/>
            <a:ext cx="4378776" cy="2809241"/>
          </a:xfrm>
          <a:prstGeom prst="rect">
            <a:avLst/>
          </a:prstGeom>
        </p:spPr>
      </p:pic>
      <p:sp>
        <p:nvSpPr>
          <p:cNvPr id="12290" name="Rectangle 2"/>
          <p:cNvSpPr>
            <a:spLocks noGrp="1" noChangeArrowheads="1"/>
          </p:cNvSpPr>
          <p:nvPr>
            <p:ph type="title"/>
          </p:nvPr>
        </p:nvSpPr>
        <p:spPr>
          <a:xfrm>
            <a:off x="2710001" y="373231"/>
            <a:ext cx="8435280" cy="634082"/>
          </a:xfrm>
        </p:spPr>
        <p:txBody>
          <a:bodyPr>
            <a:normAutofit fontScale="90000"/>
          </a:bodyPr>
          <a:lstStyle/>
          <a:p>
            <a:r>
              <a:rPr lang="en-US" altLang="ko-KR" dirty="0" smtClean="0">
                <a:ea typeface="굴림" pitchFamily="50" charset="-127"/>
              </a:rPr>
              <a:t>Inheritance</a:t>
            </a:r>
          </a:p>
        </p:txBody>
      </p:sp>
      <p:sp>
        <p:nvSpPr>
          <p:cNvPr id="12291" name="Rectangle 3"/>
          <p:cNvSpPr>
            <a:spLocks noGrp="1" noChangeArrowheads="1"/>
          </p:cNvSpPr>
          <p:nvPr>
            <p:ph idx="1"/>
          </p:nvPr>
        </p:nvSpPr>
        <p:spPr>
          <a:xfrm>
            <a:off x="2579307" y="1007313"/>
            <a:ext cx="5612125" cy="5759247"/>
          </a:xfrm>
        </p:spPr>
        <p:txBody>
          <a:bodyPr>
            <a:normAutofit/>
          </a:bodyPr>
          <a:lstStyle/>
          <a:p>
            <a:pPr>
              <a:lnSpc>
                <a:spcPct val="90000"/>
              </a:lnSpc>
            </a:pPr>
            <a:r>
              <a:rPr lang="en-US" altLang="ko-KR" sz="1800" dirty="0">
                <a:ea typeface="굴림" pitchFamily="50" charset="-127"/>
              </a:rPr>
              <a:t>Inheritance</a:t>
            </a:r>
          </a:p>
          <a:p>
            <a:pPr lvl="1">
              <a:lnSpc>
                <a:spcPct val="90000"/>
              </a:lnSpc>
            </a:pPr>
            <a:r>
              <a:rPr lang="en-US" altLang="ko-KR" sz="1600" dirty="0">
                <a:ea typeface="굴림" pitchFamily="50" charset="-127"/>
              </a:rPr>
              <a:t>Giving my attributes to my descendants</a:t>
            </a:r>
          </a:p>
          <a:p>
            <a:pPr lvl="2">
              <a:lnSpc>
                <a:spcPct val="90000"/>
              </a:lnSpc>
            </a:pPr>
            <a:r>
              <a:rPr lang="en-US" altLang="ko-KR" sz="1400" dirty="0">
                <a:ea typeface="굴림" pitchFamily="50" charset="-127"/>
              </a:rPr>
              <a:t>My attributes include</a:t>
            </a:r>
          </a:p>
          <a:p>
            <a:pPr lvl="3">
              <a:lnSpc>
                <a:spcPct val="90000"/>
              </a:lnSpc>
            </a:pPr>
            <a:r>
              <a:rPr lang="en-US" altLang="ko-KR" sz="1200" dirty="0">
                <a:ea typeface="굴림" pitchFamily="50" charset="-127"/>
              </a:rPr>
              <a:t>Member variables</a:t>
            </a:r>
          </a:p>
          <a:p>
            <a:pPr lvl="3">
              <a:lnSpc>
                <a:spcPct val="90000"/>
              </a:lnSpc>
            </a:pPr>
            <a:r>
              <a:rPr lang="en-US" altLang="ko-KR" sz="1200" dirty="0">
                <a:ea typeface="굴림" pitchFamily="50" charset="-127"/>
              </a:rPr>
              <a:t>Methods</a:t>
            </a:r>
          </a:p>
          <a:p>
            <a:pPr lvl="1">
              <a:lnSpc>
                <a:spcPct val="90000"/>
              </a:lnSpc>
            </a:pPr>
            <a:r>
              <a:rPr lang="en-US" altLang="ko-KR" sz="1600" dirty="0">
                <a:ea typeface="굴림" pitchFamily="50" charset="-127"/>
              </a:rPr>
              <a:t>My descendants may have new attributes of their own</a:t>
            </a:r>
          </a:p>
          <a:p>
            <a:pPr lvl="1">
              <a:lnSpc>
                <a:spcPct val="90000"/>
              </a:lnSpc>
            </a:pPr>
            <a:r>
              <a:rPr lang="en-US" altLang="ko-KR" sz="1600" dirty="0">
                <a:ea typeface="굴림" pitchFamily="50" charset="-127"/>
              </a:rPr>
              <a:t>My descendants may mask the received attributes</a:t>
            </a:r>
          </a:p>
          <a:p>
            <a:pPr lvl="1">
              <a:lnSpc>
                <a:spcPct val="90000"/>
              </a:lnSpc>
            </a:pPr>
            <a:r>
              <a:rPr lang="en-US" altLang="ko-KR" sz="1600" dirty="0">
                <a:ea typeface="굴림" pitchFamily="50" charset="-127"/>
              </a:rPr>
              <a:t>But, if not specified, sons follow their father</a:t>
            </a:r>
          </a:p>
          <a:p>
            <a:pPr>
              <a:lnSpc>
                <a:spcPct val="90000"/>
              </a:lnSpc>
            </a:pPr>
            <a:r>
              <a:rPr lang="en-US" altLang="ko-KR" sz="1800" dirty="0">
                <a:ea typeface="굴림" pitchFamily="50" charset="-127"/>
              </a:rPr>
              <a:t>Superclass</a:t>
            </a:r>
          </a:p>
          <a:p>
            <a:pPr lvl="1">
              <a:lnSpc>
                <a:spcPct val="90000"/>
              </a:lnSpc>
            </a:pPr>
            <a:r>
              <a:rPr lang="en-US" altLang="ko-KR" sz="1600" dirty="0">
                <a:ea typeface="굴림" pitchFamily="50" charset="-127"/>
              </a:rPr>
              <a:t>My ancestors, specifically my father</a:t>
            </a:r>
          </a:p>
          <a:p>
            <a:pPr lvl="1">
              <a:lnSpc>
                <a:spcPct val="90000"/>
              </a:lnSpc>
            </a:pPr>
            <a:r>
              <a:rPr lang="en-US" altLang="ko-KR" sz="1600" dirty="0">
                <a:ea typeface="굴림" pitchFamily="50" charset="-127"/>
              </a:rPr>
              <a:t>Generalized from the conceptual view</a:t>
            </a:r>
          </a:p>
          <a:p>
            <a:pPr>
              <a:lnSpc>
                <a:spcPct val="90000"/>
              </a:lnSpc>
            </a:pPr>
            <a:r>
              <a:rPr lang="en-US" altLang="ko-KR" sz="1800" dirty="0">
                <a:ea typeface="굴림" pitchFamily="50" charset="-127"/>
              </a:rPr>
              <a:t>Subclass</a:t>
            </a:r>
          </a:p>
          <a:p>
            <a:pPr lvl="1">
              <a:lnSpc>
                <a:spcPct val="90000"/>
              </a:lnSpc>
            </a:pPr>
            <a:r>
              <a:rPr lang="en-US" altLang="ko-KR" sz="1600" dirty="0">
                <a:ea typeface="굴림" pitchFamily="50" charset="-127"/>
              </a:rPr>
              <a:t>My descendants, specifically my son</a:t>
            </a:r>
          </a:p>
          <a:p>
            <a:pPr lvl="1">
              <a:lnSpc>
                <a:spcPct val="90000"/>
              </a:lnSpc>
            </a:pPr>
            <a:r>
              <a:rPr lang="en-US" altLang="ko-KR" sz="1600" dirty="0">
                <a:ea typeface="굴림" pitchFamily="50" charset="-127"/>
              </a:rPr>
              <a:t>Specialized from the conceptual view</a:t>
            </a:r>
          </a:p>
          <a:p>
            <a:pPr>
              <a:lnSpc>
                <a:spcPct val="90000"/>
              </a:lnSpc>
            </a:pPr>
            <a:r>
              <a:rPr lang="en-US" altLang="ko-KR" sz="1800" dirty="0">
                <a:ea typeface="굴림" pitchFamily="50" charset="-127"/>
              </a:rPr>
              <a:t>How about having a mother?</a:t>
            </a:r>
          </a:p>
          <a:p>
            <a:pPr lvl="1">
              <a:lnSpc>
                <a:spcPct val="90000"/>
              </a:lnSpc>
            </a:pPr>
            <a:r>
              <a:rPr lang="en-US" altLang="ko-KR" sz="1600" dirty="0">
                <a:ea typeface="굴림" pitchFamily="50" charset="-127"/>
              </a:rPr>
              <a:t>Yes. It is possible in Python</a:t>
            </a:r>
          </a:p>
          <a:p>
            <a:pPr lvl="1">
              <a:lnSpc>
                <a:spcPct val="90000"/>
              </a:lnSpc>
            </a:pPr>
            <a:endParaRPr lang="en-US" altLang="ko-KR" sz="1600" dirty="0">
              <a:ea typeface="굴림" pitchFamily="50" charset="-127"/>
            </a:endParaRPr>
          </a:p>
          <a:p>
            <a:pPr>
              <a:lnSpc>
                <a:spcPct val="90000"/>
              </a:lnSpc>
            </a:pPr>
            <a:endParaRPr lang="en-US" altLang="ko-KR" sz="1800" dirty="0">
              <a:ea typeface="굴림" pitchFamily="50" charset="-127"/>
            </a:endParaRPr>
          </a:p>
        </p:txBody>
      </p:sp>
      <p:pic>
        <p:nvPicPr>
          <p:cNvPr id="10242" name="Picture 2" descr="http://www.themaninchina.com/images/spring%20festival%20holiday%202009%20he%20xia/he%20xia%20son%20and%20fath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11412" y="291340"/>
            <a:ext cx="2718873" cy="2038702"/>
          </a:xfrm>
          <a:prstGeom prst="rect">
            <a:avLst/>
          </a:prstGeom>
          <a:noFill/>
          <a:extLst>
            <a:ext uri="{909E8E84-426E-40DD-AFC4-6F175D3DCCD1}">
              <a14:hiddenFill xmlns:a14="http://schemas.microsoft.com/office/drawing/2010/main">
                <a:solidFill>
                  <a:srgbClr val="FFFFFF"/>
                </a:solidFill>
              </a14:hiddenFill>
            </a:ext>
          </a:extLst>
        </p:spPr>
      </p:pic>
      <p:sp>
        <p:nvSpPr>
          <p:cNvPr id="3" name="Up-Down Arrow 2"/>
          <p:cNvSpPr/>
          <p:nvPr/>
        </p:nvSpPr>
        <p:spPr>
          <a:xfrm>
            <a:off x="11520790" y="3095735"/>
            <a:ext cx="373361" cy="2880320"/>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0732747" y="2735695"/>
            <a:ext cx="1377300" cy="369332"/>
          </a:xfrm>
          <a:prstGeom prst="rect">
            <a:avLst/>
          </a:prstGeom>
          <a:noFill/>
        </p:spPr>
        <p:txBody>
          <a:bodyPr wrap="none" rtlCol="0">
            <a:spAutoFit/>
          </a:bodyPr>
          <a:lstStyle/>
          <a:p>
            <a:r>
              <a:rPr lang="en-US" altLang="ko-KR" dirty="0"/>
              <a:t>Generalized</a:t>
            </a:r>
            <a:endParaRPr lang="ko-KR" altLang="en-US" dirty="0"/>
          </a:p>
        </p:txBody>
      </p:sp>
      <p:sp>
        <p:nvSpPr>
          <p:cNvPr id="17" name="TextBox 16"/>
          <p:cNvSpPr txBox="1"/>
          <p:nvPr/>
        </p:nvSpPr>
        <p:spPr>
          <a:xfrm>
            <a:off x="10737313" y="5976055"/>
            <a:ext cx="1287532" cy="369332"/>
          </a:xfrm>
          <a:prstGeom prst="rect">
            <a:avLst/>
          </a:prstGeom>
          <a:noFill/>
        </p:spPr>
        <p:txBody>
          <a:bodyPr wrap="none" rtlCol="0">
            <a:spAutoFit/>
          </a:bodyPr>
          <a:lstStyle/>
          <a:p>
            <a:r>
              <a:rPr lang="en-US" altLang="ko-KR" dirty="0"/>
              <a:t>Specialized</a:t>
            </a:r>
            <a:endParaRPr lang="ko-KR" altLang="en-US" dirty="0"/>
          </a:p>
        </p:txBody>
      </p:sp>
      <p:sp>
        <p:nvSpPr>
          <p:cNvPr id="9" name="Slide Number Placeholder 4"/>
          <p:cNvSpPr>
            <a:spLocks noGrp="1"/>
          </p:cNvSpPr>
          <p:nvPr>
            <p:ph type="sldNum" sz="quarter" idx="12"/>
          </p:nvPr>
        </p:nvSpPr>
        <p:spPr>
          <a:xfrm>
            <a:off x="11280577" y="6620808"/>
            <a:ext cx="828212" cy="216024"/>
          </a:xfrm>
        </p:spPr>
        <p:txBody>
          <a:bodyPr/>
          <a:lstStyle/>
          <a:p>
            <a:r>
              <a:rPr lang="en-US" altLang="ko-KR" dirty="0" smtClean="0"/>
              <a:t>10</a:t>
            </a:r>
            <a:endParaRPr lang="ko-KR" altLang="en-US" dirty="0"/>
          </a:p>
        </p:txBody>
      </p:sp>
    </p:spTree>
    <p:extLst>
      <p:ext uri="{BB962C8B-B14F-4D97-AF65-F5344CB8AC3E}">
        <p14:creationId xmlns:p14="http://schemas.microsoft.com/office/powerpoint/2010/main" val="2387044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280650" y="1318383"/>
            <a:ext cx="4048125" cy="3248025"/>
          </a:xfrm>
          <a:prstGeom prst="rect">
            <a:avLst/>
          </a:prstGeom>
        </p:spPr>
      </p:pic>
      <p:pic>
        <p:nvPicPr>
          <p:cNvPr id="2" name="Picture 1"/>
          <p:cNvPicPr>
            <a:picLocks noChangeAspect="1"/>
          </p:cNvPicPr>
          <p:nvPr/>
        </p:nvPicPr>
        <p:blipFill>
          <a:blip r:embed="rId4"/>
          <a:stretch>
            <a:fillRect/>
          </a:stretch>
        </p:blipFill>
        <p:spPr>
          <a:xfrm>
            <a:off x="2156014" y="1045109"/>
            <a:ext cx="3286125" cy="5114925"/>
          </a:xfrm>
          <a:prstGeom prst="rect">
            <a:avLst/>
          </a:prstGeom>
        </p:spPr>
      </p:pic>
      <p:pic>
        <p:nvPicPr>
          <p:cNvPr id="3" name="Picture 2"/>
          <p:cNvPicPr>
            <a:picLocks noChangeAspect="1"/>
          </p:cNvPicPr>
          <p:nvPr/>
        </p:nvPicPr>
        <p:blipFill>
          <a:blip r:embed="rId5"/>
          <a:stretch>
            <a:fillRect/>
          </a:stretch>
        </p:blipFill>
        <p:spPr>
          <a:xfrm>
            <a:off x="5497255" y="5136667"/>
            <a:ext cx="3286125" cy="1095375"/>
          </a:xfrm>
          <a:prstGeom prst="rect">
            <a:avLst/>
          </a:prstGeom>
        </p:spPr>
      </p:pic>
      <p:sp>
        <p:nvSpPr>
          <p:cNvPr id="13314" name="Rectangle 2"/>
          <p:cNvSpPr>
            <a:spLocks noGrp="1" noChangeArrowheads="1"/>
          </p:cNvSpPr>
          <p:nvPr>
            <p:ph type="title"/>
          </p:nvPr>
        </p:nvSpPr>
        <p:spPr>
          <a:xfrm>
            <a:off x="1783215" y="74659"/>
            <a:ext cx="10353762" cy="970450"/>
          </a:xfrm>
        </p:spPr>
        <p:txBody>
          <a:bodyPr/>
          <a:lstStyle/>
          <a:p>
            <a:r>
              <a:rPr lang="en-US" altLang="ko-KR" dirty="0" smtClean="0">
                <a:ea typeface="굴림" pitchFamily="50" charset="-127"/>
              </a:rPr>
              <a:t>Inheritance in Python</a:t>
            </a:r>
            <a:endParaRPr lang="en-US" altLang="ko-KR" dirty="0" smtClean="0">
              <a:solidFill>
                <a:srgbClr val="FF0000"/>
              </a:solidFill>
              <a:ea typeface="굴림" pitchFamily="50" charset="-127"/>
            </a:endParaRPr>
          </a:p>
        </p:txBody>
      </p:sp>
      <p:sp>
        <p:nvSpPr>
          <p:cNvPr id="39" name="Rectangular Callout 38"/>
          <p:cNvSpPr/>
          <p:nvPr/>
        </p:nvSpPr>
        <p:spPr>
          <a:xfrm>
            <a:off x="5628153" y="2711620"/>
            <a:ext cx="1512168" cy="792088"/>
          </a:xfrm>
          <a:prstGeom prst="wedgeRectCallout">
            <a:avLst>
              <a:gd name="adj1" fmla="val 186680"/>
              <a:gd name="adj2" fmla="val -4848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Rectangular Callout 4"/>
          <p:cNvSpPr/>
          <p:nvPr/>
        </p:nvSpPr>
        <p:spPr>
          <a:xfrm>
            <a:off x="5628150" y="2711620"/>
            <a:ext cx="1512168" cy="792088"/>
          </a:xfrm>
          <a:prstGeom prst="wedgeRectCallout">
            <a:avLst>
              <a:gd name="adj1" fmla="val -123244"/>
              <a:gd name="adj2" fmla="val 9427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Multiple</a:t>
            </a:r>
          </a:p>
          <a:p>
            <a:pPr algn="ctr"/>
            <a:r>
              <a:rPr lang="en-US" altLang="ko-KR" dirty="0">
                <a:solidFill>
                  <a:schemeClr val="tx1"/>
                </a:solidFill>
              </a:rPr>
              <a:t>Inheritance</a:t>
            </a:r>
            <a:endParaRPr lang="ko-KR" altLang="en-US" dirty="0">
              <a:solidFill>
                <a:schemeClr val="tx1"/>
              </a:solidFill>
            </a:endParaRPr>
          </a:p>
        </p:txBody>
      </p:sp>
      <p:sp>
        <p:nvSpPr>
          <p:cNvPr id="40" name="Rectangular Callout 39"/>
          <p:cNvSpPr/>
          <p:nvPr/>
        </p:nvSpPr>
        <p:spPr>
          <a:xfrm>
            <a:off x="8796421" y="5247155"/>
            <a:ext cx="3312368" cy="1136873"/>
          </a:xfrm>
          <a:prstGeom prst="wedgeRectCallout">
            <a:avLst>
              <a:gd name="adj1" fmla="val -103054"/>
              <a:gd name="adj2" fmla="val -3199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altLang="ko-KR" dirty="0">
                <a:solidFill>
                  <a:schemeClr val="tx1"/>
                </a:solidFill>
              </a:rPr>
              <a:t>See Child has Father’s and Mother’s attributes</a:t>
            </a:r>
          </a:p>
          <a:p>
            <a:pPr marL="342900" indent="-342900" algn="ctr">
              <a:buAutoNum type="arabicPeriod"/>
            </a:pPr>
            <a:r>
              <a:rPr lang="en-US" altLang="ko-KR" dirty="0">
                <a:solidFill>
                  <a:schemeClr val="tx1"/>
                </a:solidFill>
              </a:rPr>
              <a:t>See Child overwrite Father’s method by his own</a:t>
            </a:r>
            <a:endParaRPr lang="ko-KR" altLang="en-US" dirty="0">
              <a:solidFill>
                <a:schemeClr val="tx1"/>
              </a:solidFill>
            </a:endParaRPr>
          </a:p>
        </p:txBody>
      </p:sp>
      <p:sp>
        <p:nvSpPr>
          <p:cNvPr id="41" name="Rectangular Callout 40"/>
          <p:cNvSpPr/>
          <p:nvPr/>
        </p:nvSpPr>
        <p:spPr>
          <a:xfrm>
            <a:off x="9503785" y="407364"/>
            <a:ext cx="1512168" cy="792088"/>
          </a:xfrm>
          <a:prstGeom prst="wedgeRectCallout">
            <a:avLst>
              <a:gd name="adj1" fmla="val -100425"/>
              <a:gd name="adj2" fmla="val 921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Rectangular Callout 41"/>
          <p:cNvSpPr/>
          <p:nvPr/>
        </p:nvSpPr>
        <p:spPr>
          <a:xfrm>
            <a:off x="9503785" y="407364"/>
            <a:ext cx="1512168" cy="792088"/>
          </a:xfrm>
          <a:prstGeom prst="wedgeRectCallout">
            <a:avLst>
              <a:gd name="adj1" fmla="val 18447"/>
              <a:gd name="adj2" fmla="val 9111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Base Class</a:t>
            </a:r>
          </a:p>
          <a:p>
            <a:pPr algn="ctr"/>
            <a:r>
              <a:rPr lang="en-US" altLang="ko-KR" dirty="0" smtClean="0">
                <a:solidFill>
                  <a:schemeClr val="tx1"/>
                </a:solidFill>
              </a:rPr>
              <a:t>(Super Class)</a:t>
            </a:r>
            <a:endParaRPr lang="ko-KR" altLang="en-US" dirty="0">
              <a:solidFill>
                <a:schemeClr val="tx1"/>
              </a:solidFill>
            </a:endParaRPr>
          </a:p>
        </p:txBody>
      </p:sp>
      <p:sp>
        <p:nvSpPr>
          <p:cNvPr id="11" name="Slide Number Placeholder 4"/>
          <p:cNvSpPr>
            <a:spLocks noGrp="1"/>
          </p:cNvSpPr>
          <p:nvPr>
            <p:ph type="sldNum" sz="quarter" idx="12"/>
          </p:nvPr>
        </p:nvSpPr>
        <p:spPr>
          <a:xfrm>
            <a:off x="11280577" y="6620808"/>
            <a:ext cx="828212" cy="216024"/>
          </a:xfrm>
        </p:spPr>
        <p:txBody>
          <a:bodyPr/>
          <a:lstStyle/>
          <a:p>
            <a:r>
              <a:rPr lang="en-US" altLang="ko-KR" dirty="0" smtClean="0"/>
              <a:t>11</a:t>
            </a:r>
            <a:endParaRPr lang="ko-KR" altLang="en-US" dirty="0"/>
          </a:p>
        </p:txBody>
      </p:sp>
    </p:spTree>
    <p:extLst>
      <p:ext uri="{BB962C8B-B14F-4D97-AF65-F5344CB8AC3E}">
        <p14:creationId xmlns:p14="http://schemas.microsoft.com/office/powerpoint/2010/main" val="2418437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312805" y="279004"/>
            <a:ext cx="10353762" cy="970450"/>
          </a:xfrm>
        </p:spPr>
        <p:txBody>
          <a:bodyPr/>
          <a:lstStyle/>
          <a:p>
            <a:r>
              <a:rPr lang="en-US" altLang="ko-KR" i="1" dirty="0" smtClean="0">
                <a:ea typeface="굴림" pitchFamily="50" charset="-127"/>
              </a:rPr>
              <a:t>self</a:t>
            </a:r>
            <a:r>
              <a:rPr lang="en-US" altLang="ko-KR" dirty="0" smtClean="0">
                <a:ea typeface="굴림" pitchFamily="50" charset="-127"/>
              </a:rPr>
              <a:t> and </a:t>
            </a:r>
            <a:r>
              <a:rPr lang="en-US" altLang="ko-KR" i="1" dirty="0" smtClean="0">
                <a:ea typeface="굴림" pitchFamily="50" charset="-127"/>
              </a:rPr>
              <a:t>super</a:t>
            </a:r>
          </a:p>
        </p:txBody>
      </p:sp>
      <p:sp>
        <p:nvSpPr>
          <p:cNvPr id="14339" name="Rectangle 3"/>
          <p:cNvSpPr>
            <a:spLocks noGrp="1" noChangeArrowheads="1"/>
          </p:cNvSpPr>
          <p:nvPr>
            <p:ph idx="1"/>
          </p:nvPr>
        </p:nvSpPr>
        <p:spPr>
          <a:xfrm>
            <a:off x="3400324" y="1347109"/>
            <a:ext cx="4376589" cy="3268960"/>
          </a:xfrm>
        </p:spPr>
        <p:txBody>
          <a:bodyPr/>
          <a:lstStyle/>
          <a:p>
            <a:r>
              <a:rPr lang="en-US" altLang="ko-KR" i="1" dirty="0" smtClean="0">
                <a:ea typeface="굴림" pitchFamily="50" charset="-127"/>
              </a:rPr>
              <a:t>self</a:t>
            </a:r>
            <a:r>
              <a:rPr lang="en-US" altLang="ko-KR" dirty="0" smtClean="0">
                <a:ea typeface="굴림" pitchFamily="50" charset="-127"/>
              </a:rPr>
              <a:t> : reference variable pointing the instance itself</a:t>
            </a:r>
          </a:p>
          <a:p>
            <a:r>
              <a:rPr lang="en-US" altLang="ko-KR" i="1" dirty="0" smtClean="0">
                <a:ea typeface="굴림" pitchFamily="50" charset="-127"/>
              </a:rPr>
              <a:t>super</a:t>
            </a:r>
            <a:r>
              <a:rPr lang="en-US" altLang="ko-KR" dirty="0" smtClean="0">
                <a:ea typeface="굴림" pitchFamily="50" charset="-127"/>
              </a:rPr>
              <a:t> : reference variable pointing the base class instance</a:t>
            </a:r>
          </a:p>
          <a:p>
            <a:pPr lvl="1"/>
            <a:r>
              <a:rPr lang="en-US" altLang="ko-KR" dirty="0" smtClean="0">
                <a:ea typeface="굴림" pitchFamily="50" charset="-127"/>
              </a:rPr>
              <a:t>super is used to call the base class methods.</a:t>
            </a:r>
          </a:p>
        </p:txBody>
      </p:sp>
      <p:pic>
        <p:nvPicPr>
          <p:cNvPr id="2" name="Picture 1"/>
          <p:cNvPicPr>
            <a:picLocks noChangeAspect="1"/>
          </p:cNvPicPr>
          <p:nvPr/>
        </p:nvPicPr>
        <p:blipFill>
          <a:blip r:embed="rId3"/>
          <a:stretch>
            <a:fillRect/>
          </a:stretch>
        </p:blipFill>
        <p:spPr>
          <a:xfrm>
            <a:off x="8057543" y="609600"/>
            <a:ext cx="3857625" cy="5400675"/>
          </a:xfrm>
          <a:prstGeom prst="rect">
            <a:avLst/>
          </a:prstGeom>
        </p:spPr>
      </p:pic>
      <p:pic>
        <p:nvPicPr>
          <p:cNvPr id="3" name="Picture 2"/>
          <p:cNvPicPr>
            <a:picLocks noChangeAspect="1"/>
          </p:cNvPicPr>
          <p:nvPr/>
        </p:nvPicPr>
        <p:blipFill>
          <a:blip r:embed="rId4"/>
          <a:stretch>
            <a:fillRect/>
          </a:stretch>
        </p:blipFill>
        <p:spPr>
          <a:xfrm>
            <a:off x="2453738" y="5060940"/>
            <a:ext cx="3286125" cy="1152525"/>
          </a:xfrm>
          <a:prstGeom prst="rect">
            <a:avLst/>
          </a:prstGeom>
        </p:spPr>
      </p:pic>
      <p:sp>
        <p:nvSpPr>
          <p:cNvPr id="10" name="Rectangular Callout 9"/>
          <p:cNvSpPr/>
          <p:nvPr/>
        </p:nvSpPr>
        <p:spPr>
          <a:xfrm>
            <a:off x="5984116" y="4664896"/>
            <a:ext cx="1512168" cy="792088"/>
          </a:xfrm>
          <a:prstGeom prst="wedgeRectCallout">
            <a:avLst>
              <a:gd name="adj1" fmla="val 143520"/>
              <a:gd name="adj2" fmla="val -1101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Referring itself to point its attributes</a:t>
            </a:r>
            <a:endParaRPr lang="ko-KR" altLang="en-US" dirty="0">
              <a:solidFill>
                <a:schemeClr val="tx1"/>
              </a:solidFill>
            </a:endParaRPr>
          </a:p>
        </p:txBody>
      </p:sp>
      <p:sp>
        <p:nvSpPr>
          <p:cNvPr id="11" name="Rectangular Callout 10"/>
          <p:cNvSpPr/>
          <p:nvPr/>
        </p:nvSpPr>
        <p:spPr>
          <a:xfrm>
            <a:off x="5739863" y="3548896"/>
            <a:ext cx="2250008" cy="792088"/>
          </a:xfrm>
          <a:prstGeom prst="wedgeRectCallout">
            <a:avLst>
              <a:gd name="adj1" fmla="val 91121"/>
              <a:gd name="adj2" fmla="val 625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Referring Father to point Father’s attributes</a:t>
            </a:r>
            <a:endParaRPr lang="ko-KR" altLang="en-US" dirty="0">
              <a:solidFill>
                <a:schemeClr val="tx1"/>
              </a:solidFill>
            </a:endParaRPr>
          </a:p>
        </p:txBody>
      </p:sp>
      <p:sp>
        <p:nvSpPr>
          <p:cNvPr id="8" name="Slide Number Placeholder 4"/>
          <p:cNvSpPr>
            <a:spLocks noGrp="1"/>
          </p:cNvSpPr>
          <p:nvPr>
            <p:ph type="sldNum" sz="quarter" idx="12"/>
          </p:nvPr>
        </p:nvSpPr>
        <p:spPr>
          <a:xfrm>
            <a:off x="11280577" y="6620808"/>
            <a:ext cx="828212" cy="216024"/>
          </a:xfrm>
        </p:spPr>
        <p:txBody>
          <a:bodyPr/>
          <a:lstStyle/>
          <a:p>
            <a:r>
              <a:rPr lang="en-US" altLang="ko-KR" dirty="0" smtClean="0"/>
              <a:t>12</a:t>
            </a:r>
            <a:endParaRPr lang="ko-KR" altLang="en-US" dirty="0"/>
          </a:p>
        </p:txBody>
      </p:sp>
    </p:spTree>
    <p:extLst>
      <p:ext uri="{BB962C8B-B14F-4D97-AF65-F5344CB8AC3E}">
        <p14:creationId xmlns:p14="http://schemas.microsoft.com/office/powerpoint/2010/main" val="2546014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788614" y="5835898"/>
            <a:ext cx="5331748" cy="676677"/>
          </a:xfrm>
          <a:prstGeom prst="rect">
            <a:avLst/>
          </a:prstGeom>
        </p:spPr>
      </p:pic>
      <p:sp>
        <p:nvSpPr>
          <p:cNvPr id="15362" name="Rectangle 2"/>
          <p:cNvSpPr>
            <a:spLocks noGrp="1" noChangeArrowheads="1"/>
          </p:cNvSpPr>
          <p:nvPr>
            <p:ph type="title"/>
          </p:nvPr>
        </p:nvSpPr>
        <p:spPr>
          <a:xfrm>
            <a:off x="996922" y="279232"/>
            <a:ext cx="10353762" cy="970450"/>
          </a:xfrm>
        </p:spPr>
        <p:txBody>
          <a:bodyPr/>
          <a:lstStyle/>
          <a:p>
            <a:r>
              <a:rPr lang="en-US" altLang="ko-KR" dirty="0" smtClean="0">
                <a:ea typeface="굴림" pitchFamily="50" charset="-127"/>
              </a:rPr>
              <a:t>Polymorphism</a:t>
            </a:r>
          </a:p>
        </p:txBody>
      </p:sp>
      <p:sp>
        <p:nvSpPr>
          <p:cNvPr id="15363" name="Rectangle 3"/>
          <p:cNvSpPr>
            <a:spLocks noGrp="1" noChangeArrowheads="1"/>
          </p:cNvSpPr>
          <p:nvPr>
            <p:ph idx="1"/>
          </p:nvPr>
        </p:nvSpPr>
        <p:spPr>
          <a:xfrm>
            <a:off x="3227310" y="1249682"/>
            <a:ext cx="4394448" cy="4392488"/>
          </a:xfrm>
        </p:spPr>
        <p:txBody>
          <a:bodyPr>
            <a:normAutofit fontScale="92500" lnSpcReduction="10000"/>
          </a:bodyPr>
          <a:lstStyle/>
          <a:p>
            <a:r>
              <a:rPr lang="en-US" altLang="ko-KR" dirty="0" smtClean="0">
                <a:ea typeface="굴림" pitchFamily="50" charset="-127"/>
              </a:rPr>
              <a:t>Polymorphism</a:t>
            </a:r>
          </a:p>
          <a:p>
            <a:pPr lvl="1"/>
            <a:r>
              <a:rPr lang="en-US" altLang="ko-KR" dirty="0" smtClean="0">
                <a:ea typeface="굴림" pitchFamily="50" charset="-127"/>
              </a:rPr>
              <a:t>Poly: Many</a:t>
            </a:r>
          </a:p>
          <a:p>
            <a:pPr lvl="1"/>
            <a:r>
              <a:rPr lang="en-US" altLang="ko-KR" dirty="0" smtClean="0">
                <a:ea typeface="굴림" pitchFamily="50" charset="-127"/>
              </a:rPr>
              <a:t>Morph: Shape</a:t>
            </a:r>
          </a:p>
          <a:p>
            <a:pPr lvl="1"/>
            <a:r>
              <a:rPr lang="en-US" altLang="ko-KR" dirty="0" smtClean="0">
                <a:ea typeface="굴림" pitchFamily="50" charset="-127"/>
              </a:rPr>
              <a:t>Different behaviors with similar signature</a:t>
            </a:r>
          </a:p>
          <a:p>
            <a:pPr lvl="2"/>
            <a:r>
              <a:rPr lang="en-US" altLang="ko-KR" dirty="0" smtClean="0">
                <a:ea typeface="굴림" pitchFamily="50" charset="-127"/>
              </a:rPr>
              <a:t>Signature </a:t>
            </a:r>
            <a:br>
              <a:rPr lang="en-US" altLang="ko-KR" dirty="0" smtClean="0">
                <a:ea typeface="굴림" pitchFamily="50" charset="-127"/>
              </a:rPr>
            </a:br>
            <a:r>
              <a:rPr lang="en-US" altLang="ko-KR" dirty="0" smtClean="0">
                <a:ea typeface="굴림" pitchFamily="50" charset="-127"/>
              </a:rPr>
              <a:t>= Method name + Parameter list</a:t>
            </a:r>
          </a:p>
          <a:p>
            <a:pPr lvl="1"/>
            <a:r>
              <a:rPr lang="en-US" altLang="ko-KR" dirty="0" smtClean="0">
                <a:ea typeface="굴림" pitchFamily="50" charset="-127"/>
              </a:rPr>
              <a:t>Method Overriding</a:t>
            </a:r>
          </a:p>
          <a:p>
            <a:pPr lvl="2"/>
            <a:r>
              <a:rPr lang="en-US" altLang="ko-KR" dirty="0" smtClean="0">
                <a:ea typeface="굴림" pitchFamily="50" charset="-127"/>
              </a:rPr>
              <a:t>Base class has a method A(</a:t>
            </a:r>
            <a:r>
              <a:rPr lang="en-US" altLang="ko-KR" dirty="0" err="1" smtClean="0">
                <a:ea typeface="굴림" pitchFamily="50" charset="-127"/>
              </a:rPr>
              <a:t>num</a:t>
            </a:r>
            <a:r>
              <a:rPr lang="en-US" altLang="ko-KR" dirty="0" smtClean="0">
                <a:ea typeface="굴림" pitchFamily="50" charset="-127"/>
              </a:rPr>
              <a:t>), and its derived class has a method A(</a:t>
            </a:r>
            <a:r>
              <a:rPr lang="en-US" altLang="ko-KR" dirty="0" err="1" smtClean="0">
                <a:ea typeface="굴림" pitchFamily="50" charset="-127"/>
              </a:rPr>
              <a:t>num</a:t>
            </a:r>
            <a:r>
              <a:rPr lang="en-US" altLang="ko-KR" dirty="0" smtClean="0">
                <a:ea typeface="굴림" pitchFamily="50" charset="-127"/>
              </a:rPr>
              <a:t>)</a:t>
            </a:r>
          </a:p>
          <a:p>
            <a:pPr lvl="1"/>
            <a:r>
              <a:rPr lang="en-US" altLang="ko-KR" dirty="0" smtClean="0">
                <a:ea typeface="굴림" pitchFamily="50" charset="-127"/>
              </a:rPr>
              <a:t>Method Overloading</a:t>
            </a:r>
          </a:p>
          <a:p>
            <a:pPr lvl="2"/>
            <a:r>
              <a:rPr lang="en-US" altLang="ko-KR" dirty="0" smtClean="0">
                <a:ea typeface="굴림" pitchFamily="50" charset="-127"/>
              </a:rPr>
              <a:t>A class has a method A(</a:t>
            </a:r>
            <a:r>
              <a:rPr lang="en-US" altLang="ko-KR" dirty="0" err="1" smtClean="0">
                <a:ea typeface="굴림" pitchFamily="50" charset="-127"/>
              </a:rPr>
              <a:t>num</a:t>
            </a:r>
            <a:r>
              <a:rPr lang="en-US" altLang="ko-KR" dirty="0" smtClean="0">
                <a:ea typeface="굴림" pitchFamily="50" charset="-127"/>
              </a:rPr>
              <a:t>), A(</a:t>
            </a:r>
            <a:r>
              <a:rPr lang="en-US" altLang="ko-KR" dirty="0" err="1" smtClean="0">
                <a:ea typeface="굴림" pitchFamily="50" charset="-127"/>
              </a:rPr>
              <a:t>num</a:t>
            </a:r>
            <a:r>
              <a:rPr lang="en-US" altLang="ko-KR" dirty="0" smtClean="0">
                <a:ea typeface="굴림" pitchFamily="50" charset="-127"/>
              </a:rPr>
              <a:t>, name), and A(</a:t>
            </a:r>
            <a:r>
              <a:rPr lang="en-US" altLang="ko-KR" dirty="0" err="1" smtClean="0">
                <a:ea typeface="굴림" pitchFamily="50" charset="-127"/>
              </a:rPr>
              <a:t>num</a:t>
            </a:r>
            <a:r>
              <a:rPr lang="en-US" altLang="ko-KR" dirty="0" smtClean="0">
                <a:ea typeface="굴림" pitchFamily="50" charset="-127"/>
              </a:rPr>
              <a:t>, name, home)</a:t>
            </a:r>
          </a:p>
        </p:txBody>
      </p:sp>
      <p:grpSp>
        <p:nvGrpSpPr>
          <p:cNvPr id="3" name="Group 2"/>
          <p:cNvGrpSpPr/>
          <p:nvPr/>
        </p:nvGrpSpPr>
        <p:grpSpPr>
          <a:xfrm>
            <a:off x="8145651" y="115490"/>
            <a:ext cx="3895701" cy="1776967"/>
            <a:chOff x="5004047" y="315904"/>
            <a:chExt cx="3895701" cy="1776967"/>
          </a:xfrm>
        </p:grpSpPr>
        <p:pic>
          <p:nvPicPr>
            <p:cNvPr id="13314" name="Picture 2" descr="http://upload.wikimedia.org/wikipedia/commons/thumb/f/f6/Jaguar_head_shot.jpg/220px-Jaguar_head_sh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7" y="692695"/>
              <a:ext cx="171132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upload.wikimedia.org/wikipedia/commons/thumb/7/72/Black_jaguar.jpg/220px-Black_jagua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692696"/>
              <a:ext cx="2095500" cy="1400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59036" y="315904"/>
              <a:ext cx="1454501" cy="369332"/>
            </a:xfrm>
            <a:prstGeom prst="rect">
              <a:avLst/>
            </a:prstGeom>
            <a:noFill/>
          </p:spPr>
          <p:txBody>
            <a:bodyPr wrap="none" rtlCol="0">
              <a:spAutoFit/>
            </a:bodyPr>
            <a:lstStyle/>
            <a:p>
              <a:r>
                <a:rPr lang="en-US" altLang="ko-KR" dirty="0"/>
                <a:t>Light Morph</a:t>
              </a:r>
              <a:endParaRPr lang="ko-KR" altLang="en-US" dirty="0"/>
            </a:p>
          </p:txBody>
        </p:sp>
        <p:sp>
          <p:nvSpPr>
            <p:cNvPr id="10" name="TextBox 9"/>
            <p:cNvSpPr txBox="1"/>
            <p:nvPr/>
          </p:nvSpPr>
          <p:spPr>
            <a:xfrm>
              <a:off x="7134494" y="315904"/>
              <a:ext cx="1476943" cy="369332"/>
            </a:xfrm>
            <a:prstGeom prst="rect">
              <a:avLst/>
            </a:prstGeom>
            <a:noFill/>
          </p:spPr>
          <p:txBody>
            <a:bodyPr wrap="none" rtlCol="0">
              <a:spAutoFit/>
            </a:bodyPr>
            <a:lstStyle/>
            <a:p>
              <a:r>
                <a:rPr lang="en-US" altLang="ko-KR" dirty="0"/>
                <a:t>Black Morph</a:t>
              </a:r>
              <a:endParaRPr lang="ko-KR" altLang="en-US" dirty="0"/>
            </a:p>
          </p:txBody>
        </p:sp>
      </p:grpSp>
      <p:pic>
        <p:nvPicPr>
          <p:cNvPr id="4" name="Picture 3"/>
          <p:cNvPicPr>
            <a:picLocks noChangeAspect="1"/>
          </p:cNvPicPr>
          <p:nvPr/>
        </p:nvPicPr>
        <p:blipFill>
          <a:blip r:embed="rId6"/>
          <a:stretch>
            <a:fillRect/>
          </a:stretch>
        </p:blipFill>
        <p:spPr>
          <a:xfrm>
            <a:off x="7796389" y="1697368"/>
            <a:ext cx="4210050" cy="2781300"/>
          </a:xfrm>
          <a:prstGeom prst="rect">
            <a:avLst/>
          </a:prstGeom>
        </p:spPr>
      </p:pic>
      <p:sp>
        <p:nvSpPr>
          <p:cNvPr id="12" name="Slide Number Placeholder 4"/>
          <p:cNvSpPr>
            <a:spLocks noGrp="1"/>
          </p:cNvSpPr>
          <p:nvPr>
            <p:ph type="sldNum" sz="quarter" idx="12"/>
          </p:nvPr>
        </p:nvSpPr>
        <p:spPr>
          <a:xfrm>
            <a:off x="11280577" y="6620808"/>
            <a:ext cx="828212" cy="216024"/>
          </a:xfrm>
        </p:spPr>
        <p:txBody>
          <a:bodyPr/>
          <a:lstStyle/>
          <a:p>
            <a:r>
              <a:rPr lang="en-US" altLang="ko-KR" dirty="0" smtClean="0"/>
              <a:t>13</a:t>
            </a:r>
            <a:endParaRPr lang="ko-KR" altLang="en-US" dirty="0"/>
          </a:p>
        </p:txBody>
      </p:sp>
      <p:pic>
        <p:nvPicPr>
          <p:cNvPr id="5" name="Picture 4"/>
          <p:cNvPicPr>
            <a:picLocks noChangeAspect="1"/>
          </p:cNvPicPr>
          <p:nvPr/>
        </p:nvPicPr>
        <p:blipFill>
          <a:blip r:embed="rId7"/>
          <a:stretch>
            <a:fillRect/>
          </a:stretch>
        </p:blipFill>
        <p:spPr>
          <a:xfrm>
            <a:off x="7796389" y="4426341"/>
            <a:ext cx="3980944" cy="2431659"/>
          </a:xfrm>
          <a:prstGeom prst="rect">
            <a:avLst/>
          </a:prstGeom>
        </p:spPr>
      </p:pic>
    </p:spTree>
    <p:extLst>
      <p:ext uri="{BB962C8B-B14F-4D97-AF65-F5344CB8AC3E}">
        <p14:creationId xmlns:p14="http://schemas.microsoft.com/office/powerpoint/2010/main" val="30847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84051" y="856904"/>
            <a:ext cx="4638675" cy="4495800"/>
          </a:xfrm>
          <a:prstGeom prst="rect">
            <a:avLst/>
          </a:prstGeom>
        </p:spPr>
      </p:pic>
      <p:sp>
        <p:nvSpPr>
          <p:cNvPr id="547842" name="Rectangle 2"/>
          <p:cNvSpPr>
            <a:spLocks noGrp="1" noChangeArrowheads="1"/>
          </p:cNvSpPr>
          <p:nvPr>
            <p:ph type="title"/>
          </p:nvPr>
        </p:nvSpPr>
        <p:spPr>
          <a:xfrm>
            <a:off x="3756720" y="0"/>
            <a:ext cx="8435280" cy="706090"/>
          </a:xfrm>
        </p:spPr>
        <p:txBody>
          <a:bodyPr/>
          <a:lstStyle/>
          <a:p>
            <a:r>
              <a:rPr lang="en-US" altLang="ko-KR" dirty="0">
                <a:ea typeface="굴림" pitchFamily="50" charset="-127"/>
              </a:rPr>
              <a:t>Abstract </a:t>
            </a:r>
            <a:r>
              <a:rPr lang="en-US" altLang="ko-KR" dirty="0" smtClean="0">
                <a:ea typeface="굴림" pitchFamily="50" charset="-127"/>
              </a:rPr>
              <a:t>Class</a:t>
            </a:r>
            <a:endParaRPr lang="en-US" altLang="ko-KR" dirty="0">
              <a:ea typeface="굴림" pitchFamily="50" charset="-127"/>
            </a:endParaRPr>
          </a:p>
        </p:txBody>
      </p:sp>
      <p:sp>
        <p:nvSpPr>
          <p:cNvPr id="547843" name="Rectangle 3"/>
          <p:cNvSpPr>
            <a:spLocks noGrp="1" noChangeArrowheads="1"/>
          </p:cNvSpPr>
          <p:nvPr>
            <p:ph idx="1"/>
          </p:nvPr>
        </p:nvSpPr>
        <p:spPr>
          <a:xfrm>
            <a:off x="2094807" y="573579"/>
            <a:ext cx="4789243" cy="5735742"/>
          </a:xfrm>
        </p:spPr>
        <p:txBody>
          <a:bodyPr>
            <a:normAutofit/>
          </a:bodyPr>
          <a:lstStyle/>
          <a:p>
            <a:r>
              <a:rPr lang="en-US" altLang="ko-KR" sz="1800" dirty="0">
                <a:ea typeface="굴림" pitchFamily="50" charset="-127"/>
              </a:rPr>
              <a:t>Abstract class, or Abstract Base Class in Python</a:t>
            </a:r>
          </a:p>
          <a:p>
            <a:pPr lvl="1"/>
            <a:r>
              <a:rPr lang="en-US" altLang="ko-KR" sz="1600" dirty="0">
                <a:ea typeface="굴림" pitchFamily="50" charset="-127"/>
              </a:rPr>
              <a:t>A class with an abstract method</a:t>
            </a:r>
          </a:p>
          <a:p>
            <a:pPr lvl="1"/>
            <a:r>
              <a:rPr lang="en-US" altLang="ko-KR" sz="1600" dirty="0">
                <a:ea typeface="굴림" pitchFamily="50" charset="-127"/>
              </a:rPr>
              <a:t>What is the abstract method?</a:t>
            </a:r>
          </a:p>
          <a:p>
            <a:pPr lvl="2"/>
            <a:r>
              <a:rPr lang="en-US" altLang="ko-KR" sz="1400" dirty="0">
                <a:ea typeface="굴림" pitchFamily="50" charset="-127"/>
              </a:rPr>
              <a:t>Method with signature, but with no implementation </a:t>
            </a:r>
          </a:p>
          <a:p>
            <a:pPr lvl="2"/>
            <a:r>
              <a:rPr lang="en-US" altLang="ko-KR" sz="1400" dirty="0">
                <a:ea typeface="굴림" pitchFamily="50" charset="-127"/>
              </a:rPr>
              <a:t>Why use it then?</a:t>
            </a:r>
          </a:p>
          <a:p>
            <a:pPr lvl="2"/>
            <a:r>
              <a:rPr lang="en-US" altLang="ko-KR" sz="1400" dirty="0">
                <a:ea typeface="굴림" pitchFamily="50" charset="-127"/>
              </a:rPr>
              <a:t>I want to have a window here, but I don’t know how it will look like, but you </a:t>
            </a:r>
            <a:r>
              <a:rPr lang="en-US" altLang="ko-KR" sz="1400" b="1" i="1" u="sng" dirty="0">
                <a:ea typeface="굴림" pitchFamily="50" charset="-127"/>
              </a:rPr>
              <a:t>should</a:t>
            </a:r>
            <a:r>
              <a:rPr lang="en-US" altLang="ko-KR" sz="1400" dirty="0">
                <a:ea typeface="굴림" pitchFamily="50" charset="-127"/>
              </a:rPr>
              <a:t> have a window here!</a:t>
            </a:r>
          </a:p>
          <a:p>
            <a:pPr lvl="1"/>
            <a:r>
              <a:rPr lang="en-US" altLang="ko-KR" sz="1600" dirty="0">
                <a:ea typeface="굴림" pitchFamily="50" charset="-127"/>
              </a:rPr>
              <a:t>Abstract class is not a complete implementation, it is more like a half-made produce</a:t>
            </a:r>
          </a:p>
          <a:p>
            <a:pPr lvl="1"/>
            <a:r>
              <a:rPr lang="en-US" altLang="ko-KR" sz="1600" dirty="0">
                <a:ea typeface="굴림" pitchFamily="50" charset="-127"/>
              </a:rPr>
              <a:t>Therefore, you can’t make an instance out of it</a:t>
            </a:r>
          </a:p>
          <a:p>
            <a:r>
              <a:rPr lang="en-US" altLang="ko-KR" sz="1800" dirty="0">
                <a:ea typeface="굴림" pitchFamily="50" charset="-127"/>
              </a:rPr>
              <a:t>The concrete class with full implementations and inheriting the abstract class will be a basis for instances</a:t>
            </a:r>
            <a:endParaRPr lang="ko-KR" altLang="en-US" dirty="0">
              <a:ea typeface="굴림" pitchFamily="50" charset="-127"/>
            </a:endParaRPr>
          </a:p>
        </p:txBody>
      </p:sp>
      <p:sp>
        <p:nvSpPr>
          <p:cNvPr id="11" name="Rectangular Callout 10"/>
          <p:cNvSpPr/>
          <p:nvPr/>
        </p:nvSpPr>
        <p:spPr>
          <a:xfrm>
            <a:off x="9348272" y="1969621"/>
            <a:ext cx="2250008" cy="792088"/>
          </a:xfrm>
          <a:prstGeom prst="wedgeRectCallout">
            <a:avLst>
              <a:gd name="adj1" fmla="val -52051"/>
              <a:gd name="adj2" fmla="val -9435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Rectangular Callout 11"/>
          <p:cNvSpPr/>
          <p:nvPr/>
        </p:nvSpPr>
        <p:spPr>
          <a:xfrm>
            <a:off x="9348272" y="1969621"/>
            <a:ext cx="2250008" cy="792088"/>
          </a:xfrm>
          <a:prstGeom prst="wedgeRectCallout">
            <a:avLst>
              <a:gd name="adj1" fmla="val -62302"/>
              <a:gd name="adj2" fmla="val -6419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ectangular Callout 12"/>
          <p:cNvSpPr/>
          <p:nvPr/>
        </p:nvSpPr>
        <p:spPr>
          <a:xfrm>
            <a:off x="9348272" y="1969621"/>
            <a:ext cx="2250008" cy="792088"/>
          </a:xfrm>
          <a:prstGeom prst="wedgeRectCallout">
            <a:avLst>
              <a:gd name="adj1" fmla="val -64499"/>
              <a:gd name="adj2" fmla="val -387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Indicator of abstract base method and class</a:t>
            </a:r>
            <a:endParaRPr lang="ko-KR" altLang="en-US" dirty="0"/>
          </a:p>
        </p:txBody>
      </p:sp>
      <p:sp>
        <p:nvSpPr>
          <p:cNvPr id="9" name="Slide Number Placeholder 4"/>
          <p:cNvSpPr>
            <a:spLocks noGrp="1"/>
          </p:cNvSpPr>
          <p:nvPr>
            <p:ph type="sldNum" sz="quarter" idx="12"/>
          </p:nvPr>
        </p:nvSpPr>
        <p:spPr>
          <a:xfrm>
            <a:off x="11280577" y="6620808"/>
            <a:ext cx="828212" cy="216024"/>
          </a:xfrm>
        </p:spPr>
        <p:txBody>
          <a:bodyPr/>
          <a:lstStyle/>
          <a:p>
            <a:r>
              <a:rPr lang="en-US" altLang="ko-KR" dirty="0" smtClean="0"/>
              <a:t>14</a:t>
            </a:r>
            <a:endParaRPr lang="ko-KR" altLang="en-US" dirty="0"/>
          </a:p>
        </p:txBody>
      </p:sp>
      <p:pic>
        <p:nvPicPr>
          <p:cNvPr id="3" name="Picture 2"/>
          <p:cNvPicPr>
            <a:picLocks noChangeAspect="1"/>
          </p:cNvPicPr>
          <p:nvPr/>
        </p:nvPicPr>
        <p:blipFill>
          <a:blip r:embed="rId4"/>
          <a:stretch>
            <a:fillRect/>
          </a:stretch>
        </p:blipFill>
        <p:spPr>
          <a:xfrm>
            <a:off x="1137959" y="5934970"/>
            <a:ext cx="10847868" cy="883642"/>
          </a:xfrm>
          <a:prstGeom prst="rect">
            <a:avLst/>
          </a:prstGeom>
        </p:spPr>
      </p:pic>
    </p:spTree>
    <p:extLst>
      <p:ext uri="{BB962C8B-B14F-4D97-AF65-F5344CB8AC3E}">
        <p14:creationId xmlns:p14="http://schemas.microsoft.com/office/powerpoint/2010/main" val="694560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28462" y="1157482"/>
            <a:ext cx="4986596" cy="4004722"/>
          </a:xfrm>
          <a:prstGeom prst="rect">
            <a:avLst/>
          </a:prstGeom>
        </p:spPr>
      </p:pic>
      <p:sp>
        <p:nvSpPr>
          <p:cNvPr id="2" name="Title 1"/>
          <p:cNvSpPr>
            <a:spLocks noGrp="1"/>
          </p:cNvSpPr>
          <p:nvPr>
            <p:ph type="title"/>
          </p:nvPr>
        </p:nvSpPr>
        <p:spPr>
          <a:xfrm>
            <a:off x="1838238" y="5333"/>
            <a:ext cx="10353762" cy="970450"/>
          </a:xfrm>
        </p:spPr>
        <p:txBody>
          <a:bodyPr/>
          <a:lstStyle/>
          <a:p>
            <a:r>
              <a:rPr lang="en-US" altLang="ko-KR" dirty="0" smtClean="0"/>
              <a:t>Overriding Methods in </a:t>
            </a:r>
            <a:r>
              <a:rPr lang="en-US" altLang="ko-KR" i="1" dirty="0" smtClean="0"/>
              <a:t>object</a:t>
            </a:r>
            <a:endParaRPr lang="ko-KR" altLang="en-US" i="1" dirty="0"/>
          </a:p>
        </p:txBody>
      </p:sp>
      <p:sp>
        <p:nvSpPr>
          <p:cNvPr id="3" name="Content Placeholder 2"/>
          <p:cNvSpPr>
            <a:spLocks noGrp="1"/>
          </p:cNvSpPr>
          <p:nvPr>
            <p:ph idx="1"/>
          </p:nvPr>
        </p:nvSpPr>
        <p:spPr>
          <a:xfrm>
            <a:off x="2568632" y="1080656"/>
            <a:ext cx="4159829" cy="5419898"/>
          </a:xfrm>
        </p:spPr>
        <p:txBody>
          <a:bodyPr>
            <a:normAutofit lnSpcReduction="10000"/>
          </a:bodyPr>
          <a:lstStyle/>
          <a:p>
            <a:r>
              <a:rPr lang="en-US" altLang="ko-KR" dirty="0" smtClean="0"/>
              <a:t>All of Python classes are the descendants of </a:t>
            </a:r>
            <a:r>
              <a:rPr lang="en-US" altLang="ko-KR" i="1" dirty="0" smtClean="0"/>
              <a:t>object</a:t>
            </a:r>
          </a:p>
          <a:p>
            <a:pPr lvl="1"/>
            <a:r>
              <a:rPr lang="en-US" altLang="ko-KR" dirty="0" smtClean="0"/>
              <a:t>If you don’t specify the base class of your class, then your class is the direct derived class of </a:t>
            </a:r>
            <a:r>
              <a:rPr lang="en-US" altLang="ko-KR" i="1" dirty="0" smtClean="0"/>
              <a:t>object</a:t>
            </a:r>
          </a:p>
          <a:p>
            <a:r>
              <a:rPr lang="en-US" altLang="ko-KR" i="1" dirty="0" smtClean="0"/>
              <a:t>object</a:t>
            </a:r>
            <a:r>
              <a:rPr lang="en-US" altLang="ko-KR" dirty="0" smtClean="0"/>
              <a:t> has many hidden methods</a:t>
            </a:r>
          </a:p>
          <a:p>
            <a:pPr lvl="1"/>
            <a:r>
              <a:rPr lang="en-US" altLang="ko-KR" dirty="0" smtClean="0"/>
              <a:t>_ _ </a:t>
            </a:r>
            <a:r>
              <a:rPr lang="en-US" altLang="ko-KR" dirty="0" err="1" smtClean="0"/>
              <a:t>init</a:t>
            </a:r>
            <a:r>
              <a:rPr lang="en-US" altLang="ko-KR" dirty="0" smtClean="0"/>
              <a:t> _ _</a:t>
            </a:r>
          </a:p>
          <a:p>
            <a:pPr lvl="1"/>
            <a:r>
              <a:rPr lang="en-US" altLang="ko-KR" dirty="0" smtClean="0"/>
              <a:t>_ _ del _ _</a:t>
            </a:r>
          </a:p>
          <a:p>
            <a:pPr lvl="1"/>
            <a:r>
              <a:rPr lang="en-US" altLang="ko-KR" dirty="0" smtClean="0"/>
              <a:t>_ _ </a:t>
            </a:r>
            <a:r>
              <a:rPr lang="en-US" altLang="ko-KR" dirty="0" err="1" smtClean="0"/>
              <a:t>eq</a:t>
            </a:r>
            <a:r>
              <a:rPr lang="en-US" altLang="ko-KR" dirty="0" smtClean="0"/>
              <a:t> _ _</a:t>
            </a:r>
          </a:p>
          <a:p>
            <a:pPr lvl="1"/>
            <a:r>
              <a:rPr lang="en-US" altLang="ko-KR" dirty="0" smtClean="0"/>
              <a:t>_ _ </a:t>
            </a:r>
            <a:r>
              <a:rPr lang="en-US" altLang="ko-KR" dirty="0" err="1" smtClean="0"/>
              <a:t>cmp</a:t>
            </a:r>
            <a:r>
              <a:rPr lang="en-US" altLang="ko-KR" dirty="0" smtClean="0"/>
              <a:t> _ _</a:t>
            </a:r>
          </a:p>
          <a:p>
            <a:pPr lvl="1"/>
            <a:r>
              <a:rPr lang="en-US" altLang="ko-KR" dirty="0" smtClean="0"/>
              <a:t>_ _ add _ _</a:t>
            </a:r>
          </a:p>
          <a:p>
            <a:r>
              <a:rPr lang="en-US" altLang="ko-KR" dirty="0" smtClean="0"/>
              <a:t>You override them to make the methods behave as you please</a:t>
            </a:r>
          </a:p>
          <a:p>
            <a:pPr lvl="1"/>
            <a:endParaRPr lang="ko-KR" altLang="en-US" dirty="0"/>
          </a:p>
        </p:txBody>
      </p:sp>
      <p:sp>
        <p:nvSpPr>
          <p:cNvPr id="8" name="Rectangular Callout 7"/>
          <p:cNvSpPr/>
          <p:nvPr/>
        </p:nvSpPr>
        <p:spPr>
          <a:xfrm>
            <a:off x="8827119" y="4205943"/>
            <a:ext cx="2250008" cy="792088"/>
          </a:xfrm>
          <a:prstGeom prst="wedgeRectCallout">
            <a:avLst>
              <a:gd name="adj1" fmla="val 10346"/>
              <a:gd name="adj2" fmla="val -14633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Duck Typing</a:t>
            </a:r>
            <a:endParaRPr lang="ko-KR" altLang="en-US" dirty="0"/>
          </a:p>
        </p:txBody>
      </p:sp>
      <p:sp>
        <p:nvSpPr>
          <p:cNvPr id="9" name="Rectangular Callout 8"/>
          <p:cNvSpPr/>
          <p:nvPr/>
        </p:nvSpPr>
        <p:spPr>
          <a:xfrm>
            <a:off x="7639147" y="5824589"/>
            <a:ext cx="3888432" cy="611730"/>
          </a:xfrm>
          <a:prstGeom prst="wedgeRectCallout">
            <a:avLst>
              <a:gd name="adj1" fmla="val 9014"/>
              <a:gd name="adj2" fmla="val -10674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Easier to Ask for Forgiveness then Permission (EAFP)</a:t>
            </a:r>
            <a:endParaRPr lang="ko-KR" altLang="en-US" dirty="0">
              <a:solidFill>
                <a:schemeClr val="tx1"/>
              </a:solidFill>
            </a:endParaRPr>
          </a:p>
        </p:txBody>
      </p:sp>
      <p:sp>
        <p:nvSpPr>
          <p:cNvPr id="7" name="Slide Number Placeholder 4"/>
          <p:cNvSpPr>
            <a:spLocks noGrp="1"/>
          </p:cNvSpPr>
          <p:nvPr>
            <p:ph type="sldNum" sz="quarter" idx="12"/>
          </p:nvPr>
        </p:nvSpPr>
        <p:spPr>
          <a:xfrm>
            <a:off x="11280577" y="6620808"/>
            <a:ext cx="828212" cy="216024"/>
          </a:xfrm>
        </p:spPr>
        <p:txBody>
          <a:bodyPr/>
          <a:lstStyle/>
          <a:p>
            <a:r>
              <a:rPr lang="en-US" altLang="ko-KR" dirty="0" smtClean="0"/>
              <a:t>15</a:t>
            </a:r>
            <a:endParaRPr lang="ko-KR" altLang="en-US" dirty="0"/>
          </a:p>
        </p:txBody>
      </p:sp>
    </p:spTree>
    <p:extLst>
      <p:ext uri="{BB962C8B-B14F-4D97-AF65-F5344CB8AC3E}">
        <p14:creationId xmlns:p14="http://schemas.microsoft.com/office/powerpoint/2010/main" val="34104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840" y="347157"/>
            <a:ext cx="4762872" cy="1138138"/>
          </a:xfrm>
        </p:spPr>
        <p:txBody>
          <a:bodyPr/>
          <a:lstStyle/>
          <a:p>
            <a:r>
              <a:rPr lang="en-US" altLang="ko-KR" sz="3200" dirty="0"/>
              <a:t>More about UML Notations</a:t>
            </a:r>
            <a:endParaRPr lang="ko-KR" altLang="en-US" sz="3200" dirty="0"/>
          </a:p>
        </p:txBody>
      </p:sp>
      <p:sp>
        <p:nvSpPr>
          <p:cNvPr id="3" name="Content Placeholder 2"/>
          <p:cNvSpPr>
            <a:spLocks noGrp="1"/>
          </p:cNvSpPr>
          <p:nvPr>
            <p:ph idx="1"/>
          </p:nvPr>
        </p:nvSpPr>
        <p:spPr>
          <a:xfrm>
            <a:off x="2313423" y="1658389"/>
            <a:ext cx="4762872" cy="4925144"/>
          </a:xfrm>
        </p:spPr>
        <p:txBody>
          <a:bodyPr>
            <a:normAutofit lnSpcReduction="10000"/>
          </a:bodyPr>
          <a:lstStyle/>
          <a:p>
            <a:r>
              <a:rPr lang="en-US" altLang="ko-KR" dirty="0" smtClean="0"/>
              <a:t>Many types of UML diagrams used for different stages of development. If I name a few of them…</a:t>
            </a:r>
          </a:p>
          <a:p>
            <a:pPr lvl="1"/>
            <a:r>
              <a:rPr lang="en-US" altLang="ko-KR" dirty="0" smtClean="0"/>
              <a:t>Use-case diagram</a:t>
            </a:r>
          </a:p>
          <a:p>
            <a:pPr lvl="1"/>
            <a:r>
              <a:rPr lang="en-US" altLang="ko-KR" dirty="0" smtClean="0"/>
              <a:t>Class diagram</a:t>
            </a:r>
          </a:p>
          <a:p>
            <a:pPr lvl="1"/>
            <a:r>
              <a:rPr lang="en-US" altLang="ko-KR" dirty="0" smtClean="0"/>
              <a:t>State diagram</a:t>
            </a:r>
          </a:p>
          <a:p>
            <a:pPr lvl="1"/>
            <a:r>
              <a:rPr lang="en-US" altLang="ko-KR" dirty="0" smtClean="0"/>
              <a:t>Deployment diagram</a:t>
            </a:r>
          </a:p>
          <a:p>
            <a:r>
              <a:rPr lang="en-US" altLang="ko-KR" dirty="0" smtClean="0"/>
              <a:t>We are dealing with OOP in this week</a:t>
            </a:r>
          </a:p>
          <a:p>
            <a:pPr lvl="1"/>
            <a:r>
              <a:rPr lang="en-US" altLang="ko-KR" dirty="0" smtClean="0"/>
              <a:t>Mainly, class and instances</a:t>
            </a:r>
          </a:p>
          <a:p>
            <a:pPr lvl="1"/>
            <a:r>
              <a:rPr lang="en-US" altLang="ko-KR" dirty="0" smtClean="0"/>
              <a:t>Also, some of software design patterns</a:t>
            </a:r>
          </a:p>
          <a:p>
            <a:pPr lvl="1"/>
            <a:r>
              <a:rPr lang="en-US" altLang="ko-KR" dirty="0" smtClean="0"/>
              <a:t>Hence, we focus on </a:t>
            </a:r>
          </a:p>
          <a:p>
            <a:pPr lvl="2"/>
            <a:r>
              <a:rPr lang="en-US" altLang="ko-KR" b="1" i="1" dirty="0" smtClean="0"/>
              <a:t>Class diagram</a:t>
            </a:r>
          </a:p>
          <a:p>
            <a:pPr lvl="1"/>
            <a:endParaRPr lang="en-US" altLang="ko-KR" dirty="0" smtClean="0"/>
          </a:p>
          <a:p>
            <a:pPr lvl="2"/>
            <a:endParaRPr lang="en-US" altLang="ko-KR" dirty="0" smtClean="0"/>
          </a:p>
          <a:p>
            <a:endParaRPr lang="en-US" altLang="ko-KR" dirty="0" smtClean="0"/>
          </a:p>
        </p:txBody>
      </p:sp>
      <p:pic>
        <p:nvPicPr>
          <p:cNvPr id="6" name="Picture 5"/>
          <p:cNvPicPr>
            <a:picLocks noChangeAspect="1"/>
          </p:cNvPicPr>
          <p:nvPr/>
        </p:nvPicPr>
        <p:blipFill>
          <a:blip r:embed="rId3"/>
          <a:stretch>
            <a:fillRect/>
          </a:stretch>
        </p:blipFill>
        <p:spPr>
          <a:xfrm>
            <a:off x="7076295" y="109538"/>
            <a:ext cx="5038725" cy="6638925"/>
          </a:xfrm>
          <a:prstGeom prst="rect">
            <a:avLst/>
          </a:prstGeom>
        </p:spPr>
      </p:pic>
      <p:sp>
        <p:nvSpPr>
          <p:cNvPr id="5" name="Slide Number Placeholder 4"/>
          <p:cNvSpPr>
            <a:spLocks noGrp="1"/>
          </p:cNvSpPr>
          <p:nvPr>
            <p:ph type="sldNum" sz="quarter" idx="12"/>
          </p:nvPr>
        </p:nvSpPr>
        <p:spPr>
          <a:xfrm>
            <a:off x="11280577" y="6620808"/>
            <a:ext cx="828212" cy="216024"/>
          </a:xfrm>
        </p:spPr>
        <p:txBody>
          <a:bodyPr/>
          <a:lstStyle/>
          <a:p>
            <a:r>
              <a:rPr lang="en-US" altLang="ko-KR" dirty="0" smtClean="0"/>
              <a:t>16</a:t>
            </a:r>
            <a:endParaRPr lang="ko-KR" altLang="en-US" dirty="0"/>
          </a:p>
        </p:txBody>
      </p:sp>
    </p:spTree>
    <p:extLst>
      <p:ext uri="{BB962C8B-B14F-4D97-AF65-F5344CB8AC3E}">
        <p14:creationId xmlns:p14="http://schemas.microsoft.com/office/powerpoint/2010/main" val="696026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68436" y="2824608"/>
            <a:ext cx="4743450" cy="2571750"/>
          </a:xfrm>
          <a:prstGeom prst="rect">
            <a:avLst/>
          </a:prstGeom>
        </p:spPr>
      </p:pic>
      <p:sp>
        <p:nvSpPr>
          <p:cNvPr id="30722" name="Rectangle 2"/>
          <p:cNvSpPr>
            <a:spLocks noGrp="1" noChangeArrowheads="1"/>
          </p:cNvSpPr>
          <p:nvPr>
            <p:ph type="title"/>
          </p:nvPr>
        </p:nvSpPr>
        <p:spPr>
          <a:xfrm>
            <a:off x="2921924" y="436137"/>
            <a:ext cx="8321842" cy="685800"/>
          </a:xfrm>
        </p:spPr>
        <p:txBody>
          <a:bodyPr>
            <a:normAutofit/>
          </a:bodyPr>
          <a:lstStyle/>
          <a:p>
            <a:r>
              <a:rPr lang="en-US" altLang="ko-KR" sz="3200" dirty="0">
                <a:ea typeface="굴림" pitchFamily="50" charset="-127"/>
              </a:rPr>
              <a:t>UML notation : Class and Instance (one more time)</a:t>
            </a:r>
          </a:p>
        </p:txBody>
      </p:sp>
      <p:grpSp>
        <p:nvGrpSpPr>
          <p:cNvPr id="6" name="Group 5"/>
          <p:cNvGrpSpPr/>
          <p:nvPr/>
        </p:nvGrpSpPr>
        <p:grpSpPr>
          <a:xfrm>
            <a:off x="3148352" y="1442749"/>
            <a:ext cx="1379538" cy="609600"/>
            <a:chOff x="759828" y="1742778"/>
            <a:chExt cx="1379538" cy="609600"/>
          </a:xfrm>
        </p:grpSpPr>
        <p:sp>
          <p:nvSpPr>
            <p:cNvPr id="30736" name="Rectangle 22"/>
            <p:cNvSpPr>
              <a:spLocks noChangeArrowheads="1"/>
            </p:cNvSpPr>
            <p:nvPr/>
          </p:nvSpPr>
          <p:spPr bwMode="auto">
            <a:xfrm>
              <a:off x="759828" y="1988840"/>
              <a:ext cx="1379538" cy="363538"/>
            </a:xfrm>
            <a:prstGeom prst="rect">
              <a:avLst/>
            </a:prstGeom>
            <a:solidFill>
              <a:schemeClr val="bg1"/>
            </a:solidFill>
            <a:ln w="19050">
              <a:solidFill>
                <a:schemeClr val="tx1"/>
              </a:solidFill>
              <a:miter lim="800000"/>
              <a:headEnd/>
              <a:tailEnd/>
            </a:ln>
          </p:spPr>
          <p:txBody>
            <a:bodyPr wrap="none" anchor="ctr"/>
            <a:lstStyle/>
            <a:p>
              <a:pPr algn="ctr"/>
              <a:r>
                <a:rPr lang="en-US" altLang="ko-KR" i="1" dirty="0">
                  <a:latin typeface="Arial Narrow" pitchFamily="34" charset="0"/>
                </a:rPr>
                <a:t>Person</a:t>
              </a:r>
            </a:p>
          </p:txBody>
        </p:sp>
        <p:sp>
          <p:nvSpPr>
            <p:cNvPr id="30739" name="Text Box 25"/>
            <p:cNvSpPr txBox="1">
              <a:spLocks noChangeArrowheads="1"/>
            </p:cNvSpPr>
            <p:nvPr/>
          </p:nvSpPr>
          <p:spPr bwMode="auto">
            <a:xfrm>
              <a:off x="832853" y="1742778"/>
              <a:ext cx="1233488" cy="246062"/>
            </a:xfrm>
            <a:prstGeom prst="rect">
              <a:avLst/>
            </a:prstGeom>
            <a:noFill/>
            <a:ln w="9525">
              <a:noFill/>
              <a:miter lim="800000"/>
              <a:headEnd/>
              <a:tailEnd/>
            </a:ln>
          </p:spPr>
          <p:txBody>
            <a:bodyPr wrap="none" lIns="0" tIns="0" rIns="0" bIns="0">
              <a:spAutoFit/>
            </a:bodyPr>
            <a:lstStyle/>
            <a:p>
              <a:pPr algn="l"/>
              <a:r>
                <a:rPr lang="en-US" altLang="ko-KR" sz="1600" dirty="0"/>
                <a:t>Abstract class</a:t>
              </a:r>
            </a:p>
          </p:txBody>
        </p:sp>
      </p:grpSp>
      <p:grpSp>
        <p:nvGrpSpPr>
          <p:cNvPr id="4" name="Group 3"/>
          <p:cNvGrpSpPr/>
          <p:nvPr/>
        </p:nvGrpSpPr>
        <p:grpSpPr>
          <a:xfrm>
            <a:off x="7099502" y="1426360"/>
            <a:ext cx="1431925" cy="624403"/>
            <a:chOff x="4640262" y="1726388"/>
            <a:chExt cx="1431925" cy="624403"/>
          </a:xfrm>
        </p:grpSpPr>
        <p:sp>
          <p:nvSpPr>
            <p:cNvPr id="30737" name="Rectangle 23"/>
            <p:cNvSpPr>
              <a:spLocks noChangeArrowheads="1"/>
            </p:cNvSpPr>
            <p:nvPr/>
          </p:nvSpPr>
          <p:spPr bwMode="auto">
            <a:xfrm>
              <a:off x="4665663" y="1987253"/>
              <a:ext cx="1381125" cy="363538"/>
            </a:xfrm>
            <a:prstGeom prst="rect">
              <a:avLst/>
            </a:prstGeom>
            <a:solidFill>
              <a:schemeClr val="bg1"/>
            </a:solidFill>
            <a:ln w="19050">
              <a:solidFill>
                <a:schemeClr val="tx1"/>
              </a:solidFill>
              <a:miter lim="800000"/>
              <a:headEnd/>
              <a:tailEnd/>
            </a:ln>
          </p:spPr>
          <p:txBody>
            <a:bodyPr wrap="none" anchor="ctr"/>
            <a:lstStyle/>
            <a:p>
              <a:pPr algn="ctr"/>
              <a:r>
                <a:rPr lang="en-US" altLang="ko-KR" u="sng" dirty="0">
                  <a:latin typeface="Arial Narrow" pitchFamily="34" charset="0"/>
                </a:rPr>
                <a:t>Park::Customer</a:t>
              </a:r>
            </a:p>
          </p:txBody>
        </p:sp>
        <p:sp>
          <p:nvSpPr>
            <p:cNvPr id="30740" name="Text Box 26"/>
            <p:cNvSpPr txBox="1">
              <a:spLocks noChangeArrowheads="1"/>
            </p:cNvSpPr>
            <p:nvPr/>
          </p:nvSpPr>
          <p:spPr bwMode="auto">
            <a:xfrm>
              <a:off x="4640262" y="1726388"/>
              <a:ext cx="1431925" cy="244475"/>
            </a:xfrm>
            <a:prstGeom prst="rect">
              <a:avLst/>
            </a:prstGeom>
            <a:noFill/>
            <a:ln w="9525">
              <a:noFill/>
              <a:miter lim="800000"/>
              <a:headEnd/>
              <a:tailEnd/>
            </a:ln>
          </p:spPr>
          <p:txBody>
            <a:bodyPr wrap="none" lIns="0" tIns="0" rIns="0" bIns="0">
              <a:spAutoFit/>
            </a:bodyPr>
            <a:lstStyle/>
            <a:p>
              <a:pPr algn="l"/>
              <a:r>
                <a:rPr lang="en-US" altLang="ko-KR" sz="1600" dirty="0"/>
                <a:t>Named instance</a:t>
              </a:r>
            </a:p>
          </p:txBody>
        </p:sp>
      </p:grpSp>
      <p:grpSp>
        <p:nvGrpSpPr>
          <p:cNvPr id="3" name="Group 2"/>
          <p:cNvGrpSpPr/>
          <p:nvPr/>
        </p:nvGrpSpPr>
        <p:grpSpPr>
          <a:xfrm>
            <a:off x="9126668" y="1409970"/>
            <a:ext cx="1655762" cy="607841"/>
            <a:chOff x="6738144" y="1709998"/>
            <a:chExt cx="1655762" cy="607841"/>
          </a:xfrm>
        </p:grpSpPr>
        <p:sp>
          <p:nvSpPr>
            <p:cNvPr id="30738" name="Rectangle 24"/>
            <p:cNvSpPr>
              <a:spLocks noChangeArrowheads="1"/>
            </p:cNvSpPr>
            <p:nvPr/>
          </p:nvSpPr>
          <p:spPr bwMode="auto">
            <a:xfrm>
              <a:off x="6916652" y="1954301"/>
              <a:ext cx="1381125" cy="363538"/>
            </a:xfrm>
            <a:prstGeom prst="rect">
              <a:avLst/>
            </a:prstGeom>
            <a:solidFill>
              <a:schemeClr val="bg1"/>
            </a:solidFill>
            <a:ln w="19050">
              <a:solidFill>
                <a:schemeClr val="tx1"/>
              </a:solidFill>
              <a:miter lim="800000"/>
              <a:headEnd/>
              <a:tailEnd/>
            </a:ln>
          </p:spPr>
          <p:txBody>
            <a:bodyPr wrap="none" anchor="ctr"/>
            <a:lstStyle/>
            <a:p>
              <a:pPr algn="ctr"/>
              <a:r>
                <a:rPr lang="en-US" altLang="ko-KR" u="sng" dirty="0">
                  <a:latin typeface="Arial Narrow" pitchFamily="34" charset="0"/>
                </a:rPr>
                <a:t>:Customer</a:t>
              </a:r>
            </a:p>
          </p:txBody>
        </p:sp>
        <p:sp>
          <p:nvSpPr>
            <p:cNvPr id="30741" name="Text Box 27"/>
            <p:cNvSpPr txBox="1">
              <a:spLocks noChangeArrowheads="1"/>
            </p:cNvSpPr>
            <p:nvPr/>
          </p:nvSpPr>
          <p:spPr bwMode="auto">
            <a:xfrm>
              <a:off x="6738144" y="1709998"/>
              <a:ext cx="1655762" cy="244475"/>
            </a:xfrm>
            <a:prstGeom prst="rect">
              <a:avLst/>
            </a:prstGeom>
            <a:noFill/>
            <a:ln w="9525">
              <a:noFill/>
              <a:miter lim="800000"/>
              <a:headEnd/>
              <a:tailEnd/>
            </a:ln>
          </p:spPr>
          <p:txBody>
            <a:bodyPr wrap="none" lIns="0" tIns="0" rIns="0" bIns="0">
              <a:spAutoFit/>
            </a:bodyPr>
            <a:lstStyle/>
            <a:p>
              <a:pPr algn="l"/>
              <a:r>
                <a:rPr lang="en-US" altLang="ko-KR" sz="1600" dirty="0"/>
                <a:t>Unnamed instance</a:t>
              </a:r>
            </a:p>
          </p:txBody>
        </p:sp>
      </p:grpSp>
      <p:grpSp>
        <p:nvGrpSpPr>
          <p:cNvPr id="5" name="Group 4"/>
          <p:cNvGrpSpPr/>
          <p:nvPr/>
        </p:nvGrpSpPr>
        <p:grpSpPr>
          <a:xfrm>
            <a:off x="5123134" y="1442749"/>
            <a:ext cx="1381125" cy="609600"/>
            <a:chOff x="2538413" y="1742778"/>
            <a:chExt cx="1381125" cy="609600"/>
          </a:xfrm>
        </p:grpSpPr>
        <p:sp>
          <p:nvSpPr>
            <p:cNvPr id="30744" name="Rectangle 22"/>
            <p:cNvSpPr>
              <a:spLocks noChangeArrowheads="1"/>
            </p:cNvSpPr>
            <p:nvPr/>
          </p:nvSpPr>
          <p:spPr bwMode="auto">
            <a:xfrm>
              <a:off x="2538413" y="1988840"/>
              <a:ext cx="1381125" cy="363538"/>
            </a:xfrm>
            <a:prstGeom prst="rect">
              <a:avLst/>
            </a:prstGeom>
            <a:solidFill>
              <a:schemeClr val="bg1"/>
            </a:solidFill>
            <a:ln w="19050">
              <a:solidFill>
                <a:schemeClr val="tx1"/>
              </a:solidFill>
              <a:miter lim="800000"/>
              <a:headEnd/>
              <a:tailEnd/>
            </a:ln>
          </p:spPr>
          <p:txBody>
            <a:bodyPr wrap="none" anchor="ctr"/>
            <a:lstStyle/>
            <a:p>
              <a:pPr algn="ctr"/>
              <a:r>
                <a:rPr lang="en-US" altLang="ko-KR" dirty="0">
                  <a:latin typeface="Arial Narrow" pitchFamily="34" charset="0"/>
                </a:rPr>
                <a:t>Customer</a:t>
              </a:r>
            </a:p>
          </p:txBody>
        </p:sp>
        <p:sp>
          <p:nvSpPr>
            <p:cNvPr id="30745" name="Text Box 25"/>
            <p:cNvSpPr txBox="1">
              <a:spLocks noChangeArrowheads="1"/>
            </p:cNvSpPr>
            <p:nvPr/>
          </p:nvSpPr>
          <p:spPr bwMode="auto">
            <a:xfrm>
              <a:off x="3001168" y="1742778"/>
              <a:ext cx="461665" cy="246221"/>
            </a:xfrm>
            <a:prstGeom prst="rect">
              <a:avLst/>
            </a:prstGeom>
            <a:noFill/>
            <a:ln w="9525">
              <a:noFill/>
              <a:miter lim="800000"/>
              <a:headEnd/>
              <a:tailEnd/>
            </a:ln>
          </p:spPr>
          <p:txBody>
            <a:bodyPr wrap="none" lIns="0" tIns="0" rIns="0" bIns="0">
              <a:spAutoFit/>
            </a:bodyPr>
            <a:lstStyle/>
            <a:p>
              <a:pPr algn="l"/>
              <a:r>
                <a:rPr lang="en-US" altLang="ko-KR" sz="1600" dirty="0"/>
                <a:t>Class</a:t>
              </a:r>
            </a:p>
          </p:txBody>
        </p:sp>
      </p:grpSp>
      <p:sp>
        <p:nvSpPr>
          <p:cNvPr id="7" name="Rectangular Callout 6"/>
          <p:cNvSpPr/>
          <p:nvPr/>
        </p:nvSpPr>
        <p:spPr>
          <a:xfrm>
            <a:off x="7293476" y="2202057"/>
            <a:ext cx="1935986" cy="504056"/>
          </a:xfrm>
          <a:prstGeom prst="wedgeRectCallout">
            <a:avLst>
              <a:gd name="adj1" fmla="val -108514"/>
              <a:gd name="adj2" fmla="val 9355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Class Name</a:t>
            </a:r>
            <a:endParaRPr lang="ko-KR" altLang="en-US" dirty="0">
              <a:solidFill>
                <a:schemeClr val="tx1"/>
              </a:solidFill>
            </a:endParaRPr>
          </a:p>
        </p:txBody>
      </p:sp>
      <p:sp>
        <p:nvSpPr>
          <p:cNvPr id="40" name="Rectangular Callout 39"/>
          <p:cNvSpPr/>
          <p:nvPr/>
        </p:nvSpPr>
        <p:spPr>
          <a:xfrm>
            <a:off x="2172678" y="2202057"/>
            <a:ext cx="1935986" cy="504056"/>
          </a:xfrm>
          <a:prstGeom prst="wedgeRectCallout">
            <a:avLst>
              <a:gd name="adj1" fmla="val 99987"/>
              <a:gd name="adj2" fmla="val 9518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Instance Name</a:t>
            </a:r>
            <a:endParaRPr lang="ko-KR" altLang="en-US" dirty="0">
              <a:solidFill>
                <a:schemeClr val="tx1"/>
              </a:solidFill>
            </a:endParaRPr>
          </a:p>
        </p:txBody>
      </p:sp>
      <p:sp>
        <p:nvSpPr>
          <p:cNvPr id="41" name="Rectangular Callout 40"/>
          <p:cNvSpPr/>
          <p:nvPr/>
        </p:nvSpPr>
        <p:spPr>
          <a:xfrm>
            <a:off x="8506028" y="3138161"/>
            <a:ext cx="3419872" cy="1028006"/>
          </a:xfrm>
          <a:prstGeom prst="wedgeRectCallout">
            <a:avLst>
              <a:gd name="adj1" fmla="val -111187"/>
              <a:gd name="adj2" fmla="val 132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Member variables</a:t>
            </a:r>
          </a:p>
          <a:p>
            <a:pPr algn="ctr"/>
            <a:r>
              <a:rPr lang="en-US" altLang="ko-KR" dirty="0">
                <a:solidFill>
                  <a:schemeClr val="tx1"/>
                </a:solidFill>
              </a:rPr>
              <a:t>+-#(name):(type)=(default value)</a:t>
            </a:r>
            <a:endParaRPr lang="ko-KR" altLang="en-US" dirty="0">
              <a:solidFill>
                <a:schemeClr val="tx1"/>
              </a:solidFill>
            </a:endParaRPr>
          </a:p>
        </p:txBody>
      </p:sp>
      <p:sp>
        <p:nvSpPr>
          <p:cNvPr id="42" name="Rectangular Callout 41"/>
          <p:cNvSpPr/>
          <p:nvPr/>
        </p:nvSpPr>
        <p:spPr>
          <a:xfrm>
            <a:off x="6335786" y="5463227"/>
            <a:ext cx="3419872" cy="1028006"/>
          </a:xfrm>
          <a:prstGeom prst="wedgeRectCallout">
            <a:avLst>
              <a:gd name="adj1" fmla="val -30169"/>
              <a:gd name="adj2" fmla="val -6194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Methods</a:t>
            </a:r>
          </a:p>
          <a:p>
            <a:pPr algn="ctr"/>
            <a:r>
              <a:rPr lang="en-US" altLang="ko-KR" dirty="0">
                <a:solidFill>
                  <a:schemeClr val="tx1"/>
                </a:solidFill>
              </a:rPr>
              <a:t>+-#(name)(arguments):(type)</a:t>
            </a:r>
            <a:endParaRPr lang="ko-KR" altLang="en-US" dirty="0">
              <a:solidFill>
                <a:schemeClr val="tx1"/>
              </a:solidFill>
            </a:endParaRPr>
          </a:p>
        </p:txBody>
      </p:sp>
      <p:sp>
        <p:nvSpPr>
          <p:cNvPr id="43" name="Rectangular Callout 42"/>
          <p:cNvSpPr/>
          <p:nvPr/>
        </p:nvSpPr>
        <p:spPr>
          <a:xfrm>
            <a:off x="1201503" y="4506313"/>
            <a:ext cx="1935986" cy="1440160"/>
          </a:xfrm>
          <a:prstGeom prst="wedgeRectCallout">
            <a:avLst>
              <a:gd name="adj1" fmla="val 56159"/>
              <a:gd name="adj2" fmla="val -10877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Visibility options</a:t>
            </a:r>
          </a:p>
          <a:p>
            <a:pPr algn="ctr"/>
            <a:r>
              <a:rPr lang="en-US" altLang="ko-KR" dirty="0">
                <a:solidFill>
                  <a:schemeClr val="tx1"/>
                </a:solidFill>
              </a:rPr>
              <a:t>+ </a:t>
            </a:r>
            <a:r>
              <a:rPr lang="en-US" altLang="ko-KR" dirty="0">
                <a:solidFill>
                  <a:schemeClr val="tx1"/>
                </a:solidFill>
                <a:sym typeface="Wingdings" pitchFamily="2" charset="2"/>
              </a:rPr>
              <a:t> public</a:t>
            </a:r>
          </a:p>
          <a:p>
            <a:pPr algn="ctr"/>
            <a:r>
              <a:rPr lang="en-US" altLang="ko-KR" dirty="0">
                <a:solidFill>
                  <a:schemeClr val="tx1"/>
                </a:solidFill>
                <a:sym typeface="Wingdings" pitchFamily="2" charset="2"/>
              </a:rPr>
              <a:t>#  protected</a:t>
            </a:r>
          </a:p>
          <a:p>
            <a:pPr algn="ctr"/>
            <a:r>
              <a:rPr lang="en-US" altLang="ko-KR" dirty="0">
                <a:solidFill>
                  <a:schemeClr val="tx1"/>
                </a:solidFill>
                <a:sym typeface="Wingdings" pitchFamily="2" charset="2"/>
              </a:rPr>
              <a:t>-  private</a:t>
            </a:r>
            <a:endParaRPr lang="ko-KR" altLang="en-US" dirty="0">
              <a:solidFill>
                <a:schemeClr val="tx1"/>
              </a:solidFill>
            </a:endParaRPr>
          </a:p>
        </p:txBody>
      </p:sp>
      <p:sp>
        <p:nvSpPr>
          <p:cNvPr id="21" name="Slide Number Placeholder 4"/>
          <p:cNvSpPr>
            <a:spLocks noGrp="1"/>
          </p:cNvSpPr>
          <p:nvPr>
            <p:ph type="sldNum" sz="quarter" idx="12"/>
          </p:nvPr>
        </p:nvSpPr>
        <p:spPr>
          <a:xfrm>
            <a:off x="11280577" y="6620808"/>
            <a:ext cx="828212" cy="216024"/>
          </a:xfrm>
        </p:spPr>
        <p:txBody>
          <a:bodyPr/>
          <a:lstStyle/>
          <a:p>
            <a:r>
              <a:rPr lang="en-US" altLang="ko-KR" dirty="0" smtClean="0"/>
              <a:t>17</a:t>
            </a:r>
            <a:endParaRPr lang="ko-KR" altLang="en-US" dirty="0"/>
          </a:p>
        </p:txBody>
      </p:sp>
    </p:spTree>
    <p:extLst>
      <p:ext uri="{BB962C8B-B14F-4D97-AF65-F5344CB8AC3E}">
        <p14:creationId xmlns:p14="http://schemas.microsoft.com/office/powerpoint/2010/main" val="473167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653184" y="2380957"/>
            <a:ext cx="7362825" cy="3648075"/>
          </a:xfrm>
          <a:prstGeom prst="rect">
            <a:avLst/>
          </a:prstGeom>
        </p:spPr>
      </p:pic>
      <p:sp>
        <p:nvSpPr>
          <p:cNvPr id="2" name="Title 1"/>
          <p:cNvSpPr>
            <a:spLocks noGrp="1"/>
          </p:cNvSpPr>
          <p:nvPr>
            <p:ph type="title"/>
          </p:nvPr>
        </p:nvSpPr>
        <p:spPr>
          <a:xfrm>
            <a:off x="1612064" y="302488"/>
            <a:ext cx="10353762" cy="970450"/>
          </a:xfrm>
        </p:spPr>
        <p:txBody>
          <a:bodyPr/>
          <a:lstStyle/>
          <a:p>
            <a:r>
              <a:rPr lang="en-US" altLang="ko-KR" sz="4400" dirty="0"/>
              <a:t>Structure of Classes in Class Diagram</a:t>
            </a:r>
            <a:endParaRPr lang="ko-KR" altLang="en-US" sz="4400" dirty="0"/>
          </a:p>
        </p:txBody>
      </p:sp>
      <p:sp>
        <p:nvSpPr>
          <p:cNvPr id="4" name="TextBox 3"/>
          <p:cNvSpPr txBox="1"/>
          <p:nvPr/>
        </p:nvSpPr>
        <p:spPr>
          <a:xfrm>
            <a:off x="8270702" y="1272938"/>
            <a:ext cx="3440237" cy="830997"/>
          </a:xfrm>
          <a:prstGeom prst="rect">
            <a:avLst/>
          </a:prstGeom>
          <a:noFill/>
        </p:spPr>
        <p:txBody>
          <a:bodyPr wrap="none" rtlCol="0">
            <a:spAutoFit/>
          </a:bodyPr>
          <a:lstStyle/>
          <a:p>
            <a:r>
              <a:rPr lang="en-US" altLang="ko-KR" sz="2400" dirty="0"/>
              <a:t>What makes a structure?</a:t>
            </a:r>
          </a:p>
          <a:p>
            <a:r>
              <a:rPr lang="en-US" altLang="ko-KR" sz="2400" i="1" dirty="0"/>
              <a:t>Entity</a:t>
            </a:r>
            <a:r>
              <a:rPr lang="en-US" altLang="ko-KR" sz="2400" dirty="0"/>
              <a:t> and </a:t>
            </a:r>
            <a:r>
              <a:rPr lang="en-US" altLang="ko-KR" sz="2400" i="1" dirty="0"/>
              <a:t>Relationship</a:t>
            </a:r>
            <a:endParaRPr lang="ko-KR" altLang="en-US" sz="2400" i="1" dirty="0"/>
          </a:p>
        </p:txBody>
      </p:sp>
      <p:sp>
        <p:nvSpPr>
          <p:cNvPr id="6" name="Rectangular Callout 5"/>
          <p:cNvSpPr/>
          <p:nvPr/>
        </p:nvSpPr>
        <p:spPr>
          <a:xfrm>
            <a:off x="5977671" y="1446898"/>
            <a:ext cx="1935986" cy="504056"/>
          </a:xfrm>
          <a:prstGeom prst="wedgeRectCallout">
            <a:avLst>
              <a:gd name="adj1" fmla="val 32330"/>
              <a:gd name="adj2" fmla="val 14584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ular Callout 6"/>
          <p:cNvSpPr/>
          <p:nvPr/>
        </p:nvSpPr>
        <p:spPr>
          <a:xfrm>
            <a:off x="5977671" y="1446898"/>
            <a:ext cx="1935986" cy="504056"/>
          </a:xfrm>
          <a:prstGeom prst="wedgeRectCallout">
            <a:avLst>
              <a:gd name="adj1" fmla="val -119578"/>
              <a:gd name="adj2" fmla="val 14258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Entity</a:t>
            </a:r>
            <a:endParaRPr lang="ko-KR" altLang="en-US" dirty="0">
              <a:solidFill>
                <a:schemeClr val="tx1"/>
              </a:solidFill>
            </a:endParaRPr>
          </a:p>
        </p:txBody>
      </p:sp>
      <p:sp>
        <p:nvSpPr>
          <p:cNvPr id="8" name="Rectangular Callout 7"/>
          <p:cNvSpPr/>
          <p:nvPr/>
        </p:nvSpPr>
        <p:spPr>
          <a:xfrm>
            <a:off x="5977671" y="6014529"/>
            <a:ext cx="1935986" cy="504056"/>
          </a:xfrm>
          <a:prstGeom prst="wedgeRectCallout">
            <a:avLst>
              <a:gd name="adj1" fmla="val -9796"/>
              <a:gd name="adj2" fmla="val -5797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ectangular Callout 8"/>
          <p:cNvSpPr/>
          <p:nvPr/>
        </p:nvSpPr>
        <p:spPr>
          <a:xfrm>
            <a:off x="5990380" y="6029032"/>
            <a:ext cx="1935986" cy="504056"/>
          </a:xfrm>
          <a:prstGeom prst="wedgeRectCallout">
            <a:avLst>
              <a:gd name="adj1" fmla="val 124665"/>
              <a:gd name="adj2" fmla="val -6170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ectangular Callout 9"/>
          <p:cNvSpPr/>
          <p:nvPr/>
        </p:nvSpPr>
        <p:spPr>
          <a:xfrm>
            <a:off x="5977671" y="6021903"/>
            <a:ext cx="1935986" cy="504056"/>
          </a:xfrm>
          <a:prstGeom prst="wedgeRectCallout">
            <a:avLst>
              <a:gd name="adj1" fmla="val 110623"/>
              <a:gd name="adj2" fmla="val -34607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Rectangular Callout 10"/>
          <p:cNvSpPr/>
          <p:nvPr/>
        </p:nvSpPr>
        <p:spPr>
          <a:xfrm>
            <a:off x="5990380" y="6029032"/>
            <a:ext cx="1935986" cy="504056"/>
          </a:xfrm>
          <a:prstGeom prst="wedgeRectCallout">
            <a:avLst>
              <a:gd name="adj1" fmla="val -91069"/>
              <a:gd name="adj2" fmla="val -36242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Relationship and its characteristic</a:t>
            </a:r>
            <a:endParaRPr lang="ko-KR" altLang="en-US" dirty="0">
              <a:solidFill>
                <a:schemeClr val="tx1"/>
              </a:solidFill>
            </a:endParaRPr>
          </a:p>
        </p:txBody>
      </p:sp>
      <p:sp>
        <p:nvSpPr>
          <p:cNvPr id="12" name="Slide Number Placeholder 4"/>
          <p:cNvSpPr>
            <a:spLocks noGrp="1"/>
          </p:cNvSpPr>
          <p:nvPr>
            <p:ph type="sldNum" sz="quarter" idx="12"/>
          </p:nvPr>
        </p:nvSpPr>
        <p:spPr>
          <a:xfrm>
            <a:off x="11280577" y="6620808"/>
            <a:ext cx="828212" cy="216024"/>
          </a:xfrm>
        </p:spPr>
        <p:txBody>
          <a:bodyPr/>
          <a:lstStyle/>
          <a:p>
            <a:r>
              <a:rPr lang="en-US" altLang="ko-KR" dirty="0" smtClean="0"/>
              <a:t>18</a:t>
            </a:r>
            <a:endParaRPr lang="ko-KR" altLang="en-US" dirty="0"/>
          </a:p>
        </p:txBody>
      </p:sp>
    </p:spTree>
    <p:extLst>
      <p:ext uri="{BB962C8B-B14F-4D97-AF65-F5344CB8AC3E}">
        <p14:creationId xmlns:p14="http://schemas.microsoft.com/office/powerpoint/2010/main" val="284326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043" y="162508"/>
            <a:ext cx="7659833" cy="970450"/>
          </a:xfrm>
        </p:spPr>
        <p:txBody>
          <a:bodyPr/>
          <a:lstStyle/>
          <a:p>
            <a:r>
              <a:rPr lang="en-US" altLang="ko-KR" dirty="0" smtClean="0"/>
              <a:t>Generalization</a:t>
            </a:r>
            <a:endParaRPr lang="ko-KR" altLang="en-US" dirty="0"/>
          </a:p>
        </p:txBody>
      </p:sp>
      <p:sp>
        <p:nvSpPr>
          <p:cNvPr id="5" name="Content Placeholder 4"/>
          <p:cNvSpPr>
            <a:spLocks noGrp="1"/>
          </p:cNvSpPr>
          <p:nvPr>
            <p:ph idx="1"/>
          </p:nvPr>
        </p:nvSpPr>
        <p:spPr>
          <a:xfrm>
            <a:off x="3153295" y="1400695"/>
            <a:ext cx="3970784" cy="4925144"/>
          </a:xfrm>
        </p:spPr>
        <p:txBody>
          <a:bodyPr/>
          <a:lstStyle/>
          <a:p>
            <a:r>
              <a:rPr lang="en-US" altLang="ko-KR" dirty="0" smtClean="0"/>
              <a:t>Generalization between classes</a:t>
            </a:r>
          </a:p>
          <a:p>
            <a:pPr lvl="1"/>
            <a:r>
              <a:rPr lang="en-US" altLang="ko-KR" i="1" dirty="0" smtClean="0"/>
              <a:t>is-a</a:t>
            </a:r>
            <a:r>
              <a:rPr lang="en-US" altLang="ko-KR" dirty="0" smtClean="0"/>
              <a:t> relationship</a:t>
            </a:r>
          </a:p>
          <a:p>
            <a:pPr lvl="1"/>
            <a:r>
              <a:rPr lang="en-US" altLang="ko-KR" dirty="0" smtClean="0"/>
              <a:t>Inheritance relationship</a:t>
            </a:r>
          </a:p>
          <a:p>
            <a:pPr lvl="1"/>
            <a:r>
              <a:rPr lang="en-US" altLang="ko-KR" dirty="0" smtClean="0"/>
              <a:t>Customer </a:t>
            </a:r>
            <a:r>
              <a:rPr lang="en-US" altLang="ko-KR" dirty="0" smtClean="0">
                <a:sym typeface="Wingdings" pitchFamily="2" charset="2"/>
              </a:rPr>
              <a:t> Person</a:t>
            </a:r>
          </a:p>
          <a:p>
            <a:pPr lvl="2"/>
            <a:r>
              <a:rPr lang="en-US" altLang="ko-KR" dirty="0" smtClean="0">
                <a:sym typeface="Wingdings" pitchFamily="2" charset="2"/>
              </a:rPr>
              <a:t>From subclass</a:t>
            </a:r>
          </a:p>
          <a:p>
            <a:pPr lvl="2"/>
            <a:r>
              <a:rPr lang="en-US" altLang="ko-KR" dirty="0" smtClean="0">
                <a:sym typeface="Wingdings" pitchFamily="2" charset="2"/>
              </a:rPr>
              <a:t>To superclass</a:t>
            </a:r>
          </a:p>
          <a:p>
            <a:pPr lvl="2"/>
            <a:r>
              <a:rPr lang="en-US" altLang="ko-KR" dirty="0" smtClean="0">
                <a:sym typeface="Wingdings" pitchFamily="2" charset="2"/>
              </a:rPr>
              <a:t>Direction of generalization</a:t>
            </a:r>
          </a:p>
          <a:p>
            <a:pPr lvl="1"/>
            <a:r>
              <a:rPr lang="en-US" altLang="ko-KR" dirty="0" smtClean="0">
                <a:sym typeface="Wingdings" pitchFamily="2" charset="2"/>
              </a:rPr>
              <a:t>Hollow triangle shape</a:t>
            </a:r>
          </a:p>
          <a:p>
            <a:r>
              <a:rPr lang="en-US" altLang="ko-KR" dirty="0" smtClean="0">
                <a:sym typeface="Wingdings" pitchFamily="2" charset="2"/>
              </a:rPr>
              <a:t>Base class</a:t>
            </a:r>
          </a:p>
          <a:p>
            <a:pPr lvl="1"/>
            <a:r>
              <a:rPr lang="en-US" altLang="ko-KR" dirty="0" smtClean="0">
                <a:sym typeface="Wingdings" pitchFamily="2" charset="2"/>
              </a:rPr>
              <a:t>Person</a:t>
            </a:r>
          </a:p>
          <a:p>
            <a:r>
              <a:rPr lang="en-US" altLang="ko-KR" dirty="0" smtClean="0">
                <a:sym typeface="Wingdings" pitchFamily="2" charset="2"/>
              </a:rPr>
              <a:t>Leaf class</a:t>
            </a:r>
          </a:p>
          <a:p>
            <a:pPr lvl="1"/>
            <a:r>
              <a:rPr lang="en-US" altLang="ko-KR" dirty="0" smtClean="0">
                <a:sym typeface="Wingdings" pitchFamily="2" charset="2"/>
              </a:rPr>
              <a:t>Park::Customer…</a:t>
            </a:r>
          </a:p>
          <a:p>
            <a:pPr lvl="1"/>
            <a:endParaRPr lang="ko-KR" altLang="en-US" dirty="0"/>
          </a:p>
        </p:txBody>
      </p:sp>
      <p:pic>
        <p:nvPicPr>
          <p:cNvPr id="4" name="Picture 3"/>
          <p:cNvPicPr>
            <a:picLocks noChangeAspect="1"/>
          </p:cNvPicPr>
          <p:nvPr/>
        </p:nvPicPr>
        <p:blipFill>
          <a:blip r:embed="rId3"/>
          <a:stretch>
            <a:fillRect/>
          </a:stretch>
        </p:blipFill>
        <p:spPr>
          <a:xfrm>
            <a:off x="7042092" y="2145982"/>
            <a:ext cx="4857750" cy="3114675"/>
          </a:xfrm>
          <a:prstGeom prst="rect">
            <a:avLst/>
          </a:prstGeom>
        </p:spPr>
      </p:pic>
      <p:sp>
        <p:nvSpPr>
          <p:cNvPr id="6" name="Slide Number Placeholder 4"/>
          <p:cNvSpPr>
            <a:spLocks noGrp="1"/>
          </p:cNvSpPr>
          <p:nvPr>
            <p:ph type="sldNum" sz="quarter" idx="12"/>
          </p:nvPr>
        </p:nvSpPr>
        <p:spPr>
          <a:xfrm>
            <a:off x="11280577" y="6620808"/>
            <a:ext cx="828212" cy="216024"/>
          </a:xfrm>
        </p:spPr>
        <p:txBody>
          <a:bodyPr/>
          <a:lstStyle/>
          <a:p>
            <a:r>
              <a:rPr lang="en-US" altLang="ko-KR" dirty="0" smtClean="0"/>
              <a:t>19</a:t>
            </a:r>
            <a:endParaRPr lang="ko-KR" altLang="en-US" dirty="0"/>
          </a:p>
        </p:txBody>
      </p:sp>
    </p:spTree>
    <p:extLst>
      <p:ext uri="{BB962C8B-B14F-4D97-AF65-F5344CB8AC3E}">
        <p14:creationId xmlns:p14="http://schemas.microsoft.com/office/powerpoint/2010/main" val="3893896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535" y="609600"/>
            <a:ext cx="6818021" cy="970450"/>
          </a:xfrm>
        </p:spPr>
        <p:txBody>
          <a:bodyPr/>
          <a:lstStyle/>
          <a:p>
            <a:r>
              <a:rPr lang="en-US" altLang="ko-KR" dirty="0" smtClean="0"/>
              <a:t>Weekly Objectives</a:t>
            </a:r>
            <a:endParaRPr lang="ko-KR" altLang="en-US" dirty="0"/>
          </a:p>
        </p:txBody>
      </p:sp>
      <p:sp>
        <p:nvSpPr>
          <p:cNvPr id="3" name="Content Placeholder 2"/>
          <p:cNvSpPr>
            <a:spLocks noGrp="1"/>
          </p:cNvSpPr>
          <p:nvPr>
            <p:ph idx="1"/>
          </p:nvPr>
        </p:nvSpPr>
        <p:spPr>
          <a:xfrm>
            <a:off x="3461657" y="1732449"/>
            <a:ext cx="7805900" cy="4058751"/>
          </a:xfrm>
        </p:spPr>
        <p:txBody>
          <a:bodyPr/>
          <a:lstStyle/>
          <a:p>
            <a:r>
              <a:rPr lang="en-US" altLang="ko-KR" dirty="0"/>
              <a:t>This week, we </a:t>
            </a:r>
            <a:r>
              <a:rPr lang="en-US" altLang="ko-KR" dirty="0" smtClean="0"/>
              <a:t>learn the object-oriented paradigm (OOP) and the basic of software design.</a:t>
            </a:r>
            <a:endParaRPr lang="en-US" altLang="ko-KR" dirty="0"/>
          </a:p>
          <a:p>
            <a:r>
              <a:rPr lang="en-US" altLang="ko-KR" dirty="0"/>
              <a:t>Objectives </a:t>
            </a:r>
            <a:r>
              <a:rPr lang="en-US" altLang="ko-KR" dirty="0" smtClean="0"/>
              <a:t>are</a:t>
            </a:r>
          </a:p>
          <a:p>
            <a:pPr lvl="1"/>
            <a:r>
              <a:rPr lang="en-US" altLang="ko-KR" dirty="0" smtClean="0"/>
              <a:t>Understanding object-oriented concepts</a:t>
            </a:r>
          </a:p>
          <a:p>
            <a:pPr lvl="2"/>
            <a:r>
              <a:rPr lang="en-US" altLang="ko-KR" dirty="0" smtClean="0"/>
              <a:t>Class, instance, inheritance, encapsulation, polymorphism…</a:t>
            </a:r>
          </a:p>
          <a:p>
            <a:pPr lvl="1"/>
            <a:r>
              <a:rPr lang="en-US" altLang="ko-KR" dirty="0" smtClean="0"/>
              <a:t>Understanding a formal representation of software design</a:t>
            </a:r>
          </a:p>
          <a:p>
            <a:pPr lvl="2"/>
            <a:r>
              <a:rPr lang="en-US" altLang="ko-KR" dirty="0" smtClean="0"/>
              <a:t>Memorizing a number of Unified Modeling Language (UML) notations</a:t>
            </a:r>
          </a:p>
          <a:p>
            <a:pPr lvl="1"/>
            <a:r>
              <a:rPr lang="en-US" altLang="ko-KR" dirty="0" smtClean="0"/>
              <a:t>Understanding a number of software design patterns</a:t>
            </a:r>
          </a:p>
          <a:p>
            <a:pPr lvl="2"/>
            <a:r>
              <a:rPr lang="en-US" altLang="ko-KR" dirty="0" smtClean="0"/>
              <a:t>Factory, Adapter, Bridge, Composite, Observer</a:t>
            </a:r>
          </a:p>
          <a:p>
            <a:pPr lvl="2"/>
            <a:r>
              <a:rPr lang="en-US" altLang="ko-KR" dirty="0" smtClean="0"/>
              <a:t>Memorizing their semantics and structures</a:t>
            </a:r>
          </a:p>
          <a:p>
            <a:pPr lvl="2"/>
            <a:endParaRPr lang="en-US" altLang="ko-KR" dirty="0" smtClean="0"/>
          </a:p>
          <a:p>
            <a:pPr lvl="2"/>
            <a:endParaRPr lang="en-US" altLang="ko-KR" dirty="0"/>
          </a:p>
        </p:txBody>
      </p:sp>
      <p:sp>
        <p:nvSpPr>
          <p:cNvPr id="5" name="Slide Number Placeholder 4"/>
          <p:cNvSpPr>
            <a:spLocks noGrp="1"/>
          </p:cNvSpPr>
          <p:nvPr>
            <p:ph type="sldNum" sz="quarter" idx="12"/>
          </p:nvPr>
        </p:nvSpPr>
        <p:spPr/>
        <p:txBody>
          <a:bodyPr/>
          <a:lstStyle/>
          <a:p>
            <a:fld id="{7F92C22C-EC2B-4071-B4C5-3756ABCA11CF}" type="slidenum">
              <a:rPr lang="ko-KR" altLang="en-US" smtClean="0"/>
              <a:t>2</a:t>
            </a:fld>
            <a:endParaRPr lang="ko-KR" altLang="en-US"/>
          </a:p>
        </p:txBody>
      </p:sp>
    </p:spTree>
    <p:extLst>
      <p:ext uri="{BB962C8B-B14F-4D97-AF65-F5344CB8AC3E}">
        <p14:creationId xmlns:p14="http://schemas.microsoft.com/office/powerpoint/2010/main" val="751160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961881" y="4925913"/>
            <a:ext cx="7305675" cy="1095375"/>
          </a:xfrm>
          <a:prstGeom prst="rect">
            <a:avLst/>
          </a:prstGeom>
        </p:spPr>
      </p:pic>
      <p:sp>
        <p:nvSpPr>
          <p:cNvPr id="2" name="Title 1"/>
          <p:cNvSpPr>
            <a:spLocks noGrp="1"/>
          </p:cNvSpPr>
          <p:nvPr>
            <p:ph type="title"/>
          </p:nvPr>
        </p:nvSpPr>
        <p:spPr>
          <a:xfrm>
            <a:off x="7340362" y="22610"/>
            <a:ext cx="4446178" cy="778098"/>
          </a:xfrm>
        </p:spPr>
        <p:txBody>
          <a:bodyPr/>
          <a:lstStyle/>
          <a:p>
            <a:r>
              <a:rPr lang="en-US" altLang="ko-KR" dirty="0" smtClean="0"/>
              <a:t>Association</a:t>
            </a:r>
            <a:endParaRPr lang="ko-KR" altLang="en-US" dirty="0"/>
          </a:p>
        </p:txBody>
      </p:sp>
      <p:sp>
        <p:nvSpPr>
          <p:cNvPr id="4" name="Content Placeholder 3"/>
          <p:cNvSpPr>
            <a:spLocks noGrp="1"/>
          </p:cNvSpPr>
          <p:nvPr>
            <p:ph idx="1"/>
          </p:nvPr>
        </p:nvSpPr>
        <p:spPr>
          <a:xfrm>
            <a:off x="2642376" y="144016"/>
            <a:ext cx="5745166" cy="4005064"/>
          </a:xfrm>
        </p:spPr>
        <p:txBody>
          <a:bodyPr>
            <a:noAutofit/>
          </a:bodyPr>
          <a:lstStyle/>
          <a:p>
            <a:r>
              <a:rPr lang="en-US" altLang="ko-KR" sz="1600" dirty="0"/>
              <a:t>Association between classes</a:t>
            </a:r>
          </a:p>
          <a:p>
            <a:pPr lvl="1"/>
            <a:r>
              <a:rPr lang="en-US" altLang="ko-KR" sz="1400" i="1" dirty="0"/>
              <a:t>has-a</a:t>
            </a:r>
            <a:r>
              <a:rPr lang="en-US" altLang="ko-KR" sz="1400" dirty="0"/>
              <a:t> relationship</a:t>
            </a:r>
          </a:p>
          <a:p>
            <a:pPr lvl="1"/>
            <a:r>
              <a:rPr lang="en-US" altLang="ko-KR" sz="1400" dirty="0"/>
              <a:t>Member variables</a:t>
            </a:r>
          </a:p>
          <a:p>
            <a:pPr lvl="2"/>
            <a:r>
              <a:rPr lang="en-US" altLang="ko-KR" sz="1200" dirty="0"/>
              <a:t>A customer has a number of holding accounts</a:t>
            </a:r>
          </a:p>
          <a:p>
            <a:pPr lvl="2"/>
            <a:r>
              <a:rPr lang="en-US" altLang="ko-KR" sz="1200" dirty="0"/>
              <a:t>An account has an account holder customer</a:t>
            </a:r>
          </a:p>
          <a:p>
            <a:pPr lvl="1"/>
            <a:r>
              <a:rPr lang="en-US" altLang="ko-KR" sz="1400" dirty="0">
                <a:sym typeface="Wingdings" pitchFamily="2" charset="2"/>
              </a:rPr>
              <a:t>Simple line</a:t>
            </a:r>
          </a:p>
          <a:p>
            <a:pPr lvl="1"/>
            <a:r>
              <a:rPr lang="en-US" altLang="ko-KR" sz="1400" dirty="0">
                <a:sym typeface="Wingdings" pitchFamily="2" charset="2"/>
              </a:rPr>
              <a:t>If a simple arrow is added</a:t>
            </a:r>
          </a:p>
          <a:p>
            <a:pPr lvl="2"/>
            <a:r>
              <a:rPr lang="en-US" altLang="ko-KR" sz="1200" dirty="0">
                <a:sym typeface="Wingdings" pitchFamily="2" charset="2"/>
              </a:rPr>
              <a:t>A customer has a reference to bank accounts</a:t>
            </a:r>
          </a:p>
          <a:p>
            <a:pPr lvl="2"/>
            <a:r>
              <a:rPr lang="en-US" altLang="ko-KR" sz="1200" dirty="0">
                <a:sym typeface="Wingdings" pitchFamily="2" charset="2"/>
              </a:rPr>
              <a:t>A bank account has a reference to a customer</a:t>
            </a:r>
          </a:p>
          <a:p>
            <a:pPr lvl="2"/>
            <a:r>
              <a:rPr lang="en-US" altLang="ko-KR" sz="1200" dirty="0">
                <a:sym typeface="Wingdings" pitchFamily="2" charset="2"/>
              </a:rPr>
              <a:t>Navigability</a:t>
            </a:r>
          </a:p>
          <a:p>
            <a:pPr lvl="1"/>
            <a:r>
              <a:rPr lang="en-US" altLang="ko-KR" sz="1400" dirty="0">
                <a:sym typeface="Wingdings" pitchFamily="2" charset="2"/>
              </a:rPr>
              <a:t>Line ends are tagged by roles</a:t>
            </a:r>
          </a:p>
          <a:p>
            <a:pPr lvl="2"/>
            <a:r>
              <a:rPr lang="en-US" altLang="ko-KR" sz="1200" dirty="0">
                <a:sym typeface="Wingdings" pitchFamily="2" charset="2"/>
              </a:rPr>
              <a:t>Account holder</a:t>
            </a:r>
          </a:p>
          <a:p>
            <a:pPr lvl="2"/>
            <a:r>
              <a:rPr lang="en-US" altLang="ko-KR" sz="1200" dirty="0">
                <a:sym typeface="Wingdings" pitchFamily="2" charset="2"/>
              </a:rPr>
              <a:t>Holding accounts</a:t>
            </a:r>
          </a:p>
          <a:p>
            <a:pPr lvl="2"/>
            <a:r>
              <a:rPr lang="en-US" altLang="ko-KR" sz="1200" dirty="0">
                <a:sym typeface="Wingdings" pitchFamily="2" charset="2"/>
              </a:rPr>
              <a:t>With prefix showing the </a:t>
            </a:r>
            <a:r>
              <a:rPr lang="en-US" altLang="ko-KR" sz="1200" dirty="0" err="1">
                <a:sym typeface="Wingdings" pitchFamily="2" charset="2"/>
              </a:rPr>
              <a:t>visibiliy</a:t>
            </a:r>
            <a:endParaRPr lang="en-US" altLang="ko-KR" sz="1200" dirty="0">
              <a:sym typeface="Wingdings" pitchFamily="2" charset="2"/>
            </a:endParaRPr>
          </a:p>
          <a:p>
            <a:pPr lvl="3"/>
            <a:r>
              <a:rPr lang="en-US" altLang="ko-KR" sz="1100" dirty="0">
                <a:sym typeface="Wingdings" pitchFamily="2" charset="2"/>
              </a:rPr>
              <a:t>+: public , -: private, #: protected</a:t>
            </a:r>
          </a:p>
        </p:txBody>
      </p:sp>
      <p:sp>
        <p:nvSpPr>
          <p:cNvPr id="8" name="Rectangular Callout 7"/>
          <p:cNvSpPr/>
          <p:nvPr/>
        </p:nvSpPr>
        <p:spPr>
          <a:xfrm>
            <a:off x="7614719" y="3645024"/>
            <a:ext cx="1935986" cy="504056"/>
          </a:xfrm>
          <a:prstGeom prst="wedgeRectCallout">
            <a:avLst>
              <a:gd name="adj1" fmla="val -112345"/>
              <a:gd name="adj2" fmla="val 27496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ectangular Callout 8"/>
          <p:cNvSpPr/>
          <p:nvPr/>
        </p:nvSpPr>
        <p:spPr>
          <a:xfrm>
            <a:off x="7629441" y="3645024"/>
            <a:ext cx="1935986" cy="504056"/>
          </a:xfrm>
          <a:prstGeom prst="wedgeRectCallout">
            <a:avLst>
              <a:gd name="adj1" fmla="val -35753"/>
              <a:gd name="adj2" fmla="val 27822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Roles</a:t>
            </a:r>
            <a:endParaRPr lang="ko-KR" altLang="en-US" dirty="0">
              <a:solidFill>
                <a:schemeClr val="tx1"/>
              </a:solidFill>
            </a:endParaRPr>
          </a:p>
        </p:txBody>
      </p:sp>
      <p:sp>
        <p:nvSpPr>
          <p:cNvPr id="10" name="Rectangular Callout 9"/>
          <p:cNvSpPr/>
          <p:nvPr/>
        </p:nvSpPr>
        <p:spPr>
          <a:xfrm>
            <a:off x="9779415" y="4005064"/>
            <a:ext cx="1935986" cy="504056"/>
          </a:xfrm>
          <a:prstGeom prst="wedgeRectCallout">
            <a:avLst>
              <a:gd name="adj1" fmla="val -101707"/>
              <a:gd name="adj2" fmla="val 26351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Navigability</a:t>
            </a:r>
            <a:endParaRPr lang="ko-KR" altLang="en-US" dirty="0">
              <a:solidFill>
                <a:schemeClr val="tx1"/>
              </a:solidFill>
            </a:endParaRPr>
          </a:p>
        </p:txBody>
      </p:sp>
      <p:sp>
        <p:nvSpPr>
          <p:cNvPr id="11" name="Rectangular Callout 10"/>
          <p:cNvSpPr/>
          <p:nvPr/>
        </p:nvSpPr>
        <p:spPr>
          <a:xfrm>
            <a:off x="6253230" y="6021288"/>
            <a:ext cx="2344204" cy="504056"/>
          </a:xfrm>
          <a:prstGeom prst="wedgeRectCallout">
            <a:avLst>
              <a:gd name="adj1" fmla="val -69368"/>
              <a:gd name="adj2" fmla="val -8295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Rectangular Callout 11"/>
          <p:cNvSpPr/>
          <p:nvPr/>
        </p:nvSpPr>
        <p:spPr>
          <a:xfrm>
            <a:off x="6253230" y="6021288"/>
            <a:ext cx="2344204" cy="504056"/>
          </a:xfrm>
          <a:prstGeom prst="wedgeRectCallout">
            <a:avLst>
              <a:gd name="adj1" fmla="val 50540"/>
              <a:gd name="adj2" fmla="val -11891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Multiplicity</a:t>
            </a:r>
            <a:endParaRPr lang="ko-KR" altLang="en-US" dirty="0">
              <a:solidFill>
                <a:schemeClr val="tx1"/>
              </a:solidFill>
            </a:endParaRPr>
          </a:p>
        </p:txBody>
      </p:sp>
      <p:sp>
        <p:nvSpPr>
          <p:cNvPr id="14" name="Rectangular Callout 13"/>
          <p:cNvSpPr/>
          <p:nvPr/>
        </p:nvSpPr>
        <p:spPr>
          <a:xfrm>
            <a:off x="3228894" y="6124377"/>
            <a:ext cx="1935986" cy="504056"/>
          </a:xfrm>
          <a:prstGeom prst="wedgeRectCallout">
            <a:avLst>
              <a:gd name="adj1" fmla="val 138281"/>
              <a:gd name="adj2" fmla="val -16957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Name</a:t>
            </a:r>
            <a:endParaRPr lang="ko-KR" altLang="en-US" dirty="0">
              <a:solidFill>
                <a:schemeClr val="tx1"/>
              </a:solidFill>
            </a:endParaRPr>
          </a:p>
        </p:txBody>
      </p:sp>
      <p:pic>
        <p:nvPicPr>
          <p:cNvPr id="5" name="Picture 4"/>
          <p:cNvPicPr>
            <a:picLocks noChangeAspect="1"/>
          </p:cNvPicPr>
          <p:nvPr/>
        </p:nvPicPr>
        <p:blipFill>
          <a:blip r:embed="rId4"/>
          <a:stretch>
            <a:fillRect/>
          </a:stretch>
        </p:blipFill>
        <p:spPr>
          <a:xfrm>
            <a:off x="7340362" y="1019607"/>
            <a:ext cx="4857750" cy="1876425"/>
          </a:xfrm>
          <a:prstGeom prst="rect">
            <a:avLst/>
          </a:prstGeom>
        </p:spPr>
      </p:pic>
      <p:sp>
        <p:nvSpPr>
          <p:cNvPr id="13" name="Slide Number Placeholder 4"/>
          <p:cNvSpPr>
            <a:spLocks noGrp="1"/>
          </p:cNvSpPr>
          <p:nvPr>
            <p:ph type="sldNum" sz="quarter" idx="12"/>
          </p:nvPr>
        </p:nvSpPr>
        <p:spPr>
          <a:xfrm>
            <a:off x="11280577" y="6620808"/>
            <a:ext cx="828212" cy="216024"/>
          </a:xfrm>
        </p:spPr>
        <p:txBody>
          <a:bodyPr/>
          <a:lstStyle/>
          <a:p>
            <a:r>
              <a:rPr lang="en-US" altLang="ko-KR" dirty="0" smtClean="0"/>
              <a:t>20</a:t>
            </a:r>
            <a:endParaRPr lang="ko-KR" altLang="en-US" dirty="0"/>
          </a:p>
        </p:txBody>
      </p:sp>
    </p:spTree>
    <p:extLst>
      <p:ext uri="{BB962C8B-B14F-4D97-AF65-F5344CB8AC3E}">
        <p14:creationId xmlns:p14="http://schemas.microsoft.com/office/powerpoint/2010/main" val="2305717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838238" y="185651"/>
            <a:ext cx="10353762" cy="970450"/>
          </a:xfrm>
        </p:spPr>
        <p:txBody>
          <a:bodyPr/>
          <a:lstStyle/>
          <a:p>
            <a:r>
              <a:rPr lang="en-US" altLang="ko-KR" dirty="0" smtClean="0">
                <a:ea typeface="굴림" pitchFamily="50" charset="-127"/>
              </a:rPr>
              <a:t>Multiplicity</a:t>
            </a:r>
            <a:r>
              <a:rPr lang="ko-KR" altLang="en-US" dirty="0" smtClean="0">
                <a:ea typeface="굴림" pitchFamily="50" charset="-127"/>
              </a:rPr>
              <a:t> </a:t>
            </a:r>
            <a:r>
              <a:rPr lang="en-US" altLang="ko-KR" dirty="0" smtClean="0">
                <a:ea typeface="굴림" pitchFamily="50" charset="-127"/>
              </a:rPr>
              <a:t>of Association</a:t>
            </a:r>
          </a:p>
        </p:txBody>
      </p:sp>
      <p:sp>
        <p:nvSpPr>
          <p:cNvPr id="3" name="Content Placeholder 2"/>
          <p:cNvSpPr>
            <a:spLocks noGrp="1"/>
          </p:cNvSpPr>
          <p:nvPr>
            <p:ph idx="1"/>
          </p:nvPr>
        </p:nvSpPr>
        <p:spPr>
          <a:xfrm>
            <a:off x="3277986" y="1267691"/>
            <a:ext cx="4330824" cy="4925144"/>
          </a:xfrm>
        </p:spPr>
        <p:txBody>
          <a:bodyPr>
            <a:normAutofit/>
          </a:bodyPr>
          <a:lstStyle/>
          <a:p>
            <a:r>
              <a:rPr lang="en-US" altLang="ko-KR" dirty="0" smtClean="0"/>
              <a:t>In computer science and engineering</a:t>
            </a:r>
          </a:p>
          <a:p>
            <a:pPr lvl="1"/>
            <a:r>
              <a:rPr lang="en-US" altLang="ko-KR" dirty="0" smtClean="0"/>
              <a:t>* often means many</a:t>
            </a:r>
          </a:p>
          <a:p>
            <a:pPr lvl="1"/>
            <a:r>
              <a:rPr lang="en-US" altLang="ko-KR" dirty="0" smtClean="0"/>
              <a:t>Hence,</a:t>
            </a:r>
          </a:p>
          <a:p>
            <a:pPr lvl="2"/>
            <a:r>
              <a:rPr lang="en-US" altLang="ko-KR" dirty="0" smtClean="0"/>
              <a:t>1..*</a:t>
            </a:r>
          </a:p>
          <a:p>
            <a:pPr lvl="3"/>
            <a:r>
              <a:rPr lang="en-US" altLang="ko-KR" dirty="0" smtClean="0"/>
              <a:t>1 to Many</a:t>
            </a:r>
          </a:p>
          <a:p>
            <a:pPr lvl="2"/>
            <a:r>
              <a:rPr lang="en-US" altLang="ko-KR" dirty="0" smtClean="0"/>
              <a:t>*</a:t>
            </a:r>
          </a:p>
          <a:p>
            <a:pPr lvl="3"/>
            <a:r>
              <a:rPr lang="en-US" altLang="ko-KR" dirty="0" smtClean="0"/>
              <a:t>0 to Many</a:t>
            </a:r>
          </a:p>
          <a:p>
            <a:pPr lvl="1"/>
            <a:r>
              <a:rPr lang="en-US" altLang="ko-KR" dirty="0" smtClean="0"/>
              <a:t>Naturally</a:t>
            </a:r>
          </a:p>
          <a:p>
            <a:pPr lvl="2"/>
            <a:r>
              <a:rPr lang="en-US" altLang="ko-KR" dirty="0" smtClean="0"/>
              <a:t>1</a:t>
            </a:r>
          </a:p>
          <a:p>
            <a:pPr lvl="3"/>
            <a:r>
              <a:rPr lang="en-US" altLang="ko-KR" dirty="0" smtClean="0"/>
              <a:t>Exactly one</a:t>
            </a:r>
          </a:p>
          <a:p>
            <a:pPr lvl="2"/>
            <a:r>
              <a:rPr lang="en-US" altLang="ko-KR" dirty="0" smtClean="0"/>
              <a:t>0..1</a:t>
            </a:r>
          </a:p>
          <a:p>
            <a:pPr lvl="3"/>
            <a:r>
              <a:rPr lang="en-US" altLang="ko-KR" dirty="0" smtClean="0"/>
              <a:t>One or zero</a:t>
            </a:r>
          </a:p>
          <a:p>
            <a:r>
              <a:rPr lang="en-US" altLang="ko-KR" dirty="0" smtClean="0"/>
              <a:t>If not specified, it means one</a:t>
            </a:r>
          </a:p>
        </p:txBody>
      </p:sp>
      <p:pic>
        <p:nvPicPr>
          <p:cNvPr id="2" name="Picture 1"/>
          <p:cNvPicPr>
            <a:picLocks noChangeAspect="1"/>
          </p:cNvPicPr>
          <p:nvPr/>
        </p:nvPicPr>
        <p:blipFill>
          <a:blip r:embed="rId3"/>
          <a:stretch>
            <a:fillRect/>
          </a:stretch>
        </p:blipFill>
        <p:spPr>
          <a:xfrm>
            <a:off x="7411402" y="1587990"/>
            <a:ext cx="3952875" cy="3914775"/>
          </a:xfrm>
          <a:prstGeom prst="rect">
            <a:avLst/>
          </a:prstGeom>
        </p:spPr>
      </p:pic>
      <p:sp>
        <p:nvSpPr>
          <p:cNvPr id="5" name="Slide Number Placeholder 4"/>
          <p:cNvSpPr>
            <a:spLocks noGrp="1"/>
          </p:cNvSpPr>
          <p:nvPr>
            <p:ph type="sldNum" sz="quarter" idx="12"/>
          </p:nvPr>
        </p:nvSpPr>
        <p:spPr>
          <a:xfrm>
            <a:off x="11280577" y="6620808"/>
            <a:ext cx="828212" cy="216024"/>
          </a:xfrm>
        </p:spPr>
        <p:txBody>
          <a:bodyPr/>
          <a:lstStyle/>
          <a:p>
            <a:r>
              <a:rPr lang="en-US" altLang="ko-KR" dirty="0" smtClean="0"/>
              <a:t>21</a:t>
            </a:r>
            <a:endParaRPr lang="ko-KR" altLang="en-US" dirty="0"/>
          </a:p>
        </p:txBody>
      </p:sp>
    </p:spTree>
    <p:extLst>
      <p:ext uri="{BB962C8B-B14F-4D97-AF65-F5344CB8AC3E}">
        <p14:creationId xmlns:p14="http://schemas.microsoft.com/office/powerpoint/2010/main" val="55779552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135774"/>
            <a:ext cx="10353762" cy="970450"/>
          </a:xfrm>
        </p:spPr>
        <p:txBody>
          <a:bodyPr/>
          <a:lstStyle/>
          <a:p>
            <a:r>
              <a:rPr lang="en-US" altLang="ko-KR" dirty="0" smtClean="0"/>
              <a:t>Aggregation</a:t>
            </a:r>
            <a:endParaRPr lang="ko-KR" altLang="en-US" dirty="0"/>
          </a:p>
        </p:txBody>
      </p:sp>
      <p:sp>
        <p:nvSpPr>
          <p:cNvPr id="3" name="Content Placeholder 2"/>
          <p:cNvSpPr>
            <a:spLocks noGrp="1"/>
          </p:cNvSpPr>
          <p:nvPr>
            <p:ph idx="1"/>
          </p:nvPr>
        </p:nvSpPr>
        <p:spPr>
          <a:xfrm>
            <a:off x="3344487" y="1135047"/>
            <a:ext cx="8435280" cy="3773016"/>
          </a:xfrm>
        </p:spPr>
        <p:txBody>
          <a:bodyPr>
            <a:normAutofit lnSpcReduction="10000"/>
          </a:bodyPr>
          <a:lstStyle/>
          <a:p>
            <a:r>
              <a:rPr lang="en-US" altLang="ko-KR" dirty="0" smtClean="0"/>
              <a:t>Special case of association</a:t>
            </a:r>
          </a:p>
          <a:p>
            <a:pPr lvl="1"/>
            <a:r>
              <a:rPr lang="en-US" altLang="ko-KR" dirty="0" smtClean="0"/>
              <a:t>Special </a:t>
            </a:r>
            <a:r>
              <a:rPr lang="en-US" altLang="ko-KR" i="1" dirty="0" smtClean="0"/>
              <a:t>has-a</a:t>
            </a:r>
            <a:r>
              <a:rPr lang="en-US" altLang="ko-KR" dirty="0" smtClean="0"/>
              <a:t> relationship</a:t>
            </a:r>
          </a:p>
          <a:p>
            <a:pPr lvl="1"/>
            <a:r>
              <a:rPr lang="en-US" altLang="ko-KR" dirty="0" smtClean="0"/>
              <a:t>More like, </a:t>
            </a:r>
            <a:r>
              <a:rPr lang="en-US" altLang="ko-KR" i="1" dirty="0" smtClean="0"/>
              <a:t>part-whole</a:t>
            </a:r>
            <a:r>
              <a:rPr lang="en-US" altLang="ko-KR" dirty="0" smtClean="0"/>
              <a:t> or </a:t>
            </a:r>
            <a:r>
              <a:rPr lang="en-US" altLang="ko-KR" i="1" dirty="0" smtClean="0"/>
              <a:t>part-of</a:t>
            </a:r>
            <a:r>
              <a:rPr lang="en-US" altLang="ko-KR" dirty="0" smtClean="0"/>
              <a:t> relationship</a:t>
            </a:r>
          </a:p>
          <a:p>
            <a:pPr lvl="1"/>
            <a:r>
              <a:rPr lang="en-US" altLang="ko-KR" dirty="0" smtClean="0"/>
              <a:t>A family member is a part of a family</a:t>
            </a:r>
          </a:p>
          <a:p>
            <a:pPr lvl="2"/>
            <a:r>
              <a:rPr lang="en-US" altLang="ko-KR" dirty="0" smtClean="0"/>
              <a:t>The existence of the family depends on the aggregation of the family member</a:t>
            </a:r>
          </a:p>
          <a:p>
            <a:pPr lvl="2"/>
            <a:r>
              <a:rPr lang="en-US" altLang="ko-KR" dirty="0" smtClean="0"/>
              <a:t>If nothing to aggregate, there is no family</a:t>
            </a:r>
          </a:p>
          <a:p>
            <a:pPr lvl="1"/>
            <a:r>
              <a:rPr lang="en-US" altLang="ko-KR" dirty="0" smtClean="0"/>
              <a:t>Hollow diamond shape</a:t>
            </a:r>
          </a:p>
          <a:p>
            <a:r>
              <a:rPr lang="en-US" altLang="ko-KR" dirty="0" smtClean="0"/>
              <a:t>Aggregation often occur </a:t>
            </a:r>
          </a:p>
          <a:p>
            <a:pPr lvl="1"/>
            <a:r>
              <a:rPr lang="en-US" altLang="ko-KR" dirty="0" smtClean="0"/>
              <a:t>when an aggregating class is a collection class</a:t>
            </a:r>
          </a:p>
          <a:p>
            <a:pPr lvl="1"/>
            <a:r>
              <a:rPr lang="en-US" altLang="ko-KR" dirty="0" smtClean="0"/>
              <a:t>When the collection class’s life cycle depends on the collected classes</a:t>
            </a:r>
          </a:p>
          <a:p>
            <a:endParaRPr lang="en-US" altLang="ko-KR" dirty="0" smtClean="0"/>
          </a:p>
          <a:p>
            <a:endParaRPr lang="ko-KR" altLang="en-US" dirty="0"/>
          </a:p>
        </p:txBody>
      </p:sp>
      <p:pic>
        <p:nvPicPr>
          <p:cNvPr id="5" name="Picture 4"/>
          <p:cNvPicPr>
            <a:picLocks noChangeAspect="1"/>
          </p:cNvPicPr>
          <p:nvPr/>
        </p:nvPicPr>
        <p:blipFill>
          <a:blip r:embed="rId3"/>
          <a:stretch>
            <a:fillRect/>
          </a:stretch>
        </p:blipFill>
        <p:spPr>
          <a:xfrm>
            <a:off x="3747394" y="5178310"/>
            <a:ext cx="7972425" cy="857250"/>
          </a:xfrm>
          <a:prstGeom prst="rect">
            <a:avLst/>
          </a:prstGeom>
        </p:spPr>
      </p:pic>
      <p:sp>
        <p:nvSpPr>
          <p:cNvPr id="6" name="Slide Number Placeholder 4"/>
          <p:cNvSpPr>
            <a:spLocks noGrp="1"/>
          </p:cNvSpPr>
          <p:nvPr>
            <p:ph type="sldNum" sz="quarter" idx="12"/>
          </p:nvPr>
        </p:nvSpPr>
        <p:spPr>
          <a:xfrm>
            <a:off x="11280577" y="6620808"/>
            <a:ext cx="828212" cy="216024"/>
          </a:xfrm>
        </p:spPr>
        <p:txBody>
          <a:bodyPr/>
          <a:lstStyle/>
          <a:p>
            <a:r>
              <a:rPr lang="en-US" altLang="ko-KR" dirty="0" smtClean="0"/>
              <a:t>22</a:t>
            </a:r>
            <a:endParaRPr lang="ko-KR" altLang="en-US" dirty="0"/>
          </a:p>
        </p:txBody>
      </p:sp>
    </p:spTree>
    <p:extLst>
      <p:ext uri="{BB962C8B-B14F-4D97-AF65-F5344CB8AC3E}">
        <p14:creationId xmlns:p14="http://schemas.microsoft.com/office/powerpoint/2010/main" val="1889668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193963"/>
            <a:ext cx="10353762" cy="970450"/>
          </a:xfrm>
        </p:spPr>
        <p:txBody>
          <a:bodyPr/>
          <a:lstStyle/>
          <a:p>
            <a:r>
              <a:rPr lang="en-US" altLang="ko-KR" dirty="0" smtClean="0"/>
              <a:t>Dependency </a:t>
            </a:r>
            <a:endParaRPr lang="ko-KR" altLang="en-US" dirty="0"/>
          </a:p>
        </p:txBody>
      </p:sp>
      <p:sp>
        <p:nvSpPr>
          <p:cNvPr id="4" name="Content Placeholder 3"/>
          <p:cNvSpPr>
            <a:spLocks noGrp="1"/>
          </p:cNvSpPr>
          <p:nvPr>
            <p:ph idx="1"/>
          </p:nvPr>
        </p:nvSpPr>
        <p:spPr>
          <a:xfrm>
            <a:off x="3602274" y="1525386"/>
            <a:ext cx="5338936" cy="3845024"/>
          </a:xfrm>
        </p:spPr>
        <p:txBody>
          <a:bodyPr>
            <a:normAutofit/>
          </a:bodyPr>
          <a:lstStyle/>
          <a:p>
            <a:r>
              <a:rPr lang="en-US" altLang="ko-KR" dirty="0" smtClean="0"/>
              <a:t>Dependency between classes</a:t>
            </a:r>
          </a:p>
          <a:p>
            <a:pPr lvl="1"/>
            <a:r>
              <a:rPr lang="en-US" altLang="ko-KR" i="1" dirty="0" smtClean="0"/>
              <a:t>use</a:t>
            </a:r>
            <a:r>
              <a:rPr lang="en-US" altLang="ko-KR" dirty="0" smtClean="0"/>
              <a:t> relationship</a:t>
            </a:r>
            <a:endParaRPr lang="en-US" altLang="ko-KR" dirty="0"/>
          </a:p>
          <a:p>
            <a:pPr lvl="1"/>
            <a:r>
              <a:rPr lang="en-US" altLang="ko-KR" dirty="0" smtClean="0"/>
              <a:t>An engineer uses a calculator</a:t>
            </a:r>
          </a:p>
          <a:p>
            <a:pPr lvl="2"/>
            <a:r>
              <a:rPr lang="en-US" altLang="ko-KR" dirty="0" smtClean="0"/>
              <a:t>May use for</a:t>
            </a:r>
          </a:p>
          <a:p>
            <a:pPr lvl="3"/>
            <a:r>
              <a:rPr lang="en-US" altLang="ko-KR" dirty="0" smtClean="0"/>
              <a:t>Local variables</a:t>
            </a:r>
          </a:p>
          <a:p>
            <a:pPr lvl="3"/>
            <a:r>
              <a:rPr lang="en-US" altLang="ko-KR" dirty="0" smtClean="0"/>
              <a:t>Method signatures</a:t>
            </a:r>
          </a:p>
          <a:p>
            <a:pPr lvl="4"/>
            <a:r>
              <a:rPr lang="en-US" altLang="ko-KR" dirty="0" smtClean="0"/>
              <a:t>Parameter types</a:t>
            </a:r>
          </a:p>
          <a:p>
            <a:pPr lvl="3"/>
            <a:r>
              <a:rPr lang="en-US" altLang="ko-KR" dirty="0" smtClean="0"/>
              <a:t>Method return types</a:t>
            </a:r>
          </a:p>
          <a:p>
            <a:pPr lvl="1"/>
            <a:r>
              <a:rPr lang="en-US" altLang="ko-KR" dirty="0" smtClean="0"/>
              <a:t>Something that you import for the implementation</a:t>
            </a:r>
          </a:p>
        </p:txBody>
      </p:sp>
      <p:pic>
        <p:nvPicPr>
          <p:cNvPr id="5" name="Picture 4"/>
          <p:cNvPicPr>
            <a:picLocks noChangeAspect="1"/>
          </p:cNvPicPr>
          <p:nvPr/>
        </p:nvPicPr>
        <p:blipFill>
          <a:blip r:embed="rId3"/>
          <a:stretch>
            <a:fillRect/>
          </a:stretch>
        </p:blipFill>
        <p:spPr>
          <a:xfrm>
            <a:off x="8295409" y="2578150"/>
            <a:ext cx="3581400" cy="1590675"/>
          </a:xfrm>
          <a:prstGeom prst="rect">
            <a:avLst/>
          </a:prstGeom>
        </p:spPr>
      </p:pic>
      <p:pic>
        <p:nvPicPr>
          <p:cNvPr id="6" name="Picture 5"/>
          <p:cNvPicPr>
            <a:picLocks noChangeAspect="1"/>
          </p:cNvPicPr>
          <p:nvPr/>
        </p:nvPicPr>
        <p:blipFill>
          <a:blip r:embed="rId4"/>
          <a:stretch>
            <a:fillRect/>
          </a:stretch>
        </p:blipFill>
        <p:spPr>
          <a:xfrm>
            <a:off x="5979968" y="5370410"/>
            <a:ext cx="5219700" cy="857250"/>
          </a:xfrm>
          <a:prstGeom prst="rect">
            <a:avLst/>
          </a:prstGeom>
        </p:spPr>
      </p:pic>
      <p:sp>
        <p:nvSpPr>
          <p:cNvPr id="7" name="Slide Number Placeholder 4"/>
          <p:cNvSpPr>
            <a:spLocks noGrp="1"/>
          </p:cNvSpPr>
          <p:nvPr>
            <p:ph type="sldNum" sz="quarter" idx="12"/>
          </p:nvPr>
        </p:nvSpPr>
        <p:spPr>
          <a:xfrm>
            <a:off x="11280577" y="6620808"/>
            <a:ext cx="828212" cy="216024"/>
          </a:xfrm>
        </p:spPr>
        <p:txBody>
          <a:bodyPr/>
          <a:lstStyle/>
          <a:p>
            <a:fld id="{7F92C22C-EC2B-4071-B4C5-3756ABCA11CF}" type="slidenum">
              <a:rPr lang="ko-KR" altLang="en-US" smtClean="0"/>
              <a:t>23</a:t>
            </a:fld>
            <a:endParaRPr lang="ko-KR" altLang="en-US" dirty="0"/>
          </a:p>
        </p:txBody>
      </p:sp>
    </p:spTree>
    <p:extLst>
      <p:ext uri="{BB962C8B-B14F-4D97-AF65-F5344CB8AC3E}">
        <p14:creationId xmlns:p14="http://schemas.microsoft.com/office/powerpoint/2010/main" val="3115208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953" y="215214"/>
            <a:ext cx="9272502" cy="970450"/>
          </a:xfrm>
        </p:spPr>
        <p:txBody>
          <a:bodyPr/>
          <a:lstStyle/>
          <a:p>
            <a:r>
              <a:rPr lang="en-US" altLang="ko-KR" sz="4400" dirty="0"/>
              <a:t>Let’s Practice</a:t>
            </a:r>
            <a:endParaRPr lang="ko-KR" altLang="en-US" sz="4400" dirty="0"/>
          </a:p>
        </p:txBody>
      </p:sp>
      <p:pic>
        <p:nvPicPr>
          <p:cNvPr id="4" name="Picture 3"/>
          <p:cNvPicPr>
            <a:picLocks noChangeAspect="1"/>
          </p:cNvPicPr>
          <p:nvPr/>
        </p:nvPicPr>
        <p:blipFill>
          <a:blip r:embed="rId3"/>
          <a:stretch>
            <a:fillRect/>
          </a:stretch>
        </p:blipFill>
        <p:spPr>
          <a:xfrm>
            <a:off x="2973879" y="1707227"/>
            <a:ext cx="9010650" cy="4457700"/>
          </a:xfrm>
          <a:prstGeom prst="rect">
            <a:avLst/>
          </a:prstGeom>
        </p:spPr>
      </p:pic>
      <p:sp>
        <p:nvSpPr>
          <p:cNvPr id="5" name="Slide Number Placeholder 4"/>
          <p:cNvSpPr>
            <a:spLocks noGrp="1"/>
          </p:cNvSpPr>
          <p:nvPr>
            <p:ph type="sldNum" sz="quarter" idx="12"/>
          </p:nvPr>
        </p:nvSpPr>
        <p:spPr>
          <a:xfrm>
            <a:off x="11280577" y="6620808"/>
            <a:ext cx="828212" cy="216024"/>
          </a:xfrm>
        </p:spPr>
        <p:txBody>
          <a:bodyPr/>
          <a:lstStyle/>
          <a:p>
            <a:fld id="{7F92C22C-EC2B-4071-B4C5-3756ABCA11CF}" type="slidenum">
              <a:rPr lang="ko-KR" altLang="en-US" smtClean="0"/>
              <a:t>24</a:t>
            </a:fld>
            <a:endParaRPr lang="ko-KR" altLang="en-US" dirty="0"/>
          </a:p>
        </p:txBody>
      </p:sp>
    </p:spTree>
    <p:extLst>
      <p:ext uri="{BB962C8B-B14F-4D97-AF65-F5344CB8AC3E}">
        <p14:creationId xmlns:p14="http://schemas.microsoft.com/office/powerpoint/2010/main" val="340185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6471" y="243280"/>
            <a:ext cx="8363272" cy="1138138"/>
          </a:xfrm>
        </p:spPr>
        <p:txBody>
          <a:bodyPr/>
          <a:lstStyle/>
          <a:p>
            <a:r>
              <a:rPr lang="en-US" altLang="ko-KR" sz="4400" dirty="0"/>
              <a:t>Design and Programming</a:t>
            </a:r>
            <a:endParaRPr lang="ko-KR" altLang="en-US" sz="4400" dirty="0"/>
          </a:p>
        </p:txBody>
      </p:sp>
      <p:pic>
        <p:nvPicPr>
          <p:cNvPr id="5" name="Picture 2" descr="http://t1.gstatic.com/images?q=tbn:ANd9GcSS_yXSQawQSoYlzofHBu9uyXs_OGkxiuloNxuCO4jHOBnvOy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145" y="1813467"/>
            <a:ext cx="2704778" cy="217464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data:image/jpg;base64,/9j/4AAQSkZJRgABAQAAAQABAAD/2wBDAAkGBwgHBgkIBwgKCgkLDRYPDQwMDRsUFRAWIB0iIiAdHx8kKDQsJCYxJx8fLT0tMTU3Ojo6Iys/RD84QzQ5Ojf/2wBDAQoKCg0MDRoPDxo3JR8lNzc3Nzc3Nzc3Nzc3Nzc3Nzc3Nzc3Nzc3Nzc3Nzc3Nzc3Nzc3Nzc3Nzc3Nzc3Nzc3Nzf/wAARCACDAMYDASIAAhEBAxEB/8QAHAAAAgIDAQEAAAAAAAAAAAAABAUDBgACBwEI/8QAQRAAAgEDAwEFBQQIBAcAAwAAAQIDAAQRBRIhMQYTIkFRYXGBkaEUMrHBByNCYpLR4fAVJFKCMzRDcqKywpPS8f/EABoBAAIDAQEAAAAAAAAAAAAAAAIDAQQFAAb/xAAsEQACAgEDAgUCBwEAAAAAAAABAgADERIhMQRBEyIyM1EUgQVhcZGhwfDh/9oADAMBAAIRAxEAPwC/pp9x3iSX2nWsyjlp4rhgVHrhufrSt97XMjsrxu7EHKAgqV3D5ncKdW0N41jl7xmWTMHdMg8LbtvUc4ABoTWory2W6MzW8n+WWXciFcCJicgZPPPyzWXYgYZAMuoxBxmHNb3DQRu9zFcGZQiZUg5bHnk+RNBLo9smpsjWEMIe2YEo27O5gpIPUcE0fZWdrPHYxpCqmRC8jR+HdgcZI56nNHfYY4J0ZXlZn48chfaBk8Z/viiarK6sQRZhsZihexWlvaNawpPFGZBJlJejAYHXPkTUMfZm8065iNnrl2sauC0TqWBUHkZ6DIqxGNZJWBBJTHRiPwNeGBVwQsgAPQu386aOmUpqx/MA3sGxmVyeDtV4gEtbqJZA6g+BuGyB5dCBRLdor+0t0fU9HuAxZlYReLbjHPHrk/KnTRwZ297JnrtWR2/A16sa8hVmJ8sSMvzOajwWX0MZPiq3qURDc9orS6sWjSVopLiCRo1MRHhGQxJ5xjBPwphY6hZzRJHb3KPGoCoIZeMDgeHqPrRE9rFKP1sIbh15YscHORz/ADpPN2Y0aclViMb88RsVYH3HNAFvDZ2P67Qs0kdxG9+Y4LGaXAbCHHOcn0qTS7ZoLKOAnGBukYftOeWI+NV290eYzGWDU5raPuoyRIcx5AAA648s14t3rltCO4lt9Rk7whmRTyuBjBHn1+dQeoYPll/aSKQVwG/eP9WlhjsZZFYBlUhWA+768+6qz2YsY7lpdSubeOQ3IC20MgHhhHQjPmTz7qH1+81K+0q5guLZ7YqqO24hgVLAEcYP9K2su08ZWNZbaCOSIEJ3RxtGOcbh6D1pVnUo9gLbYjUodUKjvLGbKzIKQrcW8p/6aP8A/LcH4VG1vfWzL3d2pzyFkUx/zH0oWPXrW5Cjv2jOQ2ZYNw+BHGfjTGLUmljJiuLa6THKjKt8MZFNV623B/32iytijBEWzTXM0neXdpISE2lWiDo3PU7c/AnFbW92jCSGFzNFglVzlkI8vaPTPPv600E8SP8ArIzA2OAFHJ/A1BdaVaXr993oe4VcbZME4649R199QUJOQcyQ68EYiiOCbU7iRFLi3VwZcHGTjoPafpTdbmIN3VvE0U1uNndgeHGM7Djjp0/vICWJRT9g7yCRGBZGk3gZOSeefPPBqWJbyzUwBIJE5bauV3E9Tg9T/uNRWxTO3Ml1D/aHTXCXKRyxEYOAc9c5z094Iol5be3hZgyoigHwjow/M/Wq5LeF3E6oYg2PCwKhj/qJ6Hy/sCg9Q1OOeEXl7Kq26ttjtlPjmOcYHHAz+18BXC85LSDRwJvPcpqF2yTSyW9kcshbIRufuqw4z1yfLy9jjT2UxfZY37m3XnEeMkeikdM+vy55FPgs7x9XnutQUwGSNVEIXHdRuDtxzxgjGPLj1oaO71HTnbu4nlCHa7QNtYMOvh6Hnnp50lbtDasRrUllwDLD23uxo+mQYtwVkmG1YwBtwG4594rKquvXuodqEtbWNgZLcM7JKpRucD+/fWUbdQpO05KiBgzo9rFcT3BUs0DGRpSMA7GAAPB9WJrNVtrwmNZbiCUSpJAC0RTG5c84PP3aktZpm1NHccOndtz0YLux9DRWsgNYluvdyI/wzg/QmrioDUWlMsRYAYJ2agMEKxZJS3hWJSfPkn8Avzpo4zcjn7q/j/8AyotKZZEuHGMtOwI9MADFbI5aWUkY5xz7Kg7UqPmRy5MhsHmlnvDE8aqsuzxIT0Ue0etStG6HLyRew92fzNI9Bk1KZLuWxNr3b3UhPf7s5z5Y8sYo9rPUe6l+0T2mTgjajEADr1PpQVuTWCFjHQBzkwlrpB4ftUbkeUURY/Q1r3l2Rm3hc7uSXAT55OfpQC6tz3Vqq8DoKVW/aWw1vWjo2nX+byPJlkjjDxrj9nJ4J48v6UTaiM5/aQFAOCJZF+1Fl3yxKCp4ClsN5nORxUeqvPFZtIJkcq3AaDdn3YPFeHTZGKbr2RS8fd5VF8JH7XI8/TpXh0Z84Oq3pwOgCDP/AI0JDlSAP5kjRnJP8SK6nuowhMMUsGBtwVLjj0at7a6BVnZnjLEAB0AJx9K8n0hrvbKt7cxAqBtVgF4444zQtzY/ZLYxNPcyMuCrJKdzE8AdOnP9aQRah1dowGthp7w3YrXBO4BmjwZNgwRzx7enQ+tKpbMJdKJba1di3hnhjUZHmGHUcGi7Ow7qOJbiS7eQja7NMSp45288VINKtIsywvMzKCR3lwzY+BODUshdeJIYIYvuezWmQmO5hdopY3DCJGwHwc4x6UputFkt5Zmhv0cugaPeM7DnJBIGenFWVtHeRRLZXzgZ3NDOO8TPU7T1U+40G0iPKIfsZTGN0yqAHzxgkefXilW1KO2IyuxvnMryXOs247t4mniI5EUgcEe45/KirTtGyboprXBRSxWRCuFHU85FN17LaPcrusbqe3bphJNwB9OaEvezuqafGr211b3SbsBJY9nX448hSvAvQahuPy3jfGpfysP6ksWuWUwEm5klX7sgwyk+hxnjimdvqcctvkSRSkDcVVxyfTjzqo3WnOr4u+z0occl7OQg+/AP5UEIlmM0FhcXf2sIGjiuY/FHg8+XIxXLfYh3/sSDTW/EuGq6rb2luA0RiuJQBbxZHJPqAen9aq9hGwuxqOoWMlwWUbILdeYuc7lAGCccEf1qewtFime4Ms8kqlWDNztx1I9OD9aOeXuGM0Z3rE+UxxuHw6VLXF2B7SFrCAgQGa8srt1+y3rhi5jKXSbCik85PoGA92KmeGyvZozed4iSp96B9rLIowce8eXsoq+tYjd3CzQr3d9D3kbZ3lXxhsHr0IpOkz2tuxKb2hZW2Dgkpw2PQkVDnS28ld12m17pIkCm01KW5VSRhkHeR+oLKefLyHSsqRWuX7v7PPp0lvLH3kMtzBtIGTlSQOSMjr1yaypOnPEjUR3lhsNQZ750kQrtu1deOoIxn5E/I1YJhHJGyvyuOfdikmqMkL28gV1JygJA6gbhyD+6R8aazH/KuV6tgD4nH51r1jQrKTnEzLDqZSJFoh/yknOS0hbj2gflzUjAmF5lZh95vxxQ+lqIDfRDhYWwPcM4+gFEzEixVR5gA1XsI0qvwP8AkcgOsn5i7sla3VppclvKyM/ekmTkdQDTcRMDy0f8Jf4daD0nc8d14iEE2Dx1wBR5IA5JwOhJC0VSjw1kWk6yZwP9LF/r2l622lPCYNNl8UIi63K/vN169V6DjOetL+x1hqllAbxbCRZQ+6OXaVIB8vbXX+01xbXlzGkiJJHbsSCyg+L2E/3zVfTtA8aSGR1hwRsJPhHkQSPb+Iq59PrTB2ik6jQ2eZ0CAyy6fA8qmG5khyULZCtgVLHHbbFE0p3ADJMp64qpWGu9yVlkZpAMhlwDx58evnVwtZGkVHhhBDKGU5ABB6Uh6CphLYGGZGFs2UNI778DhXbp5cVBGI5ZmWOMNEnhwV3ZPnkezNSTXLxRKgQOznCgdcnP8utZHGLaFQBjYu0bgck8YyT1586rDzMAI7gZMyUbF/5VU8a8pHjzFbyi3xsESg9QCmD8KlulYWb/AK5CQCenPwOajlmCRYZFYNwiEZDnGcf2KPYHeBzAHA2RxwuO+k6qeNo/1ZHPl7ea8YBbWVHZyy4II5Qn+/Oi7aNnDmNlEgOD5j8P5V7hklnjnXcXXooz8aTpyI7Vg4gS6NFfwC6tpO4nwQXh8JJHrjg/EedA3VzqVgFW7ZLmEeNdp2tj3dCeenFHwSwxWDzPctAYlzkN9CPPpSd9TaUlzEGkIEe913LCp5yV8zgn+lKdlCg8GMQMSe4hl7q013thj3CUkKIZIynd9cs5PIHB5HwqAWZtNUkfv+/lCo7S55OeABzwODxRNnBZNYSRLKkxb9ZcRSffYHoc8Hp5ezyxS2G1Csbi1nKxzMYwkjkkRrnbz1yccE0L5IBO5hJgbDaSiPudTCyIFWTKdc8HofrWtyo7uJlUggd06heFI6H5AVDeTGdgpB3IoG7bx5+fr/SprpwqEoVCTKrYx+10P1qvkEECNxuCZEUnaBLuEFjZNvIDcbSSTlfnyKH1ZoV1MtC6Mkyh2CkcHHP0ryS5lgjk7syLHMAsgj2l9h64B4zQ8bRHTyREUmEocMygFwBjnn0xUkhkx3kYKme6QqRNc2EgjZI3EkIlGV2Nny9Qc/OsoGWaSSSN4Ze7kjQxllycjOfyFZQhiNpJE6Bf26X9qYRPGGyHXgZ3LyPOp4ZBLb2YHRiDj0wM/lQA07ByNvHsI/A16bWSHaIlBAyQAxGM+3NaR6o5zplEUjGMwydSk16E4MwjIPtOVqW8ZVAQnAHP40LDBKj79pY8Zy/pn2e2vbgzSuwaCR18iCvHHtNLsfVkgQ1TTgZm2i7XgnJRnPek4xx0Fe6zcmz0+R0OxzhUwAOT/ShbKeSwVopYJyjNuyEHX6+lQa/eibTpIxBKuWBDSKVAOePLFWOntXyKeYm5GOo9pUbydyhZD4+vPINUztBDcwMXt+8MTeLw84PmDVmnYD9WZu7ZAPEOR7qU6mlz3YgtGVnbJaZR0HpmtZuJRXmSWWtRNZCY3LRsn3pDGGwccHHn8avvZLtKJLBReuRH0jkZQpJz/pB4Hv6Vx+S1uLKRI9wMUpwe8Tdhs/ewfL8Ktk/Y7tR9mMEMMciYAMiTKqsuM8dDg+6q9raV4litdR5nVDrWnGLvI7qEjzyaEGvWF5eQWtvOJGYliPLAGf51zqx/R9rBjabVdVWxhXkrGS5x8wKc9muysNmzXbzzSd6kiIjt0VhjJ9uM/Os+251XcYzL61VHgy+SBEWRmUIGHJzxk17BEzYcLG2VAGeMD+dVDStJu4rv7LFfyjKkxl/EoI28EenXpirC091bqpOnS3UCjBlt38akdRt8xVely++NpFtYXYGGxxQtcP8AaUKlfEpDnI+IrW4cxXOe8ygQ+NvIe+oLLULe4naS1kYKRsInUoQ3oc/Ctr8GeTbIpiDArtHHHrkdfOms2E27RYXzbxdIi3yFkmEMe8lyRkhSM4x5ny5oW0SKFXs7Np4maLvFd/EgJ4ypPnyM/Cp5YXjtzFhQDGAAjbQV6Y9hIzmgru9i0iyTfGA8GUWNeSfIL/49fZVMnByeZbAJ2EmmuItOsZLmYMI2tlycb3Jx1Hqc/jU9x3TadbLA0rEKoAcZC4x0br+NU69Y6lF9qvZGLr4kjA8EfPkPWrHYy77RWEu2NV4OeuOP5fOhW3OQOITV4wZIYNokBYKJGDcLnkAD8AKFe1iG/JYgkHDOQPgPKiorq2ROZWcqeuSwpddajGXcKAOf2jj6DmhJAnAMZNuWHIjRBkYODQchBPKKQPM8gULJqfeqe6BbHGAuPqf5UBcT3JCnnaT1JLY/ChzDCmHmaIMQ8wQeQWsqvXHed5hpm9QFHH0rK7AnaZ2AXkBAw5Oa2E8JYfrBmkqFSOUWtGUbgQpA9jUf1DfEV4Ilh7+BQS0ijHXLVsk0UgG2RSPYaqmqlFsZJfGWRHZfH5hSfypRpd5rcPZzU5r5ElntyFtkWDYHOFz4R+8xHHpTkuLCA1QHedE3qCBv+HrSHttdrbaQDLNHCjyqN79AQcgfGqXF2p7SIyCXSlPOMbHUfjU3aTtVcSHUtOuNMFxaAvGGYEhgB97n0NNqv0sDiBZ05KneIL7tNogR7hZJRMh2s9vFvVj7ecCkY7dWlvcFreymKHqHwB7wPKq8W+zB4UlZIDwwA+976Hkt1ZWf7oHPpz6da2PEYzP0IJbRr152g1C3sPsgjmlcLFFswxJ/Ku8WM0ZsohFKsqBAodTkNjjOfhXEezc7Rdn7bYF+0dEkYZ2qH3Dr1+6Ks3YntGmk6LHY6pcNJd9+4QY4CkjaPnk/GqY6tSSGOCJbPSsACo2Mv+pv3qrAq5zjd7Sa0WyeNQsM7oF6eEEYpVc39rp17DNfySxzENhS7bG9pUccZxmiU7UaZIyhZ42diAFzgkk4qhfelpliul0GwhdvbTR3AuBMjMv3SU6fI0dBdXtuGSMW7qTnBLA0lPaGyO5EmhDg4wzDj31pDrUczy7lC92cbmddr5zjBBPp54pC3BPSYxqi/qEP1G8kuWCX2nRSxEbWTveGHxFCwBbaT9RFfRxAZEDTq8YPqMnIrxNStmbapy58gxOKXXWtN/iUen22CzHEkn+nI8vU9Kg3MdyZwqA7STVdcWFxFFD3l0VISEfewTk7/JRnPnSXSVunnv2u2U3DlST1GByB8MsKCbT2W7D/AGuSSR1zI4fksD7OlHWlvLZXIlmkdmlIUqTk45x+PSksxYywFCiG3RsdJ0+S91SSOOJOWHr6ceZPpVdbtA2pdktQ1LS0MEsJaWONwrkKG5HTH3cGue9r+0d3r1+RNmK3iYiK3ByF8sn1Y+tWD9GMwuYr/TJcbHyMfuspB/AVf+lFVQc87Sr4xd9Mc6Nc3N1rqyS3Mr2s9lFcQxk5UEgbuPUMrCrFJEIlBwvBIqpdm5Ggt9LeQYks7iWyk9xO9PruFSfpLuru30izubC5kiHetFOqMRu48JP8J+dKevxLQg2jFs0JqMdXE0ETsZJhGoHO8hV+tJdS7S6TBCyG9RmHQRgt091crmup5mJmldj+8ahzmrifhyj1GVW63PpEv9523sd+IIJmHqcCsqgYrKd9FTFHqrJcI+1+tIPDeXH/AObP50SnbvXUH/MzEjzOT+dVUKD1Ufwj+dYIwxACDJOB4MfnUGir4h+I/wAzu+6e67J2ct1K5nuoUD56EucfD730qwWrBrWAIfvOWAbnOXJH4Uhup47fTtOttpxFJCCP+3xH6xmmlrKEjtE5Uoi5/hP86ycgNtLeCRGxQlhiNsgdRxx6VD9nivrOeCVcLMjqQwz97P8AOvZZyJMFgVU4BHvqC0uDJEAmckAg/Gi1YbMDGRifPmp2k1lqE2nXEJW6hlZWBOM+3PpQtxAFQd5KGk4GNp8I9grrP6SNOsImg1YqFvXVom9HUcg+8dPdXKr64UsVXc7E9M1t0v4iBjM6xdLFZZ+xV9JfQf4RDHNJdW8byIRjDoDkg+eefwrpsvZ7TxpsM32dWmVUO8DqeOevxrn/AOhu1ZdS1HUGUARQ90MDzZgfwX611C7naaGRV4DDwluOfT6VkdWEW04mjQzmsZmus6ZbanNF9qTcY92OT54/lSpuzdhBLb3EcJWWFw4O7OCDT6a7t4iGnlROOCzAUqvNf0pe8BvFlYrjESlvwqtjvHgniBz9mbGWeW4kRuZd5wfVs4Ne3XZywe2lsYI3gSV0fwHJLLkYGeehrx+0pcsLOxu5Q3qgUfWj9Ca4uJLnV9Ti7hI1IiVn3Y48R6DHHHzqVBJnMxAzK2mmyaLO8AVrUycNO5DyEeigZ2/jWWsVrb6vatbnO1iCxOS/AOfoazWZb+8Zby3uTFI8p8O0EFfLr7MUaksKqpZQzjBDbiR8PDQNzkGGp8u/M3vptP0GO41C9kCBWO0DqeeFUeZNc8te1N3rPbCyuJm7q3LmKOEHhQwIyfU5xk1F+kS4uLvXcyOxh7mN4kJ4UMvP1BquWUhtpoZhwYZVb5GtOjp1FeTyZTssJb9JL2qtPsXaTUIlHg78uv8A2t4h9DTXsVcHT+1KckLKhA9pHI/Ctv0h27Sa5DcR/cuLZGz5cZU/+opTaXsNvqFpOS26JlB2nj20/eykfmIrGlz+svupxGz1jXraLhS0d9F8CGOP42+VMu1dsuodlb+LALiMTIevK88fBfrWarClxeaVekgCWFraU+o5Xn+OtNJuO8srdZc+EGGQN6jg/wDr9azS+CrjtLenYrOLkc1gGaM1O1+w6jdWr8mGVk49hoTd6cVvA5GRMojBxPNtZXhY+ZrKmDmMQreh+QorS7cz6pZxFc750H3R/qFXi1/RH2nubeKdZbBRIiuFeUggEZ58PWp7f9G2t9n7+z1DUpLNrdJ1BEMpZiTnGBiqz6lUkywrqWwDLDr0pW4gCnoJG+SMP/qmSswMCE4IByc9PCo/OkmteO8jjQ5/VMP4mjX+dNVfN4qr4gEbA/3Y/KsHsJpRmshBBGdvzzjzrS2u/wBXHvOSvJwMVCS0cDAejbuc+VQWMjkMgC8ngDJ8vOuJnAbSlfpRvmlubWFd2EjLNngLk4/I1zvvuojwXP7ZH4U+7W3f+JavcyO7tGj7FUftY4/Kk8FsZJNp2wIgy7OeRXo6KylQExrWDWEzoX6PLOf/AAtjbMIiHJeUgnPT244x51aJooEUm+1ogDqplCD5Cqn2LGnXXZ1GvLvuhFK67HmIHkQcfGmpuOzdsfC6Of3Iy1Yd6k3NNeojwxiEtP2biJYM1w/qEZ/xr1ddtF4tdIuG9CQFFCHX9OXi3srlz5HuwtRnXnLbYdOOcZw7gUrSR2hCHrf6lfTRw2unxwM7jDPITj3gdR1p12w1AWmnQ6dE/jnIRsegHOff+dedj3ubiGe+vYI4VB2wqpJ4/aJz8vnVe1m5fU9Qe9P/AAo5jGvzAH50wDSsj1NiT30pitrdgpOJgpx5ZHX3cUuue0WmWk7wSSTq8TFGAgB5B5x4qYTkPbuvXhWHwNUrtHFFFrtyZJEUMwfn2qD+dDSiucGc7FeIx1uPSdRW0vJ57uLfAVjCwKchWPXng+IUkFp2cPeL9v1EkjJAtl//AGp6ZYl0jTroFWEbvHtxkMGXP/yaqrRBb1lUYDK1XKWOMZMS43zLFrX+C6jotleXM2oC3gf7OrJGm5jgHkZ/d/Gksdt2UlkSOJtZd3O1eIlGfrTS3gNz2Ju4E2h4ZRIN3AGGwfoxpLpGk3dzfQSptKK+7dnhQpyfd/WnVkBT5uIqwgsMjmXHtDMw0Ce1tVkX7JOi73YEt0O4Y8jkVJZTBnuSoyrMtwo9jgMfqDW14vfRXURH/HtgwH7y8fkKV6NOAlm5P3onhb2lCGX/AMTVHGUxLIOGla7f2hi19pkUlLiNXBA8xwf/AFz8argglJ4jb5V0/WNLg1aOITXLQC1LBmWBpSUPsXny+tB9nrLQ4YJVu9Ou7u5SVlysDuCueCV4Cn2GtPp781CULqsOZzqSN0OHUj3isq99t7W1umtp7PT57KJV2NvgESk8kYGevX5VlPFo7xGifS0aBFVQOAAB8Krvbsn7HYoOhudzD2BG/MirGGX1qn9u5/8AOWEI8o5JM+0lVH50XWtpoaD0wzasp00NwdSaRUbu8RhXyOB3jMx+A20fGo+0M7leY8AjJIySenxpdPO0faPS7BH/AFU6O0q8clRnr1qLvZ1v5oAsjKsp5K8Kp5A5rzpQ7GbQYR+rbyyKSdwIAwT1r3UryHQtPlkkYyXaRkqp/YJ6H39K0a5ttMtnktmilvHUkMMYj9gJ86p+uavPPo14jGNn7ss+RubrgnOeuSKZWmXAgOfKTOfvKJHLE5zzk1HcyN3IGMI7EEn860UADefLioyS6vubA4r0hMxpfexFnbvoRnuzEubhsd4QMgAevtp5K+nRjCyWw9cOKp2mWVpNotvNEdxy29SfunNNtN0+1OS0Stx5isG8DWSczXpJCARmb2xi/wCtAfZvAonT7myv7yKytpQ88xwoRScDzOfQDmh0sYhjZEmM9duKN06ePS7lriOLfMybF2IGIGcn8BVbyZjt+0sXae8TS9Khs7fwNJiKIA848z8s1T9SuEs7UccPdKFHtLZz8s0VrAuNXuY7jcyNAN6Rt6DrSvtLk2W/ABjuFbA9oNFszASBspjst4SeSe7PHqarPaiGOfUAzggvbo2D8R+VPoWyYyD1OPmKA1aNJLmwZ87WidDj91gfzqKTpaS+4gtpEo0juUBxHLG659px/wDVIbiIx3ke4Hcsm0n+/jVoUobYBDnfanI9qnP5Us7QQ5uJXTAAVJAB6Zx+dPrfzYiyNpL2aPeR6jaYU94jYDDjOD1+IFM7HT5NEF41/wB3viAjUBlyqgZZTgkD+vtpF2fuBDrGSMqw+fNM9dV7XSGs4yXd2O5iQCSWJY5Pt4om5K/OIogZDntNrW6a4g0y9JwJCY3X03L0+amlcP8AlZLqJx/ytykwH7pJVvoVqTSy3+EzxPjdby94uD0GQ35mt7yPdrxjBwt9blf9xXj6qtdgBisMHIDR7azzWzyPBKUcKeQM54wfmB9aF0PU1btHM8mHN7EDIsYz41HUAH0H1qDT7kSQQuxyxRd6+8dPmtQW1rJpbwa1BaM0Ol3SLNkgqVYn2DAPHr19tdQNypi79iG+ZcL6CC9iEVxZTSIGDDO1ecEdC3tNZXT4IbRokkiii2OAwwi+fuFZWiOmbHMpeP8AlKle6hd21jZtBO6F54VYjzBxkVV7y8ubzX75rmZpChCrn9kbm4HyFZWV34l7Z+0X0Xuie3wCXMcigB9u3djnHpn0oOIlrq8LHOO7x/DWVlYx9P2msIBdXEovUiDeAx5xgVWr2V2s7vLfehbPt/WpWVlWumHnH2i7vQZVZyQiY861cDuCcc5H4GsrK2jMsR/2Ut423ZDcgE4YjNXzTrSDYW7vke01lZWN1frM0en9IhmxFj4RPuk8qDQWlePU592TtQgDPTJFZWVSlyFTErq1vtOMxnPzpL2iGLG4HkHTFZWVyetZzcGFW5PcxH2LQ+qkrHaFeCJphWVlSvqkNxAtMYvZRFjkmWYZ9mKD1d2a2iYnxNDgn16VlZT19wQDxA9NJ+3xcnnI+hpt2mt4khaRVy8SJsZiSRnGevXpWVlG3uLEWe0YNoXM92p5VolJHrw1SXxPfaNJnx94nP8AuSsrK5vc/wB8Qk9sSeyAAnA6LLKB7MScfiasXaVjF+j6C4TiWdZoJWx9+MZYAjocEZB6isrKmn3TIu9InSexksk3ZLR5JWLObSPJPngY/AVlZWVtL6RMluZ//9k="/>
          <p:cNvSpPr>
            <a:spLocks noChangeAspect="1" noChangeArrowheads="1"/>
          </p:cNvSpPr>
          <p:nvPr/>
        </p:nvSpPr>
        <p:spPr bwMode="auto">
          <a:xfrm>
            <a:off x="1692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100" name="Picture 4" descr="http://t1.gstatic.com/images?q=tbn:ANd9GcQVG9w4wxYnWY3tlJLI_W4fTyZlJ6-L557NFEimMHV1pWC_7SgM8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2686" y="1813466"/>
            <a:ext cx="3280842" cy="217534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data:image/jpg;base64,/9j/4AAQSkZJRgABAQAAAQABAAD/2wCEAAkGBhQSERUUEhQVFRUWGBYYGBgYFhcXFxgVFxUWFxcYFRcYHCYeGBojGhgXHy8gJCcpLCwvFh4xNTAqNSYrLCkBCQoKDgwOGg8PGiwkHyQsLC0tLCwsLC0sLCwsKiwpLCwsLCwsLCwsKSwsLCwsLCwsKSwsLCwsKSwsLCwsLCwsKf/AABEIAMoA+gMBIgACEQEDEQH/xAAcAAACAgMBAQAAAAAAAAAAAAAEBQMGAQIHAAj/xABHEAACAQIDBQUDCAYJBAMBAAABAhEAAwQSIQUGMUFREyJhcYEykaEHFEJSkrHB0SNicoLh8BUWJENTY6LS8TOTstNkc8IX/8QAGgEAAgMBAQAAAAAAAAAAAAAAAwQAAQIFBv/EADIRAAICAQMCBAQGAQUBAAAAAAECAAMRBBIhEzEFIkFRYXGBkTKhwdHh8LEjM0JS8RT/2gAMAwEAAhEDEQA/AE97BK+WVkhQPv5DTpr4isLsi3/hr6gH76Z4rDELmAJKd6BzA9pfUcPELRNqyCAw1BAIPUHUGnMiJYPpFNvCC3GUQpMEcgTwI6a6eo6UalqiXwwYEEaHStsDaJBB9pTlbziQfUEH1rO/nAhulhctNEs1MqUUuFqZMN4VZMwAPWDW1FY2ja/Q3P2G+6inw8VnEWpsv+yfurAbmEasbciUZcNU6YemS4OpVwlHzFgsBt2KJt2KI7GiLdjQVjeDC9MgZMgtWqkvYe73QkKDrnYEz4IsifEkx58ilsHwFDbHOZTcP94Sw/Z9lP8ASB76yWm1rJGZ5cFd54iB4WrY058ZoLaLm7hrLHWSSDEZhqFaOUiD60y2gnauMOp9oZrxH0bUxl8C508gxqfbOGBRABwPAeXKoDzMEcSqJhqnTD0xXCVuMNRC0GFJ7QNLFEW7VTLYmp2thFLMYVQST0A1NY3Zhmr2j4wK4xkIkZtCxaYVTOsDiSRoJHM1MmGuH++A/ZtD/wDTGp9m4Lu52Hec5iDyH0V9Fj1mt9ojInd9tiEUfrNwPkNT6VksZaKDxEuPBZRLFgr3FDEASBlB9kAQGkelBLbEgSJ6SJ9BVgx+y0NpLZUMokQRx4anx50HZ2atpf0aRqNBy5THPTl4Co1hVMgZlCsF9rHEDXDVOtii7ADaDj+PlGnrRS4WqruWxdyzL1MjYMBSzU1u3rVY2nvY6XXVAmVSQJBJkGNTIoa5v+xCg2rcAy0G4M4+qxz6KecR50TkniFFWBky8ra58jUq1ScH8ootsx+a2SG0gNeQAaRp2mpEAZuMedWqxvJh7loO961YzAwqm7cuKZj2DmHLSYB0qiGlbRGtoTVmwifo01Psr9wql7BxovWyysXyuy5suQtlghiv0SQRpV6wls5E/ZX7h40En0MIa8dpU/msUs2bhspezyU5k/8ArckgD9k5l8gKst2xr5UFtPDm0qYjlbP6Qf5LaOf3dH/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Dwphcw3dPlVI27zCFsG0bZVBgqjazyFOsTYjT+YrbCYDmfSiFs8TKIFG5optbP60UuF8Kst2xYCcMscxOYnprI1qn72WbYwl+7bZ0u2lzI2dyJB4MMuTXhoBqRwoYsA4kKMw3GY2tIUW0IFy8Qi9QDOd46BAx84FSYlEtKTwS2vuVR+QqgbubdxVy+MS0vbTuXXCoTkHeyme9AMHTxq44m4cXet4e2+RHU3WYqe1GRpUZHEQxg6gyAeXGM4zibqTGWMabC2aVt53H6W6e0udZYd1fJVhY8D1qfaOGkL5/hTsWKixWGkDzooMARK2cNFQ3ECgsxCqOJYgAeZNSbw7XTDKGYTmJA1gaDWT+EUDutjrWJW/ibqE9jLKcrOMqpOWyCNGkcYBJYUN7AO5hVTaMjvJLW0VZ+ztIzuRIn9GCsxmBeCw/ZBobEbVt3GW0wZSGJuWwDcYsjQqKEBzgnvyOQHWKY3N13xKhsZduISA6W7RC9mWHOUMwDBZmEwdBXOdp4J7OLbDWmQHMFW5CqSpGYFmE5dOMVBYDwIMITkmdOweNV3KZXR8uYLcQoSkxmXkQDAPMSJAmoEt9rfZvoWptr0Nwx2jeghPtUifdrF4G5YvHEnEEk2hbYt3HvWysqWYyouBOQmBV02dssIi211yiJPM8WY+JJJ9atm9Jutf+UGvYWVHmfwqIYSn1zC6DwrT5pWwcCCbk5lbxeyZ7yd1xwPCfBvz5VBhccrnK3dYaEHQz0jr5ceVWXEWI0pZtbZ69k9w6FBodASeQB6zAHnSVwKt1K/qPeO0kFcP9JQrHyftirYvi8EN0u2UoSILtHemfhzqrbV3Xv2bptkBjmKgg6GArTrECHHHx6V2vdnF/NsPbtrkZkRFlxwIUBoIjSZ99b7SxRZmuZYLHXqQNBPAHTxpR/HKUXycn2/mFTRO7eafPl+wyGGEHzH8xVm3T2HcxQhBos5nIOReMd4DUnkKv+39hYc2XdrQzBGOhiGyEyI4Hy40t+S3BTbZm+gzBAGMwxl8yjiJCcREjSntJ4iuqrLAYxBW6Y1tiNdztmm1bu2pzFL9xZiJ0TlXQsOvcXQcBz8PKqxurhp+cn/5V8e7IKt1pe6NDwHTp50UwTtzxEzYaDRpwYZIIlWEEdQRBFH3sGG14Go0wjDgwrI4lsQ4lNtBUsXsNinZVtK6ggEM2HiFNtxoWCnJEToPrVz3e3A2lKXrAy2biCLZPeQoArBwScpgDnGsCumXcVYuMys0gsSM4Kgkkkxm1+7woLam7IdVVDAEwGEjXx4++a4LeMYcow9fvHF0vY5nKdjWVZjeLBTbgJyLEAleAktwE9Kn2jiYNtmzBkZWXQwQGXNJ5HL+FWxNgJbY90BhIMADz4VAjAuAlkEA95jxEOFPhMS2p1y+NEPiQfIAhP8A5mAJB4E6Buig7JlBBhyQJ1gqh4eZinrYfSqBsXaRGIVbUm6ZhBrI5ho0VYnUmBXSwulPaCwtSAR24+cS1C4cn3lcxeG7xn+dKPXDaCBOmg/jReJw6mSWAgST0Hj4VR7u8txDKOCHYLbGoEkkDMCfZCqT10PWi3ahaSM+s2lfVXj0lYPbPiLs3LguS2c2mZR3iOzUcAoAGs8Mp4UViEtFcrKHGgl5uM0c8zGfXj+DDaGNa4xJMzxMAZiOoGkUrTWTxHM8vfXBu1TXtlcgDtOrTSqZL8kwndHYVs3bqwy2bKpccswKFjmILDiVVUJAOkiTwE3DdXZ2ZGxLLD4g9oJ9pbMZbK+Hchj4uaQ7J3bfFWn7LEKtm+VXEANmuG2gZQqSCLYM8OBE9a6DgMEtq2ltSSqKqAsZYhREseZrv6dt1YJnHvPmIHaQ/N61u4bSmAWtWSmYvKRtHKXCOmYeKys8DJ5GmaX0w9uUUKBwAED4UHteVxFxWRlWA6vlY2ypAzZnjKrBswgnhBpRtXayrANxSRwXMMzMRIAEzrofLWvO6lX3nMeDKwGJHtjG3brLlu9nzY5QzZeWUn2Tx5T0jU0Hi8Fhu7ntlnENmzQ+hkZ3GrNHU6SK0sqZliMzamfAcgNYGgA8hSjb926mWMxdzCqYUEgFicvPQfSI8qVqstsdVU49oQKiglodvlvVZN63nLFbNy2cgH6QuCLjtBIGgVbYk/3rHlXTdmhXtJcSctxFcToYZQwn0NUf5Pdn4d2W2627l1rRNw+3Oac6NMiNSCNJgium27AUBVAAAAAAgAAQAPACvS02dQE4iVntA2w9afNaYFaxlo8FiJsXhYIofH2R82uSOA6TrIin9yyGEGqVvvbxCQFzfNiO+1uc08xcgzk/nwpbUttrY/CNUgOQucRC2FRzmHtDSVaDodQY048jR3zhxpIy6RodNNQZ8ekVXbmfKpwzKqyCQHJJnSCrkgEtrp14VqNuXkgXUHqrWz6EZ1b/AE15FqGP4SCPj3nazzzLJibguplIAB0MdCIOnWke7WAwtm0Xa3ce+Ll5ZDsgCrcYKTB1MDkBRmzNsK4clSqrBzGCoB4yyEqNY5zrwHMnctGfGXGcWktKHyBlzZmzjvESNTrw686d0PVQmnAGcf35wF5UjcPSWrc3C/2XNMm5cu3CeOrOefE6Aa1ZUXQeVRYO1CgZVUDgFGUfZ+j5UasRXp1BCgGcVsEkxQcbrx6R+NYTaPXw+IP5VpjNmLaQvcvBVXiSsD/ypZhcZZua27rMBz7Ir7sxBI8qxZbXX+JsTSo7DIXMk2jgbd3QqNdYMxJEkqRqpnpp4Uj+a37B/RMXX/DfVoie4efp7qs1nBK/s3ZPTLr7pre5saeLz5r/ABpC7w6nUDcmMn7GGTUPWcMJz3bu1LjgtZtqr5SGFyT3hwAAjiNJJHlpVPwOycfjMstcAB1AEJygFRA0/WNdpxG76uQXIaOErPv119ab4LYyZFmefA5RxPADhWtLoWpTDY+HGT9zJZqA34R+coe7u7F2yE7S8AVIMqAX48z7PwNXa3fyrGZm8WMn8vdRh2Jb/W99YbY9v9b7Rp2qpK87YB3Z+8Q7Vw4u6glTlKyDyPEMOYiqHtbYF+VVWXMjK4LTJgRoR7XGOPXhXUr+zLSKWYlQOJLQPeagGCslcwMjrm0oGo0tdpznBhqb3QYxkTmtzYGMvCJFpdJKak+raR4UfgdwEgds7PEaMS3npIXrV0a3a5Zj6mhcTirFv/qPl6S34DWla69KDs3/AN+n7w5svbkLPbKwaYcfo1A0A5cNJiOHP3CmFraJmD06c4H8aDw4t3FzIwZeoaRSrefaLYayHQBiXCw2YiCGP0SNdK69enVVxXjHwiNljZO/vLP8+FZGNFcyG/N7/Dte65/7K3/rrf5JbHo/4vROkYv1BLptztLgPZuy6MpA5qQOvE8a5ztfdl2xK3wNbc90d0sRMeR6g8dNaaLvhf8Aqp7m/wB1bHeW63tJbPoZ/wDKkb9C7ZZGwT9odNQvAIibZW0sWt8utiVMASRKrrxgEDUmR5dKeLu3dxS5ryrCiUtk6Zo01AmDpw09axZ3gfkqH7R+9qKTeO70X3H86Wp8Mx5nx9P3hW1IzgD7yw7sYEYa0FKIHMzlEACdFBPGOvOm/wDSH8+78/hVNXeG5+r8fzqRdtXDyX3H866S0hBtEAbQTkiXF8YK0+e1z7eHea/bydmVE5plZ4ZY4nxNKRvnivrJ9gUUVkwRtAnVbmO4a1r/AEjHj8OQ/OuYrvhivrL9gVIu9eJ+sv2BU6Rli5faXPaOwsLfPetBW+sncadde7oaSYjdZ11tXswg926J9oT7Q8uJFLU3nxH1l+yKlXeK+ea/ZFK26Cuz8QjFetZO0yN3rmeGsABoGa24A8SR/CrRsLZVrCiVGZzxY8RoNF00qupt+91H2RUybbvdR9mh0eHpSdw7/GXZrTYMGXdMfJjp+dGpd0HlVBt7WudR7hRK7cujmPdTmwwHUEXfKFt4tixbIzW7EHJMBrhEy3lIHoetQ7q7TuX7txmEKAvMwDrprz4knyphvnuez4lnVgFuQxmZBiDHXh8akweBt4e0FUxGpPMnmT4143xG9N7KeW7fIT1NBToKF9v/AGEYu9DiOmtMNkuT3luBbahhctkSOEq1ppm3EGV1HGI0qs3MTJLHnoPu+A+8VPsvHk3OykBHKZzwMSe7PiNKvw65qrPgf8xfU6fKfKWhsO7LnVitwyQCSU11CsvQCNRrx8qhub0XbS2bRw1y5ibgYlbQL2kVXKlzdIUAGJAOuommZo3CnuD1++vXmoBcAzh7snmBW9nXX7926Q30VQwiHx+ufOicJiS9vlnEqf2h1HxomaWZ+zxBHK6JH7a8R7ppUp0mUj14M2CWBEWYXZz2h2mNvfOLpMhQmS0h/UQk6AQJPTqTUNzEF3kwMxGg4f8APjWduYybpH1dB7pPxNArehh6V5zxDV7rDWvYH7zqaenC7j3jfLpXP9uYq21xiss5Opzd0QeHDpV9a6Otcz2xhjbxDjkSWHkxJ/MelBrCluDHNPwTCdm7Qew4uIf2l5MPGrHvbcF3Coy8GdSPsv8A8VU7BkeFP7Mtggp+jdgeWUn8TXd8MvZbDX6GI+KVBk3jvK4MLUow1M/mtMdk7JVyxecqxw0mfGuzfqVoQ2P2E88lZdtoiTDbOZ9FWYpquw17NlYy7KQDySRyHM+NMLuW2YTRT4kmiLS8+deO8R8btsG2rhff1M7+l0K1AO/JnO7mGu2buVlKnWIGhAEkqeYp7gGFxZIgiJ8jqDT3aCqRDAHz8ar+KvrbztAhVmNOWggc6b0GsZ2Unj3jOsQPUTjmGvhoExU9jhqR7xXMbVx792AdWOgLQNZ0qbGbEurbe4csWjB70tm7sRpqO8K9NnnicHHkyZd947E9n+9/+aULhasWLIu2rNwcGUN71WfjQq4SjA8RRhzFi4anGy9gi4jOxKgGBHPr+FEpsO5kz5Rl46kAx1ij84Cqi8F+J5n31wvFvEelSRS3mJ9PSdHQ6Q2WZccQD+g0gkE6VG+zQF0mfGnS2RlMkA/wMfGD6UEWAETXnU8S1C7W3k/rOy2lpZSoUfaKxbHNh7wK1bEIvG4g83X8612g4UMRqI4Aa+grmuJxPaMW6kmva03Lcgces4ZqZHKGdVwe0bNxsqXbbNE5VdSYHEwDR/Z1xTB497N5btswyGR0OmoPgRIPma7BhN47D20fMVzKrQVJIkAwTzijxUjBnQNuYzD27ebE3LdtOTOwWD4E86qm1Nnrltvbui+t0gWwrDvAmAQV0ImBOnGlXysbPD3rD3WvKiiLbKha1nJgi4yo5RjOndIPpoXsfZ/zSy9sW8ocrk5dnl76lYBgZ+93oMzNcDXJpy2bBg+87GkaxRlT9JJhd1b9w98C2B1g+QVVP4imG7WxeyuXcxDZe7MaFjqePhHvqr74/K89gpbw1q2brGDnJYaaHKEPCdB66aU/+TzedcXhFuHuOzuSpMkmeIJ48PhR6dJSjIy9u+T+Uq3VWurKftLSxorDt3R/POg2NEWG7o/nnXaYcTmiEdpSXehQbQJ9oNK+cax6a+lNS9D4rDrcEMAeMeBOkilNTUbKmVe5ha2CuCZR0xjOSzmWnU+NbtckeWn5UBjQbVwzw4HwI0/nzrAxca8R94rwz1Ekk/0z0gIxHNjEyPKgds7LF8ccrj2W5jw05GhxdIOZNR8fJhyom3tJTx0PSgbGrbcs2IptWLiAL2LO0atmXKT1iOHnBqw4bZxTDKjGWLZmjhJB4eAECicLgySCRA+J9KOupIivW+EaawA32Lj2/ecfxDUBgEX6xGuF14UTlIlSdJnwIg6Ud81oDFWtCpkSYkctdT7qvxXLVNk8DHH1i+hA3jMBusRaJiY1HKRx98fdUmHxYyypkdPpD0o/B4MFSGHAwR/P860Pid3ydUMdAT9xFcZfDXekOvOZ1TrKwxRuPjFmKxQJ1kRNLMRYDW7h5BDE89CDoabDYV5rkPcCLzMhj6acaXYp9Lg/VZeM6ieNGGmetQx45hxalh2L7SnpgLiKl6FAVUbjxiI0HM1De3lJ7YFQwugAxKwQsAga+Hupltm8BgbQnVxbHmAuY/cKq1uwzEBQSToAOp0Hxr0iHjJnnbjzgCdT3Qts2z7BYf4gX9jP3fxpxbwYnWfT8Zpphtli1ZtWwNERV9wAPxmvLhuPn+VS23YBnP0glTdkwLHbYGYWxGoPPWFMHuxwpB89ZbpAUEciWIPTp4UZte6A5J0y3CeHJsyz5cDNC3btnO+Y3FuKxXuqGBAJ5HhBkcR1rxddRtJ/X3nq1K1oOIc9549lfefypddxNyeCDTxP41BjNpXwCy22KgGWe2VA9xIpJhtvtfvLaW4gZzAPBRoTqxGn/Fbq0Vn/AFk6iAckQjGpcvM1piMpTkimJ0kSePT76oT90GujbDtFy5JJMDU+c+6qFtzCML9xQp0do0MQdR8DXb8MsAdq89gIh4km1QQOYrDVf9kJ/Z7X/wBaf+AqpYHdrE3v+nZd445QTHnE11vZW4VxbFoG4gItoCIbQhRNdzqKexnBNbDuJ0jNSDfM/wBng83T7zy50xvY4qTKMfq5RmzeGnsmesDxoLBWjcJuXYM6KvFQOcdddM3OCeEUvqP9Rekvc/lGafIwsPYTnu9fyW4nEYpMThb1pQy25z5la0QNWtlVMjUmNDV92Bu5awlizaQBuyXKHI7xJJZmPiWZj4TWuGdrBKklrSnzNsHVT1NvkfqkdOB9vGKxhTm8QCV+0NJ9aNQUZRkc+0xYGBMkY1JabSoC1bK2lNkcQEIzVqXqLNWC1QCXFl+woxILBSHE6gHXhpPDWPfWdpbBtXtSCrfWXSfMcDSLfveq3g+yZ5J7xAWJJiBM8FnUmgNgfKgt85bloo+mk66wQe9GhBmdOtcqquvdYjrlc5H6xt3bClTziMcXu2LNt7gutKg5YAEngAddZJqe9tS1hbTPiFKtaXM0DMXA5p1MmNeHOK3v7TF11XKwVGLODHtroqcdddT5Ur3ivpcdHzFSoIgakmfZ0kEEHUGlLW0tLb6gMj09/eNKLbBscn5wDZfyrW71xVexctK85GJnMAYOXQAwQRAPhxq94OHMgyCJB5EaQa5LiNzEd2uA3MKls6M+UWBrmm1mIIEySB1rpm47lrKSZ0eDyKi4QpE8iINdPT6wXqQPQRG6k1nmOTh6W7RwJAJAnUf8VYMlB7TaLZ9Pv50j4jWG07t7AzemYrYMRDsvaKBWDkggxrqYHCt728VpQSAYAJJ0gAczRWx9m2biszorHO3tSdNCNJjnTPF7Ptvae0QAjqyGAB7SkcPDj6UPSC00pggDHtD3tWHPlOZRMTvgGP6IKcxMGc0x0iBy5UALhcB2BUHOdQQwCsVPdjnxB6VFs3crH2LnYLas3UBOS+zgKqnUkr7Xjljjzro+zd3rNqwlogOFEFmgs7E5mYnxJJjgJiqs0llvdoWvVqnCricn32wiWTbt9n+l4xC/SACjTx19ae/J5isjrh8RhratdBNu6vezMgzFLhaYbLqIjgaT702+z23+kByFgUJ1GtuEMnkG09KtWwcGe3wyMc9wPcvHTLktBbigkDlmuKgPEwadopFa7e859tzO2Za9oHs7T3CJCI7kDnlUsR6xVC2Rv5fvdm4wg7K5cKuQxm2py5boJEMmXNOkSh1E10ba1lWsXQ/sm3cDfslCD8JqgYJmUuWBCKDM5cuUDgPAKI10rGpZgBtHP8es3UgOcmS4zFBwjrBDMrAkcva58tQYqzXb62tbhRfFmVT8eNUk4xGVOzIYAZRl9kQAIUkxyjU1T95LjXb62LQUFmyzpM8yzDWND6LXH8K3gsgHxyf2nS1u3YrGWrf/AGuuMRbOHvKwBJuZA79Ao7og8+JA4UisbHCqAln2Yhnyqcw+l1JnxitL+53zey1+xccXbSl5OXK4UZmGUDQFZ0kjkZ41bNh7k4u7kOJv2RYhHJshxduKYYLqALU6Akaxw4zXSvouc+VhiLae+pBkqczXZyYe1YQs91bmVTcUKrKGiWWTGg1EyeFUPE4+7ir7DDqABxYjgOAJMEz4Acj0Jrse9W7Vi5hb5t2gLotXCmWV7wViAQpgzB0iuT7jWjcs30tuUulgQwGZgpQ5WAkA65uPMjqKvT6MKxdwCfTH8zGo1TMMKT8c/wAToW4G27zM2DxSoLiJ2lt7ahUuWwwVpUAAOrETAE5uHM3bsaqG6uEDY6V1GGsMjsIA7W+9tgmmkhLRYjlnXrV5y10CMHAiKkkZMT38QHORDP1yD7K8xP1jw8NTRAMCBoBVLt/KVYAgWLgHQZAPdNSf/wBHtf4V33p+dHSsjk95k2r2BlnxRiHH0eIHNDx93H0NbO8gRwqsjf8AtH+6ue9PzqJd7rYMol1ddR3Cp9J0PlU2lWyPX+5l9RWGCZaK3V6ro3wtn+7f/T+dSLvUh+g/+n86NmY3CPs9QY1GZCEOU/zpI1HnSlt5kgnI+gJ5ctetLl+UjCf5/wD21/8AZWWCupUyxYFOZU/lS2AwSxduHudqUfKS2VWAIMtxJyt4cKpli81vEi6pe5a7TsldjJOVVhSZ4hco6QNK6xtLfDA4i09q6t5kcQR2ag9QQc+hBgg9RVK2du3gEvB2v4l0BkJ2KKT0zOLmvoB6UsKBWMJ2hDeGOWPM6BsnZBuWEZzIZfZ7yiDMSAdTEa86bWsCFUKDCjgFED30pTfLDQAvaADQDs1gAcPp1Iu9tg87n2B/vqk0GmU7sf5x9po6tyMbpBjtx8Nev9tdFy4ZkI112tg+CE6DwmKs+zrioSTCqFPQAAR6AUiG81g87n2B/urY7ZwzqyXAzIwhgbYIIPIgvwpsitUIQYgS+TkmMcb8omCtkqL3auPo2Va83+gEfGl21N7L91P7Pgb4DR377LZXTX2JLfdROD2thrYy2g1teiWUUe4PRA21aP0rn/bH++kLat6FfeESwK2Zndy7q4ZgFkGJ72YgT6aCneYePXj5/nVSx23bdt+5bLSJnRTPlr75qMb3/wCW32h+VD02naqsIfSEuvDvuEuNt4JM1sGHj7/L8qp39bv8tvtD8qz/AFt/yz9oflTOwwRtEbbybqYfGhe2DBkkK6nKwB1KzGomp93tgWMGhWyplozuzFnaOEseQkwBoJNI/wCtn+WftD/bWw3r/UP2h+VTpmV1JYtuOrYe8jMEVrV1Sx4KDbYFj4AGfSuc7sbpYm8gXGYm4cKNFTL2dy8g4ZpHaIhgaMcx6LoasVzeWfoH7X8KwNvn6p9/8Km0zO4Sy4dLdtFtoiKiiAoAygdIriW07gw22m7SFTtHg8FC3A+RvAd5TPLXpXSRt0/VPv8A4Up29s/D4wDt7RLLoHVsrgdJA1HgZqbJe/IxB8Tgrdu1cs2mzX8azKqls5GdcjXI+jbS2C08NAK6Lh2VFCrwAAHkNB8KoW7+ycPg5Ni0QzCC7NmcjpMaDwAFOxtc9Pj/AAqbfhKDY9ZZ/nI8KpWP+TDB3L5uo96xmMstplUSeOUlSUnoDHgKYDah6fGthtM9PjU2zW6ONj4GzhbS2rCBEEmJJJY8WZjqzHmTR3zsVWxtI9K2/pE9KrbJunLUsVLcwjHIqkKbjFQxEgBVzMQOekD1rG0b1y0JSybgiSQwAHHjoT4zEUnTGG7cLC5btm1mnMlxomASWfKNNOXPhW9Qz7CE7zOnrXcC/aPL27EasDfPDvMBAPEhdF/njWtlWw5CPJtE5Vc6lCTAS4eY5BvQ8qT427fFlrlvFMwBAITuJBOUkAAHjAoTZ2GF7DYi7cu3O0QHL32jRAwzTIMn7qT0z3j/AHSD8uI5qKasZrzL5bt0QiVSXxDqVOGxV91gSr27zwTHslbevlNH294sYGA+aXGEgZhauqDP7YAB9adLxMU59ZbLqdxv2T9xqiJY0q+2SWtyylSVPdMEgwdJGlVdMLRUYQFi4OICliiLdmjFwtTLhq0TMYg1vDmJ5aD1Mx9xqW2vfiDGWfCSwjx4BvfRQtAoBEg6+c8P9MfaNewmz1T2FC+Qjh/yawWhAnGZtbt0SiVslqpTYJBHCRGnj0qi0sKTNcCS1tCeJRCY4SygmPU/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F2wMhfEBbAzkIHcSyaZTHGT08KXt8oWDBIztp+r/Gn+z937NkzbtqG5ue9cM8ZdtanOybR42rf/bT8qqSVnEYKUYRxVh71NJNqYj+zWOPfVToSP7scxrz5Vc3scqVY/YJFgjMOzQEhTbzaAHSQwJ4mNOlU5JHELUoXkzmWLx7lhbZgFytnYrAAJJEc5JUDxNWD5O940wl9rUo6XwMzAGBlVyIkdTBBH3Up2Rus2JbOQVWWWDmgMoEgseJidJnXhVjTdK1bIK24KiMwnUDXmaECBDHLS7bVxyGCpWDMZQuviT000HgT0obCb138Q1zDXQuWyEZWAILBiwUMOGgFKbql+8TEgDloBIIHnpr4U62XsZbea4Ac90JmnkqrCIByAknzY+FRWOeZTooAweTJBa0PkfuNIhhKttrD6HyNLvmdHQ8RW0ZMTrhKxfsgQvNjA8olo/dB9Ypz82qr7wJdLG8jFbeH7rBWILM2UtBGkLKT5GrZ8CXTTvYCGY3FW7UNddUDGBM6k9AoJ+FF4drbEBXRiy5wFYElOGYAGY8aov9KqQPnFkXLUkgM3e01MOQWWeYB58oFWPcrHWL5um3aFq4EuW7V2AXVGBYSk5CYOXhz40FbCTwI3qNN0gOe8sOQAgEgFjCyQJMEwJ4mAdPCpLoyKzR7IJ9wmKDxm7V+4FDYhGCtmAfDIRMFdYYcmI9ah2dZxH6K3du23UXGtsBbZbhGHlpL5zObLbJ0/vBRsxILGlvD5YX6sL7hB+Mn1o1bVbWcPJ+NFrYrAhLBzA2s1jsKP7Gs9hWpjEX9hUVw9PfRd88hwpvs3Z9rIM6kzE6N58RwFDZ/aHWsDloiS3oKybLdAPOlnynb0nC9lYwyoucOT3WDwOAVjqNSeBmq1uRt+7exiIxaCrSDcdwe6WmG6Ry61YORB9uZdDmU60Ulua2xdrUeVS2QAksQAJJJ0AE8yeFQHnE2y+UGRC1Q+0cfasJnvOEXx4nyHOke09+Mz9hgLZxF48wJRfEnTTxMCjNk7nksL2Mbtb+h1MhDGoTksHgQJ8a3BYizEtiMeMiKbFhubj9K6/s/RQ/rcQeDU72funh7SBRbVjpmZhmZjESxPL9Xh4U9t4cAQBH88+p8a37OqzLgq2YEDQDgOXoK37OiOzrIt1WZIOLdbZKnyVnJUzJFKYaTRD4IEFSNCCD5EQaLs2dRRfzesgwlglC21uTKocPeNnszLm4WuoyhY1BPEdelLMTtprSlHRbhIyhrZCmTpJS6dOshjXQtufo7DnhoBxjn1rl+NvsSZkj9a2Lg+0hrnanU9JwoGZ09HpesjHMl2EXvX1Ts70Bu+SVyqJPtRcMDTp0roa2JNVf5PcLmd4AUBZIClAdYEg6nnXQEwoFM0WdRd0V1FYpbb3gK4aBFB/NKe9jUPzamQYmRmIr2H5UswmHyXnsXQDbv53tEiQSZN6y3jJLjqrN9WrPiMNBqHH7H7azlByuCGtuBJS6plH8YPEcwWHOqzzCEYXiUranyZ4chmTtFn6KsvXgMw4eZo/d7cuxggRbVg5jMWfNymRwAHL0p/gMb21jOwCXFY27qT/07qHK6eU6g8wynnW23Mdas2luXDC90LlkuzMBlS2F1ZjyA4+VTaAOJrqvYQGOZ6/ltqXdlVFEsToABxJJ4VWtj3+2xj3AjLbe3ms5hHaQbaXLirxAIW0BIk8dJo/D7Eu4txdxgIQEG1hc2ZVPEPiOVy5+r7K+Jp3i9mN2li4gkpcIbUCLVxGVjrxhhbb92pnMxt28mbWsLAqUWaNFithZqZmDzzAeyofFGNB602NmlN9hJZiAOZrLNgQtS5M1wuE5n0/Ol+PwtpnbtAc0QMt17Z0PDusJ0Cn1o/EbQAEkhQBIXN3iOROXgdOE6TzqrXQWMkxz9fw/hXG1+vNYC1nBPrH6NN1GLP2iDGbBttehXdde7cuN2xzAdxBnbMROaI4RVx3Y3Y7BB2ioChOUhQpOjKHIHsnIcuUyarWGXO+fMwy3CVCjmqxJJI1htCDpNHYk4t7aWxiLgVpLXAsAIojKp7zAk85jQ+VP0agmsFu/vA26bzkL2jLbm89q0+QTdvHhaTVv3vq/fQP9VMXjgpxl02LXH5vb4xGmZuTdZmnm5+w8NaB7IfpOeYgv5k856j4VZ+yppGBGRAW8Hb7RRsrYVnDJksW1trzjiT1Zjqx8zRvZUX2dZ7Kt5gYJ2VZ7Kiuzr3Z1UkG7Ksi1RPZ1ns6kkF7Os9lRPZ17s6kk1bB9K8uHb61RjGcNQZj8a2+fD+fKazib5ge8WH/st46yELTxPd17vjH31xPG3oJkWz5hrZ/0867LvFtD+zuo9phETrEiTHSJrlbWc162rCA1xcx5BSwBJPDgTQrNPXZy3eMU6iyoYQzo/wAnmxGs4bPcVkuXDJQkwFBOQiddQZ161aslDDGjl6dNdRXhjh/PhW0QINogLGZ23N3hOWgNrEi2QoJnnEgRHHTn+dELipFY+dCtwZErANwcz6GvXdqXraMVl2AJVe6AxA0UkxEnnViu3weMc9SAaguJbMgqPTTnV5k82ODOTbu7z3Uu4lsZbxI7e4LmUWyUEJkkhB7UBRw4KKM2z8oVt8bhBhQGNtLiAXlZAXuG2B2YMEPlDKD4xzq2be3QS+D2d65ZaJBAVwDx4GJ99Vmx8muIR8zYpbzZgQWUoQV0GUagHxrRIxKG8czoOz9u2SolobgxysFkccpjhNM7WLtt7Lof3hVOwuxXtiDOnTUfCpDgj14+NY49JYJP4pdAtZyVTbdu4DImPOPupzsjE3dS4bL1JnXoJ1qSicHEaYg5VJifDqeQpHf2dMG9DayF+gD0jmaercDCq3e3XtC5mId4IIGfQQZ9htJ58aXuHvGaWweIDtPfHA9k1p7wttPDIxAZToDlXhyqobS3vw6W2Nt0do0GYKJPAsWiB99XY7l7O+lhiPMOJ88uhr2O2JhUwt9MIq2rjpAKhgWKmVVjxI5RPOkbtLRcwZz2jKXPWCFHecsw21LwwwYNmUXXzsmpCZbI0YIVUy0SevOmOG3+xIZRaF26v+YloHxytbQHhI160ZsPC4nDC2y5FK3nd1NwKGQraHe78GYcazFdWsY8Moa3bZgdQ3dAI6yT91NIyYIzM2s2eBK+u2Gui2Tg7rEhe/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P6VzUINXiVmOvn/AI1j59Sea9NTEmY5+f1g40UnmvTUxJmOf6Qrxx88aTTXpqYkzHCYhRw08tPuqb+kyQAWJjhJmkYNZU1MSZlp2fipU+f4VMzcdeP3xFKNjnunz/AUfWDNgycHx/nX868vLU/zB/CoK9VYE1vM1w+zrSzFu2OGoRZ8dYomB15RUFeqACVvMmHEHTT8yfxqbt6DmvVMSs5hnb1nt6CrwqSQ3tq921B16rkhvb1nt6CFZqSQzt6929B16pJP/9k="/>
          <p:cNvSpPr>
            <a:spLocks noChangeAspect="1" noChangeArrowheads="1"/>
          </p:cNvSpPr>
          <p:nvPr/>
        </p:nvSpPr>
        <p:spPr bwMode="auto">
          <a:xfrm>
            <a:off x="18446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8" descr="data:image/jpg;base64,/9j/4AAQSkZJRgABAQAAAQABAAD/2wCEAAkGBhQSERUUEhQVFRUWGBYYGBgYFhcXFxgVFxUWFxcYFRcYHCYeGBojGhgXHy8gJCcpLCwvFh4xNTAqNSYrLCkBCQoKDgwOGg8PGiwkHyQsLC0tLCwsLC0sLCwsKiwpLCwsLCwsLCwsKSwsLCwsLCwsKSwsLCwsKSwsLCwsLCwsKf/AABEIAMoA+gMBIgACEQEDEQH/xAAcAAACAgMBAQAAAAAAAAAAAAAEBQMGAQIHAAj/xABHEAACAQIDBQUDCAYJBAMBAAABAhEAAwQSIQUGMUFREyJhcYEykaEHFEJSkrHB0SNicoLh8BUWJENTY6LS8TOTstNkc8IX/8QAGgEAAgMBAQAAAAAAAAAAAAAAAwQAAQIFBv/EADIRAAICAQMCBAQGAQUBAAAAAAECAAMRBBIhEzEFIkFRYXGBkTKhwdHh8LEjM0JS8RT/2gAMAwEAAhEDEQA/AE97BK+WVkhQPv5DTpr4isLsi3/hr6gH76Z4rDELmAJKd6BzA9pfUcPELRNqyCAw1BAIPUHUGnMiJYPpFNvCC3GUQpMEcgTwI6a6eo6UalqiXwwYEEaHStsDaJBB9pTlbziQfUEH1rO/nAhulhctNEs1MqUUuFqZMN4VZMwAPWDW1FY2ja/Q3P2G+6inw8VnEWpsv+yfurAbmEasbciUZcNU6YemS4OpVwlHzFgsBt2KJt2KI7GiLdjQVjeDC9MgZMgtWqkvYe73QkKDrnYEz4IsifEkx58ilsHwFDbHOZTcP94Sw/Z9lP8ASB76yWm1rJGZ5cFd54iB4WrY058ZoLaLm7hrLHWSSDEZhqFaOUiD60y2gnauMOp9oZrxH0bUxl8C508gxqfbOGBRABwPAeXKoDzMEcSqJhqnTD0xXCVuMNRC0GFJ7QNLFEW7VTLYmp2thFLMYVQST0A1NY3Zhmr2j4wK4xkIkZtCxaYVTOsDiSRoJHM1MmGuH++A/ZtD/wDTGp9m4Lu52Hec5iDyH0V9Fj1mt9ojInd9tiEUfrNwPkNT6VksZaKDxEuPBZRLFgr3FDEASBlB9kAQGkelBLbEgSJ6SJ9BVgx+y0NpLZUMokQRx4anx50HZ2atpf0aRqNBy5THPTl4Co1hVMgZlCsF9rHEDXDVOtii7ADaDj+PlGnrRS4WqruWxdyzL1MjYMBSzU1u3rVY2nvY6XXVAmVSQJBJkGNTIoa5v+xCg2rcAy0G4M4+qxz6KecR50TkniFFWBky8ra58jUq1ScH8ootsx+a2SG0gNeQAaRp2mpEAZuMedWqxvJh7loO961YzAwqm7cuKZj2DmHLSYB0qiGlbRGtoTVmwifo01Psr9wql7BxovWyysXyuy5suQtlghiv0SQRpV6wls5E/ZX7h40En0MIa8dpU/msUs2bhspezyU5k/8ArckgD9k5l8gKst2xr5UFtPDm0qYjlbP6Qf5LaOf3dH/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Dwphcw3dPlVI27zCFsG0bZVBgqjazyFOsTYjT+YrbCYDmfSiFs8TKIFG5optbP60UuF8Kst2xYCcMscxOYnprI1qn72WbYwl+7bZ0u2lzI2dyJB4MMuTXhoBqRwoYsA4kKMw3GY2tIUW0IFy8Qi9QDOd46BAx84FSYlEtKTwS2vuVR+QqgbubdxVy+MS0vbTuXXCoTkHeyme9AMHTxq44m4cXet4e2+RHU3WYqe1GRpUZHEQxg6gyAeXGM4zibqTGWMabC2aVt53H6W6e0udZYd1fJVhY8D1qfaOGkL5/hTsWKixWGkDzooMARK2cNFQ3ECgsxCqOJYgAeZNSbw7XTDKGYTmJA1gaDWT+EUDutjrWJW/ibqE9jLKcrOMqpOWyCNGkcYBJYUN7AO5hVTaMjvJLW0VZ+ztIzuRIn9GCsxmBeCw/ZBobEbVt3GW0wZSGJuWwDcYsjQqKEBzgnvyOQHWKY3N13xKhsZduISA6W7RC9mWHOUMwDBZmEwdBXOdp4J7OLbDWmQHMFW5CqSpGYFmE5dOMVBYDwIMITkmdOweNV3KZXR8uYLcQoSkxmXkQDAPMSJAmoEt9rfZvoWptr0Nwx2jeghPtUifdrF4G5YvHEnEEk2hbYt3HvWysqWYyouBOQmBV02dssIi211yiJPM8WY+JJJ9atm9Jutf+UGvYWVHmfwqIYSn1zC6DwrT5pWwcCCbk5lbxeyZ7yd1xwPCfBvz5VBhccrnK3dYaEHQz0jr5ceVWXEWI0pZtbZ69k9w6FBodASeQB6zAHnSVwKt1K/qPeO0kFcP9JQrHyftirYvi8EN0u2UoSILtHemfhzqrbV3Xv2bptkBjmKgg6GArTrECHHHx6V2vdnF/NsPbtrkZkRFlxwIUBoIjSZ99b7SxRZmuZYLHXqQNBPAHTxpR/HKUXycn2/mFTRO7eafPl+wyGGEHzH8xVm3T2HcxQhBos5nIOReMd4DUnkKv+39hYc2XdrQzBGOhiGyEyI4Hy40t+S3BTbZm+gzBAGMwxl8yjiJCcREjSntJ4iuqrLAYxBW6Y1tiNdztmm1bu2pzFL9xZiJ0TlXQsOvcXQcBz8PKqxurhp+cn/5V8e7IKt1pe6NDwHTp50UwTtzxEzYaDRpwYZIIlWEEdQRBFH3sGG14Go0wjDgwrI4lsQ4lNtBUsXsNinZVtK6ggEM2HiFNtxoWCnJEToPrVz3e3A2lKXrAy2biCLZPeQoArBwScpgDnGsCumXcVYuMys0gsSM4Kgkkkxm1+7woLam7IdVVDAEwGEjXx4++a4LeMYcow9fvHF0vY5nKdjWVZjeLBTbgJyLEAleAktwE9Kn2jiYNtmzBkZWXQwQGXNJ5HL+FWxNgJbY90BhIMADz4VAjAuAlkEA95jxEOFPhMS2p1y+NEPiQfIAhP8A5mAJB4E6Buig7JlBBhyQJ1gqh4eZinrYfSqBsXaRGIVbUm6ZhBrI5ho0VYnUmBXSwulPaCwtSAR24+cS1C4cn3lcxeG7xn+dKPXDaCBOmg/jReJw6mSWAgST0Hj4VR7u8txDKOCHYLbGoEkkDMCfZCqT10PWi3ahaSM+s2lfVXj0lYPbPiLs3LguS2c2mZR3iOzUcAoAGs8Mp4UViEtFcrKHGgl5uM0c8zGfXj+DDaGNa4xJMzxMAZiOoGkUrTWTxHM8vfXBu1TXtlcgDtOrTSqZL8kwndHYVs3bqwy2bKpccswKFjmILDiVVUJAOkiTwE3DdXZ2ZGxLLD4g9oJ9pbMZbK+Hchj4uaQ7J3bfFWn7LEKtm+VXEANmuG2gZQqSCLYM8OBE9a6DgMEtq2ltSSqKqAsZYhREseZrv6dt1YJnHvPmIHaQ/N61u4bSmAWtWSmYvKRtHKXCOmYeKys8DJ5GmaX0w9uUUKBwAED4UHteVxFxWRlWA6vlY2ypAzZnjKrBswgnhBpRtXayrANxSRwXMMzMRIAEzrofLWvO6lX3nMeDKwGJHtjG3brLlu9nzY5QzZeWUn2Tx5T0jU0Hi8Fhu7ntlnENmzQ+hkZ3GrNHU6SK0sqZliMzamfAcgNYGgA8hSjb926mWMxdzCqYUEgFicvPQfSI8qVqstsdVU49oQKiglodvlvVZN63nLFbNy2cgH6QuCLjtBIGgVbYk/3rHlXTdmhXtJcSctxFcToYZQwn0NUf5Pdn4d2W2627l1rRNw+3Oac6NMiNSCNJgium27AUBVAAAAAAgAAQAPACvS02dQE4iVntA2w9afNaYFaxlo8FiJsXhYIofH2R82uSOA6TrIin9yyGEGqVvvbxCQFzfNiO+1uc08xcgzk/nwpbUttrY/CNUgOQucRC2FRzmHtDSVaDodQY048jR3zhxpIy6RodNNQZ8ekVXbmfKpwzKqyCQHJJnSCrkgEtrp14VqNuXkgXUHqrWz6EZ1b/AE15FqGP4SCPj3nazzzLJibguplIAB0MdCIOnWke7WAwtm0Xa3ce+Ll5ZDsgCrcYKTB1MDkBRmzNsK4clSqrBzGCoB4yyEqNY5zrwHMnctGfGXGcWktKHyBlzZmzjvESNTrw686d0PVQmnAGcf35wF5UjcPSWrc3C/2XNMm5cu3CeOrOefE6Aa1ZUXQeVRYO1CgZVUDgFGUfZ+j5UasRXp1BCgGcVsEkxQcbrx6R+NYTaPXw+IP5VpjNmLaQvcvBVXiSsD/ypZhcZZua27rMBz7Ir7sxBI8qxZbXX+JsTSo7DIXMk2jgbd3QqNdYMxJEkqRqpnpp4Uj+a37B/RMXX/DfVoie4efp7qs1nBK/s3ZPTLr7pre5saeLz5r/ABpC7w6nUDcmMn7GGTUPWcMJz3bu1LjgtZtqr5SGFyT3hwAAjiNJJHlpVPwOycfjMstcAB1AEJygFRA0/WNdpxG76uQXIaOErPv119ab4LYyZFmefA5RxPADhWtLoWpTDY+HGT9zJZqA34R+coe7u7F2yE7S8AVIMqAX48z7PwNXa3fyrGZm8WMn8vdRh2Jb/W99YbY9v9b7Rp2qpK87YB3Z+8Q7Vw4u6glTlKyDyPEMOYiqHtbYF+VVWXMjK4LTJgRoR7XGOPXhXUr+zLSKWYlQOJLQPeagGCslcwMjrm0oGo0tdpznBhqb3QYxkTmtzYGMvCJFpdJKak+raR4UfgdwEgds7PEaMS3npIXrV0a3a5Zj6mhcTirFv/qPl6S34DWla69KDs3/AN+n7w5svbkLPbKwaYcfo1A0A5cNJiOHP3CmFraJmD06c4H8aDw4t3FzIwZeoaRSrefaLYayHQBiXCw2YiCGP0SNdK69enVVxXjHwiNljZO/vLP8+FZGNFcyG/N7/Dte65/7K3/rrf5JbHo/4vROkYv1BLptztLgPZuy6MpA5qQOvE8a5ztfdl2xK3wNbc90d0sRMeR6g8dNaaLvhf8Aqp7m/wB1bHeW63tJbPoZ/wDKkb9C7ZZGwT9odNQvAIibZW0sWt8utiVMASRKrrxgEDUmR5dKeLu3dxS5ryrCiUtk6Zo01AmDpw09axZ3gfkqH7R+9qKTeO70X3H86Wp8Mx5nx9P3hW1IzgD7yw7sYEYa0FKIHMzlEACdFBPGOvOm/wDSH8+78/hVNXeG5+r8fzqRdtXDyX3H866S0hBtEAbQTkiXF8YK0+e1z7eHea/bydmVE5plZ4ZY4nxNKRvnivrJ9gUUVkwRtAnVbmO4a1r/AEjHj8OQ/OuYrvhivrL9gVIu9eJ+sv2BU6Rli5faXPaOwsLfPetBW+sncadde7oaSYjdZ11tXswg926J9oT7Q8uJFLU3nxH1l+yKlXeK+ea/ZFK26Cuz8QjFetZO0yN3rmeGsABoGa24A8SR/CrRsLZVrCiVGZzxY8RoNF00qupt+91H2RUybbvdR9mh0eHpSdw7/GXZrTYMGXdMfJjp+dGpd0HlVBt7WudR7hRK7cujmPdTmwwHUEXfKFt4tixbIzW7EHJMBrhEy3lIHoetQ7q7TuX7txmEKAvMwDrprz4knyphvnuez4lnVgFuQxmZBiDHXh8akweBt4e0FUxGpPMnmT4143xG9N7KeW7fIT1NBToKF9v/AGEYu9DiOmtMNkuT3luBbahhctkSOEq1ppm3EGV1HGI0qs3MTJLHnoPu+A+8VPsvHk3OykBHKZzwMSe7PiNKvw65qrPgf8xfU6fKfKWhsO7LnVitwyQCSU11CsvQCNRrx8qhub0XbS2bRw1y5ibgYlbQL2kVXKlzdIUAGJAOuommZo3CnuD1++vXmoBcAzh7snmBW9nXX7926Q30VQwiHx+ufOicJiS9vlnEqf2h1HxomaWZ+zxBHK6JH7a8R7ppUp0mUj14M2CWBEWYXZz2h2mNvfOLpMhQmS0h/UQk6AQJPTqTUNzEF3kwMxGg4f8APjWduYybpH1dB7pPxNArehh6V5zxDV7rDWvYH7zqaenC7j3jfLpXP9uYq21xiss5Opzd0QeHDpV9a6Otcz2xhjbxDjkSWHkxJ/MelBrCluDHNPwTCdm7Qew4uIf2l5MPGrHvbcF3Coy8GdSPsv8A8VU7BkeFP7Mtggp+jdgeWUn8TXd8MvZbDX6GI+KVBk3jvK4MLUow1M/mtMdk7JVyxecqxw0mfGuzfqVoQ2P2E88lZdtoiTDbOZ9FWYpquw17NlYy7KQDySRyHM+NMLuW2YTRT4kmiLS8+deO8R8btsG2rhff1M7+l0K1AO/JnO7mGu2buVlKnWIGhAEkqeYp7gGFxZIgiJ8jqDT3aCqRDAHz8ar+KvrbztAhVmNOWggc6b0GsZ2Unj3jOsQPUTjmGvhoExU9jhqR7xXMbVx792AdWOgLQNZ0qbGbEurbe4csWjB70tm7sRpqO8K9NnnicHHkyZd947E9n+9/+aULhasWLIu2rNwcGUN71WfjQq4SjA8RRhzFi4anGy9gi4jOxKgGBHPr+FEpsO5kz5Rl46kAx1ij84Cqi8F+J5n31wvFvEelSRS3mJ9PSdHQ6Q2WZccQD+g0gkE6VG+zQF0mfGnS2RlMkA/wMfGD6UEWAETXnU8S1C7W3k/rOy2lpZSoUfaKxbHNh7wK1bEIvG4g83X8612g4UMRqI4Aa+grmuJxPaMW6kmva03Lcgces4ZqZHKGdVwe0bNxsqXbbNE5VdSYHEwDR/Z1xTB497N5btswyGR0OmoPgRIPma7BhN47D20fMVzKrQVJIkAwTzijxUjBnQNuYzD27ebE3LdtOTOwWD4E86qm1Nnrltvbui+t0gWwrDvAmAQV0ImBOnGlXysbPD3rD3WvKiiLbKha1nJgi4yo5RjOndIPpoXsfZ/zSy9sW8ocrk5dnl76lYBgZ+93oMzNcDXJpy2bBg+87GkaxRlT9JJhd1b9w98C2B1g+QVVP4imG7WxeyuXcxDZe7MaFjqePhHvqr74/K89gpbw1q2brGDnJYaaHKEPCdB66aU/+TzedcXhFuHuOzuSpMkmeIJ48PhR6dJSjIy9u+T+Uq3VWurKftLSxorDt3R/POg2NEWG7o/nnXaYcTmiEdpSXehQbQJ9oNK+cax6a+lNS9D4rDrcEMAeMeBOkilNTUbKmVe5ha2CuCZR0xjOSzmWnU+NbtckeWn5UBjQbVwzw4HwI0/nzrAxca8R94rwz1Ekk/0z0gIxHNjEyPKgds7LF8ccrj2W5jw05GhxdIOZNR8fJhyom3tJTx0PSgbGrbcs2IptWLiAL2LO0atmXKT1iOHnBqw4bZxTDKjGWLZmjhJB4eAECicLgySCRA+J9KOupIivW+EaawA32Lj2/ecfxDUBgEX6xGuF14UTlIlSdJnwIg6Ud81oDFWtCpkSYkctdT7qvxXLVNk8DHH1i+hA3jMBusRaJiY1HKRx98fdUmHxYyypkdPpD0o/B4MFSGHAwR/P860Pid3ydUMdAT9xFcZfDXekOvOZ1TrKwxRuPjFmKxQJ1kRNLMRYDW7h5BDE89CDoabDYV5rkPcCLzMhj6acaXYp9Lg/VZeM6ieNGGmetQx45hxalh2L7SnpgLiKl6FAVUbjxiI0HM1De3lJ7YFQwugAxKwQsAga+Hupltm8BgbQnVxbHmAuY/cKq1uwzEBQSToAOp0Hxr0iHjJnnbjzgCdT3Qts2z7BYf4gX9jP3fxpxbwYnWfT8Zpphtli1ZtWwNERV9wAPxmvLhuPn+VS23YBnP0glTdkwLHbYGYWxGoPPWFMHuxwpB89ZbpAUEciWIPTp4UZte6A5J0y3CeHJsyz5cDNC3btnO+Y3FuKxXuqGBAJ5HhBkcR1rxddRtJ/X3nq1K1oOIc9549lfefypddxNyeCDTxP41BjNpXwCy22KgGWe2VA9xIpJhtvtfvLaW4gZzAPBRoTqxGn/Fbq0Vn/AFk6iAckQjGpcvM1piMpTkimJ0kSePT76oT90GujbDtFy5JJMDU+c+6qFtzCML9xQp0do0MQdR8DXb8MsAdq89gIh4km1QQOYrDVf9kJ/Z7X/wBaf+AqpYHdrE3v+nZd445QTHnE11vZW4VxbFoG4gItoCIbQhRNdzqKexnBNbDuJ0jNSDfM/wBng83T7zy50xvY4qTKMfq5RmzeGnsmesDxoLBWjcJuXYM6KvFQOcdddM3OCeEUvqP9Rekvc/lGafIwsPYTnu9fyW4nEYpMThb1pQy25z5la0QNWtlVMjUmNDV92Bu5awlizaQBuyXKHI7xJJZmPiWZj4TWuGdrBKklrSnzNsHVT1NvkfqkdOB9vGKxhTm8QCV+0NJ9aNQUZRkc+0xYGBMkY1JabSoC1bK2lNkcQEIzVqXqLNWC1QCXFl+woxILBSHE6gHXhpPDWPfWdpbBtXtSCrfWXSfMcDSLfveq3g+yZ5J7xAWJJiBM8FnUmgNgfKgt85bloo+mk66wQe9GhBmdOtcqquvdYjrlc5H6xt3bClTziMcXu2LNt7gutKg5YAEngAddZJqe9tS1hbTPiFKtaXM0DMXA5p1MmNeHOK3v7TF11XKwVGLODHtroqcdddT5Ur3ivpcdHzFSoIgakmfZ0kEEHUGlLW0tLb6gMj09/eNKLbBscn5wDZfyrW71xVexctK85GJnMAYOXQAwQRAPhxq94OHMgyCJB5EaQa5LiNzEd2uA3MKls6M+UWBrmm1mIIEySB1rpm47lrKSZ0eDyKi4QpE8iINdPT6wXqQPQRG6k1nmOTh6W7RwJAJAnUf8VYMlB7TaLZ9Pv50j4jWG07t7AzemYrYMRDsvaKBWDkggxrqYHCt728VpQSAYAJJ0gAczRWx9m2biszorHO3tSdNCNJjnTPF7Ptvae0QAjqyGAB7SkcPDj6UPSC00pggDHtD3tWHPlOZRMTvgGP6IKcxMGc0x0iBy5UALhcB2BUHOdQQwCsVPdjnxB6VFs3crH2LnYLas3UBOS+zgKqnUkr7Xjljjzro+zd3rNqwlogOFEFmgs7E5mYnxJJjgJiqs0llvdoWvVqnCricn32wiWTbt9n+l4xC/SACjTx19ae/J5isjrh8RhratdBNu6vezMgzFLhaYbLqIjgaT702+z23+kByFgUJ1GtuEMnkG09KtWwcGe3wyMc9wPcvHTLktBbigkDlmuKgPEwadopFa7e859tzO2Za9oHs7T3CJCI7kDnlUsR6xVC2Rv5fvdm4wg7K5cKuQxm2py5boJEMmXNOkSh1E10ba1lWsXQ/sm3cDfslCD8JqgYJmUuWBCKDM5cuUDgPAKI10rGpZgBtHP8es3UgOcmS4zFBwjrBDMrAkcva58tQYqzXb62tbhRfFmVT8eNUk4xGVOzIYAZRl9kQAIUkxyjU1T95LjXb62LQUFmyzpM8yzDWND6LXH8K3gsgHxyf2nS1u3YrGWrf/AGuuMRbOHvKwBJuZA79Ao7og8+JA4UisbHCqAln2Yhnyqcw+l1JnxitL+53zey1+xccXbSl5OXK4UZmGUDQFZ0kjkZ41bNh7k4u7kOJv2RYhHJshxduKYYLqALU6Akaxw4zXSvouc+VhiLae+pBkqczXZyYe1YQs91bmVTcUKrKGiWWTGg1EyeFUPE4+7ir7DDqABxYjgOAJMEz4Acj0Jrse9W7Vi5hb5t2gLotXCmWV7wViAQpgzB0iuT7jWjcs30tuUulgQwGZgpQ5WAkA65uPMjqKvT6MKxdwCfTH8zGo1TMMKT8c/wAToW4G27zM2DxSoLiJ2lt7ahUuWwwVpUAAOrETAE5uHM3bsaqG6uEDY6V1GGsMjsIA7W+9tgmmkhLRYjlnXrV5y10CMHAiKkkZMT38QHORDP1yD7K8xP1jw8NTRAMCBoBVLt/KVYAgWLgHQZAPdNSf/wBHtf4V33p+dHSsjk95k2r2BlnxRiHH0eIHNDx93H0NbO8gRwqsjf8AtH+6ue9PzqJd7rYMol1ddR3Cp9J0PlU2lWyPX+5l9RWGCZaK3V6ro3wtn+7f/T+dSLvUh+g/+n86NmY3CPs9QY1GZCEOU/zpI1HnSlt5kgnI+gJ5ctetLl+UjCf5/wD21/8AZWWCupUyxYFOZU/lS2AwSxduHudqUfKS2VWAIMtxJyt4cKpli81vEi6pe5a7TsldjJOVVhSZ4hco6QNK6xtLfDA4i09q6t5kcQR2ag9QQc+hBgg9RVK2du3gEvB2v4l0BkJ2KKT0zOLmvoB6UsKBWMJ2hDeGOWPM6BsnZBuWEZzIZfZ7yiDMSAdTEa86bWsCFUKDCjgFED30pTfLDQAvaADQDs1gAcPp1Iu9tg87n2B/vqk0GmU7sf5x9po6tyMbpBjtx8Nev9tdFy4ZkI112tg+CE6DwmKs+zrioSTCqFPQAAR6AUiG81g87n2B/urY7ZwzqyXAzIwhgbYIIPIgvwpsitUIQYgS+TkmMcb8omCtkqL3auPo2Va83+gEfGl21N7L91P7Pgb4DR377LZXTX2JLfdROD2thrYy2g1teiWUUe4PRA21aP0rn/bH++kLat6FfeESwK2Zndy7q4ZgFkGJ72YgT6aCneYePXj5/nVSx23bdt+5bLSJnRTPlr75qMb3/wCW32h+VD02naqsIfSEuvDvuEuNt4JM1sGHj7/L8qp39bv8tvtD8qz/AFt/yz9oflTOwwRtEbbybqYfGhe2DBkkK6nKwB1KzGomp93tgWMGhWyplozuzFnaOEseQkwBoJNI/wCtn+WftD/bWw3r/UP2h+VTpmV1JYtuOrYe8jMEVrV1Sx4KDbYFj4AGfSuc7sbpYm8gXGYm4cKNFTL2dy8g4ZpHaIhgaMcx6LoasVzeWfoH7X8KwNvn6p9/8Km0zO4Sy4dLdtFtoiKiiAoAygdIriW07gw22m7SFTtHg8FC3A+RvAd5TPLXpXSRt0/VPv8A4Up29s/D4wDt7RLLoHVsrgdJA1HgZqbJe/IxB8Tgrdu1cs2mzX8azKqls5GdcjXI+jbS2C08NAK6Lh2VFCrwAAHkNB8KoW7+ycPg5Ni0QzCC7NmcjpMaDwAFOxtc9Pj/AAqbfhKDY9ZZ/nI8KpWP+TDB3L5uo96xmMstplUSeOUlSUnoDHgKYDah6fGthtM9PjU2zW6ONj4GzhbS2rCBEEmJJJY8WZjqzHmTR3zsVWxtI9K2/pE9KrbJunLUsVLcwjHIqkKbjFQxEgBVzMQOekD1rG0b1y0JSybgiSQwAHHjoT4zEUnTGG7cLC5btm1mnMlxomASWfKNNOXPhW9Qz7CE7zOnrXcC/aPL27EasDfPDvMBAPEhdF/njWtlWw5CPJtE5Vc6lCTAS4eY5BvQ8qT427fFlrlvFMwBAITuJBOUkAAHjAoTZ2GF7DYi7cu3O0QHL32jRAwzTIMn7qT0z3j/AHSD8uI5qKasZrzL5bt0QiVSXxDqVOGxV91gSr27zwTHslbevlNH294sYGA+aXGEgZhauqDP7YAB9adLxMU59ZbLqdxv2T9xqiJY0q+2SWtyylSVPdMEgwdJGlVdMLRUYQFi4OICliiLdmjFwtTLhq0TMYg1vDmJ5aD1Mx9xqW2vfiDGWfCSwjx4BvfRQtAoBEg6+c8P9MfaNewmz1T2FC+Qjh/yawWhAnGZtbt0SiVslqpTYJBHCRGnj0qi0sKTNcCS1tCeJRCY4SygmPU/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F2wMhfEBbAzkIHcSyaZTHGT08KXt8oWDBIztp+r/Gn+z937NkzbtqG5ue9cM8ZdtanOybR42rf/bT8qqSVnEYKUYRxVh71NJNqYj+zWOPfVToSP7scxrz5Vc3scqVY/YJFgjMOzQEhTbzaAHSQwJ4mNOlU5JHELUoXkzmWLx7lhbZgFytnYrAAJJEc5JUDxNWD5O940wl9rUo6XwMzAGBlVyIkdTBBH3Up2Rus2JbOQVWWWDmgMoEgseJidJnXhVjTdK1bIK24KiMwnUDXmaECBDHLS7bVxyGCpWDMZQuviT000HgT0obCb138Q1zDXQuWyEZWAILBiwUMOGgFKbql+8TEgDloBIIHnpr4U62XsZbea4Ac90JmnkqrCIByAknzY+FRWOeZTooAweTJBa0PkfuNIhhKttrD6HyNLvmdHQ8RW0ZMTrhKxfsgQvNjA8olo/dB9Ypz82qr7wJdLG8jFbeH7rBWILM2UtBGkLKT5GrZ8CXTTvYCGY3FW7UNddUDGBM6k9AoJ+FF4drbEBXRiy5wFYElOGYAGY8aov9KqQPnFkXLUkgM3e01MOQWWeYB58oFWPcrHWL5um3aFq4EuW7V2AXVGBYSk5CYOXhz40FbCTwI3qNN0gOe8sOQAgEgFjCyQJMEwJ4mAdPCpLoyKzR7IJ9wmKDxm7V+4FDYhGCtmAfDIRMFdYYcmI9ah2dZxH6K3du23UXGtsBbZbhGHlpL5zObLbJ0/vBRsxILGlvD5YX6sL7hB+Mn1o1bVbWcPJ+NFrYrAhLBzA2s1jsKP7Gs9hWpjEX9hUVw9PfRd88hwpvs3Z9rIM6kzE6N58RwFDZ/aHWsDloiS3oKybLdAPOlnynb0nC9lYwyoucOT3WDwOAVjqNSeBmq1uRt+7exiIxaCrSDcdwe6WmG6Ry61YORB9uZdDmU60Ulua2xdrUeVS2QAksQAJJJ0AE8yeFQHnE2y+UGRC1Q+0cfasJnvOEXx4nyHOke09+Mz9hgLZxF48wJRfEnTTxMCjNk7nksL2Mbtb+h1MhDGoTksHgQJ8a3BYizEtiMeMiKbFhubj9K6/s/RQ/rcQeDU72funh7SBRbVjpmZhmZjESxPL9Xh4U9t4cAQBH88+p8a37OqzLgq2YEDQDgOXoK37OiOzrIt1WZIOLdbZKnyVnJUzJFKYaTRD4IEFSNCCD5EQaLs2dRRfzesgwlglC21uTKocPeNnszLm4WuoyhY1BPEdelLMTtprSlHRbhIyhrZCmTpJS6dOshjXQtufo7DnhoBxjn1rl+NvsSZkj9a2Lg+0hrnanU9JwoGZ09HpesjHMl2EXvX1Ts70Bu+SVyqJPtRcMDTp0roa2JNVf5PcLmd4AUBZIClAdYEg6nnXQEwoFM0WdRd0V1FYpbb3gK4aBFB/NKe9jUPzamQYmRmIr2H5UswmHyXnsXQDbv53tEiQSZN6y3jJLjqrN9WrPiMNBqHH7H7azlByuCGtuBJS6plH8YPEcwWHOqzzCEYXiUranyZ4chmTtFn6KsvXgMw4eZo/d7cuxggRbVg5jMWfNymRwAHL0p/gMb21jOwCXFY27qT/07qHK6eU6g8wynnW23Mdas2luXDC90LlkuzMBlS2F1ZjyA4+VTaAOJrqvYQGOZ6/ltqXdlVFEsToABxJJ4VWtj3+2xj3AjLbe3ms5hHaQbaXLirxAIW0BIk8dJo/D7Eu4txdxgIQEG1hc2ZVPEPiOVy5+r7K+Jp3i9mN2li4gkpcIbUCLVxGVjrxhhbb92pnMxt28mbWsLAqUWaNFithZqZmDzzAeyofFGNB602NmlN9hJZiAOZrLNgQtS5M1wuE5n0/Ol+PwtpnbtAc0QMt17Z0PDusJ0Cn1o/EbQAEkhQBIXN3iOROXgdOE6TzqrXQWMkxz9fw/hXG1+vNYC1nBPrH6NN1GLP2iDGbBttehXdde7cuN2xzAdxBnbMROaI4RVx3Y3Y7BB2ioChOUhQpOjKHIHsnIcuUyarWGXO+fMwy3CVCjmqxJJI1htCDpNHYk4t7aWxiLgVpLXAsAIojKp7zAk85jQ+VP0agmsFu/vA26bzkL2jLbm89q0+QTdvHhaTVv3vq/fQP9VMXjgpxl02LXH5vb4xGmZuTdZmnm5+w8NaB7IfpOeYgv5k856j4VZ+yppGBGRAW8Hb7RRsrYVnDJksW1trzjiT1Zjqx8zRvZUX2dZ7Kt5gYJ2VZ7Kiuzr3Z1UkG7Ksi1RPZ1ns6kkF7Os9lRPZ17s6kk1bB9K8uHb61RjGcNQZj8a2+fD+fKazib5ge8WH/st46yELTxPd17vjH31xPG3oJkWz5hrZ/0867LvFtD+zuo9phETrEiTHSJrlbWc162rCA1xcx5BSwBJPDgTQrNPXZy3eMU6iyoYQzo/wAnmxGs4bPcVkuXDJQkwFBOQiddQZ161aslDDGjl6dNdRXhjh/PhW0QINogLGZ23N3hOWgNrEi2QoJnnEgRHHTn+dELipFY+dCtwZErANwcz6GvXdqXraMVl2AJVe6AxA0UkxEnnViu3weMc9SAaguJbMgqPTTnV5k82ODOTbu7z3Uu4lsZbxI7e4LmUWyUEJkkhB7UBRw4KKM2z8oVt8bhBhQGNtLiAXlZAXuG2B2YMEPlDKD4xzq2be3QS+D2d65ZaJBAVwDx4GJ99Vmx8muIR8zYpbzZgQWUoQV0GUagHxrRIxKG8czoOz9u2SolobgxysFkccpjhNM7WLtt7Lof3hVOwuxXtiDOnTUfCpDgj14+NY49JYJP4pdAtZyVTbdu4DImPOPupzsjE3dS4bL1JnXoJ1qSicHEaYg5VJifDqeQpHf2dMG9DayF+gD0jmaercDCq3e3XtC5mId4IIGfQQZ9htJ58aXuHvGaWweIDtPfHA9k1p7wttPDIxAZToDlXhyqobS3vw6W2Nt0do0GYKJPAsWiB99XY7l7O+lhiPMOJ88uhr2O2JhUwt9MIq2rjpAKhgWKmVVjxI5RPOkbtLRcwZz2jKXPWCFHecsw21LwwwYNmUXXzsmpCZbI0YIVUy0SevOmOG3+xIZRaF26v+YloHxytbQHhI160ZsPC4nDC2y5FK3nd1NwKGQraHe78GYcazFdWsY8Moa3bZgdQ3dAI6yT91NIyYIzM2s2eBK+u2Gui2Tg7rEhe/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P6VzUINXiVmOvn/AI1j59Sea9NTEmY5+f1g40UnmvTUxJmOf6Qrxx88aTTXpqYkzHCYhRw08tPuqb+kyQAWJjhJmkYNZU1MSZlp2fipU+f4VMzcdeP3xFKNjnunz/AUfWDNgycHx/nX868vLU/zB/CoK9VYE1vM1w+zrSzFu2OGoRZ8dYomB15RUFeqACVvMmHEHTT8yfxqbt6DmvVMSs5hnb1nt6CrwqSQ3tq921B16rkhvb1nt6CFZqSQzt6929B16pJP/9k="/>
          <p:cNvSpPr>
            <a:spLocks noChangeAspect="1" noChangeArrowheads="1"/>
          </p:cNvSpPr>
          <p:nvPr/>
        </p:nvSpPr>
        <p:spPr bwMode="auto">
          <a:xfrm>
            <a:off x="19970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 name="AutoShape 10" descr="data:image/jpg;base64,/9j/4AAQSkZJRgABAQAAAQABAAD/2wCEAAkGBhQSERUUEhQVFRUWGBYYGBgYFhcXFxgVFxUWFxcYFRcYHCYeGBojGhgXHy8gJCcpLCwvFh4xNTAqNSYrLCkBCQoKDgwOGg8PGiwkHyQsLC0tLCwsLC0sLCwsKiwpLCwsLCwsLCwsKSwsLCwsLCwsKSwsLCwsKSwsLCwsLCwsKf/AABEIAMoA+gMBIgACEQEDEQH/xAAcAAACAgMBAQAAAAAAAAAAAAAEBQMGAQIHAAj/xABHEAACAQIDBQUDCAYJBAMBAAABAhEAAwQSIQUGMUFREyJhcYEykaEHFEJSkrHB0SNicoLh8BUWJENTY6LS8TOTstNkc8IX/8QAGgEAAgMBAQAAAAAAAAAAAAAAAwQAAQIFBv/EADIRAAICAQMCBAQGAQUBAAAAAAECAAMRBBIhEzEFIkFRYXGBkTKhwdHh8LEjM0JS8RT/2gAMAwEAAhEDEQA/AE97BK+WVkhQPv5DTpr4isLsi3/hr6gH76Z4rDELmAJKd6BzA9pfUcPELRNqyCAw1BAIPUHUGnMiJYPpFNvCC3GUQpMEcgTwI6a6eo6UalqiXwwYEEaHStsDaJBB9pTlbziQfUEH1rO/nAhulhctNEs1MqUUuFqZMN4VZMwAPWDW1FY2ja/Q3P2G+6inw8VnEWpsv+yfurAbmEasbciUZcNU6YemS4OpVwlHzFgsBt2KJt2KI7GiLdjQVjeDC9MgZMgtWqkvYe73QkKDrnYEz4IsifEkx58ilsHwFDbHOZTcP94Sw/Z9lP8ASB76yWm1rJGZ5cFd54iB4WrY058ZoLaLm7hrLHWSSDEZhqFaOUiD60y2gnauMOp9oZrxH0bUxl8C508gxqfbOGBRABwPAeXKoDzMEcSqJhqnTD0xXCVuMNRC0GFJ7QNLFEW7VTLYmp2thFLMYVQST0A1NY3Zhmr2j4wK4xkIkZtCxaYVTOsDiSRoJHM1MmGuH++A/ZtD/wDTGp9m4Lu52Hec5iDyH0V9Fj1mt9ojInd9tiEUfrNwPkNT6VksZaKDxEuPBZRLFgr3FDEASBlB9kAQGkelBLbEgSJ6SJ9BVgx+y0NpLZUMokQRx4anx50HZ2atpf0aRqNBy5THPTl4Co1hVMgZlCsF9rHEDXDVOtii7ADaDj+PlGnrRS4WqruWxdyzL1MjYMBSzU1u3rVY2nvY6XXVAmVSQJBJkGNTIoa5v+xCg2rcAy0G4M4+qxz6KecR50TkniFFWBky8ra58jUq1ScH8ootsx+a2SG0gNeQAaRp2mpEAZuMedWqxvJh7loO961YzAwqm7cuKZj2DmHLSYB0qiGlbRGtoTVmwifo01Psr9wql7BxovWyysXyuy5suQtlghiv0SQRpV6wls5E/ZX7h40En0MIa8dpU/msUs2bhspezyU5k/8ArckgD9k5l8gKst2xr5UFtPDm0qYjlbP6Qf5LaOf3dH/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Dwphcw3dPlVI27zCFsG0bZVBgqjazyFOsTYjT+YrbCYDmfSiFs8TKIFG5optbP60UuF8Kst2xYCcMscxOYnprI1qn72WbYwl+7bZ0u2lzI2dyJB4MMuTXhoBqRwoYsA4kKMw3GY2tIUW0IFy8Qi9QDOd46BAx84FSYlEtKTwS2vuVR+QqgbubdxVy+MS0vbTuXXCoTkHeyme9AMHTxq44m4cXet4e2+RHU3WYqe1GRpUZHEQxg6gyAeXGM4zibqTGWMabC2aVt53H6W6e0udZYd1fJVhY8D1qfaOGkL5/hTsWKixWGkDzooMARK2cNFQ3ECgsxCqOJYgAeZNSbw7XTDKGYTmJA1gaDWT+EUDutjrWJW/ibqE9jLKcrOMqpOWyCNGkcYBJYUN7AO5hVTaMjvJLW0VZ+ztIzuRIn9GCsxmBeCw/ZBobEbVt3GW0wZSGJuWwDcYsjQqKEBzgnvyOQHWKY3N13xKhsZduISA6W7RC9mWHOUMwDBZmEwdBXOdp4J7OLbDWmQHMFW5CqSpGYFmE5dOMVBYDwIMITkmdOweNV3KZXR8uYLcQoSkxmXkQDAPMSJAmoEt9rfZvoWptr0Nwx2jeghPtUifdrF4G5YvHEnEEk2hbYt3HvWysqWYyouBOQmBV02dssIi211yiJPM8WY+JJJ9atm9Jutf+UGvYWVHmfwqIYSn1zC6DwrT5pWwcCCbk5lbxeyZ7yd1xwPCfBvz5VBhccrnK3dYaEHQz0jr5ceVWXEWI0pZtbZ69k9w6FBodASeQB6zAHnSVwKt1K/qPeO0kFcP9JQrHyftirYvi8EN0u2UoSILtHemfhzqrbV3Xv2bptkBjmKgg6GArTrECHHHx6V2vdnF/NsPbtrkZkRFlxwIUBoIjSZ99b7SxRZmuZYLHXqQNBPAHTxpR/HKUXycn2/mFTRO7eafPl+wyGGEHzH8xVm3T2HcxQhBos5nIOReMd4DUnkKv+39hYc2XdrQzBGOhiGyEyI4Hy40t+S3BTbZm+gzBAGMwxl8yjiJCcREjSntJ4iuqrLAYxBW6Y1tiNdztmm1bu2pzFL9xZiJ0TlXQsOvcXQcBz8PKqxurhp+cn/5V8e7IKt1pe6NDwHTp50UwTtzxEzYaDRpwYZIIlWEEdQRBFH3sGG14Go0wjDgwrI4lsQ4lNtBUsXsNinZVtK6ggEM2HiFNtxoWCnJEToPrVz3e3A2lKXrAy2biCLZPeQoArBwScpgDnGsCumXcVYuMys0gsSM4Kgkkkxm1+7woLam7IdVVDAEwGEjXx4++a4LeMYcow9fvHF0vY5nKdjWVZjeLBTbgJyLEAleAktwE9Kn2jiYNtmzBkZWXQwQGXNJ5HL+FWxNgJbY90BhIMADz4VAjAuAlkEA95jxEOFPhMS2p1y+NEPiQfIAhP8A5mAJB4E6Buig7JlBBhyQJ1gqh4eZinrYfSqBsXaRGIVbUm6ZhBrI5ho0VYnUmBXSwulPaCwtSAR24+cS1C4cn3lcxeG7xn+dKPXDaCBOmg/jReJw6mSWAgST0Hj4VR7u8txDKOCHYLbGoEkkDMCfZCqT10PWi3ahaSM+s2lfVXj0lYPbPiLs3LguS2c2mZR3iOzUcAoAGs8Mp4UViEtFcrKHGgl5uM0c8zGfXj+DDaGNa4xJMzxMAZiOoGkUrTWTxHM8vfXBu1TXtlcgDtOrTSqZL8kwndHYVs3bqwy2bKpccswKFjmILDiVVUJAOkiTwE3DdXZ2ZGxLLD4g9oJ9pbMZbK+Hchj4uaQ7J3bfFWn7LEKtm+VXEANmuG2gZQqSCLYM8OBE9a6DgMEtq2ltSSqKqAsZYhREseZrv6dt1YJnHvPmIHaQ/N61u4bSmAWtWSmYvKRtHKXCOmYeKys8DJ5GmaX0w9uUUKBwAED4UHteVxFxWRlWA6vlY2ypAzZnjKrBswgnhBpRtXayrANxSRwXMMzMRIAEzrofLWvO6lX3nMeDKwGJHtjG3brLlu9nzY5QzZeWUn2Tx5T0jU0Hi8Fhu7ntlnENmzQ+hkZ3GrNHU6SK0sqZliMzamfAcgNYGgA8hSjb926mWMxdzCqYUEgFicvPQfSI8qVqstsdVU49oQKiglodvlvVZN63nLFbNy2cgH6QuCLjtBIGgVbYk/3rHlXTdmhXtJcSctxFcToYZQwn0NUf5Pdn4d2W2627l1rRNw+3Oac6NMiNSCNJgium27AUBVAAAAAAgAAQAPACvS02dQE4iVntA2w9afNaYFaxlo8FiJsXhYIofH2R82uSOA6TrIin9yyGEGqVvvbxCQFzfNiO+1uc08xcgzk/nwpbUttrY/CNUgOQucRC2FRzmHtDSVaDodQY048jR3zhxpIy6RodNNQZ8ekVXbmfKpwzKqyCQHJJnSCrkgEtrp14VqNuXkgXUHqrWz6EZ1b/AE15FqGP4SCPj3nazzzLJibguplIAB0MdCIOnWke7WAwtm0Xa3ce+Ll5ZDsgCrcYKTB1MDkBRmzNsK4clSqrBzGCoB4yyEqNY5zrwHMnctGfGXGcWktKHyBlzZmzjvESNTrw686d0PVQmnAGcf35wF5UjcPSWrc3C/2XNMm5cu3CeOrOefE6Aa1ZUXQeVRYO1CgZVUDgFGUfZ+j5UasRXp1BCgGcVsEkxQcbrx6R+NYTaPXw+IP5VpjNmLaQvcvBVXiSsD/ypZhcZZua27rMBz7Ir7sxBI8qxZbXX+JsTSo7DIXMk2jgbd3QqNdYMxJEkqRqpnpp4Uj+a37B/RMXX/DfVoie4efp7qs1nBK/s3ZPTLr7pre5saeLz5r/ABpC7w6nUDcmMn7GGTUPWcMJz3bu1LjgtZtqr5SGFyT3hwAAjiNJJHlpVPwOycfjMstcAB1AEJygFRA0/WNdpxG76uQXIaOErPv119ab4LYyZFmefA5RxPADhWtLoWpTDY+HGT9zJZqA34R+coe7u7F2yE7S8AVIMqAX48z7PwNXa3fyrGZm8WMn8vdRh2Jb/W99YbY9v9b7Rp2qpK87YB3Z+8Q7Vw4u6glTlKyDyPEMOYiqHtbYF+VVWXMjK4LTJgRoR7XGOPXhXUr+zLSKWYlQOJLQPeagGCslcwMjrm0oGo0tdpznBhqb3QYxkTmtzYGMvCJFpdJKak+raR4UfgdwEgds7PEaMS3npIXrV0a3a5Zj6mhcTirFv/qPl6S34DWla69KDs3/AN+n7w5svbkLPbKwaYcfo1A0A5cNJiOHP3CmFraJmD06c4H8aDw4t3FzIwZeoaRSrefaLYayHQBiXCw2YiCGP0SNdK69enVVxXjHwiNljZO/vLP8+FZGNFcyG/N7/Dte65/7K3/rrf5JbHo/4vROkYv1BLptztLgPZuy6MpA5qQOvE8a5ztfdl2xK3wNbc90d0sRMeR6g8dNaaLvhf8Aqp7m/wB1bHeW63tJbPoZ/wDKkb9C7ZZGwT9odNQvAIibZW0sWt8utiVMASRKrrxgEDUmR5dKeLu3dxS5ryrCiUtk6Zo01AmDpw09axZ3gfkqH7R+9qKTeO70X3H86Wp8Mx5nx9P3hW1IzgD7yw7sYEYa0FKIHMzlEACdFBPGOvOm/wDSH8+78/hVNXeG5+r8fzqRdtXDyX3H866S0hBtEAbQTkiXF8YK0+e1z7eHea/bydmVE5plZ4ZY4nxNKRvnivrJ9gUUVkwRtAnVbmO4a1r/AEjHj8OQ/OuYrvhivrL9gVIu9eJ+sv2BU6Rli5faXPaOwsLfPetBW+sncadde7oaSYjdZ11tXswg926J9oT7Q8uJFLU3nxH1l+yKlXeK+ea/ZFK26Cuz8QjFetZO0yN3rmeGsABoGa24A8SR/CrRsLZVrCiVGZzxY8RoNF00qupt+91H2RUybbvdR9mh0eHpSdw7/GXZrTYMGXdMfJjp+dGpd0HlVBt7WudR7hRK7cujmPdTmwwHUEXfKFt4tixbIzW7EHJMBrhEy3lIHoetQ7q7TuX7txmEKAvMwDrprz4knyphvnuez4lnVgFuQxmZBiDHXh8akweBt4e0FUxGpPMnmT4143xG9N7KeW7fIT1NBToKF9v/AGEYu9DiOmtMNkuT3luBbahhctkSOEq1ppm3EGV1HGI0qs3MTJLHnoPu+A+8VPsvHk3OykBHKZzwMSe7PiNKvw65qrPgf8xfU6fKfKWhsO7LnVitwyQCSU11CsvQCNRrx8qhub0XbS2bRw1y5ibgYlbQL2kVXKlzdIUAGJAOuommZo3CnuD1++vXmoBcAzh7snmBW9nXX7926Q30VQwiHx+ufOicJiS9vlnEqf2h1HxomaWZ+zxBHK6JH7a8R7ppUp0mUj14M2CWBEWYXZz2h2mNvfOLpMhQmS0h/UQk6AQJPTqTUNzEF3kwMxGg4f8APjWduYybpH1dB7pPxNArehh6V5zxDV7rDWvYH7zqaenC7j3jfLpXP9uYq21xiss5Opzd0QeHDpV9a6Otcz2xhjbxDjkSWHkxJ/MelBrCluDHNPwTCdm7Qew4uIf2l5MPGrHvbcF3Coy8GdSPsv8A8VU7BkeFP7Mtggp+jdgeWUn8TXd8MvZbDX6GI+KVBk3jvK4MLUow1M/mtMdk7JVyxecqxw0mfGuzfqVoQ2P2E88lZdtoiTDbOZ9FWYpquw17NlYy7KQDySRyHM+NMLuW2YTRT4kmiLS8+deO8R8btsG2rhff1M7+l0K1AO/JnO7mGu2buVlKnWIGhAEkqeYp7gGFxZIgiJ8jqDT3aCqRDAHz8ar+KvrbztAhVmNOWggc6b0GsZ2Unj3jOsQPUTjmGvhoExU9jhqR7xXMbVx792AdWOgLQNZ0qbGbEurbe4csWjB70tm7sRpqO8K9NnnicHHkyZd947E9n+9/+aULhasWLIu2rNwcGUN71WfjQq4SjA8RRhzFi4anGy9gi4jOxKgGBHPr+FEpsO5kz5Rl46kAx1ij84Cqi8F+J5n31wvFvEelSRS3mJ9PSdHQ6Q2WZccQD+g0gkE6VG+zQF0mfGnS2RlMkA/wMfGD6UEWAETXnU8S1C7W3k/rOy2lpZSoUfaKxbHNh7wK1bEIvG4g83X8612g4UMRqI4Aa+grmuJxPaMW6kmva03Lcgces4ZqZHKGdVwe0bNxsqXbbNE5VdSYHEwDR/Z1xTB497N5btswyGR0OmoPgRIPma7BhN47D20fMVzKrQVJIkAwTzijxUjBnQNuYzD27ebE3LdtOTOwWD4E86qm1Nnrltvbui+t0gWwrDvAmAQV0ImBOnGlXysbPD3rD3WvKiiLbKha1nJgi4yo5RjOndIPpoXsfZ/zSy9sW8ocrk5dnl76lYBgZ+93oMzNcDXJpy2bBg+87GkaxRlT9JJhd1b9w98C2B1g+QVVP4imG7WxeyuXcxDZe7MaFjqePhHvqr74/K89gpbw1q2brGDnJYaaHKEPCdB66aU/+TzedcXhFuHuOzuSpMkmeIJ48PhR6dJSjIy9u+T+Uq3VWurKftLSxorDt3R/POg2NEWG7o/nnXaYcTmiEdpSXehQbQJ9oNK+cax6a+lNS9D4rDrcEMAeMeBOkilNTUbKmVe5ha2CuCZR0xjOSzmWnU+NbtckeWn5UBjQbVwzw4HwI0/nzrAxca8R94rwz1Ekk/0z0gIxHNjEyPKgds7LF8ccrj2W5jw05GhxdIOZNR8fJhyom3tJTx0PSgbGrbcs2IptWLiAL2LO0atmXKT1iOHnBqw4bZxTDKjGWLZmjhJB4eAECicLgySCRA+J9KOupIivW+EaawA32Lj2/ecfxDUBgEX6xGuF14UTlIlSdJnwIg6Ud81oDFWtCpkSYkctdT7qvxXLVNk8DHH1i+hA3jMBusRaJiY1HKRx98fdUmHxYyypkdPpD0o/B4MFSGHAwR/P860Pid3ydUMdAT9xFcZfDXekOvOZ1TrKwxRuPjFmKxQJ1kRNLMRYDW7h5BDE89CDoabDYV5rkPcCLzMhj6acaXYp9Lg/VZeM6ieNGGmetQx45hxalh2L7SnpgLiKl6FAVUbjxiI0HM1De3lJ7YFQwugAxKwQsAga+Hupltm8BgbQnVxbHmAuY/cKq1uwzEBQSToAOp0Hxr0iHjJnnbjzgCdT3Qts2z7BYf4gX9jP3fxpxbwYnWfT8Zpphtli1ZtWwNERV9wAPxmvLhuPn+VS23YBnP0glTdkwLHbYGYWxGoPPWFMHuxwpB89ZbpAUEciWIPTp4UZte6A5J0y3CeHJsyz5cDNC3btnO+Y3FuKxXuqGBAJ5HhBkcR1rxddRtJ/X3nq1K1oOIc9549lfefypddxNyeCDTxP41BjNpXwCy22KgGWe2VA9xIpJhtvtfvLaW4gZzAPBRoTqxGn/Fbq0Vn/AFk6iAckQjGpcvM1piMpTkimJ0kSePT76oT90GujbDtFy5JJMDU+c+6qFtzCML9xQp0do0MQdR8DXb8MsAdq89gIh4km1QQOYrDVf9kJ/Z7X/wBaf+AqpYHdrE3v+nZd445QTHnE11vZW4VxbFoG4gItoCIbQhRNdzqKexnBNbDuJ0jNSDfM/wBng83T7zy50xvY4qTKMfq5RmzeGnsmesDxoLBWjcJuXYM6KvFQOcdddM3OCeEUvqP9Rekvc/lGafIwsPYTnu9fyW4nEYpMThb1pQy25z5la0QNWtlVMjUmNDV92Bu5awlizaQBuyXKHI7xJJZmPiWZj4TWuGdrBKklrSnzNsHVT1NvkfqkdOB9vGKxhTm8QCV+0NJ9aNQUZRkc+0xYGBMkY1JabSoC1bK2lNkcQEIzVqXqLNWC1QCXFl+woxILBSHE6gHXhpPDWPfWdpbBtXtSCrfWXSfMcDSLfveq3g+yZ5J7xAWJJiBM8FnUmgNgfKgt85bloo+mk66wQe9GhBmdOtcqquvdYjrlc5H6xt3bClTziMcXu2LNt7gutKg5YAEngAddZJqe9tS1hbTPiFKtaXM0DMXA5p1MmNeHOK3v7TF11XKwVGLODHtroqcdddT5Ur3ivpcdHzFSoIgakmfZ0kEEHUGlLW0tLb6gMj09/eNKLbBscn5wDZfyrW71xVexctK85GJnMAYOXQAwQRAPhxq94OHMgyCJB5EaQa5LiNzEd2uA3MKls6M+UWBrmm1mIIEySB1rpm47lrKSZ0eDyKi4QpE8iINdPT6wXqQPQRG6k1nmOTh6W7RwJAJAnUf8VYMlB7TaLZ9Pv50j4jWG07t7AzemYrYMRDsvaKBWDkggxrqYHCt728VpQSAYAJJ0gAczRWx9m2biszorHO3tSdNCNJjnTPF7Ptvae0QAjqyGAB7SkcPDj6UPSC00pggDHtD3tWHPlOZRMTvgGP6IKcxMGc0x0iBy5UALhcB2BUHOdQQwCsVPdjnxB6VFs3crH2LnYLas3UBOS+zgKqnUkr7Xjljjzro+zd3rNqwlogOFEFmgs7E5mYnxJJjgJiqs0llvdoWvVqnCricn32wiWTbt9n+l4xC/SACjTx19ae/J5isjrh8RhratdBNu6vezMgzFLhaYbLqIjgaT702+z23+kByFgUJ1GtuEMnkG09KtWwcGe3wyMc9wPcvHTLktBbigkDlmuKgPEwadopFa7e859tzO2Za9oHs7T3CJCI7kDnlUsR6xVC2Rv5fvdm4wg7K5cKuQxm2py5boJEMmXNOkSh1E10ba1lWsXQ/sm3cDfslCD8JqgYJmUuWBCKDM5cuUDgPAKI10rGpZgBtHP8es3UgOcmS4zFBwjrBDMrAkcva58tQYqzXb62tbhRfFmVT8eNUk4xGVOzIYAZRl9kQAIUkxyjU1T95LjXb62LQUFmyzpM8yzDWND6LXH8K3gsgHxyf2nS1u3YrGWrf/AGuuMRbOHvKwBJuZA79Ao7og8+JA4UisbHCqAln2Yhnyqcw+l1JnxitL+53zey1+xccXbSl5OXK4UZmGUDQFZ0kjkZ41bNh7k4u7kOJv2RYhHJshxduKYYLqALU6Akaxw4zXSvouc+VhiLae+pBkqczXZyYe1YQs91bmVTcUKrKGiWWTGg1EyeFUPE4+7ir7DDqABxYjgOAJMEz4Acj0Jrse9W7Vi5hb5t2gLotXCmWV7wViAQpgzB0iuT7jWjcs30tuUulgQwGZgpQ5WAkA65uPMjqKvT6MKxdwCfTH8zGo1TMMKT8c/wAToW4G27zM2DxSoLiJ2lt7ahUuWwwVpUAAOrETAE5uHM3bsaqG6uEDY6V1GGsMjsIA7W+9tgmmkhLRYjlnXrV5y10CMHAiKkkZMT38QHORDP1yD7K8xP1jw8NTRAMCBoBVLt/KVYAgWLgHQZAPdNSf/wBHtf4V33p+dHSsjk95k2r2BlnxRiHH0eIHNDx93H0NbO8gRwqsjf8AtH+6ue9PzqJd7rYMol1ddR3Cp9J0PlU2lWyPX+5l9RWGCZaK3V6ro3wtn+7f/T+dSLvUh+g/+n86NmY3CPs9QY1GZCEOU/zpI1HnSlt5kgnI+gJ5ctetLl+UjCf5/wD21/8AZWWCupUyxYFOZU/lS2AwSxduHudqUfKS2VWAIMtxJyt4cKpli81vEi6pe5a7TsldjJOVVhSZ4hco6QNK6xtLfDA4i09q6t5kcQR2ag9QQc+hBgg9RVK2du3gEvB2v4l0BkJ2KKT0zOLmvoB6UsKBWMJ2hDeGOWPM6BsnZBuWEZzIZfZ7yiDMSAdTEa86bWsCFUKDCjgFED30pTfLDQAvaADQDs1gAcPp1Iu9tg87n2B/vqk0GmU7sf5x9po6tyMbpBjtx8Nev9tdFy4ZkI112tg+CE6DwmKs+zrioSTCqFPQAAR6AUiG81g87n2B/urY7ZwzqyXAzIwhgbYIIPIgvwpsitUIQYgS+TkmMcb8omCtkqL3auPo2Va83+gEfGl21N7L91P7Pgb4DR377LZXTX2JLfdROD2thrYy2g1teiWUUe4PRA21aP0rn/bH++kLat6FfeESwK2Zndy7q4ZgFkGJ72YgT6aCneYePXj5/nVSx23bdt+5bLSJnRTPlr75qMb3/wCW32h+VD02naqsIfSEuvDvuEuNt4JM1sGHj7/L8qp39bv8tvtD8qz/AFt/yz9oflTOwwRtEbbybqYfGhe2DBkkK6nKwB1KzGomp93tgWMGhWyplozuzFnaOEseQkwBoJNI/wCtn+WftD/bWw3r/UP2h+VTpmV1JYtuOrYe8jMEVrV1Sx4KDbYFj4AGfSuc7sbpYm8gXGYm4cKNFTL2dy8g4ZpHaIhgaMcx6LoasVzeWfoH7X8KwNvn6p9/8Km0zO4Sy4dLdtFtoiKiiAoAygdIriW07gw22m7SFTtHg8FC3A+RvAd5TPLXpXSRt0/VPv8A4Up29s/D4wDt7RLLoHVsrgdJA1HgZqbJe/IxB8Tgrdu1cs2mzX8azKqls5GdcjXI+jbS2C08NAK6Lh2VFCrwAAHkNB8KoW7+ycPg5Ni0QzCC7NmcjpMaDwAFOxtc9Pj/AAqbfhKDY9ZZ/nI8KpWP+TDB3L5uo96xmMstplUSeOUlSUnoDHgKYDah6fGthtM9PjU2zW6ONj4GzhbS2rCBEEmJJJY8WZjqzHmTR3zsVWxtI9K2/pE9KrbJunLUsVLcwjHIqkKbjFQxEgBVzMQOekD1rG0b1y0JSybgiSQwAHHjoT4zEUnTGG7cLC5btm1mnMlxomASWfKNNOXPhW9Qz7CE7zOnrXcC/aPL27EasDfPDvMBAPEhdF/njWtlWw5CPJtE5Vc6lCTAS4eY5BvQ8qT427fFlrlvFMwBAITuJBOUkAAHjAoTZ2GF7DYi7cu3O0QHL32jRAwzTIMn7qT0z3j/AHSD8uI5qKasZrzL5bt0QiVSXxDqVOGxV91gSr27zwTHslbevlNH294sYGA+aXGEgZhauqDP7YAB9adLxMU59ZbLqdxv2T9xqiJY0q+2SWtyylSVPdMEgwdJGlVdMLRUYQFi4OICliiLdmjFwtTLhq0TMYg1vDmJ5aD1Mx9xqW2vfiDGWfCSwjx4BvfRQtAoBEg6+c8P9MfaNewmz1T2FC+Qjh/yawWhAnGZtbt0SiVslqpTYJBHCRGnj0qi0sKTNcCS1tCeJRCY4SygmPU/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F2wMhfEBbAzkIHcSyaZTHGT08KXt8oWDBIztp+r/Gn+z937NkzbtqG5ue9cM8ZdtanOybR42rf/bT8qqSVnEYKUYRxVh71NJNqYj+zWOPfVToSP7scxrz5Vc3scqVY/YJFgjMOzQEhTbzaAHSQwJ4mNOlU5JHELUoXkzmWLx7lhbZgFytnYrAAJJEc5JUDxNWD5O940wl9rUo6XwMzAGBlVyIkdTBBH3Up2Rus2JbOQVWWWDmgMoEgseJidJnXhVjTdK1bIK24KiMwnUDXmaECBDHLS7bVxyGCpWDMZQuviT000HgT0obCb138Q1zDXQuWyEZWAILBiwUMOGgFKbql+8TEgDloBIIHnpr4U62XsZbea4Ac90JmnkqrCIByAknzY+FRWOeZTooAweTJBa0PkfuNIhhKttrD6HyNLvmdHQ8RW0ZMTrhKxfsgQvNjA8olo/dB9Ypz82qr7wJdLG8jFbeH7rBWILM2UtBGkLKT5GrZ8CXTTvYCGY3FW7UNddUDGBM6k9AoJ+FF4drbEBXRiy5wFYElOGYAGY8aov9KqQPnFkXLUkgM3e01MOQWWeYB58oFWPcrHWL5um3aFq4EuW7V2AXVGBYSk5CYOXhz40FbCTwI3qNN0gOe8sOQAgEgFjCyQJMEwJ4mAdPCpLoyKzR7IJ9wmKDxm7V+4FDYhGCtmAfDIRMFdYYcmI9ah2dZxH6K3du23UXGtsBbZbhGHlpL5zObLbJ0/vBRsxILGlvD5YX6sL7hB+Mn1o1bVbWcPJ+NFrYrAhLBzA2s1jsKP7Gs9hWpjEX9hUVw9PfRd88hwpvs3Z9rIM6kzE6N58RwFDZ/aHWsDloiS3oKybLdAPOlnynb0nC9lYwyoucOT3WDwOAVjqNSeBmq1uRt+7exiIxaCrSDcdwe6WmG6Ry61YORB9uZdDmU60Ulua2xdrUeVS2QAksQAJJJ0AE8yeFQHnE2y+UGRC1Q+0cfasJnvOEXx4nyHOke09+Mz9hgLZxF48wJRfEnTTxMCjNk7nksL2Mbtb+h1MhDGoTksHgQJ8a3BYizEtiMeMiKbFhubj9K6/s/RQ/rcQeDU72funh7SBRbVjpmZhmZjESxPL9Xh4U9t4cAQBH88+p8a37OqzLgq2YEDQDgOXoK37OiOzrIt1WZIOLdbZKnyVnJUzJFKYaTRD4IEFSNCCD5EQaLs2dRRfzesgwlglC21uTKocPeNnszLm4WuoyhY1BPEdelLMTtprSlHRbhIyhrZCmTpJS6dOshjXQtufo7DnhoBxjn1rl+NvsSZkj9a2Lg+0hrnanU9JwoGZ09HpesjHMl2EXvX1Ts70Bu+SVyqJPtRcMDTp0roa2JNVf5PcLmd4AUBZIClAdYEg6nnXQEwoFM0WdRd0V1FYpbb3gK4aBFB/NKe9jUPzamQYmRmIr2H5UswmHyXnsXQDbv53tEiQSZN6y3jJLjqrN9WrPiMNBqHH7H7azlByuCGtuBJS6plH8YPEcwWHOqzzCEYXiUranyZ4chmTtFn6KsvXgMw4eZo/d7cuxggRbVg5jMWfNymRwAHL0p/gMb21jOwCXFY27qT/07qHK6eU6g8wynnW23Mdas2luXDC90LlkuzMBlS2F1ZjyA4+VTaAOJrqvYQGOZ6/ltqXdlVFEsToABxJJ4VWtj3+2xj3AjLbe3ms5hHaQbaXLirxAIW0BIk8dJo/D7Eu4txdxgIQEG1hc2ZVPEPiOVy5+r7K+Jp3i9mN2li4gkpcIbUCLVxGVjrxhhbb92pnMxt28mbWsLAqUWaNFithZqZmDzzAeyofFGNB602NmlN9hJZiAOZrLNgQtS5M1wuE5n0/Ol+PwtpnbtAc0QMt17Z0PDusJ0Cn1o/EbQAEkhQBIXN3iOROXgdOE6TzqrXQWMkxz9fw/hXG1+vNYC1nBPrH6NN1GLP2iDGbBttehXdde7cuN2xzAdxBnbMROaI4RVx3Y3Y7BB2ioChOUhQpOjKHIHsnIcuUyarWGXO+fMwy3CVCjmqxJJI1htCDpNHYk4t7aWxiLgVpLXAsAIojKp7zAk85jQ+VP0agmsFu/vA26bzkL2jLbm89q0+QTdvHhaTVv3vq/fQP9VMXjgpxl02LXH5vb4xGmZuTdZmnm5+w8NaB7IfpOeYgv5k856j4VZ+yppGBGRAW8Hb7RRsrYVnDJksW1trzjiT1Zjqx8zRvZUX2dZ7Kt5gYJ2VZ7Kiuzr3Z1UkG7Ksi1RPZ1ns6kkF7Os9lRPZ17s6kk1bB9K8uHb61RjGcNQZj8a2+fD+fKazib5ge8WH/st46yELTxPd17vjH31xPG3oJkWz5hrZ/0867LvFtD+zuo9phETrEiTHSJrlbWc162rCA1xcx5BSwBJPDgTQrNPXZy3eMU6iyoYQzo/wAnmxGs4bPcVkuXDJQkwFBOQiddQZ161aslDDGjl6dNdRXhjh/PhW0QINogLGZ23N3hOWgNrEi2QoJnnEgRHHTn+dELipFY+dCtwZErANwcz6GvXdqXraMVl2AJVe6AxA0UkxEnnViu3weMc9SAaguJbMgqPTTnV5k82ODOTbu7z3Uu4lsZbxI7e4LmUWyUEJkkhB7UBRw4KKM2z8oVt8bhBhQGNtLiAXlZAXuG2B2YMEPlDKD4xzq2be3QS+D2d65ZaJBAVwDx4GJ99Vmx8muIR8zYpbzZgQWUoQV0GUagHxrRIxKG8czoOz9u2SolobgxysFkccpjhNM7WLtt7Lof3hVOwuxXtiDOnTUfCpDgj14+NY49JYJP4pdAtZyVTbdu4DImPOPupzsjE3dS4bL1JnXoJ1qSicHEaYg5VJifDqeQpHf2dMG9DayF+gD0jmaercDCq3e3XtC5mId4IIGfQQZ9htJ58aXuHvGaWweIDtPfHA9k1p7wttPDIxAZToDlXhyqobS3vw6W2Nt0do0GYKJPAsWiB99XY7l7O+lhiPMOJ88uhr2O2JhUwt9MIq2rjpAKhgWKmVVjxI5RPOkbtLRcwZz2jKXPWCFHecsw21LwwwYNmUXXzsmpCZbI0YIVUy0SevOmOG3+xIZRaF26v+YloHxytbQHhI160ZsPC4nDC2y5FK3nd1NwKGQraHe78GYcazFdWsY8Moa3bZgdQ3dAI6yT91NIyYIzM2s2eBK+u2Gui2Tg7rEhe/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P6VzUINXiVmOvn/AI1j59Sea9NTEmY5+f1g40UnmvTUxJmOf6Qrxx88aTTXpqYkzHCYhRw08tPuqb+kyQAWJjhJmkYNZU1MSZlp2fipU+f4VMzcdeP3xFKNjnunz/AUfWDNgycHx/nX868vLU/zB/CoK9VYE1vM1w+zrSzFu2OGoRZ8dYomB15RUFeqACVvMmHEHTT8yfxqbt6DmvVMSs5hnb1nt6CrwqSQ3tq921B16rkhvb1nt6CFZqSQzt6929B16pJP/9k="/>
          <p:cNvSpPr>
            <a:spLocks noChangeAspect="1" noChangeArrowheads="1"/>
          </p:cNvSpPr>
          <p:nvPr/>
        </p:nvSpPr>
        <p:spPr bwMode="auto">
          <a:xfrm>
            <a:off x="21494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AutoShape 12" descr="data:image/jpg;base64,/9j/4AAQSkZJRgABAQAAAQABAAD/2wCEAAkGBhQSERUUEhQVFRUWGBYYGBgYFhcXFxgVFxUWFxcYFRcYHCYeGBojGhgXHy8gJCcpLCwvFh4xNTAqNSYrLCkBCQoKDgwOGg8PGiwkHyQsLC0tLCwsLC0sLCwsKiwpLCwsLCwsLCwsKSwsLCwsLCwsKSwsLCwsKSwsLCwsLCwsKf/AABEIAMoA+gMBIgACEQEDEQH/xAAcAAACAgMBAQAAAAAAAAAAAAAEBQMGAQIHAAj/xABHEAACAQIDBQUDCAYJBAMBAAABAhEAAwQSIQUGMUFREyJhcYEykaEHFEJSkrHB0SNicoLh8BUWJENTY6LS8TOTstNkc8IX/8QAGgEAAgMBAQAAAAAAAAAAAAAAAwQAAQIFBv/EADIRAAICAQMCBAQGAQUBAAAAAAECAAMRBBIhEzEFIkFRYXGBkTKhwdHh8LEjM0JS8RT/2gAMAwEAAhEDEQA/AE97BK+WVkhQPv5DTpr4isLsi3/hr6gH76Z4rDELmAJKd6BzA9pfUcPELRNqyCAw1BAIPUHUGnMiJYPpFNvCC3GUQpMEcgTwI6a6eo6UalqiXwwYEEaHStsDaJBB9pTlbziQfUEH1rO/nAhulhctNEs1MqUUuFqZMN4VZMwAPWDW1FY2ja/Q3P2G+6inw8VnEWpsv+yfurAbmEasbciUZcNU6YemS4OpVwlHzFgsBt2KJt2KI7GiLdjQVjeDC9MgZMgtWqkvYe73QkKDrnYEz4IsifEkx58ilsHwFDbHOZTcP94Sw/Z9lP8ASB76yWm1rJGZ5cFd54iB4WrY058ZoLaLm7hrLHWSSDEZhqFaOUiD60y2gnauMOp9oZrxH0bUxl8C508gxqfbOGBRABwPAeXKoDzMEcSqJhqnTD0xXCVuMNRC0GFJ7QNLFEW7VTLYmp2thFLMYVQST0A1NY3Zhmr2j4wK4xkIkZtCxaYVTOsDiSRoJHM1MmGuH++A/ZtD/wDTGp9m4Lu52Hec5iDyH0V9Fj1mt9ojInd9tiEUfrNwPkNT6VksZaKDxEuPBZRLFgr3FDEASBlB9kAQGkelBLbEgSJ6SJ9BVgx+y0NpLZUMokQRx4anx50HZ2atpf0aRqNBy5THPTl4Co1hVMgZlCsF9rHEDXDVOtii7ADaDj+PlGnrRS4WqruWxdyzL1MjYMBSzU1u3rVY2nvY6XXVAmVSQJBJkGNTIoa5v+xCg2rcAy0G4M4+qxz6KecR50TkniFFWBky8ra58jUq1ScH8ootsx+a2SG0gNeQAaRp2mpEAZuMedWqxvJh7loO961YzAwqm7cuKZj2DmHLSYB0qiGlbRGtoTVmwifo01Psr9wql7BxovWyysXyuy5suQtlghiv0SQRpV6wls5E/ZX7h40En0MIa8dpU/msUs2bhspezyU5k/8ArckgD9k5l8gKst2xr5UFtPDm0qYjlbP6Qf5LaOf3dH/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Dwphcw3dPlVI27zCFsG0bZVBgqjazyFOsTYjT+YrbCYDmfSiFs8TKIFG5optbP60UuF8Kst2xYCcMscxOYnprI1qn72WbYwl+7bZ0u2lzI2dyJB4MMuTXhoBqRwoYsA4kKMw3GY2tIUW0IFy8Qi9QDOd46BAx84FSYlEtKTwS2vuVR+QqgbubdxVy+MS0vbTuXXCoTkHeyme9AMHTxq44m4cXet4e2+RHU3WYqe1GRpUZHEQxg6gyAeXGM4zibqTGWMabC2aVt53H6W6e0udZYd1fJVhY8D1qfaOGkL5/hTsWKixWGkDzooMARK2cNFQ3ECgsxCqOJYgAeZNSbw7XTDKGYTmJA1gaDWT+EUDutjrWJW/ibqE9jLKcrOMqpOWyCNGkcYBJYUN7AO5hVTaMjvJLW0VZ+ztIzuRIn9GCsxmBeCw/ZBobEbVt3GW0wZSGJuWwDcYsjQqKEBzgnvyOQHWKY3N13xKhsZduISA6W7RC9mWHOUMwDBZmEwdBXOdp4J7OLbDWmQHMFW5CqSpGYFmE5dOMVBYDwIMITkmdOweNV3KZXR8uYLcQoSkxmXkQDAPMSJAmoEt9rfZvoWptr0Nwx2jeghPtUifdrF4G5YvHEnEEk2hbYt3HvWysqWYyouBOQmBV02dssIi211yiJPM8WY+JJJ9atm9Jutf+UGvYWVHmfwqIYSn1zC6DwrT5pWwcCCbk5lbxeyZ7yd1xwPCfBvz5VBhccrnK3dYaEHQz0jr5ceVWXEWI0pZtbZ69k9w6FBodASeQB6zAHnSVwKt1K/qPeO0kFcP9JQrHyftirYvi8EN0u2UoSILtHemfhzqrbV3Xv2bptkBjmKgg6GArTrECHHHx6V2vdnF/NsPbtrkZkRFlxwIUBoIjSZ99b7SxRZmuZYLHXqQNBPAHTxpR/HKUXycn2/mFTRO7eafPl+wyGGEHzH8xVm3T2HcxQhBos5nIOReMd4DUnkKv+39hYc2XdrQzBGOhiGyEyI4Hy40t+S3BTbZm+gzBAGMwxl8yjiJCcREjSntJ4iuqrLAYxBW6Y1tiNdztmm1bu2pzFL9xZiJ0TlXQsOvcXQcBz8PKqxurhp+cn/5V8e7IKt1pe6NDwHTp50UwTtzxEzYaDRpwYZIIlWEEdQRBFH3sGG14Go0wjDgwrI4lsQ4lNtBUsXsNinZVtK6ggEM2HiFNtxoWCnJEToPrVz3e3A2lKXrAy2biCLZPeQoArBwScpgDnGsCumXcVYuMys0gsSM4Kgkkkxm1+7woLam7IdVVDAEwGEjXx4++a4LeMYcow9fvHF0vY5nKdjWVZjeLBTbgJyLEAleAktwE9Kn2jiYNtmzBkZWXQwQGXNJ5HL+FWxNgJbY90BhIMADz4VAjAuAlkEA95jxEOFPhMS2p1y+NEPiQfIAhP8A5mAJB4E6Buig7JlBBhyQJ1gqh4eZinrYfSqBsXaRGIVbUm6ZhBrI5ho0VYnUmBXSwulPaCwtSAR24+cS1C4cn3lcxeG7xn+dKPXDaCBOmg/jReJw6mSWAgST0Hj4VR7u8txDKOCHYLbGoEkkDMCfZCqT10PWi3ahaSM+s2lfVXj0lYPbPiLs3LguS2c2mZR3iOzUcAoAGs8Mp4UViEtFcrKHGgl5uM0c8zGfXj+DDaGNa4xJMzxMAZiOoGkUrTWTxHM8vfXBu1TXtlcgDtOrTSqZL8kwndHYVs3bqwy2bKpccswKFjmILDiVVUJAOkiTwE3DdXZ2ZGxLLD4g9oJ9pbMZbK+Hchj4uaQ7J3bfFWn7LEKtm+VXEANmuG2gZQqSCLYM8OBE9a6DgMEtq2ltSSqKqAsZYhREseZrv6dt1YJnHvPmIHaQ/N61u4bSmAWtWSmYvKRtHKXCOmYeKys8DJ5GmaX0w9uUUKBwAED4UHteVxFxWRlWA6vlY2ypAzZnjKrBswgnhBpRtXayrANxSRwXMMzMRIAEzrofLWvO6lX3nMeDKwGJHtjG3brLlu9nzY5QzZeWUn2Tx5T0jU0Hi8Fhu7ntlnENmzQ+hkZ3GrNHU6SK0sqZliMzamfAcgNYGgA8hSjb926mWMxdzCqYUEgFicvPQfSI8qVqstsdVU49oQKiglodvlvVZN63nLFbNy2cgH6QuCLjtBIGgVbYk/3rHlXTdmhXtJcSctxFcToYZQwn0NUf5Pdn4d2W2627l1rRNw+3Oac6NMiNSCNJgium27AUBVAAAAAAgAAQAPACvS02dQE4iVntA2w9afNaYFaxlo8FiJsXhYIofH2R82uSOA6TrIin9yyGEGqVvvbxCQFzfNiO+1uc08xcgzk/nwpbUttrY/CNUgOQucRC2FRzmHtDSVaDodQY048jR3zhxpIy6RodNNQZ8ekVXbmfKpwzKqyCQHJJnSCrkgEtrp14VqNuXkgXUHqrWz6EZ1b/AE15FqGP4SCPj3nazzzLJibguplIAB0MdCIOnWke7WAwtm0Xa3ce+Ll5ZDsgCrcYKTB1MDkBRmzNsK4clSqrBzGCoB4yyEqNY5zrwHMnctGfGXGcWktKHyBlzZmzjvESNTrw686d0PVQmnAGcf35wF5UjcPSWrc3C/2XNMm5cu3CeOrOefE6Aa1ZUXQeVRYO1CgZVUDgFGUfZ+j5UasRXp1BCgGcVsEkxQcbrx6R+NYTaPXw+IP5VpjNmLaQvcvBVXiSsD/ypZhcZZua27rMBz7Ir7sxBI8qxZbXX+JsTSo7DIXMk2jgbd3QqNdYMxJEkqRqpnpp4Uj+a37B/RMXX/DfVoie4efp7qs1nBK/s3ZPTLr7pre5saeLz5r/ABpC7w6nUDcmMn7GGTUPWcMJz3bu1LjgtZtqr5SGFyT3hwAAjiNJJHlpVPwOycfjMstcAB1AEJygFRA0/WNdpxG76uQXIaOErPv119ab4LYyZFmefA5RxPADhWtLoWpTDY+HGT9zJZqA34R+coe7u7F2yE7S8AVIMqAX48z7PwNXa3fyrGZm8WMn8vdRh2Jb/W99YbY9v9b7Rp2qpK87YB3Z+8Q7Vw4u6glTlKyDyPEMOYiqHtbYF+VVWXMjK4LTJgRoR7XGOPXhXUr+zLSKWYlQOJLQPeagGCslcwMjrm0oGo0tdpznBhqb3QYxkTmtzYGMvCJFpdJKak+raR4UfgdwEgds7PEaMS3npIXrV0a3a5Zj6mhcTirFv/qPl6S34DWla69KDs3/AN+n7w5svbkLPbKwaYcfo1A0A5cNJiOHP3CmFraJmD06c4H8aDw4t3FzIwZeoaRSrefaLYayHQBiXCw2YiCGP0SNdK69enVVxXjHwiNljZO/vLP8+FZGNFcyG/N7/Dte65/7K3/rrf5JbHo/4vROkYv1BLptztLgPZuy6MpA5qQOvE8a5ztfdl2xK3wNbc90d0sRMeR6g8dNaaLvhf8Aqp7m/wB1bHeW63tJbPoZ/wDKkb9C7ZZGwT9odNQvAIibZW0sWt8utiVMASRKrrxgEDUmR5dKeLu3dxS5ryrCiUtk6Zo01AmDpw09axZ3gfkqH7R+9qKTeO70X3H86Wp8Mx5nx9P3hW1IzgD7yw7sYEYa0FKIHMzlEACdFBPGOvOm/wDSH8+78/hVNXeG5+r8fzqRdtXDyX3H866S0hBtEAbQTkiXF8YK0+e1z7eHea/bydmVE5plZ4ZY4nxNKRvnivrJ9gUUVkwRtAnVbmO4a1r/AEjHj8OQ/OuYrvhivrL9gVIu9eJ+sv2BU6Rli5faXPaOwsLfPetBW+sncadde7oaSYjdZ11tXswg926J9oT7Q8uJFLU3nxH1l+yKlXeK+ea/ZFK26Cuz8QjFetZO0yN3rmeGsABoGa24A8SR/CrRsLZVrCiVGZzxY8RoNF00qupt+91H2RUybbvdR9mh0eHpSdw7/GXZrTYMGXdMfJjp+dGpd0HlVBt7WudR7hRK7cujmPdTmwwHUEXfKFt4tixbIzW7EHJMBrhEy3lIHoetQ7q7TuX7txmEKAvMwDrprz4knyphvnuez4lnVgFuQxmZBiDHXh8akweBt4e0FUxGpPMnmT4143xG9N7KeW7fIT1NBToKF9v/AGEYu9DiOmtMNkuT3luBbahhctkSOEq1ppm3EGV1HGI0qs3MTJLHnoPu+A+8VPsvHk3OykBHKZzwMSe7PiNKvw65qrPgf8xfU6fKfKWhsO7LnVitwyQCSU11CsvQCNRrx8qhub0XbS2bRw1y5ibgYlbQL2kVXKlzdIUAGJAOuommZo3CnuD1++vXmoBcAzh7snmBW9nXX7926Q30VQwiHx+ufOicJiS9vlnEqf2h1HxomaWZ+zxBHK6JH7a8R7ppUp0mUj14M2CWBEWYXZz2h2mNvfOLpMhQmS0h/UQk6AQJPTqTUNzEF3kwMxGg4f8APjWduYybpH1dB7pPxNArehh6V5zxDV7rDWvYH7zqaenC7j3jfLpXP9uYq21xiss5Opzd0QeHDpV9a6Otcz2xhjbxDjkSWHkxJ/MelBrCluDHNPwTCdm7Qew4uIf2l5MPGrHvbcF3Coy8GdSPsv8A8VU7BkeFP7Mtggp+jdgeWUn8TXd8MvZbDX6GI+KVBk3jvK4MLUow1M/mtMdk7JVyxecqxw0mfGuzfqVoQ2P2E88lZdtoiTDbOZ9FWYpquw17NlYy7KQDySRyHM+NMLuW2YTRT4kmiLS8+deO8R8btsG2rhff1M7+l0K1AO/JnO7mGu2buVlKnWIGhAEkqeYp7gGFxZIgiJ8jqDT3aCqRDAHz8ar+KvrbztAhVmNOWggc6b0GsZ2Unj3jOsQPUTjmGvhoExU9jhqR7xXMbVx792AdWOgLQNZ0qbGbEurbe4csWjB70tm7sRpqO8K9NnnicHHkyZd947E9n+9/+aULhasWLIu2rNwcGUN71WfjQq4SjA8RRhzFi4anGy9gi4jOxKgGBHPr+FEpsO5kz5Rl46kAx1ij84Cqi8F+J5n31wvFvEelSRS3mJ9PSdHQ6Q2WZccQD+g0gkE6VG+zQF0mfGnS2RlMkA/wMfGD6UEWAETXnU8S1C7W3k/rOy2lpZSoUfaKxbHNh7wK1bEIvG4g83X8612g4UMRqI4Aa+grmuJxPaMW6kmva03Lcgces4ZqZHKGdVwe0bNxsqXbbNE5VdSYHEwDR/Z1xTB497N5btswyGR0OmoPgRIPma7BhN47D20fMVzKrQVJIkAwTzijxUjBnQNuYzD27ebE3LdtOTOwWD4E86qm1Nnrltvbui+t0gWwrDvAmAQV0ImBOnGlXysbPD3rD3WvKiiLbKha1nJgi4yo5RjOndIPpoXsfZ/zSy9sW8ocrk5dnl76lYBgZ+93oMzNcDXJpy2bBg+87GkaxRlT9JJhd1b9w98C2B1g+QVVP4imG7WxeyuXcxDZe7MaFjqePhHvqr74/K89gpbw1q2brGDnJYaaHKEPCdB66aU/+TzedcXhFuHuOzuSpMkmeIJ48PhR6dJSjIy9u+T+Uq3VWurKftLSxorDt3R/POg2NEWG7o/nnXaYcTmiEdpSXehQbQJ9oNK+cax6a+lNS9D4rDrcEMAeMeBOkilNTUbKmVe5ha2CuCZR0xjOSzmWnU+NbtckeWn5UBjQbVwzw4HwI0/nzrAxca8R94rwz1Ekk/0z0gIxHNjEyPKgds7LF8ccrj2W5jw05GhxdIOZNR8fJhyom3tJTx0PSgbGrbcs2IptWLiAL2LO0atmXKT1iOHnBqw4bZxTDKjGWLZmjhJB4eAECicLgySCRA+J9KOupIivW+EaawA32Lj2/ecfxDUBgEX6xGuF14UTlIlSdJnwIg6Ud81oDFWtCpkSYkctdT7qvxXLVNk8DHH1i+hA3jMBusRaJiY1HKRx98fdUmHxYyypkdPpD0o/B4MFSGHAwR/P860Pid3ydUMdAT9xFcZfDXekOvOZ1TrKwxRuPjFmKxQJ1kRNLMRYDW7h5BDE89CDoabDYV5rkPcCLzMhj6acaXYp9Lg/VZeM6ieNGGmetQx45hxalh2L7SnpgLiKl6FAVUbjxiI0HM1De3lJ7YFQwugAxKwQsAga+Hupltm8BgbQnVxbHmAuY/cKq1uwzEBQSToAOp0Hxr0iHjJnnbjzgCdT3Qts2z7BYf4gX9jP3fxpxbwYnWfT8Zpphtli1ZtWwNERV9wAPxmvLhuPn+VS23YBnP0glTdkwLHbYGYWxGoPPWFMHuxwpB89ZbpAUEciWIPTp4UZte6A5J0y3CeHJsyz5cDNC3btnO+Y3FuKxXuqGBAJ5HhBkcR1rxddRtJ/X3nq1K1oOIc9549lfefypddxNyeCDTxP41BjNpXwCy22KgGWe2VA9xIpJhtvtfvLaW4gZzAPBRoTqxGn/Fbq0Vn/AFk6iAckQjGpcvM1piMpTkimJ0kSePT76oT90GujbDtFy5JJMDU+c+6qFtzCML9xQp0do0MQdR8DXb8MsAdq89gIh4km1QQOYrDVf9kJ/Z7X/wBaf+AqpYHdrE3v+nZd445QTHnE11vZW4VxbFoG4gItoCIbQhRNdzqKexnBNbDuJ0jNSDfM/wBng83T7zy50xvY4qTKMfq5RmzeGnsmesDxoLBWjcJuXYM6KvFQOcdddM3OCeEUvqP9Rekvc/lGafIwsPYTnu9fyW4nEYpMThb1pQy25z5la0QNWtlVMjUmNDV92Bu5awlizaQBuyXKHI7xJJZmPiWZj4TWuGdrBKklrSnzNsHVT1NvkfqkdOB9vGKxhTm8QCV+0NJ9aNQUZRkc+0xYGBMkY1JabSoC1bK2lNkcQEIzVqXqLNWC1QCXFl+woxILBSHE6gHXhpPDWPfWdpbBtXtSCrfWXSfMcDSLfveq3g+yZ5J7xAWJJiBM8FnUmgNgfKgt85bloo+mk66wQe9GhBmdOtcqquvdYjrlc5H6xt3bClTziMcXu2LNt7gutKg5YAEngAddZJqe9tS1hbTPiFKtaXM0DMXA5p1MmNeHOK3v7TF11XKwVGLODHtroqcdddT5Ur3ivpcdHzFSoIgakmfZ0kEEHUGlLW0tLb6gMj09/eNKLbBscn5wDZfyrW71xVexctK85GJnMAYOXQAwQRAPhxq94OHMgyCJB5EaQa5LiNzEd2uA3MKls6M+UWBrmm1mIIEySB1rpm47lrKSZ0eDyKi4QpE8iINdPT6wXqQPQRG6k1nmOTh6W7RwJAJAnUf8VYMlB7TaLZ9Pv50j4jWG07t7AzemYrYMRDsvaKBWDkggxrqYHCt728VpQSAYAJJ0gAczRWx9m2biszorHO3tSdNCNJjnTPF7Ptvae0QAjqyGAB7SkcPDj6UPSC00pggDHtD3tWHPlOZRMTvgGP6IKcxMGc0x0iBy5UALhcB2BUHOdQQwCsVPdjnxB6VFs3crH2LnYLas3UBOS+zgKqnUkr7Xjljjzro+zd3rNqwlogOFEFmgs7E5mYnxJJjgJiqs0llvdoWvVqnCricn32wiWTbt9n+l4xC/SACjTx19ae/J5isjrh8RhratdBNu6vezMgzFLhaYbLqIjgaT702+z23+kByFgUJ1GtuEMnkG09KtWwcGe3wyMc9wPcvHTLktBbigkDlmuKgPEwadopFa7e859tzO2Za9oHs7T3CJCI7kDnlUsR6xVC2Rv5fvdm4wg7K5cKuQxm2py5boJEMmXNOkSh1E10ba1lWsXQ/sm3cDfslCD8JqgYJmUuWBCKDM5cuUDgPAKI10rGpZgBtHP8es3UgOcmS4zFBwjrBDMrAkcva58tQYqzXb62tbhRfFmVT8eNUk4xGVOzIYAZRl9kQAIUkxyjU1T95LjXb62LQUFmyzpM8yzDWND6LXH8K3gsgHxyf2nS1u3YrGWrf/AGuuMRbOHvKwBJuZA79Ao7og8+JA4UisbHCqAln2Yhnyqcw+l1JnxitL+53zey1+xccXbSl5OXK4UZmGUDQFZ0kjkZ41bNh7k4u7kOJv2RYhHJshxduKYYLqALU6Akaxw4zXSvouc+VhiLae+pBkqczXZyYe1YQs91bmVTcUKrKGiWWTGg1EyeFUPE4+7ir7DDqABxYjgOAJMEz4Acj0Jrse9W7Vi5hb5t2gLotXCmWV7wViAQpgzB0iuT7jWjcs30tuUulgQwGZgpQ5WAkA65uPMjqKvT6MKxdwCfTH8zGo1TMMKT8c/wAToW4G27zM2DxSoLiJ2lt7ahUuWwwVpUAAOrETAE5uHM3bsaqG6uEDY6V1GGsMjsIA7W+9tgmmkhLRYjlnXrV5y10CMHAiKkkZMT38QHORDP1yD7K8xP1jw8NTRAMCBoBVLt/KVYAgWLgHQZAPdNSf/wBHtf4V33p+dHSsjk95k2r2BlnxRiHH0eIHNDx93H0NbO8gRwqsjf8AtH+6ue9PzqJd7rYMol1ddR3Cp9J0PlU2lWyPX+5l9RWGCZaK3V6ro3wtn+7f/T+dSLvUh+g/+n86NmY3CPs9QY1GZCEOU/zpI1HnSlt5kgnI+gJ5ctetLl+UjCf5/wD21/8AZWWCupUyxYFOZU/lS2AwSxduHudqUfKS2VWAIMtxJyt4cKpli81vEi6pe5a7TsldjJOVVhSZ4hco6QNK6xtLfDA4i09q6t5kcQR2ag9QQc+hBgg9RVK2du3gEvB2v4l0BkJ2KKT0zOLmvoB6UsKBWMJ2hDeGOWPM6BsnZBuWEZzIZfZ7yiDMSAdTEa86bWsCFUKDCjgFED30pTfLDQAvaADQDs1gAcPp1Iu9tg87n2B/vqk0GmU7sf5x9po6tyMbpBjtx8Nev9tdFy4ZkI112tg+CE6DwmKs+zrioSTCqFPQAAR6AUiG81g87n2B/urY7ZwzqyXAzIwhgbYIIPIgvwpsitUIQYgS+TkmMcb8omCtkqL3auPo2Va83+gEfGl21N7L91P7Pgb4DR377LZXTX2JLfdROD2thrYy2g1teiWUUe4PRA21aP0rn/bH++kLat6FfeESwK2Zndy7q4ZgFkGJ72YgT6aCneYePXj5/nVSx23bdt+5bLSJnRTPlr75qMb3/wCW32h+VD02naqsIfSEuvDvuEuNt4JM1sGHj7/L8qp39bv8tvtD8qz/AFt/yz9oflTOwwRtEbbybqYfGhe2DBkkK6nKwB1KzGomp93tgWMGhWyplozuzFnaOEseQkwBoJNI/wCtn+WftD/bWw3r/UP2h+VTpmV1JYtuOrYe8jMEVrV1Sx4KDbYFj4AGfSuc7sbpYm8gXGYm4cKNFTL2dy8g4ZpHaIhgaMcx6LoasVzeWfoH7X8KwNvn6p9/8Km0zO4Sy4dLdtFtoiKiiAoAygdIriW07gw22m7SFTtHg8FC3A+RvAd5TPLXpXSRt0/VPv8A4Up29s/D4wDt7RLLoHVsrgdJA1HgZqbJe/IxB8Tgrdu1cs2mzX8azKqls5GdcjXI+jbS2C08NAK6Lh2VFCrwAAHkNB8KoW7+ycPg5Ni0QzCC7NmcjpMaDwAFOxtc9Pj/AAqbfhKDY9ZZ/nI8KpWP+TDB3L5uo96xmMstplUSeOUlSUnoDHgKYDah6fGthtM9PjU2zW6ONj4GzhbS2rCBEEmJJJY8WZjqzHmTR3zsVWxtI9K2/pE9KrbJunLUsVLcwjHIqkKbjFQxEgBVzMQOekD1rG0b1y0JSybgiSQwAHHjoT4zEUnTGG7cLC5btm1mnMlxomASWfKNNOXPhW9Qz7CE7zOnrXcC/aPL27EasDfPDvMBAPEhdF/njWtlWw5CPJtE5Vc6lCTAS4eY5BvQ8qT427fFlrlvFMwBAITuJBOUkAAHjAoTZ2GF7DYi7cu3O0QHL32jRAwzTIMn7qT0z3j/AHSD8uI5qKasZrzL5bt0QiVSXxDqVOGxV91gSr27zwTHslbevlNH294sYGA+aXGEgZhauqDP7YAB9adLxMU59ZbLqdxv2T9xqiJY0q+2SWtyylSVPdMEgwdJGlVdMLRUYQFi4OICliiLdmjFwtTLhq0TMYg1vDmJ5aD1Mx9xqW2vfiDGWfCSwjx4BvfRQtAoBEg6+c8P9MfaNewmz1T2FC+Qjh/yawWhAnGZtbt0SiVslqpTYJBHCRGnj0qi0sKTNcCS1tCeJRCY4SygmPU/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F2wMhfEBbAzkIHcSyaZTHGT08KXt8oWDBIztp+r/Gn+z937NkzbtqG5ue9cM8ZdtanOybR42rf/bT8qqSVnEYKUYRxVh71NJNqYj+zWOPfVToSP7scxrz5Vc3scqVY/YJFgjMOzQEhTbzaAHSQwJ4mNOlU5JHELUoXkzmWLx7lhbZgFytnYrAAJJEc5JUDxNWD5O940wl9rUo6XwMzAGBlVyIkdTBBH3Up2Rus2JbOQVWWWDmgMoEgseJidJnXhVjTdK1bIK24KiMwnUDXmaECBDHLS7bVxyGCpWDMZQuviT000HgT0obCb138Q1zDXQuWyEZWAILBiwUMOGgFKbql+8TEgDloBIIHnpr4U62XsZbea4Ac90JmnkqrCIByAknzY+FRWOeZTooAweTJBa0PkfuNIhhKttrD6HyNLvmdHQ8RW0ZMTrhKxfsgQvNjA8olo/dB9Ypz82qr7wJdLG8jFbeH7rBWILM2UtBGkLKT5GrZ8CXTTvYCGY3FW7UNddUDGBM6k9AoJ+FF4drbEBXRiy5wFYElOGYAGY8aov9KqQPnFkXLUkgM3e01MOQWWeYB58oFWPcrHWL5um3aFq4EuW7V2AXVGBYSk5CYOXhz40FbCTwI3qNN0gOe8sOQAgEgFjCyQJMEwJ4mAdPCpLoyKzR7IJ9wmKDxm7V+4FDYhGCtmAfDIRMFdYYcmI9ah2dZxH6K3du23UXGtsBbZbhGHlpL5zObLbJ0/vBRsxILGlvD5YX6sL7hB+Mn1o1bVbWcPJ+NFrYrAhLBzA2s1jsKP7Gs9hWpjEX9hUVw9PfRd88hwpvs3Z9rIM6kzE6N58RwFDZ/aHWsDloiS3oKybLdAPOlnynb0nC9lYwyoucOT3WDwOAVjqNSeBmq1uRt+7exiIxaCrSDcdwe6WmG6Ry61YORB9uZdDmU60Ulua2xdrUeVS2QAksQAJJJ0AE8yeFQHnE2y+UGRC1Q+0cfasJnvOEXx4nyHOke09+Mz9hgLZxF48wJRfEnTTxMCjNk7nksL2Mbtb+h1MhDGoTksHgQJ8a3BYizEtiMeMiKbFhubj9K6/s/RQ/rcQeDU72funh7SBRbVjpmZhmZjESxPL9Xh4U9t4cAQBH88+p8a37OqzLgq2YEDQDgOXoK37OiOzrIt1WZIOLdbZKnyVnJUzJFKYaTRD4IEFSNCCD5EQaLs2dRRfzesgwlglC21uTKocPeNnszLm4WuoyhY1BPEdelLMTtprSlHRbhIyhrZCmTpJS6dOshjXQtufo7DnhoBxjn1rl+NvsSZkj9a2Lg+0hrnanU9JwoGZ09HpesjHMl2EXvX1Ts70Bu+SVyqJPtRcMDTp0roa2JNVf5PcLmd4AUBZIClAdYEg6nnXQEwoFM0WdRd0V1FYpbb3gK4aBFB/NKe9jUPzamQYmRmIr2H5UswmHyXnsXQDbv53tEiQSZN6y3jJLjqrN9WrPiMNBqHH7H7azlByuCGtuBJS6plH8YPEcwWHOqzzCEYXiUranyZ4chmTtFn6KsvXgMw4eZo/d7cuxggRbVg5jMWfNymRwAHL0p/gMb21jOwCXFY27qT/07qHK6eU6g8wynnW23Mdas2luXDC90LlkuzMBlS2F1ZjyA4+VTaAOJrqvYQGOZ6/ltqXdlVFEsToABxJJ4VWtj3+2xj3AjLbe3ms5hHaQbaXLirxAIW0BIk8dJo/D7Eu4txdxgIQEG1hc2ZVPEPiOVy5+r7K+Jp3i9mN2li4gkpcIbUCLVxGVjrxhhbb92pnMxt28mbWsLAqUWaNFithZqZmDzzAeyofFGNB602NmlN9hJZiAOZrLNgQtS5M1wuE5n0/Ol+PwtpnbtAc0QMt17Z0PDusJ0Cn1o/EbQAEkhQBIXN3iOROXgdOE6TzqrXQWMkxz9fw/hXG1+vNYC1nBPrH6NN1GLP2iDGbBttehXdde7cuN2xzAdxBnbMROaI4RVx3Y3Y7BB2ioChOUhQpOjKHIHsnIcuUyarWGXO+fMwy3CVCjmqxJJI1htCDpNHYk4t7aWxiLgVpLXAsAIojKp7zAk85jQ+VP0agmsFu/vA26bzkL2jLbm89q0+QTdvHhaTVv3vq/fQP9VMXjgpxl02LXH5vb4xGmZuTdZmnm5+w8NaB7IfpOeYgv5k856j4VZ+yppGBGRAW8Hb7RRsrYVnDJksW1trzjiT1Zjqx8zRvZUX2dZ7Kt5gYJ2VZ7Kiuzr3Z1UkG7Ksi1RPZ1ns6kkF7Os9lRPZ17s6kk1bB9K8uHb61RjGcNQZj8a2+fD+fKazib5ge8WH/st46yELTxPd17vjH31xPG3oJkWz5hrZ/0867LvFtD+zuo9phETrEiTHSJrlbWc162rCA1xcx5BSwBJPDgTQrNPXZy3eMU6iyoYQzo/wAnmxGs4bPcVkuXDJQkwFBOQiddQZ161aslDDGjl6dNdRXhjh/PhW0QINogLGZ23N3hOWgNrEi2QoJnnEgRHHTn+dELipFY+dCtwZErANwcz6GvXdqXraMVl2AJVe6AxA0UkxEnnViu3weMc9SAaguJbMgqPTTnV5k82ODOTbu7z3Uu4lsZbxI7e4LmUWyUEJkkhB7UBRw4KKM2z8oVt8bhBhQGNtLiAXlZAXuG2B2YMEPlDKD4xzq2be3QS+D2d65ZaJBAVwDx4GJ99Vmx8muIR8zYpbzZgQWUoQV0GUagHxrRIxKG8czoOz9u2SolobgxysFkccpjhNM7WLtt7Lof3hVOwuxXtiDOnTUfCpDgj14+NY49JYJP4pdAtZyVTbdu4DImPOPupzsjE3dS4bL1JnXoJ1qSicHEaYg5VJifDqeQpHf2dMG9DayF+gD0jmaercDCq3e3XtC5mId4IIGfQQZ9htJ58aXuHvGaWweIDtPfHA9k1p7wttPDIxAZToDlXhyqobS3vw6W2Nt0do0GYKJPAsWiB99XY7l7O+lhiPMOJ88uhr2O2JhUwt9MIq2rjpAKhgWKmVVjxI5RPOkbtLRcwZz2jKXPWCFHecsw21LwwwYNmUXXzsmpCZbI0YIVUy0SevOmOG3+xIZRaF26v+YloHxytbQHhI160ZsPC4nDC2y5FK3nd1NwKGQraHe78GYcazFdWsY8Moa3bZgdQ3dAI6yT91NIyYIzM2s2eBK+u2Gui2Tg7rEhe/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P6VzUINXiVmOvn/AI1j59Sea9NTEmY5+f1g40UnmvTUxJmOf6Qrxx88aTTXpqYkzHCYhRw08tPuqb+kyQAWJjhJmkYNZU1MSZlp2fipU+f4VMzcdeP3xFKNjnunz/AUfWDNgycHx/nX868vLU/zB/CoK9VYE1vM1w+zrSzFu2OGoRZ8dYomB15RUFeqACVvMmHEHTT8yfxqbt6DmvVMSs5hnb1nt6CrwqSQ3tq921B16rkhvb1nt6CFZqSQzt6929B16pJP/9k="/>
          <p:cNvSpPr>
            <a:spLocks noChangeAspect="1" noChangeArrowheads="1"/>
          </p:cNvSpPr>
          <p:nvPr/>
        </p:nvSpPr>
        <p:spPr bwMode="auto">
          <a:xfrm>
            <a:off x="23018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 name="AutoShape 14" descr="data:image/jpg;base64,/9j/4AAQSkZJRgABAQAAAQABAAD/2wCEAAkGBhQSERUUEhQVFRUWGBYYGBgYFhcXFxgVFxUWFxcYFRcYHCYeGBojGhgXHy8gJCcpLCwvFh4xNTAqNSYrLCkBCQoKDgwOGg8PGiwkHyQsLC0tLCwsLC0sLCwsKiwpLCwsLCwsLCwsKSwsLCwsLCwsKSwsLCwsKSwsLCwsLCwsKf/AABEIAMoA+gMBIgACEQEDEQH/xAAcAAACAgMBAQAAAAAAAAAAAAAEBQMGAQIHAAj/xABHEAACAQIDBQUDCAYJBAMBAAABAhEAAwQSIQUGMUFREyJhcYEykaEHFEJSkrHB0SNicoLh8BUWJENTY6LS8TOTstNkc8IX/8QAGgEAAgMBAQAAAAAAAAAAAAAAAwQAAQIFBv/EADIRAAICAQMCBAQGAQUBAAAAAAECAAMRBBIhEzEFIkFRYXGBkTKhwdHh8LEjM0JS8RT/2gAMAwEAAhEDEQA/AE97BK+WVkhQPv5DTpr4isLsi3/hr6gH76Z4rDELmAJKd6BzA9pfUcPELRNqyCAw1BAIPUHUGnMiJYPpFNvCC3GUQpMEcgTwI6a6eo6UalqiXwwYEEaHStsDaJBB9pTlbziQfUEH1rO/nAhulhctNEs1MqUUuFqZMN4VZMwAPWDW1FY2ja/Q3P2G+6inw8VnEWpsv+yfurAbmEasbciUZcNU6YemS4OpVwlHzFgsBt2KJt2KI7GiLdjQVjeDC9MgZMgtWqkvYe73QkKDrnYEz4IsifEkx58ilsHwFDbHOZTcP94Sw/Z9lP8ASB76yWm1rJGZ5cFd54iB4WrY058ZoLaLm7hrLHWSSDEZhqFaOUiD60y2gnauMOp9oZrxH0bUxl8C508gxqfbOGBRABwPAeXKoDzMEcSqJhqnTD0xXCVuMNRC0GFJ7QNLFEW7VTLYmp2thFLMYVQST0A1NY3Zhmr2j4wK4xkIkZtCxaYVTOsDiSRoJHM1MmGuH++A/ZtD/wDTGp9m4Lu52Hec5iDyH0V9Fj1mt9ojInd9tiEUfrNwPkNT6VksZaKDxEuPBZRLFgr3FDEASBlB9kAQGkelBLbEgSJ6SJ9BVgx+y0NpLZUMokQRx4anx50HZ2atpf0aRqNBy5THPTl4Co1hVMgZlCsF9rHEDXDVOtii7ADaDj+PlGnrRS4WqruWxdyzL1MjYMBSzU1u3rVY2nvY6XXVAmVSQJBJkGNTIoa5v+xCg2rcAy0G4M4+qxz6KecR50TkniFFWBky8ra58jUq1ScH8ootsx+a2SG0gNeQAaRp2mpEAZuMedWqxvJh7loO961YzAwqm7cuKZj2DmHLSYB0qiGlbRGtoTVmwifo01Psr9wql7BxovWyysXyuy5suQtlghiv0SQRpV6wls5E/ZX7h40En0MIa8dpU/msUs2bhspezyU5k/8ArckgD9k5l8gKst2xr5UFtPDm0qYjlbP6Qf5LaOf3dH/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Dwphcw3dPlVI27zCFsG0bZVBgqjazyFOsTYjT+YrbCYDmfSiFs8TKIFG5optbP60UuF8Kst2xYCcMscxOYnprI1qn72WbYwl+7bZ0u2lzI2dyJB4MMuTXhoBqRwoYsA4kKMw3GY2tIUW0IFy8Qi9QDOd46BAx84FSYlEtKTwS2vuVR+QqgbubdxVy+MS0vbTuXXCoTkHeyme9AMHTxq44m4cXet4e2+RHU3WYqe1GRpUZHEQxg6gyAeXGM4zibqTGWMabC2aVt53H6W6e0udZYd1fJVhY8D1qfaOGkL5/hTsWKixWGkDzooMARK2cNFQ3ECgsxCqOJYgAeZNSbw7XTDKGYTmJA1gaDWT+EUDutjrWJW/ibqE9jLKcrOMqpOWyCNGkcYBJYUN7AO5hVTaMjvJLW0VZ+ztIzuRIn9GCsxmBeCw/ZBobEbVt3GW0wZSGJuWwDcYsjQqKEBzgnvyOQHWKY3N13xKhsZduISA6W7RC9mWHOUMwDBZmEwdBXOdp4J7OLbDWmQHMFW5CqSpGYFmE5dOMVBYDwIMITkmdOweNV3KZXR8uYLcQoSkxmXkQDAPMSJAmoEt9rfZvoWptr0Nwx2jeghPtUifdrF4G5YvHEnEEk2hbYt3HvWysqWYyouBOQmBV02dssIi211yiJPM8WY+JJJ9atm9Jutf+UGvYWVHmfwqIYSn1zC6DwrT5pWwcCCbk5lbxeyZ7yd1xwPCfBvz5VBhccrnK3dYaEHQz0jr5ceVWXEWI0pZtbZ69k9w6FBodASeQB6zAHnSVwKt1K/qPeO0kFcP9JQrHyftirYvi8EN0u2UoSILtHemfhzqrbV3Xv2bptkBjmKgg6GArTrECHHHx6V2vdnF/NsPbtrkZkRFlxwIUBoIjSZ99b7SxRZmuZYLHXqQNBPAHTxpR/HKUXycn2/mFTRO7eafPl+wyGGEHzH8xVm3T2HcxQhBos5nIOReMd4DUnkKv+39hYc2XdrQzBGOhiGyEyI4Hy40t+S3BTbZm+gzBAGMwxl8yjiJCcREjSntJ4iuqrLAYxBW6Y1tiNdztmm1bu2pzFL9xZiJ0TlXQsOvcXQcBz8PKqxurhp+cn/5V8e7IKt1pe6NDwHTp50UwTtzxEzYaDRpwYZIIlWEEdQRBFH3sGG14Go0wjDgwrI4lsQ4lNtBUsXsNinZVtK6ggEM2HiFNtxoWCnJEToPrVz3e3A2lKXrAy2biCLZPeQoArBwScpgDnGsCumXcVYuMys0gsSM4Kgkkkxm1+7woLam7IdVVDAEwGEjXx4++a4LeMYcow9fvHF0vY5nKdjWVZjeLBTbgJyLEAleAktwE9Kn2jiYNtmzBkZWXQwQGXNJ5HL+FWxNgJbY90BhIMADz4VAjAuAlkEA95jxEOFPhMS2p1y+NEPiQfIAhP8A5mAJB4E6Buig7JlBBhyQJ1gqh4eZinrYfSqBsXaRGIVbUm6ZhBrI5ho0VYnUmBXSwulPaCwtSAR24+cS1C4cn3lcxeG7xn+dKPXDaCBOmg/jReJw6mSWAgST0Hj4VR7u8txDKOCHYLbGoEkkDMCfZCqT10PWi3ahaSM+s2lfVXj0lYPbPiLs3LguS2c2mZR3iOzUcAoAGs8Mp4UViEtFcrKHGgl5uM0c8zGfXj+DDaGNa4xJMzxMAZiOoGkUrTWTxHM8vfXBu1TXtlcgDtOrTSqZL8kwndHYVs3bqwy2bKpccswKFjmILDiVVUJAOkiTwE3DdXZ2ZGxLLD4g9oJ9pbMZbK+Hchj4uaQ7J3bfFWn7LEKtm+VXEANmuG2gZQqSCLYM8OBE9a6DgMEtq2ltSSqKqAsZYhREseZrv6dt1YJnHvPmIHaQ/N61u4bSmAWtWSmYvKRtHKXCOmYeKys8DJ5GmaX0w9uUUKBwAED4UHteVxFxWRlWA6vlY2ypAzZnjKrBswgnhBpRtXayrANxSRwXMMzMRIAEzrofLWvO6lX3nMeDKwGJHtjG3brLlu9nzY5QzZeWUn2Tx5T0jU0Hi8Fhu7ntlnENmzQ+hkZ3GrNHU6SK0sqZliMzamfAcgNYGgA8hSjb926mWMxdzCqYUEgFicvPQfSI8qVqstsdVU49oQKiglodvlvVZN63nLFbNy2cgH6QuCLjtBIGgVbYk/3rHlXTdmhXtJcSctxFcToYZQwn0NUf5Pdn4d2W2627l1rRNw+3Oac6NMiNSCNJgium27AUBVAAAAAAgAAQAPACvS02dQE4iVntA2w9afNaYFaxlo8FiJsXhYIofH2R82uSOA6TrIin9yyGEGqVvvbxCQFzfNiO+1uc08xcgzk/nwpbUttrY/CNUgOQucRC2FRzmHtDSVaDodQY048jR3zhxpIy6RodNNQZ8ekVXbmfKpwzKqyCQHJJnSCrkgEtrp14VqNuXkgXUHqrWz6EZ1b/AE15FqGP4SCPj3nazzzLJibguplIAB0MdCIOnWke7WAwtm0Xa3ce+Ll5ZDsgCrcYKTB1MDkBRmzNsK4clSqrBzGCoB4yyEqNY5zrwHMnctGfGXGcWktKHyBlzZmzjvESNTrw686d0PVQmnAGcf35wF5UjcPSWrc3C/2XNMm5cu3CeOrOefE6Aa1ZUXQeVRYO1CgZVUDgFGUfZ+j5UasRXp1BCgGcVsEkxQcbrx6R+NYTaPXw+IP5VpjNmLaQvcvBVXiSsD/ypZhcZZua27rMBz7Ir7sxBI8qxZbXX+JsTSo7DIXMk2jgbd3QqNdYMxJEkqRqpnpp4Uj+a37B/RMXX/DfVoie4efp7qs1nBK/s3ZPTLr7pre5saeLz5r/ABpC7w6nUDcmMn7GGTUPWcMJz3bu1LjgtZtqr5SGFyT3hwAAjiNJJHlpVPwOycfjMstcAB1AEJygFRA0/WNdpxG76uQXIaOErPv119ab4LYyZFmefA5RxPADhWtLoWpTDY+HGT9zJZqA34R+coe7u7F2yE7S8AVIMqAX48z7PwNXa3fyrGZm8WMn8vdRh2Jb/W99YbY9v9b7Rp2qpK87YB3Z+8Q7Vw4u6glTlKyDyPEMOYiqHtbYF+VVWXMjK4LTJgRoR7XGOPXhXUr+zLSKWYlQOJLQPeagGCslcwMjrm0oGo0tdpznBhqb3QYxkTmtzYGMvCJFpdJKak+raR4UfgdwEgds7PEaMS3npIXrV0a3a5Zj6mhcTirFv/qPl6S34DWla69KDs3/AN+n7w5svbkLPbKwaYcfo1A0A5cNJiOHP3CmFraJmD06c4H8aDw4t3FzIwZeoaRSrefaLYayHQBiXCw2YiCGP0SNdK69enVVxXjHwiNljZO/vLP8+FZGNFcyG/N7/Dte65/7K3/rrf5JbHo/4vROkYv1BLptztLgPZuy6MpA5qQOvE8a5ztfdl2xK3wNbc90d0sRMeR6g8dNaaLvhf8Aqp7m/wB1bHeW63tJbPoZ/wDKkb9C7ZZGwT9odNQvAIibZW0sWt8utiVMASRKrrxgEDUmR5dKeLu3dxS5ryrCiUtk6Zo01AmDpw09axZ3gfkqH7R+9qKTeO70X3H86Wp8Mx5nx9P3hW1IzgD7yw7sYEYa0FKIHMzlEACdFBPGOvOm/wDSH8+78/hVNXeG5+r8fzqRdtXDyX3H866S0hBtEAbQTkiXF8YK0+e1z7eHea/bydmVE5plZ4ZY4nxNKRvnivrJ9gUUVkwRtAnVbmO4a1r/AEjHj8OQ/OuYrvhivrL9gVIu9eJ+sv2BU6Rli5faXPaOwsLfPetBW+sncadde7oaSYjdZ11tXswg926J9oT7Q8uJFLU3nxH1l+yKlXeK+ea/ZFK26Cuz8QjFetZO0yN3rmeGsABoGa24A8SR/CrRsLZVrCiVGZzxY8RoNF00qupt+91H2RUybbvdR9mh0eHpSdw7/GXZrTYMGXdMfJjp+dGpd0HlVBt7WudR7hRK7cujmPdTmwwHUEXfKFt4tixbIzW7EHJMBrhEy3lIHoetQ7q7TuX7txmEKAvMwDrprz4knyphvnuez4lnVgFuQxmZBiDHXh8akweBt4e0FUxGpPMnmT4143xG9N7KeW7fIT1NBToKF9v/AGEYu9DiOmtMNkuT3luBbahhctkSOEq1ppm3EGV1HGI0qs3MTJLHnoPu+A+8VPsvHk3OykBHKZzwMSe7PiNKvw65qrPgf8xfU6fKfKWhsO7LnVitwyQCSU11CsvQCNRrx8qhub0XbS2bRw1y5ibgYlbQL2kVXKlzdIUAGJAOuommZo3CnuD1++vXmoBcAzh7snmBW9nXX7926Q30VQwiHx+ufOicJiS9vlnEqf2h1HxomaWZ+zxBHK6JH7a8R7ppUp0mUj14M2CWBEWYXZz2h2mNvfOLpMhQmS0h/UQk6AQJPTqTUNzEF3kwMxGg4f8APjWduYybpH1dB7pPxNArehh6V5zxDV7rDWvYH7zqaenC7j3jfLpXP9uYq21xiss5Opzd0QeHDpV9a6Otcz2xhjbxDjkSWHkxJ/MelBrCluDHNPwTCdm7Qew4uIf2l5MPGrHvbcF3Coy8GdSPsv8A8VU7BkeFP7Mtggp+jdgeWUn8TXd8MvZbDX6GI+KVBk3jvK4MLUow1M/mtMdk7JVyxecqxw0mfGuzfqVoQ2P2E88lZdtoiTDbOZ9FWYpquw17NlYy7KQDySRyHM+NMLuW2YTRT4kmiLS8+deO8R8btsG2rhff1M7+l0K1AO/JnO7mGu2buVlKnWIGhAEkqeYp7gGFxZIgiJ8jqDT3aCqRDAHz8ar+KvrbztAhVmNOWggc6b0GsZ2Unj3jOsQPUTjmGvhoExU9jhqR7xXMbVx792AdWOgLQNZ0qbGbEurbe4csWjB70tm7sRpqO8K9NnnicHHkyZd947E9n+9/+aULhasWLIu2rNwcGUN71WfjQq4SjA8RRhzFi4anGy9gi4jOxKgGBHPr+FEpsO5kz5Rl46kAx1ij84Cqi8F+J5n31wvFvEelSRS3mJ9PSdHQ6Q2WZccQD+g0gkE6VG+zQF0mfGnS2RlMkA/wMfGD6UEWAETXnU8S1C7W3k/rOy2lpZSoUfaKxbHNh7wK1bEIvG4g83X8612g4UMRqI4Aa+grmuJxPaMW6kmva03Lcgces4ZqZHKGdVwe0bNxsqXbbNE5VdSYHEwDR/Z1xTB497N5btswyGR0OmoPgRIPma7BhN47D20fMVzKrQVJIkAwTzijxUjBnQNuYzD27ebE3LdtOTOwWD4E86qm1Nnrltvbui+t0gWwrDvAmAQV0ImBOnGlXysbPD3rD3WvKiiLbKha1nJgi4yo5RjOndIPpoXsfZ/zSy9sW8ocrk5dnl76lYBgZ+93oMzNcDXJpy2bBg+87GkaxRlT9JJhd1b9w98C2B1g+QVVP4imG7WxeyuXcxDZe7MaFjqePhHvqr74/K89gpbw1q2brGDnJYaaHKEPCdB66aU/+TzedcXhFuHuOzuSpMkmeIJ48PhR6dJSjIy9u+T+Uq3VWurKftLSxorDt3R/POg2NEWG7o/nnXaYcTmiEdpSXehQbQJ9oNK+cax6a+lNS9D4rDrcEMAeMeBOkilNTUbKmVe5ha2CuCZR0xjOSzmWnU+NbtckeWn5UBjQbVwzw4HwI0/nzrAxca8R94rwz1Ekk/0z0gIxHNjEyPKgds7LF8ccrj2W5jw05GhxdIOZNR8fJhyom3tJTx0PSgbGrbcs2IptWLiAL2LO0atmXKT1iOHnBqw4bZxTDKjGWLZmjhJB4eAECicLgySCRA+J9KOupIivW+EaawA32Lj2/ecfxDUBgEX6xGuF14UTlIlSdJnwIg6Ud81oDFWtCpkSYkctdT7qvxXLVNk8DHH1i+hA3jMBusRaJiY1HKRx98fdUmHxYyypkdPpD0o/B4MFSGHAwR/P860Pid3ydUMdAT9xFcZfDXekOvOZ1TrKwxRuPjFmKxQJ1kRNLMRYDW7h5BDE89CDoabDYV5rkPcCLzMhj6acaXYp9Lg/VZeM6ieNGGmetQx45hxalh2L7SnpgLiKl6FAVUbjxiI0HM1De3lJ7YFQwugAxKwQsAga+Hupltm8BgbQnVxbHmAuY/cKq1uwzEBQSToAOp0Hxr0iHjJnnbjzgCdT3Qts2z7BYf4gX9jP3fxpxbwYnWfT8Zpphtli1ZtWwNERV9wAPxmvLhuPn+VS23YBnP0glTdkwLHbYGYWxGoPPWFMHuxwpB89ZbpAUEciWIPTp4UZte6A5J0y3CeHJsyz5cDNC3btnO+Y3FuKxXuqGBAJ5HhBkcR1rxddRtJ/X3nq1K1oOIc9549lfefypddxNyeCDTxP41BjNpXwCy22KgGWe2VA9xIpJhtvtfvLaW4gZzAPBRoTqxGn/Fbq0Vn/AFk6iAckQjGpcvM1piMpTkimJ0kSePT76oT90GujbDtFy5JJMDU+c+6qFtzCML9xQp0do0MQdR8DXb8MsAdq89gIh4km1QQOYrDVf9kJ/Z7X/wBaf+AqpYHdrE3v+nZd445QTHnE11vZW4VxbFoG4gItoCIbQhRNdzqKexnBNbDuJ0jNSDfM/wBng83T7zy50xvY4qTKMfq5RmzeGnsmesDxoLBWjcJuXYM6KvFQOcdddM3OCeEUvqP9Rekvc/lGafIwsPYTnu9fyW4nEYpMThb1pQy25z5la0QNWtlVMjUmNDV92Bu5awlizaQBuyXKHI7xJJZmPiWZj4TWuGdrBKklrSnzNsHVT1NvkfqkdOB9vGKxhTm8QCV+0NJ9aNQUZRkc+0xYGBMkY1JabSoC1bK2lNkcQEIzVqXqLNWC1QCXFl+woxILBSHE6gHXhpPDWPfWdpbBtXtSCrfWXSfMcDSLfveq3g+yZ5J7xAWJJiBM8FnUmgNgfKgt85bloo+mk66wQe9GhBmdOtcqquvdYjrlc5H6xt3bClTziMcXu2LNt7gutKg5YAEngAddZJqe9tS1hbTPiFKtaXM0DMXA5p1MmNeHOK3v7TF11XKwVGLODHtroqcdddT5Ur3ivpcdHzFSoIgakmfZ0kEEHUGlLW0tLb6gMj09/eNKLbBscn5wDZfyrW71xVexctK85GJnMAYOXQAwQRAPhxq94OHMgyCJB5EaQa5LiNzEd2uA3MKls6M+UWBrmm1mIIEySB1rpm47lrKSZ0eDyKi4QpE8iINdPT6wXqQPQRG6k1nmOTh6W7RwJAJAnUf8VYMlB7TaLZ9Pv50j4jWG07t7AzemYrYMRDsvaKBWDkggxrqYHCt728VpQSAYAJJ0gAczRWx9m2biszorHO3tSdNCNJjnTPF7Ptvae0QAjqyGAB7SkcPDj6UPSC00pggDHtD3tWHPlOZRMTvgGP6IKcxMGc0x0iBy5UALhcB2BUHOdQQwCsVPdjnxB6VFs3crH2LnYLas3UBOS+zgKqnUkr7Xjljjzro+zd3rNqwlogOFEFmgs7E5mYnxJJjgJiqs0llvdoWvVqnCricn32wiWTbt9n+l4xC/SACjTx19ae/J5isjrh8RhratdBNu6vezMgzFLhaYbLqIjgaT702+z23+kByFgUJ1GtuEMnkG09KtWwcGe3wyMc9wPcvHTLktBbigkDlmuKgPEwadopFa7e859tzO2Za9oHs7T3CJCI7kDnlUsR6xVC2Rv5fvdm4wg7K5cKuQxm2py5boJEMmXNOkSh1E10ba1lWsXQ/sm3cDfslCD8JqgYJmUuWBCKDM5cuUDgPAKI10rGpZgBtHP8es3UgOcmS4zFBwjrBDMrAkcva58tQYqzXb62tbhRfFmVT8eNUk4xGVOzIYAZRl9kQAIUkxyjU1T95LjXb62LQUFmyzpM8yzDWND6LXH8K3gsgHxyf2nS1u3YrGWrf/AGuuMRbOHvKwBJuZA79Ao7og8+JA4UisbHCqAln2Yhnyqcw+l1JnxitL+53zey1+xccXbSl5OXK4UZmGUDQFZ0kjkZ41bNh7k4u7kOJv2RYhHJshxduKYYLqALU6Akaxw4zXSvouc+VhiLae+pBkqczXZyYe1YQs91bmVTcUKrKGiWWTGg1EyeFUPE4+7ir7DDqABxYjgOAJMEz4Acj0Jrse9W7Vi5hb5t2gLotXCmWV7wViAQpgzB0iuT7jWjcs30tuUulgQwGZgpQ5WAkA65uPMjqKvT6MKxdwCfTH8zGo1TMMKT8c/wAToW4G27zM2DxSoLiJ2lt7ahUuWwwVpUAAOrETAE5uHM3bsaqG6uEDY6V1GGsMjsIA7W+9tgmmkhLRYjlnXrV5y10CMHAiKkkZMT38QHORDP1yD7K8xP1jw8NTRAMCBoBVLt/KVYAgWLgHQZAPdNSf/wBHtf4V33p+dHSsjk95k2r2BlnxRiHH0eIHNDx93H0NbO8gRwqsjf8AtH+6ue9PzqJd7rYMol1ddR3Cp9J0PlU2lWyPX+5l9RWGCZaK3V6ro3wtn+7f/T+dSLvUh+g/+n86NmY3CPs9QY1GZCEOU/zpI1HnSlt5kgnI+gJ5ctetLl+UjCf5/wD21/8AZWWCupUyxYFOZU/lS2AwSxduHudqUfKS2VWAIMtxJyt4cKpli81vEi6pe5a7TsldjJOVVhSZ4hco6QNK6xtLfDA4i09q6t5kcQR2ag9QQc+hBgg9RVK2du3gEvB2v4l0BkJ2KKT0zOLmvoB6UsKBWMJ2hDeGOWPM6BsnZBuWEZzIZfZ7yiDMSAdTEa86bWsCFUKDCjgFED30pTfLDQAvaADQDs1gAcPp1Iu9tg87n2B/vqk0GmU7sf5x9po6tyMbpBjtx8Nev9tdFy4ZkI112tg+CE6DwmKs+zrioSTCqFPQAAR6AUiG81g87n2B/urY7ZwzqyXAzIwhgbYIIPIgvwpsitUIQYgS+TkmMcb8omCtkqL3auPo2Va83+gEfGl21N7L91P7Pgb4DR377LZXTX2JLfdROD2thrYy2g1teiWUUe4PRA21aP0rn/bH++kLat6FfeESwK2Zndy7q4ZgFkGJ72YgT6aCneYePXj5/nVSx23bdt+5bLSJnRTPlr75qMb3/wCW32h+VD02naqsIfSEuvDvuEuNt4JM1sGHj7/L8qp39bv8tvtD8qz/AFt/yz9oflTOwwRtEbbybqYfGhe2DBkkK6nKwB1KzGomp93tgWMGhWyplozuzFnaOEseQkwBoJNI/wCtn+WftD/bWw3r/UP2h+VTpmV1JYtuOrYe8jMEVrV1Sx4KDbYFj4AGfSuc7sbpYm8gXGYm4cKNFTL2dy8g4ZpHaIhgaMcx6LoasVzeWfoH7X8KwNvn6p9/8Km0zO4Sy4dLdtFtoiKiiAoAygdIriW07gw22m7SFTtHg8FC3A+RvAd5TPLXpXSRt0/VPv8A4Up29s/D4wDt7RLLoHVsrgdJA1HgZqbJe/IxB8Tgrdu1cs2mzX8azKqls5GdcjXI+jbS2C08NAK6Lh2VFCrwAAHkNB8KoW7+ycPg5Ni0QzCC7NmcjpMaDwAFOxtc9Pj/AAqbfhKDY9ZZ/nI8KpWP+TDB3L5uo96xmMstplUSeOUlSUnoDHgKYDah6fGthtM9PjU2zW6ONj4GzhbS2rCBEEmJJJY8WZjqzHmTR3zsVWxtI9K2/pE9KrbJunLUsVLcwjHIqkKbjFQxEgBVzMQOekD1rG0b1y0JSybgiSQwAHHjoT4zEUnTGG7cLC5btm1mnMlxomASWfKNNOXPhW9Qz7CE7zOnrXcC/aPL27EasDfPDvMBAPEhdF/njWtlWw5CPJtE5Vc6lCTAS4eY5BvQ8qT427fFlrlvFMwBAITuJBOUkAAHjAoTZ2GF7DYi7cu3O0QHL32jRAwzTIMn7qT0z3j/AHSD8uI5qKasZrzL5bt0QiVSXxDqVOGxV91gSr27zwTHslbevlNH294sYGA+aXGEgZhauqDP7YAB9adLxMU59ZbLqdxv2T9xqiJY0q+2SWtyylSVPdMEgwdJGlVdMLRUYQFi4OICliiLdmjFwtTLhq0TMYg1vDmJ5aD1Mx9xqW2vfiDGWfCSwjx4BvfRQtAoBEg6+c8P9MfaNewmz1T2FC+Qjh/yawWhAnGZtbt0SiVslqpTYJBHCRGnj0qi0sKTNcCS1tCeJRCY4SygmPU/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F2wMhfEBbAzkIHcSyaZTHGT08KXt8oWDBIztp+r/Gn+z937NkzbtqG5ue9cM8ZdtanOybR42rf/bT8qqSVnEYKUYRxVh71NJNqYj+zWOPfVToSP7scxrz5Vc3scqVY/YJFgjMOzQEhTbzaAHSQwJ4mNOlU5JHELUoXkzmWLx7lhbZgFytnYrAAJJEc5JUDxNWD5O940wl9rUo6XwMzAGBlVyIkdTBBH3Up2Rus2JbOQVWWWDmgMoEgseJidJnXhVjTdK1bIK24KiMwnUDXmaECBDHLS7bVxyGCpWDMZQuviT000HgT0obCb138Q1zDXQuWyEZWAILBiwUMOGgFKbql+8TEgDloBIIHnpr4U62XsZbea4Ac90JmnkqrCIByAknzY+FRWOeZTooAweTJBa0PkfuNIhhKttrD6HyNLvmdHQ8RW0ZMTrhKxfsgQvNjA8olo/dB9Ypz82qr7wJdLG8jFbeH7rBWILM2UtBGkLKT5GrZ8CXTTvYCGY3FW7UNddUDGBM6k9AoJ+FF4drbEBXRiy5wFYElOGYAGY8aov9KqQPnFkXLUkgM3e01MOQWWeYB58oFWPcrHWL5um3aFq4EuW7V2AXVGBYSk5CYOXhz40FbCTwI3qNN0gOe8sOQAgEgFjCyQJMEwJ4mAdPCpLoyKzR7IJ9wmKDxm7V+4FDYhGCtmAfDIRMFdYYcmI9ah2dZxH6K3du23UXGtsBbZbhGHlpL5zObLbJ0/vBRsxILGlvD5YX6sL7hB+Mn1o1bVbWcPJ+NFrYrAhLBzA2s1jsKP7Gs9hWpjEX9hUVw9PfRd88hwpvs3Z9rIM6kzE6N58RwFDZ/aHWsDloiS3oKybLdAPOlnynb0nC9lYwyoucOT3WDwOAVjqNSeBmq1uRt+7exiIxaCrSDcdwe6WmG6Ry61YORB9uZdDmU60Ulua2xdrUeVS2QAksQAJJJ0AE8yeFQHnE2y+UGRC1Q+0cfasJnvOEXx4nyHOke09+Mz9hgLZxF48wJRfEnTTxMCjNk7nksL2Mbtb+h1MhDGoTksHgQJ8a3BYizEtiMeMiKbFhubj9K6/s/RQ/rcQeDU72funh7SBRbVjpmZhmZjESxPL9Xh4U9t4cAQBH88+p8a37OqzLgq2YEDQDgOXoK37OiOzrIt1WZIOLdbZKnyVnJUzJFKYaTRD4IEFSNCCD5EQaLs2dRRfzesgwlglC21uTKocPeNnszLm4WuoyhY1BPEdelLMTtprSlHRbhIyhrZCmTpJS6dOshjXQtufo7DnhoBxjn1rl+NvsSZkj9a2Lg+0hrnanU9JwoGZ09HpesjHMl2EXvX1Ts70Bu+SVyqJPtRcMDTp0roa2JNVf5PcLmd4AUBZIClAdYEg6nnXQEwoFM0WdRd0V1FYpbb3gK4aBFB/NKe9jUPzamQYmRmIr2H5UswmHyXnsXQDbv53tEiQSZN6y3jJLjqrN9WrPiMNBqHH7H7azlByuCGtuBJS6plH8YPEcwWHOqzzCEYXiUranyZ4chmTtFn6KsvXgMw4eZo/d7cuxggRbVg5jMWfNymRwAHL0p/gMb21jOwCXFY27qT/07qHK6eU6g8wynnW23Mdas2luXDC90LlkuzMBlS2F1ZjyA4+VTaAOJrqvYQGOZ6/ltqXdlVFEsToABxJJ4VWtj3+2xj3AjLbe3ms5hHaQbaXLirxAIW0BIk8dJo/D7Eu4txdxgIQEG1hc2ZVPEPiOVy5+r7K+Jp3i9mN2li4gkpcIbUCLVxGVjrxhhbb92pnMxt28mbWsLAqUWaNFithZqZmDzzAeyofFGNB602NmlN9hJZiAOZrLNgQtS5M1wuE5n0/Ol+PwtpnbtAc0QMt17Z0PDusJ0Cn1o/EbQAEkhQBIXN3iOROXgdOE6TzqrXQWMkxz9fw/hXG1+vNYC1nBPrH6NN1GLP2iDGbBttehXdde7cuN2xzAdxBnbMROaI4RVx3Y3Y7BB2ioChOUhQpOjKHIHsnIcuUyarWGXO+fMwy3CVCjmqxJJI1htCDpNHYk4t7aWxiLgVpLXAsAIojKp7zAk85jQ+VP0agmsFu/vA26bzkL2jLbm89q0+QTdvHhaTVv3vq/fQP9VMXjgpxl02LXH5vb4xGmZuTdZmnm5+w8NaB7IfpOeYgv5k856j4VZ+yppGBGRAW8Hb7RRsrYVnDJksW1trzjiT1Zjqx8zRvZUX2dZ7Kt5gYJ2VZ7Kiuzr3Z1UkG7Ksi1RPZ1ns6kkF7Os9lRPZ17s6kk1bB9K8uHb61RjGcNQZj8a2+fD+fKazib5ge8WH/st46yELTxPd17vjH31xPG3oJkWz5hrZ/0867LvFtD+zuo9phETrEiTHSJrlbWc162rCA1xcx5BSwBJPDgTQrNPXZy3eMU6iyoYQzo/wAnmxGs4bPcVkuXDJQkwFBOQiddQZ161aslDDGjl6dNdRXhjh/PhW0QINogLGZ23N3hOWgNrEi2QoJnnEgRHHTn+dELipFY+dCtwZErANwcz6GvXdqXraMVl2AJVe6AxA0UkxEnnViu3weMc9SAaguJbMgqPTTnV5k82ODOTbu7z3Uu4lsZbxI7e4LmUWyUEJkkhB7UBRw4KKM2z8oVt8bhBhQGNtLiAXlZAXuG2B2YMEPlDKD4xzq2be3QS+D2d65ZaJBAVwDx4GJ99Vmx8muIR8zYpbzZgQWUoQV0GUagHxrRIxKG8czoOz9u2SolobgxysFkccpjhNM7WLtt7Lof3hVOwuxXtiDOnTUfCpDgj14+NY49JYJP4pdAtZyVTbdu4DImPOPupzsjE3dS4bL1JnXoJ1qSicHEaYg5VJifDqeQpHf2dMG9DayF+gD0jmaercDCq3e3XtC5mId4IIGfQQZ9htJ58aXuHvGaWweIDtPfHA9k1p7wttPDIxAZToDlXhyqobS3vw6W2Nt0do0GYKJPAsWiB99XY7l7O+lhiPMOJ88uhr2O2JhUwt9MIq2rjpAKhgWKmVVjxI5RPOkbtLRcwZz2jKXPWCFHecsw21LwwwYNmUXXzsmpCZbI0YIVUy0SevOmOG3+xIZRaF26v+YloHxytbQHhI160ZsPC4nDC2y5FK3nd1NwKGQraHe78GYcazFdWsY8Moa3bZgdQ3dAI6yT91NIyYIzM2s2eBK+u2Gui2Tg7rEhe/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P6VzUINXiVmOvn/AI1j59Sea9NTEmY5+f1g40UnmvTUxJmOf6Qrxx88aTTXpqYkzHCYhRw08tPuqb+kyQAWJjhJmkYNZU1MSZlp2fipU+f4VMzcdeP3xFKNjnunz/AUfWDNgycHx/nX868vLU/zB/CoK9VYE1vM1w+zrSzFu2OGoRZ8dYomB15RUFeqACVvMmHEHTT8yfxqbt6DmvVMSs5hnb1nt6CrwqSQ3tq921B16rkhvb1nt6CFZqSQzt6929B16pJP/9k="/>
          <p:cNvSpPr>
            <a:spLocks noChangeAspect="1" noChangeArrowheads="1"/>
          </p:cNvSpPr>
          <p:nvPr/>
        </p:nvSpPr>
        <p:spPr bwMode="auto">
          <a:xfrm>
            <a:off x="2454275" y="6175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112" name="Picture 16" descr="http://t3.gstatic.com/images?q=tbn:ANd9GcRjKI8z6zmHEIlfUVjcF2zPpzOroWl9dpFMvHVYMfx7Ai88MjsL"/>
          <p:cNvPicPr>
            <a:picLocks noChangeAspect="1" noChangeArrowheads="1"/>
          </p:cNvPicPr>
          <p:nvPr/>
        </p:nvPicPr>
        <p:blipFill rotWithShape="1">
          <a:blip r:embed="rId5">
            <a:extLst>
              <a:ext uri="{28A0092B-C50C-407E-A947-70E740481C1C}">
                <a14:useLocalDpi xmlns:a14="http://schemas.microsoft.com/office/drawing/2010/main" val="0"/>
              </a:ext>
            </a:extLst>
          </a:blip>
          <a:srcRect b="29610"/>
          <a:stretch/>
        </p:blipFill>
        <p:spPr bwMode="auto">
          <a:xfrm>
            <a:off x="10083973" y="1813466"/>
            <a:ext cx="1440160" cy="1013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performancemedia.com/Sheraton_Detroit_Novi/images/Lobby_Top_Righ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2688" y="4374396"/>
            <a:ext cx="1737114" cy="12484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areyes.com.ar/fotos/complejo/lobby.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2065" y="4363436"/>
            <a:ext cx="1919072" cy="1259392"/>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6" descr="http://upload.wikimedia.org/wikipedia/commons/9/98/Balcony_level_lobby_conference_center.jpg"/>
          <p:cNvSpPr>
            <a:spLocks noChangeAspect="1" noChangeArrowheads="1"/>
          </p:cNvSpPr>
          <p:nvPr/>
        </p:nvSpPr>
        <p:spPr bwMode="auto">
          <a:xfrm>
            <a:off x="16002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4" name="AutoShape 8" descr="http://upload.wikimedia.org/wikipedia/commons/9/98/Balcony_level_lobby_conference_center.jpg"/>
          <p:cNvSpPr>
            <a:spLocks noChangeAspect="1" noChangeArrowheads="1"/>
          </p:cNvSpPr>
          <p:nvPr/>
        </p:nvSpPr>
        <p:spPr bwMode="auto">
          <a:xfrm>
            <a:off x="17526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34" name="Picture 10" descr="http://theaterforsalebranson.com/images/restroom.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9884" y="4380779"/>
            <a:ext cx="1656064" cy="12420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decorationideas.files.wordpress.com/2011/03/bedroom-decor.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22092" y="4374396"/>
            <a:ext cx="1717810" cy="1259392"/>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a:off x="6038470" y="2317522"/>
            <a:ext cx="1914740" cy="1080120"/>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Development</a:t>
            </a:r>
            <a:endParaRPr lang="ko-KR" altLang="en-US" dirty="0">
              <a:solidFill>
                <a:schemeClr val="tx1"/>
              </a:solidFill>
            </a:endParaRPr>
          </a:p>
        </p:txBody>
      </p:sp>
      <p:sp>
        <p:nvSpPr>
          <p:cNvPr id="18" name="TextBox 17"/>
          <p:cNvSpPr txBox="1"/>
          <p:nvPr/>
        </p:nvSpPr>
        <p:spPr>
          <a:xfrm>
            <a:off x="3551005" y="1432550"/>
            <a:ext cx="1897058" cy="369332"/>
          </a:xfrm>
          <a:prstGeom prst="rect">
            <a:avLst/>
          </a:prstGeom>
          <a:noFill/>
        </p:spPr>
        <p:txBody>
          <a:bodyPr wrap="none" rtlCol="0">
            <a:spAutoFit/>
          </a:bodyPr>
          <a:lstStyle/>
          <a:p>
            <a:r>
              <a:rPr lang="en-US" altLang="ko-KR" b="1" dirty="0"/>
              <a:t>Software Design</a:t>
            </a:r>
            <a:endParaRPr lang="ko-KR" altLang="en-US" b="1" dirty="0"/>
          </a:p>
        </p:txBody>
      </p:sp>
      <p:sp>
        <p:nvSpPr>
          <p:cNvPr id="25" name="TextBox 24"/>
          <p:cNvSpPr txBox="1"/>
          <p:nvPr/>
        </p:nvSpPr>
        <p:spPr>
          <a:xfrm>
            <a:off x="8126703" y="1412776"/>
            <a:ext cx="2769989" cy="369332"/>
          </a:xfrm>
          <a:prstGeom prst="rect">
            <a:avLst/>
          </a:prstGeom>
          <a:noFill/>
        </p:spPr>
        <p:txBody>
          <a:bodyPr wrap="none" rtlCol="0">
            <a:spAutoFit/>
          </a:bodyPr>
          <a:lstStyle/>
          <a:p>
            <a:r>
              <a:rPr lang="en-US" altLang="ko-KR" b="1" dirty="0"/>
              <a:t>Software Implementation</a:t>
            </a:r>
            <a:endParaRPr lang="ko-KR" altLang="en-US" b="1" dirty="0"/>
          </a:p>
        </p:txBody>
      </p:sp>
      <p:sp>
        <p:nvSpPr>
          <p:cNvPr id="19" name="TextBox 18"/>
          <p:cNvSpPr txBox="1"/>
          <p:nvPr/>
        </p:nvSpPr>
        <p:spPr>
          <a:xfrm>
            <a:off x="10333412" y="2457860"/>
            <a:ext cx="941283" cy="369332"/>
          </a:xfrm>
          <a:prstGeom prst="rect">
            <a:avLst/>
          </a:prstGeom>
          <a:solidFill>
            <a:schemeClr val="bg1">
              <a:alpha val="85000"/>
            </a:schemeClr>
          </a:solidFill>
        </p:spPr>
        <p:txBody>
          <a:bodyPr wrap="none" rtlCol="0">
            <a:spAutoFit/>
          </a:bodyPr>
          <a:lstStyle/>
          <a:p>
            <a:r>
              <a:rPr lang="en-US" altLang="ko-KR" b="1" dirty="0"/>
              <a:t>Python</a:t>
            </a:r>
            <a:endParaRPr lang="ko-KR" altLang="en-US" b="1" dirty="0"/>
          </a:p>
        </p:txBody>
      </p:sp>
      <p:sp>
        <p:nvSpPr>
          <p:cNvPr id="20" name="TextBox 19"/>
          <p:cNvSpPr txBox="1"/>
          <p:nvPr/>
        </p:nvSpPr>
        <p:spPr>
          <a:xfrm>
            <a:off x="3607835" y="4028055"/>
            <a:ext cx="1019703" cy="369332"/>
          </a:xfrm>
          <a:prstGeom prst="rect">
            <a:avLst/>
          </a:prstGeom>
          <a:noFill/>
        </p:spPr>
        <p:txBody>
          <a:bodyPr wrap="none" rtlCol="0">
            <a:spAutoFit/>
          </a:bodyPr>
          <a:lstStyle/>
          <a:p>
            <a:r>
              <a:rPr lang="en-US" altLang="ko-KR" b="1" dirty="0"/>
              <a:t>Lobby 1</a:t>
            </a:r>
            <a:endParaRPr lang="ko-KR" altLang="en-US" b="1" dirty="0"/>
          </a:p>
        </p:txBody>
      </p:sp>
      <p:sp>
        <p:nvSpPr>
          <p:cNvPr id="28" name="TextBox 27"/>
          <p:cNvSpPr txBox="1"/>
          <p:nvPr/>
        </p:nvSpPr>
        <p:spPr>
          <a:xfrm>
            <a:off x="5821394" y="4005064"/>
            <a:ext cx="1019703" cy="369332"/>
          </a:xfrm>
          <a:prstGeom prst="rect">
            <a:avLst/>
          </a:prstGeom>
          <a:noFill/>
        </p:spPr>
        <p:txBody>
          <a:bodyPr wrap="none" rtlCol="0">
            <a:spAutoFit/>
          </a:bodyPr>
          <a:lstStyle/>
          <a:p>
            <a:r>
              <a:rPr lang="en-US" altLang="ko-KR" b="1" dirty="0"/>
              <a:t>Lobby 2</a:t>
            </a:r>
            <a:endParaRPr lang="ko-KR" altLang="en-US" b="1" dirty="0"/>
          </a:p>
        </p:txBody>
      </p:sp>
      <p:sp>
        <p:nvSpPr>
          <p:cNvPr id="29" name="TextBox 28"/>
          <p:cNvSpPr txBox="1"/>
          <p:nvPr/>
        </p:nvSpPr>
        <p:spPr>
          <a:xfrm>
            <a:off x="7969993" y="4028055"/>
            <a:ext cx="1165640" cy="369332"/>
          </a:xfrm>
          <a:prstGeom prst="rect">
            <a:avLst/>
          </a:prstGeom>
          <a:noFill/>
        </p:spPr>
        <p:txBody>
          <a:bodyPr wrap="none" rtlCol="0">
            <a:spAutoFit/>
          </a:bodyPr>
          <a:lstStyle/>
          <a:p>
            <a:r>
              <a:rPr lang="en-US" altLang="ko-KR" b="1" dirty="0"/>
              <a:t>Restroom</a:t>
            </a:r>
            <a:endParaRPr lang="ko-KR" altLang="en-US" b="1" dirty="0"/>
          </a:p>
        </p:txBody>
      </p:sp>
      <p:sp>
        <p:nvSpPr>
          <p:cNvPr id="30" name="TextBox 29"/>
          <p:cNvSpPr txBox="1"/>
          <p:nvPr/>
        </p:nvSpPr>
        <p:spPr>
          <a:xfrm>
            <a:off x="9873075" y="4005064"/>
            <a:ext cx="1103187" cy="369332"/>
          </a:xfrm>
          <a:prstGeom prst="rect">
            <a:avLst/>
          </a:prstGeom>
          <a:noFill/>
        </p:spPr>
        <p:txBody>
          <a:bodyPr wrap="none" rtlCol="0">
            <a:spAutoFit/>
          </a:bodyPr>
          <a:lstStyle/>
          <a:p>
            <a:r>
              <a:rPr lang="en-US" altLang="ko-KR" b="1" dirty="0"/>
              <a:t>Bedroom</a:t>
            </a:r>
            <a:endParaRPr lang="ko-KR" altLang="en-US" b="1" dirty="0"/>
          </a:p>
        </p:txBody>
      </p:sp>
      <p:sp>
        <p:nvSpPr>
          <p:cNvPr id="35" name="Rectangular Callout 34"/>
          <p:cNvSpPr/>
          <p:nvPr/>
        </p:nvSpPr>
        <p:spPr>
          <a:xfrm>
            <a:off x="3950238" y="6016855"/>
            <a:ext cx="5328592" cy="432048"/>
          </a:xfrm>
          <a:prstGeom prst="wedgeRectCallout">
            <a:avLst>
              <a:gd name="adj1" fmla="val -35913"/>
              <a:gd name="adj2" fmla="val -13865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Rectangular Callout 36"/>
          <p:cNvSpPr/>
          <p:nvPr/>
        </p:nvSpPr>
        <p:spPr>
          <a:xfrm>
            <a:off x="3950238" y="6021288"/>
            <a:ext cx="5328592" cy="432048"/>
          </a:xfrm>
          <a:prstGeom prst="wedgeRectCallout">
            <a:avLst>
              <a:gd name="adj1" fmla="val -845"/>
              <a:gd name="adj2" fmla="val -14247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Same Role, Similar Design, and Different Interior</a:t>
            </a:r>
            <a:endParaRPr lang="ko-KR" altLang="en-US" dirty="0">
              <a:solidFill>
                <a:schemeClr val="tx1"/>
              </a:solidFill>
            </a:endParaRPr>
          </a:p>
        </p:txBody>
      </p:sp>
      <p:sp>
        <p:nvSpPr>
          <p:cNvPr id="31" name="Slide Number Placeholder 4"/>
          <p:cNvSpPr>
            <a:spLocks noGrp="1"/>
          </p:cNvSpPr>
          <p:nvPr>
            <p:ph type="sldNum" sz="quarter" idx="12"/>
          </p:nvPr>
        </p:nvSpPr>
        <p:spPr>
          <a:xfrm>
            <a:off x="11280577" y="6620808"/>
            <a:ext cx="828212" cy="216024"/>
          </a:xfrm>
        </p:spPr>
        <p:txBody>
          <a:bodyPr/>
          <a:lstStyle/>
          <a:p>
            <a:r>
              <a:rPr lang="en-US" altLang="ko-KR" dirty="0" smtClean="0"/>
              <a:t>3</a:t>
            </a:r>
            <a:endParaRPr lang="ko-KR" altLang="en-US" dirty="0"/>
          </a:p>
        </p:txBody>
      </p:sp>
    </p:spTree>
    <p:extLst>
      <p:ext uri="{BB962C8B-B14F-4D97-AF65-F5344CB8AC3E}">
        <p14:creationId xmlns:p14="http://schemas.microsoft.com/office/powerpoint/2010/main" val="3579916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566" y="253639"/>
            <a:ext cx="10353762" cy="970450"/>
          </a:xfrm>
        </p:spPr>
        <p:txBody>
          <a:bodyPr/>
          <a:lstStyle/>
          <a:p>
            <a:r>
              <a:rPr lang="en-US" altLang="ko-KR" dirty="0" smtClean="0"/>
              <a:t>Good Software Design</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4</a:t>
            </a:fld>
            <a:endParaRPr lang="ko-KR" altLang="en-US"/>
          </a:p>
        </p:txBody>
      </p:sp>
      <p:grpSp>
        <p:nvGrpSpPr>
          <p:cNvPr id="7" name="Group 6"/>
          <p:cNvGrpSpPr/>
          <p:nvPr/>
        </p:nvGrpSpPr>
        <p:grpSpPr>
          <a:xfrm>
            <a:off x="10383219" y="0"/>
            <a:ext cx="1768674" cy="1563300"/>
            <a:chOff x="6372200" y="4385980"/>
            <a:chExt cx="2704778" cy="2174641"/>
          </a:xfrm>
        </p:grpSpPr>
        <p:pic>
          <p:nvPicPr>
            <p:cNvPr id="5" name="Picture 2" descr="http://t1.gstatic.com/images?q=tbn:ANd9GcSS_yXSQawQSoYlzofHBu9uyXs_OGkxiuloNxuCO4jHOBnvOy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4385980"/>
              <a:ext cx="2704778" cy="21746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588223" y="5291916"/>
              <a:ext cx="2319537" cy="363915"/>
            </a:xfrm>
            <a:prstGeom prst="rect">
              <a:avLst/>
            </a:prstGeom>
            <a:solidFill>
              <a:schemeClr val="bg1"/>
            </a:solidFill>
          </p:spPr>
          <p:txBody>
            <a:bodyPr wrap="none" rtlCol="0">
              <a:spAutoFit/>
            </a:bodyPr>
            <a:lstStyle/>
            <a:p>
              <a:r>
                <a:rPr lang="en-US" altLang="ko-KR" sz="1100" b="1" dirty="0"/>
                <a:t>Good or Bad Design?</a:t>
              </a:r>
              <a:endParaRPr lang="ko-KR" altLang="en-US" sz="1100" b="1" dirty="0"/>
            </a:p>
          </p:txBody>
        </p:sp>
      </p:grpSp>
      <p:graphicFrame>
        <p:nvGraphicFramePr>
          <p:cNvPr id="8" name="Table 7"/>
          <p:cNvGraphicFramePr>
            <a:graphicFrameLocks noGrp="1"/>
          </p:cNvGraphicFramePr>
          <p:nvPr>
            <p:extLst>
              <p:ext uri="{D42A27DB-BD31-4B8C-83A1-F6EECF244321}">
                <p14:modId xmlns:p14="http://schemas.microsoft.com/office/powerpoint/2010/main" val="1921893905"/>
              </p:ext>
            </p:extLst>
          </p:nvPr>
        </p:nvGraphicFramePr>
        <p:xfrm>
          <a:off x="3453812" y="1310485"/>
          <a:ext cx="8393409" cy="52120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3352849">
                  <a:extLst>
                    <a:ext uri="{9D8B030D-6E8A-4147-A177-3AD203B41FA5}">
                      <a16:colId xmlns:a16="http://schemas.microsoft.com/office/drawing/2014/main" val="20002"/>
                    </a:ext>
                  </a:extLst>
                </a:gridCol>
              </a:tblGrid>
              <a:tr h="344872">
                <a:tc>
                  <a:txBody>
                    <a:bodyPr/>
                    <a:lstStyle/>
                    <a:p>
                      <a:pPr latinLnBrk="1"/>
                      <a:endParaRPr lang="ko-KR" altLang="en-US" dirty="0">
                        <a:solidFill>
                          <a:schemeClr val="tx2"/>
                        </a:solidFill>
                      </a:endParaRPr>
                    </a:p>
                  </a:txBody>
                  <a:tcPr>
                    <a:noFill/>
                  </a:tcPr>
                </a:tc>
                <a:tc>
                  <a:txBody>
                    <a:bodyPr/>
                    <a:lstStyle/>
                    <a:p>
                      <a:pPr latinLnBrk="1"/>
                      <a:r>
                        <a:rPr lang="en-US" altLang="ko-KR" dirty="0" smtClean="0">
                          <a:solidFill>
                            <a:schemeClr val="tx2"/>
                          </a:solidFill>
                        </a:rPr>
                        <a:t>Building</a:t>
                      </a:r>
                      <a:r>
                        <a:rPr lang="en-US" altLang="ko-KR" baseline="0" dirty="0" smtClean="0">
                          <a:solidFill>
                            <a:schemeClr val="tx2"/>
                          </a:solidFill>
                        </a:rPr>
                        <a:t> </a:t>
                      </a:r>
                      <a:r>
                        <a:rPr lang="en-US" altLang="ko-KR" dirty="0" smtClean="0">
                          <a:solidFill>
                            <a:schemeClr val="tx2"/>
                          </a:solidFill>
                        </a:rPr>
                        <a:t>Design</a:t>
                      </a:r>
                      <a:endParaRPr lang="ko-KR" altLang="en-US" dirty="0">
                        <a:solidFill>
                          <a:schemeClr val="tx2"/>
                        </a:solidFill>
                      </a:endParaRPr>
                    </a:p>
                  </a:txBody>
                  <a:tcPr>
                    <a:noFill/>
                  </a:tcPr>
                </a:tc>
                <a:tc>
                  <a:txBody>
                    <a:bodyPr/>
                    <a:lstStyle/>
                    <a:p>
                      <a:pPr latinLnBrk="1"/>
                      <a:r>
                        <a:rPr lang="en-US" altLang="ko-KR" dirty="0" smtClean="0">
                          <a:solidFill>
                            <a:schemeClr val="tx2"/>
                          </a:solidFill>
                        </a:rPr>
                        <a:t>Software</a:t>
                      </a:r>
                      <a:r>
                        <a:rPr lang="en-US" altLang="ko-KR" baseline="0" dirty="0" smtClean="0">
                          <a:solidFill>
                            <a:schemeClr val="tx2"/>
                          </a:solidFill>
                        </a:rPr>
                        <a:t> Design</a:t>
                      </a:r>
                      <a:endParaRPr lang="ko-KR" altLang="en-US" dirty="0">
                        <a:solidFill>
                          <a:schemeClr val="tx2"/>
                        </a:solidFill>
                      </a:endParaRPr>
                    </a:p>
                  </a:txBody>
                  <a:tcPr>
                    <a:noFill/>
                  </a:tcPr>
                </a:tc>
                <a:extLst>
                  <a:ext uri="{0D108BD9-81ED-4DB2-BD59-A6C34878D82A}">
                    <a16:rowId xmlns:a16="http://schemas.microsoft.com/office/drawing/2014/main" val="10000"/>
                  </a:ext>
                </a:extLst>
              </a:tr>
              <a:tr h="204401">
                <a:tc>
                  <a:txBody>
                    <a:bodyPr/>
                    <a:lstStyle/>
                    <a:p>
                      <a:pPr latinLnBrk="1"/>
                      <a:r>
                        <a:rPr lang="en-US" altLang="ko-KR" dirty="0" smtClean="0">
                          <a:solidFill>
                            <a:schemeClr val="tx2"/>
                          </a:solidFill>
                        </a:rPr>
                        <a:t>Correctness</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Meet the owner’s purpose</a:t>
                      </a:r>
                    </a:p>
                    <a:p>
                      <a:pPr marL="285750" indent="-285750" latinLnBrk="1">
                        <a:buFont typeface="Arial" pitchFamily="34" charset="0"/>
                        <a:buChar char="•"/>
                      </a:pPr>
                      <a:r>
                        <a:rPr lang="en-US" altLang="ko-KR" baseline="0" dirty="0" smtClean="0">
                          <a:solidFill>
                            <a:schemeClr val="tx2"/>
                          </a:solidFill>
                        </a:rPr>
                        <a:t>Successful construction without faults</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Meet the client’s purposes</a:t>
                      </a:r>
                    </a:p>
                    <a:p>
                      <a:pPr marL="285750" indent="-285750" latinLnBrk="1">
                        <a:buFont typeface="Arial" pitchFamily="34" charset="0"/>
                        <a:buChar char="•"/>
                      </a:pPr>
                      <a:r>
                        <a:rPr lang="en-US" altLang="ko-KR" baseline="0" dirty="0" smtClean="0">
                          <a:solidFill>
                            <a:schemeClr val="tx2"/>
                          </a:solidFill>
                        </a:rPr>
                        <a:t>Successful implementation without errors</a:t>
                      </a:r>
                      <a:endParaRPr lang="ko-KR" altLang="en-US" dirty="0">
                        <a:solidFill>
                          <a:schemeClr val="tx2"/>
                        </a:solidFill>
                      </a:endParaRPr>
                    </a:p>
                  </a:txBody>
                  <a:tcPr>
                    <a:noFill/>
                  </a:tcPr>
                </a:tc>
                <a:extLst>
                  <a:ext uri="{0D108BD9-81ED-4DB2-BD59-A6C34878D82A}">
                    <a16:rowId xmlns:a16="http://schemas.microsoft.com/office/drawing/2014/main" val="10001"/>
                  </a:ext>
                </a:extLst>
              </a:tr>
              <a:tr h="0">
                <a:tc>
                  <a:txBody>
                    <a:bodyPr/>
                    <a:lstStyle/>
                    <a:p>
                      <a:pPr latinLnBrk="1"/>
                      <a:r>
                        <a:rPr lang="en-US" altLang="ko-KR" dirty="0" smtClean="0">
                          <a:solidFill>
                            <a:schemeClr val="tx2"/>
                          </a:solidFill>
                        </a:rPr>
                        <a:t>Robustness</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Maintain</a:t>
                      </a:r>
                      <a:r>
                        <a:rPr lang="en-US" altLang="ko-KR" baseline="0" dirty="0" smtClean="0">
                          <a:solidFill>
                            <a:schemeClr val="tx2"/>
                          </a:solidFill>
                        </a:rPr>
                        <a:t> integrity in a certain level of typhoons</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E</a:t>
                      </a:r>
                      <a:r>
                        <a:rPr lang="en-US" altLang="ko-KR" baseline="0" dirty="0" smtClean="0">
                          <a:solidFill>
                            <a:schemeClr val="tx2"/>
                          </a:solidFill>
                        </a:rPr>
                        <a:t>xecute under expected overloads</a:t>
                      </a:r>
                      <a:endParaRPr lang="ko-KR" altLang="en-US" dirty="0">
                        <a:solidFill>
                          <a:schemeClr val="tx2"/>
                        </a:solidFill>
                      </a:endParaRPr>
                    </a:p>
                  </a:txBody>
                  <a:tcPr>
                    <a:noFill/>
                  </a:tcPr>
                </a:tc>
                <a:extLst>
                  <a:ext uri="{0D108BD9-81ED-4DB2-BD59-A6C34878D82A}">
                    <a16:rowId xmlns:a16="http://schemas.microsoft.com/office/drawing/2014/main" val="10002"/>
                  </a:ext>
                </a:extLst>
              </a:tr>
              <a:tr h="0">
                <a:tc>
                  <a:txBody>
                    <a:bodyPr/>
                    <a:lstStyle/>
                    <a:p>
                      <a:pPr latinLnBrk="1"/>
                      <a:r>
                        <a:rPr lang="en-US" altLang="ko-KR" dirty="0" smtClean="0">
                          <a:solidFill>
                            <a:schemeClr val="tx2"/>
                          </a:solidFill>
                        </a:rPr>
                        <a:t>Flexibility</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Enable the future expansions</a:t>
                      </a:r>
                      <a:r>
                        <a:rPr lang="en-US" altLang="ko-KR" baseline="0" dirty="0" smtClean="0">
                          <a:solidFill>
                            <a:schemeClr val="tx2"/>
                          </a:solidFill>
                        </a:rPr>
                        <a:t> and modifications of the structure</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Enable the future updates and expansions of functions</a:t>
                      </a:r>
                      <a:endParaRPr lang="ko-KR" altLang="en-US" dirty="0">
                        <a:solidFill>
                          <a:schemeClr val="tx2"/>
                        </a:solidFill>
                      </a:endParaRPr>
                    </a:p>
                  </a:txBody>
                  <a:tcPr>
                    <a:noFill/>
                  </a:tcPr>
                </a:tc>
                <a:extLst>
                  <a:ext uri="{0D108BD9-81ED-4DB2-BD59-A6C34878D82A}">
                    <a16:rowId xmlns:a16="http://schemas.microsoft.com/office/drawing/2014/main" val="10003"/>
                  </a:ext>
                </a:extLst>
              </a:tr>
              <a:tr h="1379489">
                <a:tc>
                  <a:txBody>
                    <a:bodyPr/>
                    <a:lstStyle/>
                    <a:p>
                      <a:pPr latinLnBrk="1"/>
                      <a:r>
                        <a:rPr lang="en-US" altLang="ko-KR" dirty="0" smtClean="0">
                          <a:solidFill>
                            <a:schemeClr val="tx2"/>
                          </a:solidFill>
                        </a:rPr>
                        <a:t>Usability and Reusability</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Good</a:t>
                      </a:r>
                      <a:r>
                        <a:rPr lang="en-US" altLang="ko-KR" baseline="0" dirty="0" smtClean="0">
                          <a:solidFill>
                            <a:schemeClr val="tx2"/>
                          </a:solidFill>
                        </a:rPr>
                        <a:t> support for designed purposes</a:t>
                      </a:r>
                    </a:p>
                    <a:p>
                      <a:pPr marL="285750" indent="-285750" latinLnBrk="1">
                        <a:buFont typeface="Arial" pitchFamily="34" charset="0"/>
                        <a:buChar char="•"/>
                      </a:pPr>
                      <a:r>
                        <a:rPr lang="en-US" altLang="ko-KR" baseline="0" dirty="0" smtClean="0">
                          <a:solidFill>
                            <a:schemeClr val="tx2"/>
                          </a:solidFill>
                        </a:rPr>
                        <a:t>Easy to use for 1)  other purposes and 2) other areas</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Good support for the designed </a:t>
                      </a:r>
                    </a:p>
                    <a:p>
                      <a:pPr marL="285750" indent="-285750" latinLnBrk="1">
                        <a:buFont typeface="Arial" pitchFamily="34" charset="0"/>
                        <a:buChar char="•"/>
                      </a:pPr>
                      <a:r>
                        <a:rPr lang="en-US" altLang="ko-KR" dirty="0" smtClean="0">
                          <a:solidFill>
                            <a:schemeClr val="tx2"/>
                          </a:solidFill>
                        </a:rPr>
                        <a:t>Easy to use for 1)</a:t>
                      </a:r>
                      <a:r>
                        <a:rPr lang="en-US" altLang="ko-KR" baseline="0" dirty="0" smtClean="0">
                          <a:solidFill>
                            <a:schemeClr val="tx2"/>
                          </a:solidFill>
                        </a:rPr>
                        <a:t> other purposes and 2) other contexts</a:t>
                      </a:r>
                      <a:endParaRPr lang="ko-KR" altLang="en-US" dirty="0">
                        <a:solidFill>
                          <a:schemeClr val="tx2"/>
                        </a:solidFill>
                      </a:endParaRPr>
                    </a:p>
                  </a:txBody>
                  <a:tcPr>
                    <a:noFill/>
                  </a:tcPr>
                </a:tc>
                <a:extLst>
                  <a:ext uri="{0D108BD9-81ED-4DB2-BD59-A6C34878D82A}">
                    <a16:rowId xmlns:a16="http://schemas.microsoft.com/office/drawing/2014/main" val="10004"/>
                  </a:ext>
                </a:extLst>
              </a:tr>
              <a:tr h="862181">
                <a:tc>
                  <a:txBody>
                    <a:bodyPr/>
                    <a:lstStyle/>
                    <a:p>
                      <a:pPr latinLnBrk="1"/>
                      <a:r>
                        <a:rPr lang="en-US" altLang="ko-KR" dirty="0" smtClean="0">
                          <a:solidFill>
                            <a:schemeClr val="tx2"/>
                          </a:solidFill>
                        </a:rPr>
                        <a:t>Efficiency</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Easy to build</a:t>
                      </a:r>
                    </a:p>
                    <a:p>
                      <a:pPr marL="285750" indent="-285750" latinLnBrk="1">
                        <a:buFont typeface="Arial" pitchFamily="34" charset="0"/>
                        <a:buChar char="•"/>
                      </a:pPr>
                      <a:r>
                        <a:rPr lang="en-US" altLang="ko-KR" dirty="0" smtClean="0">
                          <a:solidFill>
                            <a:schemeClr val="tx2"/>
                          </a:solidFill>
                        </a:rPr>
                        <a:t>Cover less area</a:t>
                      </a:r>
                    </a:p>
                    <a:p>
                      <a:pPr marL="285750" indent="-285750" latinLnBrk="1">
                        <a:buFont typeface="Arial" pitchFamily="34" charset="0"/>
                        <a:buChar char="•"/>
                      </a:pPr>
                      <a:r>
                        <a:rPr lang="en-US" altLang="ko-KR" dirty="0" smtClean="0">
                          <a:solidFill>
                            <a:schemeClr val="tx2"/>
                          </a:solidFill>
                        </a:rPr>
                        <a:t>Good mobility</a:t>
                      </a:r>
                      <a:r>
                        <a:rPr lang="en-US" altLang="ko-KR" baseline="0" dirty="0" smtClean="0">
                          <a:solidFill>
                            <a:schemeClr val="tx2"/>
                          </a:solidFill>
                        </a:rPr>
                        <a:t> in the structure</a:t>
                      </a:r>
                      <a:endParaRPr lang="ko-KR" altLang="en-US" dirty="0">
                        <a:solidFill>
                          <a:schemeClr val="tx2"/>
                        </a:solidFill>
                      </a:endParaRPr>
                    </a:p>
                  </a:txBody>
                  <a:tcPr>
                    <a:noFill/>
                  </a:tcPr>
                </a:tc>
                <a:tc>
                  <a:txBody>
                    <a:bodyPr/>
                    <a:lstStyle/>
                    <a:p>
                      <a:pPr marL="285750" indent="-285750" latinLnBrk="1">
                        <a:buFont typeface="Arial" pitchFamily="34" charset="0"/>
                        <a:buChar char="•"/>
                      </a:pPr>
                      <a:r>
                        <a:rPr lang="en-US" altLang="ko-KR" dirty="0" smtClean="0">
                          <a:solidFill>
                            <a:schemeClr val="tx2"/>
                          </a:solidFill>
                        </a:rPr>
                        <a:t>Easy to implement</a:t>
                      </a:r>
                    </a:p>
                    <a:p>
                      <a:pPr marL="285750" indent="-285750" latinLnBrk="1">
                        <a:buFont typeface="Arial" pitchFamily="34" charset="0"/>
                        <a:buChar char="•"/>
                      </a:pPr>
                      <a:r>
                        <a:rPr lang="en-US" altLang="ko-KR" dirty="0" smtClean="0">
                          <a:solidFill>
                            <a:schemeClr val="tx2"/>
                          </a:solidFill>
                        </a:rPr>
                        <a:t>Smaller size</a:t>
                      </a:r>
                    </a:p>
                    <a:p>
                      <a:pPr marL="285750" indent="-285750" latinLnBrk="1">
                        <a:buFont typeface="Arial" pitchFamily="34" charset="0"/>
                        <a:buChar char="•"/>
                      </a:pPr>
                      <a:r>
                        <a:rPr lang="en-US" altLang="ko-KR" dirty="0" smtClean="0">
                          <a:solidFill>
                            <a:schemeClr val="tx2"/>
                          </a:solidFill>
                        </a:rPr>
                        <a:t>Faster</a:t>
                      </a:r>
                      <a:r>
                        <a:rPr lang="en-US" altLang="ko-KR" baseline="0" dirty="0" smtClean="0">
                          <a:solidFill>
                            <a:schemeClr val="tx2"/>
                          </a:solidFill>
                        </a:rPr>
                        <a:t> execution</a:t>
                      </a:r>
                      <a:endParaRPr lang="ko-KR" altLang="en-US" dirty="0">
                        <a:solidFill>
                          <a:schemeClr val="tx2"/>
                        </a:solidFill>
                      </a:endParaRPr>
                    </a:p>
                  </a:txBody>
                  <a:tcP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33358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225704"/>
            <a:ext cx="10353762" cy="970450"/>
          </a:xfrm>
        </p:spPr>
        <p:txBody>
          <a:bodyPr/>
          <a:lstStyle/>
          <a:p>
            <a:r>
              <a:rPr lang="en-US" altLang="ko-KR" dirty="0" smtClean="0"/>
              <a:t>Object-Oriented Design</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5</a:t>
            </a:fld>
            <a:endParaRPr lang="ko-KR" altLang="en-US"/>
          </a:p>
        </p:txBody>
      </p:sp>
      <p:sp>
        <p:nvSpPr>
          <p:cNvPr id="5" name="Rectangle 2"/>
          <p:cNvSpPr>
            <a:spLocks noChangeArrowheads="1"/>
          </p:cNvSpPr>
          <p:nvPr/>
        </p:nvSpPr>
        <p:spPr bwMode="auto">
          <a:xfrm>
            <a:off x="3675064" y="4093401"/>
            <a:ext cx="7864475" cy="2304256"/>
          </a:xfrm>
          <a:prstGeom prst="rect">
            <a:avLst/>
          </a:prstGeom>
          <a:solidFill>
            <a:schemeClr val="bg1"/>
          </a:solidFill>
          <a:ln w="9525">
            <a:solidFill>
              <a:schemeClr val="tx1"/>
            </a:solidFill>
            <a:miter lim="800000"/>
            <a:headEnd/>
            <a:tailEnd/>
          </a:ln>
        </p:spPr>
        <p:txBody>
          <a:bodyPr wrap="none" anchor="ctr"/>
          <a:lstStyle/>
          <a:p>
            <a:endParaRPr lang="ko-KR" altLang="en-US"/>
          </a:p>
        </p:txBody>
      </p:sp>
      <p:grpSp>
        <p:nvGrpSpPr>
          <p:cNvPr id="6" name="Group 4"/>
          <p:cNvGrpSpPr>
            <a:grpSpLocks/>
          </p:cNvGrpSpPr>
          <p:nvPr/>
        </p:nvGrpSpPr>
        <p:grpSpPr bwMode="auto">
          <a:xfrm>
            <a:off x="3693468" y="1344565"/>
            <a:ext cx="7834312" cy="1981200"/>
            <a:chOff x="419" y="624"/>
            <a:chExt cx="4935" cy="1248"/>
          </a:xfrm>
          <a:solidFill>
            <a:schemeClr val="bg1"/>
          </a:solidFill>
        </p:grpSpPr>
        <p:sp>
          <p:nvSpPr>
            <p:cNvPr id="7" name="Rectangle 5"/>
            <p:cNvSpPr>
              <a:spLocks noChangeArrowheads="1"/>
            </p:cNvSpPr>
            <p:nvPr/>
          </p:nvSpPr>
          <p:spPr bwMode="auto">
            <a:xfrm>
              <a:off x="419" y="624"/>
              <a:ext cx="4935" cy="1248"/>
            </a:xfrm>
            <a:prstGeom prst="rect">
              <a:avLst/>
            </a:prstGeom>
            <a:grpFill/>
            <a:ln w="9525">
              <a:solidFill>
                <a:schemeClr val="tx1"/>
              </a:solidFill>
              <a:miter lim="800000"/>
              <a:headEnd/>
              <a:tailEnd/>
            </a:ln>
          </p:spPr>
          <p:txBody>
            <a:bodyPr wrap="none" anchor="ctr"/>
            <a:lstStyle/>
            <a:p>
              <a:endParaRPr lang="ko-KR" altLang="en-US"/>
            </a:p>
          </p:txBody>
        </p:sp>
        <p:sp>
          <p:nvSpPr>
            <p:cNvPr id="8" name="Rectangle 6"/>
            <p:cNvSpPr>
              <a:spLocks noChangeArrowheads="1"/>
            </p:cNvSpPr>
            <p:nvPr/>
          </p:nvSpPr>
          <p:spPr bwMode="auto">
            <a:xfrm>
              <a:off x="1920" y="651"/>
              <a:ext cx="1900" cy="327"/>
            </a:xfrm>
            <a:prstGeom prst="rect">
              <a:avLst/>
            </a:prstGeom>
            <a:grpFill/>
            <a:ln w="9525">
              <a:noFill/>
              <a:miter lim="800000"/>
              <a:headEnd/>
              <a:tailEnd/>
            </a:ln>
          </p:spPr>
          <p:txBody>
            <a:bodyPr wrap="none">
              <a:spAutoFit/>
            </a:bodyPr>
            <a:lstStyle/>
            <a:p>
              <a:pPr algn="l"/>
              <a:r>
                <a:rPr lang="en-US" altLang="ko-KR" sz="2800" b="1" i="1" u="sng" dirty="0">
                  <a:latin typeface="Arial Narrow" pitchFamily="34" charset="0"/>
                </a:rPr>
                <a:t>Real world concepts</a:t>
              </a:r>
            </a:p>
          </p:txBody>
        </p:sp>
      </p:grpSp>
      <p:sp>
        <p:nvSpPr>
          <p:cNvPr id="16" name="Rectangle 14"/>
          <p:cNvSpPr>
            <a:spLocks noChangeArrowheads="1"/>
          </p:cNvSpPr>
          <p:nvPr/>
        </p:nvSpPr>
        <p:spPr bwMode="auto">
          <a:xfrm>
            <a:off x="5715714" y="5946445"/>
            <a:ext cx="3546538" cy="523220"/>
          </a:xfrm>
          <a:prstGeom prst="rect">
            <a:avLst/>
          </a:prstGeom>
          <a:noFill/>
          <a:ln w="9525">
            <a:noFill/>
            <a:miter lim="800000"/>
            <a:headEnd/>
            <a:tailEnd/>
          </a:ln>
        </p:spPr>
        <p:txBody>
          <a:bodyPr wrap="square">
            <a:spAutoFit/>
          </a:bodyPr>
          <a:lstStyle/>
          <a:p>
            <a:r>
              <a:rPr lang="en-US" altLang="ko-KR" sz="2800" b="1" i="1" u="sng" dirty="0">
                <a:latin typeface="Arial Narrow" pitchFamily="34" charset="0"/>
              </a:rPr>
              <a:t>Software design entities</a:t>
            </a:r>
          </a:p>
        </p:txBody>
      </p:sp>
      <p:pic>
        <p:nvPicPr>
          <p:cNvPr id="3098" name="Picture 26" descr="C:\Users\User\Pictures\Microsoft Clip Organizer\j04326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983" y="1648435"/>
            <a:ext cx="1373460" cy="1373460"/>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C:\Program Files\Microsoft Office\MEDIA\CAGCAT10\j0300520.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42956" y="2040596"/>
            <a:ext cx="9525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29" descr="http://www.tdcommercialbanking.com/tour/images/screen2.gif"/>
          <p:cNvPicPr>
            <a:picLocks noChangeAspect="1" noChangeArrowheads="1"/>
          </p:cNvPicPr>
          <p:nvPr/>
        </p:nvPicPr>
        <p:blipFill rotWithShape="1">
          <a:blip r:embed="rId5">
            <a:extLst>
              <a:ext uri="{28A0092B-C50C-407E-A947-70E740481C1C}">
                <a14:useLocalDpi xmlns:a14="http://schemas.microsoft.com/office/drawing/2010/main" val="0"/>
              </a:ext>
            </a:extLst>
          </a:blip>
          <a:srcRect r="22168" b="6172"/>
          <a:stretch/>
        </p:blipFill>
        <p:spPr bwMode="auto">
          <a:xfrm>
            <a:off x="9390637" y="1724307"/>
            <a:ext cx="1960345" cy="1282176"/>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4053508" y="3021895"/>
            <a:ext cx="1872208" cy="1215522"/>
          </a:xfrm>
          <a:prstGeom prst="downArrow">
            <a:avLst>
              <a:gd name="adj1" fmla="val 7992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Abstract</a:t>
            </a:r>
            <a:endParaRPr lang="ko-KR" altLang="en-US" dirty="0"/>
          </a:p>
        </p:txBody>
      </p:sp>
      <p:sp>
        <p:nvSpPr>
          <p:cNvPr id="29" name="Down Arrow 28"/>
          <p:cNvSpPr/>
          <p:nvPr/>
        </p:nvSpPr>
        <p:spPr>
          <a:xfrm>
            <a:off x="6648326" y="3021895"/>
            <a:ext cx="1872208" cy="1215522"/>
          </a:xfrm>
          <a:prstGeom prst="downArrow">
            <a:avLst>
              <a:gd name="adj1" fmla="val 7992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Abstract</a:t>
            </a:r>
            <a:endParaRPr lang="ko-KR" altLang="en-US" dirty="0"/>
          </a:p>
        </p:txBody>
      </p:sp>
      <p:sp>
        <p:nvSpPr>
          <p:cNvPr id="30" name="Down Arrow 29"/>
          <p:cNvSpPr/>
          <p:nvPr/>
        </p:nvSpPr>
        <p:spPr>
          <a:xfrm>
            <a:off x="9434704" y="3021895"/>
            <a:ext cx="1872208" cy="1215522"/>
          </a:xfrm>
          <a:prstGeom prst="downArrow">
            <a:avLst>
              <a:gd name="adj1" fmla="val 7992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Abstract</a:t>
            </a:r>
            <a:endParaRPr lang="ko-KR" altLang="en-US" dirty="0"/>
          </a:p>
        </p:txBody>
      </p:sp>
      <p:pic>
        <p:nvPicPr>
          <p:cNvPr id="9" name="Picture 8"/>
          <p:cNvPicPr>
            <a:picLocks noChangeAspect="1"/>
          </p:cNvPicPr>
          <p:nvPr/>
        </p:nvPicPr>
        <p:blipFill>
          <a:blip r:embed="rId6"/>
          <a:stretch>
            <a:fillRect/>
          </a:stretch>
        </p:blipFill>
        <p:spPr>
          <a:xfrm>
            <a:off x="3874684" y="4237417"/>
            <a:ext cx="2247900" cy="1752600"/>
          </a:xfrm>
          <a:prstGeom prst="rect">
            <a:avLst/>
          </a:prstGeom>
        </p:spPr>
      </p:pic>
      <p:pic>
        <p:nvPicPr>
          <p:cNvPr id="10" name="Picture 9"/>
          <p:cNvPicPr>
            <a:picLocks noChangeAspect="1"/>
          </p:cNvPicPr>
          <p:nvPr/>
        </p:nvPicPr>
        <p:blipFill>
          <a:blip r:embed="rId7"/>
          <a:stretch>
            <a:fillRect/>
          </a:stretch>
        </p:blipFill>
        <p:spPr>
          <a:xfrm>
            <a:off x="6773863" y="4248482"/>
            <a:ext cx="1666875" cy="1200150"/>
          </a:xfrm>
          <a:prstGeom prst="rect">
            <a:avLst/>
          </a:prstGeom>
        </p:spPr>
      </p:pic>
      <p:pic>
        <p:nvPicPr>
          <p:cNvPr id="11" name="Picture 10"/>
          <p:cNvPicPr>
            <a:picLocks noChangeAspect="1"/>
          </p:cNvPicPr>
          <p:nvPr/>
        </p:nvPicPr>
        <p:blipFill>
          <a:blip r:embed="rId8"/>
          <a:stretch>
            <a:fillRect/>
          </a:stretch>
        </p:blipFill>
        <p:spPr>
          <a:xfrm>
            <a:off x="9390637" y="4250126"/>
            <a:ext cx="1828800" cy="1200150"/>
          </a:xfrm>
          <a:prstGeom prst="rect">
            <a:avLst/>
          </a:prstGeom>
        </p:spPr>
      </p:pic>
    </p:spTree>
    <p:extLst>
      <p:ext uri="{BB962C8B-B14F-4D97-AF65-F5344CB8AC3E}">
        <p14:creationId xmlns:p14="http://schemas.microsoft.com/office/powerpoint/2010/main" val="2756100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402" y="210855"/>
            <a:ext cx="10353762" cy="970450"/>
          </a:xfrm>
        </p:spPr>
        <p:txBody>
          <a:bodyPr/>
          <a:lstStyle/>
          <a:p>
            <a:r>
              <a:rPr lang="en-US" altLang="ko-KR" dirty="0" smtClean="0"/>
              <a:t>What are Class and Instance?</a:t>
            </a:r>
            <a:endParaRPr lang="ko-KR" altLang="en-US" dirty="0"/>
          </a:p>
        </p:txBody>
      </p:sp>
      <p:sp>
        <p:nvSpPr>
          <p:cNvPr id="5" name="Content Placeholder 4"/>
          <p:cNvSpPr>
            <a:spLocks noGrp="1"/>
          </p:cNvSpPr>
          <p:nvPr>
            <p:ph idx="1"/>
          </p:nvPr>
        </p:nvSpPr>
        <p:spPr>
          <a:xfrm>
            <a:off x="5919834" y="1296721"/>
            <a:ext cx="3168352" cy="4925144"/>
          </a:xfrm>
        </p:spPr>
        <p:txBody>
          <a:bodyPr/>
          <a:lstStyle/>
          <a:p>
            <a:r>
              <a:rPr lang="en-US" altLang="ko-KR" dirty="0" smtClean="0"/>
              <a:t>Class vs. Instance</a:t>
            </a:r>
          </a:p>
          <a:p>
            <a:r>
              <a:rPr lang="en-US" altLang="ko-KR" dirty="0" smtClean="0"/>
              <a:t>Class</a:t>
            </a:r>
          </a:p>
          <a:p>
            <a:pPr lvl="1"/>
            <a:r>
              <a:rPr lang="en-US" altLang="ko-KR" dirty="0" smtClean="0"/>
              <a:t>Result of design and implementation</a:t>
            </a:r>
          </a:p>
          <a:p>
            <a:pPr lvl="1"/>
            <a:r>
              <a:rPr lang="en-US" altLang="ko-KR" dirty="0" smtClean="0"/>
              <a:t>Conceptualization</a:t>
            </a:r>
          </a:p>
          <a:p>
            <a:pPr lvl="1"/>
            <a:r>
              <a:rPr lang="en-US" altLang="ko-KR" dirty="0" smtClean="0"/>
              <a:t>Corresponds to design abstractions</a:t>
            </a:r>
          </a:p>
          <a:p>
            <a:r>
              <a:rPr lang="en-US" altLang="ko-KR" dirty="0" smtClean="0"/>
              <a:t>Instance</a:t>
            </a:r>
          </a:p>
          <a:p>
            <a:pPr lvl="1"/>
            <a:r>
              <a:rPr lang="en-US" altLang="ko-KR" dirty="0" smtClean="0"/>
              <a:t>Result of execution</a:t>
            </a:r>
          </a:p>
          <a:p>
            <a:pPr lvl="1"/>
            <a:r>
              <a:rPr lang="en-US" altLang="ko-KR" dirty="0" smtClean="0"/>
              <a:t>Realization</a:t>
            </a:r>
          </a:p>
          <a:p>
            <a:pPr lvl="1"/>
            <a:r>
              <a:rPr lang="en-US" altLang="ko-KR" dirty="0" smtClean="0"/>
              <a:t>Corresponds to real world entities</a:t>
            </a:r>
            <a:endParaRPr lang="ko-KR" altLang="en-US" dirty="0"/>
          </a:p>
        </p:txBody>
      </p:sp>
      <p:pic>
        <p:nvPicPr>
          <p:cNvPr id="7170" name="Picture 2" descr="C:\Users\User\Pictures\Microsoft Clip Organizer\j04326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7997" y="313682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User\Pictures\Microsoft Clip Organizer\j04326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0354" y="312552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User\Pictures\Microsoft Clip Organizer\j04326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2482" y="470981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User\Pictures\Microsoft Clip Organizer\j04326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7997" y="470981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160195" y="4133634"/>
            <a:ext cx="1352037" cy="646331"/>
          </a:xfrm>
          <a:prstGeom prst="rect">
            <a:avLst/>
          </a:prstGeom>
          <a:noFill/>
        </p:spPr>
        <p:txBody>
          <a:bodyPr wrap="none" rtlCol="0">
            <a:spAutoFit/>
          </a:bodyPr>
          <a:lstStyle/>
          <a:p>
            <a:pPr algn="ctr"/>
            <a:r>
              <a:rPr lang="en-US" altLang="ko-KR" b="1" dirty="0"/>
              <a:t>ID: John</a:t>
            </a:r>
            <a:br>
              <a:rPr lang="en-US" altLang="ko-KR" b="1" dirty="0"/>
            </a:br>
            <a:r>
              <a:rPr lang="en-US" altLang="ko-KR" b="1" dirty="0"/>
              <a:t>Acct #: 123</a:t>
            </a:r>
            <a:endParaRPr lang="ko-KR" altLang="en-US" b="1" dirty="0"/>
          </a:p>
        </p:txBody>
      </p:sp>
      <p:sp>
        <p:nvSpPr>
          <p:cNvPr id="13" name="TextBox 12"/>
          <p:cNvSpPr txBox="1"/>
          <p:nvPr/>
        </p:nvSpPr>
        <p:spPr>
          <a:xfrm>
            <a:off x="10528347" y="4135375"/>
            <a:ext cx="1352037" cy="646331"/>
          </a:xfrm>
          <a:prstGeom prst="rect">
            <a:avLst/>
          </a:prstGeom>
          <a:noFill/>
        </p:spPr>
        <p:txBody>
          <a:bodyPr wrap="none" rtlCol="0">
            <a:spAutoFit/>
          </a:bodyPr>
          <a:lstStyle/>
          <a:p>
            <a:pPr algn="ctr"/>
            <a:r>
              <a:rPr lang="en-US" altLang="ko-KR" b="1" dirty="0"/>
              <a:t>ID: Park</a:t>
            </a:r>
            <a:br>
              <a:rPr lang="en-US" altLang="ko-KR" b="1" dirty="0"/>
            </a:br>
            <a:r>
              <a:rPr lang="en-US" altLang="ko-KR" b="1" dirty="0"/>
              <a:t>Acct #: 456</a:t>
            </a:r>
            <a:endParaRPr lang="ko-KR" altLang="en-US" b="1" dirty="0"/>
          </a:p>
        </p:txBody>
      </p:sp>
      <p:sp>
        <p:nvSpPr>
          <p:cNvPr id="14" name="TextBox 13"/>
          <p:cNvSpPr txBox="1"/>
          <p:nvPr/>
        </p:nvSpPr>
        <p:spPr>
          <a:xfrm>
            <a:off x="9160195" y="5645802"/>
            <a:ext cx="1352037" cy="646331"/>
          </a:xfrm>
          <a:prstGeom prst="rect">
            <a:avLst/>
          </a:prstGeom>
          <a:noFill/>
        </p:spPr>
        <p:txBody>
          <a:bodyPr wrap="none" rtlCol="0">
            <a:spAutoFit/>
          </a:bodyPr>
          <a:lstStyle/>
          <a:p>
            <a:pPr algn="ctr"/>
            <a:r>
              <a:rPr lang="en-US" altLang="ko-KR" b="1" dirty="0"/>
              <a:t>ID: Kim</a:t>
            </a:r>
            <a:br>
              <a:rPr lang="en-US" altLang="ko-KR" b="1" dirty="0"/>
            </a:br>
            <a:r>
              <a:rPr lang="en-US" altLang="ko-KR" b="1" dirty="0"/>
              <a:t>Acct #: 789</a:t>
            </a:r>
            <a:endParaRPr lang="ko-KR" altLang="en-US" b="1" dirty="0"/>
          </a:p>
        </p:txBody>
      </p:sp>
      <p:sp>
        <p:nvSpPr>
          <p:cNvPr id="15" name="TextBox 14"/>
          <p:cNvSpPr txBox="1"/>
          <p:nvPr/>
        </p:nvSpPr>
        <p:spPr>
          <a:xfrm>
            <a:off x="10528347" y="5647543"/>
            <a:ext cx="1352037" cy="646331"/>
          </a:xfrm>
          <a:prstGeom prst="rect">
            <a:avLst/>
          </a:prstGeom>
          <a:noFill/>
        </p:spPr>
        <p:txBody>
          <a:bodyPr wrap="none" rtlCol="0">
            <a:spAutoFit/>
          </a:bodyPr>
          <a:lstStyle/>
          <a:p>
            <a:pPr algn="ctr"/>
            <a:r>
              <a:rPr lang="en-US" altLang="ko-KR" b="1" dirty="0"/>
              <a:t>ID: </a:t>
            </a:r>
            <a:r>
              <a:rPr lang="en-US" altLang="ko-KR" b="1" dirty="0" err="1"/>
              <a:t>Koh</a:t>
            </a:r>
            <a:r>
              <a:rPr lang="en-US" altLang="ko-KR" b="1" dirty="0"/>
              <a:t/>
            </a:r>
            <a:br>
              <a:rPr lang="en-US" altLang="ko-KR" b="1" dirty="0"/>
            </a:br>
            <a:r>
              <a:rPr lang="en-US" altLang="ko-KR" b="1" dirty="0"/>
              <a:t>Acct #: 035</a:t>
            </a:r>
            <a:endParaRPr lang="ko-KR" altLang="en-US" b="1" dirty="0"/>
          </a:p>
        </p:txBody>
      </p:sp>
      <p:pic>
        <p:nvPicPr>
          <p:cNvPr id="16" name="Picture 2" descr="http://t1.gstatic.com/images?q=tbn:ANd9GcSS_yXSQawQSoYlzofHBu9uyXs_OGkxiuloNxuCO4jHOBnvOyR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6754" y="1312861"/>
            <a:ext cx="2016224" cy="16210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User\Pictures\Microsoft Clip Organizer\j043162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338" y="3240164"/>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User\Pictures\Microsoft Clip Organizer\j0431627.png"/>
          <p:cNvPicPr>
            <a:picLocks noChangeAspect="1" noChangeArrowheads="1"/>
          </p:cNvPicPr>
          <p:nvPr/>
        </p:nvPicPr>
        <p:blipFill>
          <a:blip r:embed="rId9">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8338" y="4355719"/>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User\Pictures\Microsoft Clip Organizer\j0431627.png"/>
          <p:cNvPicPr>
            <a:picLocks noChangeAspect="1" noChangeArrowheads="1"/>
          </p:cNvPicPr>
          <p:nvPr/>
        </p:nvPicPr>
        <p:blipFill>
          <a:blip r:embed="rId11">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44482" y="3268399"/>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User\Pictures\Microsoft Clip Organizer\j0431627.png"/>
          <p:cNvPicPr>
            <a:picLocks noChangeAspect="1" noChangeArrowheads="1"/>
          </p:cNvPicPr>
          <p:nvPr/>
        </p:nvPicPr>
        <p:blipFill>
          <a:blip r:embed="rId12">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544482" y="4383954"/>
            <a:ext cx="1087320" cy="10873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3"/>
          <a:stretch>
            <a:fillRect/>
          </a:stretch>
        </p:blipFill>
        <p:spPr>
          <a:xfrm>
            <a:off x="9430509" y="1161682"/>
            <a:ext cx="2247900" cy="1752600"/>
          </a:xfrm>
          <a:prstGeom prst="rect">
            <a:avLst/>
          </a:prstGeom>
        </p:spPr>
      </p:pic>
      <p:sp>
        <p:nvSpPr>
          <p:cNvPr id="21" name="Slide Number Placeholder 4"/>
          <p:cNvSpPr>
            <a:spLocks noGrp="1"/>
          </p:cNvSpPr>
          <p:nvPr>
            <p:ph type="sldNum" sz="quarter" idx="12"/>
          </p:nvPr>
        </p:nvSpPr>
        <p:spPr>
          <a:xfrm>
            <a:off x="11280577" y="6620808"/>
            <a:ext cx="828212" cy="216024"/>
          </a:xfrm>
        </p:spPr>
        <p:txBody>
          <a:bodyPr/>
          <a:lstStyle/>
          <a:p>
            <a:r>
              <a:rPr lang="en-US" altLang="ko-KR" dirty="0" smtClean="0"/>
              <a:t>6</a:t>
            </a:r>
            <a:endParaRPr lang="ko-KR" altLang="en-US" dirty="0"/>
          </a:p>
        </p:txBody>
      </p:sp>
    </p:spTree>
    <p:extLst>
      <p:ext uri="{BB962C8B-B14F-4D97-AF65-F5344CB8AC3E}">
        <p14:creationId xmlns:p14="http://schemas.microsoft.com/office/powerpoint/2010/main" val="3837839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059" y="240316"/>
            <a:ext cx="10353762" cy="970450"/>
          </a:xfrm>
        </p:spPr>
        <p:txBody>
          <a:bodyPr/>
          <a:lstStyle/>
          <a:p>
            <a:r>
              <a:rPr lang="en-US" altLang="ko-KR" dirty="0" smtClean="0"/>
              <a:t>Software Design as House </a:t>
            </a:r>
            <a:r>
              <a:rPr lang="en-US" altLang="ko-KR" dirty="0" err="1" smtClean="0"/>
              <a:t>Floorplan</a:t>
            </a:r>
            <a:endParaRPr lang="ko-KR" altLang="en-US" dirty="0"/>
          </a:p>
        </p:txBody>
      </p:sp>
      <p:sp>
        <p:nvSpPr>
          <p:cNvPr id="3" name="Content Placeholder 2"/>
          <p:cNvSpPr>
            <a:spLocks noGrp="1"/>
          </p:cNvSpPr>
          <p:nvPr>
            <p:ph idx="1"/>
          </p:nvPr>
        </p:nvSpPr>
        <p:spPr>
          <a:xfrm>
            <a:off x="3238500" y="1641022"/>
            <a:ext cx="4186808" cy="4925144"/>
          </a:xfrm>
        </p:spPr>
        <p:txBody>
          <a:bodyPr>
            <a:normAutofit/>
          </a:bodyPr>
          <a:lstStyle/>
          <a:p>
            <a:r>
              <a:rPr lang="en-US" altLang="ko-KR" dirty="0" smtClean="0"/>
              <a:t>After your graduation, some of you will be constructors of software</a:t>
            </a:r>
          </a:p>
          <a:p>
            <a:pPr lvl="1"/>
            <a:r>
              <a:rPr lang="en-US" altLang="ko-KR" dirty="0" smtClean="0"/>
              <a:t>Mainly design</a:t>
            </a:r>
          </a:p>
          <a:p>
            <a:pPr lvl="1"/>
            <a:r>
              <a:rPr lang="en-US" altLang="ko-KR" dirty="0" smtClean="0"/>
              <a:t>Some coding </a:t>
            </a:r>
          </a:p>
          <a:p>
            <a:r>
              <a:rPr lang="en-US" altLang="ko-KR" dirty="0" smtClean="0"/>
              <a:t>Need to learn how to communicate your colleagues</a:t>
            </a:r>
          </a:p>
          <a:p>
            <a:pPr lvl="1"/>
            <a:r>
              <a:rPr lang="en-US" altLang="ko-KR" dirty="0" smtClean="0"/>
              <a:t>Learn standard</a:t>
            </a:r>
          </a:p>
          <a:p>
            <a:pPr lvl="1"/>
            <a:r>
              <a:rPr lang="en-US" altLang="ko-KR" dirty="0" smtClean="0"/>
              <a:t>Learn how to represent your design to your boss</a:t>
            </a:r>
          </a:p>
          <a:p>
            <a:r>
              <a:rPr lang="en-US" altLang="ko-KR" dirty="0" smtClean="0"/>
              <a:t>In software engineering,</a:t>
            </a:r>
          </a:p>
          <a:p>
            <a:pPr lvl="1"/>
            <a:r>
              <a:rPr lang="en-US" altLang="ko-KR" dirty="0" smtClean="0"/>
              <a:t>UML is the standard</a:t>
            </a:r>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7</a:t>
            </a:fld>
            <a:endParaRPr lang="ko-KR" altLang="en-US"/>
          </a:p>
        </p:txBody>
      </p:sp>
      <p:pic>
        <p:nvPicPr>
          <p:cNvPr id="2050" name="Picture 2" descr="http://www.openscenegraph.org/projects/osg/raw-attachment/wiki/Support/ReferenceGuides/Osg/osgUM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1332" y="3469823"/>
            <a:ext cx="4023736" cy="31092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t1.gstatic.com/images?q=tbn:ANd9GcSS_yXSQawQSoYlzofHBu9uyXs_OGkxiuloNxuCO4jHOBnvOy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8848" y="1404815"/>
            <a:ext cx="2506220" cy="201500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7087" y="2412315"/>
            <a:ext cx="1805548" cy="904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1048" y="6084745"/>
            <a:ext cx="4044305" cy="492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914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43168" y="2806005"/>
            <a:ext cx="4752975" cy="2571750"/>
          </a:xfrm>
          <a:prstGeom prst="rect">
            <a:avLst/>
          </a:prstGeom>
        </p:spPr>
      </p:pic>
      <p:sp>
        <p:nvSpPr>
          <p:cNvPr id="30722" name="Rectangle 2"/>
          <p:cNvSpPr>
            <a:spLocks noGrp="1" noChangeArrowheads="1"/>
          </p:cNvSpPr>
          <p:nvPr>
            <p:ph type="title"/>
          </p:nvPr>
        </p:nvSpPr>
        <p:spPr>
          <a:xfrm>
            <a:off x="3412672" y="416417"/>
            <a:ext cx="8321842" cy="685800"/>
          </a:xfrm>
        </p:spPr>
        <p:txBody>
          <a:bodyPr>
            <a:normAutofit fontScale="90000"/>
          </a:bodyPr>
          <a:lstStyle/>
          <a:p>
            <a:r>
              <a:rPr lang="en-US" altLang="ko-KR" dirty="0" smtClean="0">
                <a:ea typeface="굴림" pitchFamily="50" charset="-127"/>
              </a:rPr>
              <a:t>UML notation : Class and Instance</a:t>
            </a:r>
          </a:p>
        </p:txBody>
      </p:sp>
      <p:grpSp>
        <p:nvGrpSpPr>
          <p:cNvPr id="6" name="Group 5"/>
          <p:cNvGrpSpPr/>
          <p:nvPr/>
        </p:nvGrpSpPr>
        <p:grpSpPr>
          <a:xfrm>
            <a:off x="3744874" y="1252686"/>
            <a:ext cx="1379538" cy="609600"/>
            <a:chOff x="759828" y="1742778"/>
            <a:chExt cx="1379538" cy="609600"/>
          </a:xfrm>
        </p:grpSpPr>
        <p:sp>
          <p:nvSpPr>
            <p:cNvPr id="30736" name="Rectangle 22"/>
            <p:cNvSpPr>
              <a:spLocks noChangeArrowheads="1"/>
            </p:cNvSpPr>
            <p:nvPr/>
          </p:nvSpPr>
          <p:spPr bwMode="auto">
            <a:xfrm>
              <a:off x="759828" y="1988840"/>
              <a:ext cx="1379538" cy="363538"/>
            </a:xfrm>
            <a:prstGeom prst="rect">
              <a:avLst/>
            </a:prstGeom>
            <a:solidFill>
              <a:schemeClr val="bg1"/>
            </a:solidFill>
            <a:ln w="19050">
              <a:solidFill>
                <a:schemeClr val="tx1"/>
              </a:solidFill>
              <a:miter lim="800000"/>
              <a:headEnd/>
              <a:tailEnd/>
            </a:ln>
          </p:spPr>
          <p:txBody>
            <a:bodyPr wrap="none" anchor="ctr"/>
            <a:lstStyle/>
            <a:p>
              <a:pPr algn="ctr"/>
              <a:r>
                <a:rPr lang="en-US" altLang="ko-KR" i="1" dirty="0">
                  <a:latin typeface="Arial Narrow" pitchFamily="34" charset="0"/>
                </a:rPr>
                <a:t>Person</a:t>
              </a:r>
            </a:p>
          </p:txBody>
        </p:sp>
        <p:sp>
          <p:nvSpPr>
            <p:cNvPr id="30739" name="Text Box 25"/>
            <p:cNvSpPr txBox="1">
              <a:spLocks noChangeArrowheads="1"/>
            </p:cNvSpPr>
            <p:nvPr/>
          </p:nvSpPr>
          <p:spPr bwMode="auto">
            <a:xfrm>
              <a:off x="832853" y="1742778"/>
              <a:ext cx="1233488" cy="246062"/>
            </a:xfrm>
            <a:prstGeom prst="rect">
              <a:avLst/>
            </a:prstGeom>
            <a:noFill/>
            <a:ln w="9525">
              <a:noFill/>
              <a:miter lim="800000"/>
              <a:headEnd/>
              <a:tailEnd/>
            </a:ln>
          </p:spPr>
          <p:txBody>
            <a:bodyPr wrap="none" lIns="0" tIns="0" rIns="0" bIns="0">
              <a:spAutoFit/>
            </a:bodyPr>
            <a:lstStyle/>
            <a:p>
              <a:pPr algn="l"/>
              <a:r>
                <a:rPr lang="en-US" altLang="ko-KR" sz="1600" dirty="0"/>
                <a:t>Abstract class</a:t>
              </a:r>
            </a:p>
          </p:txBody>
        </p:sp>
      </p:grpSp>
      <p:grpSp>
        <p:nvGrpSpPr>
          <p:cNvPr id="4" name="Group 3"/>
          <p:cNvGrpSpPr/>
          <p:nvPr/>
        </p:nvGrpSpPr>
        <p:grpSpPr>
          <a:xfrm>
            <a:off x="7696024" y="1236297"/>
            <a:ext cx="1431925" cy="624403"/>
            <a:chOff x="4640262" y="1726388"/>
            <a:chExt cx="1431925" cy="624403"/>
          </a:xfrm>
        </p:grpSpPr>
        <p:sp>
          <p:nvSpPr>
            <p:cNvPr id="30737" name="Rectangle 23"/>
            <p:cNvSpPr>
              <a:spLocks noChangeArrowheads="1"/>
            </p:cNvSpPr>
            <p:nvPr/>
          </p:nvSpPr>
          <p:spPr bwMode="auto">
            <a:xfrm>
              <a:off x="4665663" y="1987253"/>
              <a:ext cx="1381125" cy="363538"/>
            </a:xfrm>
            <a:prstGeom prst="rect">
              <a:avLst/>
            </a:prstGeom>
            <a:solidFill>
              <a:schemeClr val="bg1"/>
            </a:solidFill>
            <a:ln w="19050">
              <a:solidFill>
                <a:schemeClr val="tx1"/>
              </a:solidFill>
              <a:miter lim="800000"/>
              <a:headEnd/>
              <a:tailEnd/>
            </a:ln>
          </p:spPr>
          <p:txBody>
            <a:bodyPr wrap="none" anchor="ctr"/>
            <a:lstStyle/>
            <a:p>
              <a:pPr algn="ctr"/>
              <a:r>
                <a:rPr lang="en-US" altLang="ko-KR" u="sng" dirty="0">
                  <a:latin typeface="Arial Narrow" pitchFamily="34" charset="0"/>
                </a:rPr>
                <a:t>Park::Customer</a:t>
              </a:r>
            </a:p>
          </p:txBody>
        </p:sp>
        <p:sp>
          <p:nvSpPr>
            <p:cNvPr id="30740" name="Text Box 26"/>
            <p:cNvSpPr txBox="1">
              <a:spLocks noChangeArrowheads="1"/>
            </p:cNvSpPr>
            <p:nvPr/>
          </p:nvSpPr>
          <p:spPr bwMode="auto">
            <a:xfrm>
              <a:off x="4640262" y="1726388"/>
              <a:ext cx="1431925" cy="244475"/>
            </a:xfrm>
            <a:prstGeom prst="rect">
              <a:avLst/>
            </a:prstGeom>
            <a:noFill/>
            <a:ln w="9525">
              <a:noFill/>
              <a:miter lim="800000"/>
              <a:headEnd/>
              <a:tailEnd/>
            </a:ln>
          </p:spPr>
          <p:txBody>
            <a:bodyPr wrap="none" lIns="0" tIns="0" rIns="0" bIns="0">
              <a:spAutoFit/>
            </a:bodyPr>
            <a:lstStyle/>
            <a:p>
              <a:pPr algn="l"/>
              <a:r>
                <a:rPr lang="en-US" altLang="ko-KR" sz="1600" dirty="0"/>
                <a:t>Named instance</a:t>
              </a:r>
            </a:p>
          </p:txBody>
        </p:sp>
      </p:grpSp>
      <p:grpSp>
        <p:nvGrpSpPr>
          <p:cNvPr id="3" name="Group 2"/>
          <p:cNvGrpSpPr/>
          <p:nvPr/>
        </p:nvGrpSpPr>
        <p:grpSpPr>
          <a:xfrm>
            <a:off x="9723190" y="1219907"/>
            <a:ext cx="1655762" cy="607841"/>
            <a:chOff x="6738144" y="1709998"/>
            <a:chExt cx="1655762" cy="607841"/>
          </a:xfrm>
        </p:grpSpPr>
        <p:sp>
          <p:nvSpPr>
            <p:cNvPr id="30738" name="Rectangle 24"/>
            <p:cNvSpPr>
              <a:spLocks noChangeArrowheads="1"/>
            </p:cNvSpPr>
            <p:nvPr/>
          </p:nvSpPr>
          <p:spPr bwMode="auto">
            <a:xfrm>
              <a:off x="6916652" y="1954301"/>
              <a:ext cx="1381125" cy="363538"/>
            </a:xfrm>
            <a:prstGeom prst="rect">
              <a:avLst/>
            </a:prstGeom>
            <a:solidFill>
              <a:schemeClr val="bg1"/>
            </a:solidFill>
            <a:ln w="19050">
              <a:solidFill>
                <a:schemeClr val="tx1"/>
              </a:solidFill>
              <a:miter lim="800000"/>
              <a:headEnd/>
              <a:tailEnd/>
            </a:ln>
          </p:spPr>
          <p:txBody>
            <a:bodyPr wrap="none" anchor="ctr"/>
            <a:lstStyle/>
            <a:p>
              <a:pPr algn="ctr"/>
              <a:r>
                <a:rPr lang="en-US" altLang="ko-KR" u="sng" dirty="0">
                  <a:latin typeface="Arial Narrow" pitchFamily="34" charset="0"/>
                </a:rPr>
                <a:t>:Customer</a:t>
              </a:r>
            </a:p>
          </p:txBody>
        </p:sp>
        <p:sp>
          <p:nvSpPr>
            <p:cNvPr id="30741" name="Text Box 27"/>
            <p:cNvSpPr txBox="1">
              <a:spLocks noChangeArrowheads="1"/>
            </p:cNvSpPr>
            <p:nvPr/>
          </p:nvSpPr>
          <p:spPr bwMode="auto">
            <a:xfrm>
              <a:off x="6738144" y="1709998"/>
              <a:ext cx="1655762" cy="244475"/>
            </a:xfrm>
            <a:prstGeom prst="rect">
              <a:avLst/>
            </a:prstGeom>
            <a:noFill/>
            <a:ln w="9525">
              <a:noFill/>
              <a:miter lim="800000"/>
              <a:headEnd/>
              <a:tailEnd/>
            </a:ln>
          </p:spPr>
          <p:txBody>
            <a:bodyPr wrap="none" lIns="0" tIns="0" rIns="0" bIns="0">
              <a:spAutoFit/>
            </a:bodyPr>
            <a:lstStyle/>
            <a:p>
              <a:pPr algn="l"/>
              <a:r>
                <a:rPr lang="en-US" altLang="ko-KR" sz="1600" dirty="0"/>
                <a:t>Unnamed instance</a:t>
              </a:r>
            </a:p>
          </p:txBody>
        </p:sp>
      </p:grpSp>
      <p:grpSp>
        <p:nvGrpSpPr>
          <p:cNvPr id="5" name="Group 4"/>
          <p:cNvGrpSpPr/>
          <p:nvPr/>
        </p:nvGrpSpPr>
        <p:grpSpPr>
          <a:xfrm>
            <a:off x="5719656" y="1252686"/>
            <a:ext cx="1381125" cy="609600"/>
            <a:chOff x="2538413" y="1742778"/>
            <a:chExt cx="1381125" cy="609600"/>
          </a:xfrm>
        </p:grpSpPr>
        <p:sp>
          <p:nvSpPr>
            <p:cNvPr id="30744" name="Rectangle 22"/>
            <p:cNvSpPr>
              <a:spLocks noChangeArrowheads="1"/>
            </p:cNvSpPr>
            <p:nvPr/>
          </p:nvSpPr>
          <p:spPr bwMode="auto">
            <a:xfrm>
              <a:off x="2538413" y="1988840"/>
              <a:ext cx="1381125" cy="363538"/>
            </a:xfrm>
            <a:prstGeom prst="rect">
              <a:avLst/>
            </a:prstGeom>
            <a:solidFill>
              <a:schemeClr val="bg1"/>
            </a:solidFill>
            <a:ln w="19050">
              <a:solidFill>
                <a:schemeClr val="tx1"/>
              </a:solidFill>
              <a:miter lim="800000"/>
              <a:headEnd/>
              <a:tailEnd/>
            </a:ln>
          </p:spPr>
          <p:txBody>
            <a:bodyPr wrap="none" anchor="ctr"/>
            <a:lstStyle/>
            <a:p>
              <a:pPr algn="ctr"/>
              <a:r>
                <a:rPr lang="en-US" altLang="ko-KR" dirty="0">
                  <a:latin typeface="Arial Narrow" pitchFamily="34" charset="0"/>
                </a:rPr>
                <a:t>Customer</a:t>
              </a:r>
            </a:p>
          </p:txBody>
        </p:sp>
        <p:sp>
          <p:nvSpPr>
            <p:cNvPr id="30745" name="Text Box 25"/>
            <p:cNvSpPr txBox="1">
              <a:spLocks noChangeArrowheads="1"/>
            </p:cNvSpPr>
            <p:nvPr/>
          </p:nvSpPr>
          <p:spPr bwMode="auto">
            <a:xfrm>
              <a:off x="3001168" y="1742778"/>
              <a:ext cx="461665" cy="246221"/>
            </a:xfrm>
            <a:prstGeom prst="rect">
              <a:avLst/>
            </a:prstGeom>
            <a:noFill/>
            <a:ln w="9525">
              <a:noFill/>
              <a:miter lim="800000"/>
              <a:headEnd/>
              <a:tailEnd/>
            </a:ln>
          </p:spPr>
          <p:txBody>
            <a:bodyPr wrap="none" lIns="0" tIns="0" rIns="0" bIns="0">
              <a:spAutoFit/>
            </a:bodyPr>
            <a:lstStyle/>
            <a:p>
              <a:pPr algn="l"/>
              <a:r>
                <a:rPr lang="en-US" altLang="ko-KR" sz="1600" dirty="0"/>
                <a:t>Class</a:t>
              </a:r>
            </a:p>
          </p:txBody>
        </p:sp>
      </p:grpSp>
      <p:sp>
        <p:nvSpPr>
          <p:cNvPr id="7" name="Rectangular Callout 6"/>
          <p:cNvSpPr/>
          <p:nvPr/>
        </p:nvSpPr>
        <p:spPr>
          <a:xfrm>
            <a:off x="7368208" y="2219722"/>
            <a:ext cx="1935986" cy="504056"/>
          </a:xfrm>
          <a:prstGeom prst="wedgeRectCallout">
            <a:avLst>
              <a:gd name="adj1" fmla="val -108514"/>
              <a:gd name="adj2" fmla="val 9355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Class Name</a:t>
            </a:r>
            <a:endParaRPr lang="ko-KR" altLang="en-US" dirty="0">
              <a:solidFill>
                <a:schemeClr val="tx1"/>
              </a:solidFill>
            </a:endParaRPr>
          </a:p>
        </p:txBody>
      </p:sp>
      <p:sp>
        <p:nvSpPr>
          <p:cNvPr id="40" name="Rectangular Callout 39"/>
          <p:cNvSpPr/>
          <p:nvPr/>
        </p:nvSpPr>
        <p:spPr>
          <a:xfrm>
            <a:off x="2247410" y="2219722"/>
            <a:ext cx="1935986" cy="504056"/>
          </a:xfrm>
          <a:prstGeom prst="wedgeRectCallout">
            <a:avLst>
              <a:gd name="adj1" fmla="val 99987"/>
              <a:gd name="adj2" fmla="val 9518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Instance Name</a:t>
            </a:r>
            <a:endParaRPr lang="ko-KR" altLang="en-US" dirty="0">
              <a:solidFill>
                <a:schemeClr val="tx1"/>
              </a:solidFill>
            </a:endParaRPr>
          </a:p>
        </p:txBody>
      </p:sp>
      <p:sp>
        <p:nvSpPr>
          <p:cNvPr id="41" name="Rectangular Callout 40"/>
          <p:cNvSpPr/>
          <p:nvPr/>
        </p:nvSpPr>
        <p:spPr>
          <a:xfrm>
            <a:off x="8411986" y="3155826"/>
            <a:ext cx="3419872" cy="1028006"/>
          </a:xfrm>
          <a:prstGeom prst="wedgeRectCallout">
            <a:avLst>
              <a:gd name="adj1" fmla="val -105638"/>
              <a:gd name="adj2" fmla="val 48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Member variables</a:t>
            </a:r>
          </a:p>
          <a:p>
            <a:pPr algn="ctr"/>
            <a:r>
              <a:rPr lang="en-US" altLang="ko-KR" dirty="0">
                <a:solidFill>
                  <a:schemeClr val="tx1"/>
                </a:solidFill>
              </a:rPr>
              <a:t>+-#(name):(type)=(default value)</a:t>
            </a:r>
            <a:endParaRPr lang="ko-KR" altLang="en-US" dirty="0">
              <a:solidFill>
                <a:schemeClr val="tx1"/>
              </a:solidFill>
            </a:endParaRPr>
          </a:p>
        </p:txBody>
      </p:sp>
      <p:sp>
        <p:nvSpPr>
          <p:cNvPr id="42" name="Rectangular Callout 41"/>
          <p:cNvSpPr/>
          <p:nvPr/>
        </p:nvSpPr>
        <p:spPr>
          <a:xfrm>
            <a:off x="6410518" y="5480892"/>
            <a:ext cx="3419872" cy="1028006"/>
          </a:xfrm>
          <a:prstGeom prst="wedgeRectCallout">
            <a:avLst>
              <a:gd name="adj1" fmla="val -30169"/>
              <a:gd name="adj2" fmla="val -6194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Methods</a:t>
            </a:r>
          </a:p>
          <a:p>
            <a:pPr algn="ctr"/>
            <a:r>
              <a:rPr lang="en-US" altLang="ko-KR" dirty="0">
                <a:solidFill>
                  <a:schemeClr val="tx1"/>
                </a:solidFill>
              </a:rPr>
              <a:t>+-#(name)(arguments):(type)</a:t>
            </a:r>
            <a:endParaRPr lang="ko-KR" altLang="en-US" dirty="0">
              <a:solidFill>
                <a:schemeClr val="tx1"/>
              </a:solidFill>
            </a:endParaRPr>
          </a:p>
        </p:txBody>
      </p:sp>
      <p:sp>
        <p:nvSpPr>
          <p:cNvPr id="43" name="Rectangular Callout 42"/>
          <p:cNvSpPr/>
          <p:nvPr/>
        </p:nvSpPr>
        <p:spPr>
          <a:xfrm>
            <a:off x="1276235" y="4523978"/>
            <a:ext cx="1935986" cy="1440160"/>
          </a:xfrm>
          <a:prstGeom prst="wedgeRectCallout">
            <a:avLst>
              <a:gd name="adj1" fmla="val 56159"/>
              <a:gd name="adj2" fmla="val -10877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Visibility options</a:t>
            </a:r>
          </a:p>
          <a:p>
            <a:pPr algn="ctr"/>
            <a:r>
              <a:rPr lang="en-US" altLang="ko-KR" dirty="0">
                <a:solidFill>
                  <a:schemeClr val="tx1"/>
                </a:solidFill>
              </a:rPr>
              <a:t>+ </a:t>
            </a:r>
            <a:r>
              <a:rPr lang="en-US" altLang="ko-KR" dirty="0">
                <a:solidFill>
                  <a:schemeClr val="tx1"/>
                </a:solidFill>
                <a:sym typeface="Wingdings" pitchFamily="2" charset="2"/>
              </a:rPr>
              <a:t> public</a:t>
            </a:r>
          </a:p>
          <a:p>
            <a:pPr algn="ctr"/>
            <a:r>
              <a:rPr lang="en-US" altLang="ko-KR" dirty="0">
                <a:solidFill>
                  <a:schemeClr val="tx1"/>
                </a:solidFill>
                <a:sym typeface="Wingdings" pitchFamily="2" charset="2"/>
              </a:rPr>
              <a:t>#  protected</a:t>
            </a:r>
          </a:p>
          <a:p>
            <a:pPr algn="ctr"/>
            <a:r>
              <a:rPr lang="en-US" altLang="ko-KR" dirty="0">
                <a:solidFill>
                  <a:schemeClr val="tx1"/>
                </a:solidFill>
                <a:sym typeface="Wingdings" pitchFamily="2" charset="2"/>
              </a:rPr>
              <a:t>-  private</a:t>
            </a:r>
            <a:endParaRPr lang="ko-KR" altLang="en-US" dirty="0">
              <a:solidFill>
                <a:schemeClr val="tx1"/>
              </a:solidFill>
            </a:endParaRPr>
          </a:p>
        </p:txBody>
      </p:sp>
      <p:sp>
        <p:nvSpPr>
          <p:cNvPr id="21" name="Slide Number Placeholder 4"/>
          <p:cNvSpPr>
            <a:spLocks noGrp="1"/>
          </p:cNvSpPr>
          <p:nvPr>
            <p:ph type="sldNum" sz="quarter" idx="12"/>
          </p:nvPr>
        </p:nvSpPr>
        <p:spPr>
          <a:xfrm>
            <a:off x="11280577" y="6620808"/>
            <a:ext cx="828212" cy="216024"/>
          </a:xfrm>
        </p:spPr>
        <p:txBody>
          <a:bodyPr/>
          <a:lstStyle/>
          <a:p>
            <a:r>
              <a:rPr lang="en-US" altLang="ko-KR" dirty="0" smtClean="0"/>
              <a:t>8</a:t>
            </a:r>
            <a:endParaRPr lang="ko-KR" altLang="en-US" dirty="0"/>
          </a:p>
        </p:txBody>
      </p:sp>
    </p:spTree>
    <p:extLst>
      <p:ext uri="{BB962C8B-B14F-4D97-AF65-F5344CB8AC3E}">
        <p14:creationId xmlns:p14="http://schemas.microsoft.com/office/powerpoint/2010/main" val="2158069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ular Callout 22"/>
          <p:cNvSpPr/>
          <p:nvPr/>
        </p:nvSpPr>
        <p:spPr>
          <a:xfrm>
            <a:off x="3876328" y="3841048"/>
            <a:ext cx="2448272" cy="1886873"/>
          </a:xfrm>
          <a:prstGeom prst="wedgeRectCallout">
            <a:avLst>
              <a:gd name="adj1" fmla="val 701"/>
              <a:gd name="adj2" fmla="val 6162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Building Architecture</a:t>
            </a:r>
          </a:p>
          <a:p>
            <a:pPr algn="ctr"/>
            <a:r>
              <a:rPr lang="en-US" altLang="ko-KR" sz="1400" dirty="0">
                <a:solidFill>
                  <a:schemeClr val="tx1"/>
                </a:solidFill>
              </a:rPr>
              <a:t>I care overall composition</a:t>
            </a: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p:txBody>
      </p:sp>
      <p:sp>
        <p:nvSpPr>
          <p:cNvPr id="12" name="Rectangular Callout 11"/>
          <p:cNvSpPr/>
          <p:nvPr/>
        </p:nvSpPr>
        <p:spPr>
          <a:xfrm>
            <a:off x="9420944" y="3841049"/>
            <a:ext cx="2448272" cy="1886873"/>
          </a:xfrm>
          <a:prstGeom prst="wedgeRectCallout">
            <a:avLst>
              <a:gd name="adj1" fmla="val 2384"/>
              <a:gd name="adj2" fmla="val 6730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Interior Designer</a:t>
            </a:r>
          </a:p>
          <a:p>
            <a:pPr algn="ctr"/>
            <a:r>
              <a:rPr lang="en-US" altLang="ko-KR" sz="1400" dirty="0">
                <a:solidFill>
                  <a:schemeClr val="tx1"/>
                </a:solidFill>
              </a:rPr>
              <a:t>I care inside implementation</a:t>
            </a: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a:p>
            <a:pPr algn="ctr"/>
            <a:endParaRPr lang="en-US" altLang="ko-KR" dirty="0">
              <a:solidFill>
                <a:schemeClr val="tx1"/>
              </a:solidFill>
            </a:endParaRPr>
          </a:p>
        </p:txBody>
      </p:sp>
      <p:sp>
        <p:nvSpPr>
          <p:cNvPr id="21506" name="Rectangle 2"/>
          <p:cNvSpPr>
            <a:spLocks noGrp="1" noChangeArrowheads="1"/>
          </p:cNvSpPr>
          <p:nvPr>
            <p:ph type="title"/>
          </p:nvPr>
        </p:nvSpPr>
        <p:spPr>
          <a:xfrm>
            <a:off x="1981200" y="44624"/>
            <a:ext cx="8435280" cy="576064"/>
          </a:xfrm>
        </p:spPr>
        <p:txBody>
          <a:bodyPr>
            <a:normAutofit fontScale="90000"/>
          </a:bodyPr>
          <a:lstStyle/>
          <a:p>
            <a:r>
              <a:rPr lang="en-US" altLang="ko-KR" dirty="0" smtClean="0">
                <a:ea typeface="굴림" pitchFamily="50" charset="-127"/>
              </a:rPr>
              <a:t>Encapsulation</a:t>
            </a:r>
          </a:p>
        </p:txBody>
      </p:sp>
      <p:sp>
        <p:nvSpPr>
          <p:cNvPr id="21507" name="Rectangle 3"/>
          <p:cNvSpPr>
            <a:spLocks noGrp="1" noChangeArrowheads="1"/>
          </p:cNvSpPr>
          <p:nvPr>
            <p:ph idx="1"/>
          </p:nvPr>
        </p:nvSpPr>
        <p:spPr>
          <a:xfrm>
            <a:off x="3420192" y="678926"/>
            <a:ext cx="8124825" cy="3071824"/>
          </a:xfrm>
        </p:spPr>
        <p:txBody>
          <a:bodyPr>
            <a:normAutofit fontScale="92500" lnSpcReduction="20000"/>
          </a:bodyPr>
          <a:lstStyle/>
          <a:p>
            <a:r>
              <a:rPr lang="en-US" altLang="ko-KR" dirty="0" smtClean="0">
                <a:ea typeface="굴림" pitchFamily="50" charset="-127"/>
              </a:rPr>
              <a:t>Object = Data + Behavior</a:t>
            </a:r>
          </a:p>
          <a:p>
            <a:pPr lvl="1"/>
            <a:r>
              <a:rPr lang="en-US" altLang="ko-KR" dirty="0">
                <a:ea typeface="굴림" pitchFamily="50" charset="-127"/>
              </a:rPr>
              <a:t>Data : field, member variable, attribute</a:t>
            </a:r>
          </a:p>
          <a:p>
            <a:pPr lvl="1"/>
            <a:r>
              <a:rPr lang="en-US" altLang="ko-KR" dirty="0">
                <a:ea typeface="굴림" pitchFamily="50" charset="-127"/>
              </a:rPr>
              <a:t>Behavior : method, member function,  operation</a:t>
            </a:r>
          </a:p>
          <a:p>
            <a:r>
              <a:rPr lang="en-US" altLang="ko-KR" dirty="0" smtClean="0">
                <a:ea typeface="굴림" pitchFamily="50" charset="-127"/>
              </a:rPr>
              <a:t>Delegating the implementation responsibility!</a:t>
            </a:r>
          </a:p>
          <a:p>
            <a:pPr lvl="1"/>
            <a:r>
              <a:rPr lang="en-US" altLang="ko-KR" dirty="0" smtClean="0">
                <a:ea typeface="굴림" pitchFamily="50" charset="-127"/>
              </a:rPr>
              <a:t>Bring me a sausage, and I don’t care how you made it</a:t>
            </a:r>
          </a:p>
          <a:p>
            <a:r>
              <a:rPr lang="en-US" altLang="ko-KR" dirty="0" smtClean="0">
                <a:ea typeface="굴림" pitchFamily="50" charset="-127"/>
              </a:rPr>
              <a:t>Utilizing the visibility</a:t>
            </a:r>
          </a:p>
          <a:p>
            <a:pPr lvl="1"/>
            <a:r>
              <a:rPr lang="en-US" altLang="ko-KR" dirty="0" smtClean="0">
                <a:ea typeface="굴림" pitchFamily="50" charset="-127"/>
              </a:rPr>
              <a:t>private: seen only within the class</a:t>
            </a:r>
          </a:p>
          <a:p>
            <a:pPr lvl="1"/>
            <a:r>
              <a:rPr lang="en-US" altLang="ko-KR" dirty="0" smtClean="0">
                <a:ea typeface="굴림" pitchFamily="50" charset="-127"/>
              </a:rPr>
              <a:t>protected: seen only within the class and its descendants</a:t>
            </a:r>
          </a:p>
          <a:p>
            <a:pPr lvl="1"/>
            <a:r>
              <a:rPr lang="en-US" altLang="ko-KR" dirty="0" smtClean="0">
                <a:ea typeface="굴림" pitchFamily="50" charset="-127"/>
              </a:rPr>
              <a:t>public: seen everywhere</a:t>
            </a:r>
          </a:p>
          <a:p>
            <a:r>
              <a:rPr lang="en-US" altLang="ko-KR" dirty="0" smtClean="0">
                <a:ea typeface="굴림" pitchFamily="50" charset="-127"/>
              </a:rPr>
              <a:t>Python does not support the visibility options!</a:t>
            </a:r>
          </a:p>
        </p:txBody>
      </p:sp>
      <p:pic>
        <p:nvPicPr>
          <p:cNvPr id="9218" name="Picture 2" descr="http://www.hvpsi.com/images/encapsul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84052" y="231528"/>
            <a:ext cx="2424056" cy="18180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t1.gstatic.com/images?q=tbn:ANd9GcSS_yXSQawQSoYlzofHBu9uyXs_OGkxiuloNxuCO4jHOBnvOyR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6368" y="4345104"/>
            <a:ext cx="1656184" cy="13315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careyes.com.ar/fotos/complejo/lobb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08976" y="4417284"/>
            <a:ext cx="1919072" cy="125939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7083006" y="4986482"/>
            <a:ext cx="1765227" cy="1255382"/>
            <a:chOff x="3748535" y="5229200"/>
            <a:chExt cx="1765227" cy="1255382"/>
          </a:xfrm>
        </p:grpSpPr>
        <p:pic>
          <p:nvPicPr>
            <p:cNvPr id="16" name="Picture 2" descr="http://t1.gstatic.com/images?q=tbn:ANd9GcSS_yXSQawQSoYlzofHBu9uyXs_OGkxiuloNxuCO4jHOBnvOyRP"/>
            <p:cNvPicPr>
              <a:picLocks noChangeAspect="1" noChangeArrowheads="1"/>
            </p:cNvPicPr>
            <p:nvPr/>
          </p:nvPicPr>
          <p:blipFill rotWithShape="1">
            <a:blip r:embed="rId4">
              <a:extLst>
                <a:ext uri="{28A0092B-C50C-407E-A947-70E740481C1C}">
                  <a14:useLocalDpi xmlns:a14="http://schemas.microsoft.com/office/drawing/2010/main" val="0"/>
                </a:ext>
              </a:extLst>
            </a:blip>
            <a:srcRect l="30791" t="30507" r="44421" b="45439"/>
            <a:stretch/>
          </p:blipFill>
          <p:spPr bwMode="auto">
            <a:xfrm>
              <a:off x="4067944" y="5229200"/>
              <a:ext cx="1135640" cy="886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48535" y="6115250"/>
              <a:ext cx="1765227" cy="369332"/>
            </a:xfrm>
            <a:prstGeom prst="rect">
              <a:avLst/>
            </a:prstGeom>
            <a:noFill/>
          </p:spPr>
          <p:txBody>
            <a:bodyPr wrap="none" rtlCol="0">
              <a:spAutoFit/>
            </a:bodyPr>
            <a:lstStyle/>
            <a:p>
              <a:r>
                <a:rPr lang="en-US" altLang="ko-KR" dirty="0"/>
                <a:t>Class Definition</a:t>
              </a:r>
              <a:endParaRPr lang="ko-KR" altLang="en-US" dirty="0"/>
            </a:p>
          </p:txBody>
        </p:sp>
      </p:grpSp>
      <p:pic>
        <p:nvPicPr>
          <p:cNvPr id="9219" name="Picture 3" descr="C:\Users\User\Pictures\Microsoft Clip Organizer\j043488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7968" y="5687432"/>
            <a:ext cx="1170568" cy="11705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User\Pictures\Microsoft Clip Organizer\j043488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13032" y="5818220"/>
            <a:ext cx="1039780" cy="1039780"/>
          </a:xfrm>
          <a:prstGeom prst="rect">
            <a:avLst/>
          </a:prstGeom>
          <a:noFill/>
          <a:extLst>
            <a:ext uri="{909E8E84-426E-40DD-AFC4-6F175D3DCCD1}">
              <a14:hiddenFill xmlns:a14="http://schemas.microsoft.com/office/drawing/2010/main">
                <a:solidFill>
                  <a:srgbClr val="FFFFFF"/>
                </a:solidFill>
              </a14:hiddenFill>
            </a:ext>
          </a:extLst>
        </p:spPr>
      </p:pic>
      <p:sp>
        <p:nvSpPr>
          <p:cNvPr id="13" name="Left-Right Arrow 12"/>
          <p:cNvSpPr/>
          <p:nvPr/>
        </p:nvSpPr>
        <p:spPr>
          <a:xfrm>
            <a:off x="5676528" y="6145304"/>
            <a:ext cx="4536504" cy="504056"/>
          </a:xfrm>
          <a:prstGeom prst="lef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Interface as a specification</a:t>
            </a:r>
            <a:endParaRPr lang="ko-KR" altLang="en-US" dirty="0">
              <a:solidFill>
                <a:schemeClr val="tx1"/>
              </a:solidFill>
            </a:endParaRPr>
          </a:p>
        </p:txBody>
      </p:sp>
      <p:pic>
        <p:nvPicPr>
          <p:cNvPr id="2" name="Picture 1"/>
          <p:cNvPicPr>
            <a:picLocks noChangeAspect="1"/>
          </p:cNvPicPr>
          <p:nvPr/>
        </p:nvPicPr>
        <p:blipFill>
          <a:blip r:embed="rId8"/>
          <a:stretch>
            <a:fillRect/>
          </a:stretch>
        </p:blipFill>
        <p:spPr>
          <a:xfrm>
            <a:off x="7289344" y="3852651"/>
            <a:ext cx="1352550" cy="1095375"/>
          </a:xfrm>
          <a:prstGeom prst="rect">
            <a:avLst/>
          </a:prstGeom>
        </p:spPr>
      </p:pic>
      <p:sp>
        <p:nvSpPr>
          <p:cNvPr id="17" name="Slide Number Placeholder 4"/>
          <p:cNvSpPr>
            <a:spLocks noGrp="1"/>
          </p:cNvSpPr>
          <p:nvPr>
            <p:ph type="sldNum" sz="quarter" idx="12"/>
          </p:nvPr>
        </p:nvSpPr>
        <p:spPr>
          <a:xfrm>
            <a:off x="11280577" y="6620808"/>
            <a:ext cx="828212" cy="216024"/>
          </a:xfrm>
        </p:spPr>
        <p:txBody>
          <a:bodyPr/>
          <a:lstStyle/>
          <a:p>
            <a:r>
              <a:rPr lang="en-US" altLang="ko-KR" dirty="0" smtClean="0"/>
              <a:t>9</a:t>
            </a:r>
            <a:endParaRPr lang="ko-KR" altLang="en-US" dirty="0"/>
          </a:p>
        </p:txBody>
      </p:sp>
    </p:spTree>
    <p:extLst>
      <p:ext uri="{BB962C8B-B14F-4D97-AF65-F5344CB8AC3E}">
        <p14:creationId xmlns:p14="http://schemas.microsoft.com/office/powerpoint/2010/main" val="7506205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테마1">
  <a:themeElements>
    <a:clrScheme name="근접">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근접">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ln w="38100">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테마1" id="{54E55F99-99B4-4F73-9226-F1F5BE55C0EC}" vid="{7375C336-446F-492B-900C-1EA649161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7040</TotalTime>
  <Words>12173</Words>
  <Application>Microsoft Office PowerPoint</Application>
  <PresentationFormat>와이드스크린</PresentationFormat>
  <Paragraphs>1017</Paragraphs>
  <Slides>24</Slides>
  <Notes>24</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24</vt:i4>
      </vt:variant>
    </vt:vector>
  </HeadingPairs>
  <TitlesOfParts>
    <vt:vector size="33" baseType="lpstr">
      <vt:lpstr>HY헤드라인M</vt:lpstr>
      <vt:lpstr>굴림</vt:lpstr>
      <vt:lpstr>맑은 고딕</vt:lpstr>
      <vt:lpstr>Arial</vt:lpstr>
      <vt:lpstr>Arial Narrow</vt:lpstr>
      <vt:lpstr>Cambria</vt:lpstr>
      <vt:lpstr>Times New Roman</vt:lpstr>
      <vt:lpstr>Wingdings</vt:lpstr>
      <vt:lpstr>테마1</vt:lpstr>
      <vt:lpstr>Object-oriented paradigm  and Software design</vt:lpstr>
      <vt:lpstr>Weekly Objectives</vt:lpstr>
      <vt:lpstr>Design and Programming</vt:lpstr>
      <vt:lpstr>Good Software Design</vt:lpstr>
      <vt:lpstr>Object-Oriented Design</vt:lpstr>
      <vt:lpstr>What are Class and Instance?</vt:lpstr>
      <vt:lpstr>Software Design as House Floorplan</vt:lpstr>
      <vt:lpstr>UML notation : Class and Instance</vt:lpstr>
      <vt:lpstr>Encapsulation</vt:lpstr>
      <vt:lpstr>Inheritance</vt:lpstr>
      <vt:lpstr>Inheritance in Python</vt:lpstr>
      <vt:lpstr>self and super</vt:lpstr>
      <vt:lpstr>Polymorphism</vt:lpstr>
      <vt:lpstr>Abstract Class</vt:lpstr>
      <vt:lpstr>Overriding Methods in object</vt:lpstr>
      <vt:lpstr>More about UML Notations</vt:lpstr>
      <vt:lpstr>UML notation : Class and Instance (one more time)</vt:lpstr>
      <vt:lpstr>Structure of Classes in Class Diagram</vt:lpstr>
      <vt:lpstr>Generalization</vt:lpstr>
      <vt:lpstr>Association</vt:lpstr>
      <vt:lpstr>Multiplicity of Association</vt:lpstr>
      <vt:lpstr>Aggregation</vt:lpstr>
      <vt:lpstr>Dependency </vt:lpstr>
      <vt:lpstr>Let’s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Inference on Probabilistic Graphical Models</dc:title>
  <dc:creator>Il-Chul Moon</dc:creator>
  <cp:lastModifiedBy>Windows 사용자</cp:lastModifiedBy>
  <cp:revision>331</cp:revision>
  <dcterms:created xsi:type="dcterms:W3CDTF">2013-08-14T02:12:56Z</dcterms:created>
  <dcterms:modified xsi:type="dcterms:W3CDTF">2017-08-31T10:07:43Z</dcterms:modified>
</cp:coreProperties>
</file>