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avi" ContentType="video/x-msvide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
  </p:notesMasterIdLst>
  <p:sldIdLst>
    <p:sldId id="293" r:id="rId2"/>
    <p:sldId id="585" r:id="rId3"/>
    <p:sldId id="586" r:id="rId4"/>
    <p:sldId id="587" r:id="rId5"/>
    <p:sldId id="588" r:id="rId6"/>
    <p:sldId id="589" r:id="rId7"/>
    <p:sldId id="590" r:id="rId8"/>
    <p:sldId id="591" r:id="rId9"/>
    <p:sldId id="592" r:id="rId10"/>
    <p:sldId id="593" r:id="rId11"/>
    <p:sldId id="594" r:id="rId12"/>
    <p:sldId id="595" r:id="rId13"/>
    <p:sldId id="596" r:id="rId14"/>
    <p:sldId id="597" r:id="rId15"/>
    <p:sldId id="598" r:id="rId16"/>
    <p:sldId id="599" r:id="rId17"/>
    <p:sldId id="600" r:id="rId18"/>
    <p:sldId id="601" r:id="rId19"/>
    <p:sldId id="602" r:id="rId20"/>
    <p:sldId id="603" r:id="rId21"/>
    <p:sldId id="604" r:id="rId22"/>
    <p:sldId id="605" r:id="rId23"/>
    <p:sldId id="606" r:id="rId24"/>
    <p:sldId id="607" r:id="rId2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28644" autoAdjust="0"/>
  </p:normalViewPr>
  <p:slideViewPr>
    <p:cSldViewPr snapToGrid="0">
      <p:cViewPr varScale="1">
        <p:scale>
          <a:sx n="34" d="100"/>
          <a:sy n="34" d="100"/>
        </p:scale>
        <p:origin x="3744" y="42"/>
      </p:cViewPr>
      <p:guideLst/>
    </p:cSldViewPr>
  </p:slideViewPr>
  <p:notesTextViewPr>
    <p:cViewPr>
      <p:scale>
        <a:sx n="1" d="1"/>
        <a:sy n="1" d="1"/>
      </p:scale>
      <p:origin x="0" y="0"/>
    </p:cViewPr>
  </p:notesTextViewPr>
  <p:notesViewPr>
    <p:cSldViewPr snapToGrid="0">
      <p:cViewPr varScale="1">
        <p:scale>
          <a:sx n="56" d="100"/>
          <a:sy n="56" d="100"/>
        </p:scale>
        <p:origin x="111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0085F3-A77E-408E-9F90-D3B01E2760CC}" type="datetimeFigureOut">
              <a:rPr lang="ko-KR" altLang="en-US" smtClean="0"/>
              <a:t>2017-11-20</a:t>
            </a:fld>
            <a:endParaRPr lang="ko-KR"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591C5F-1D0F-4256-BD1C-618DF4C9178E}" type="slidenum">
              <a:rPr lang="ko-KR" altLang="en-US" smtClean="0"/>
              <a:t>‹#›</a:t>
            </a:fld>
            <a:endParaRPr lang="ko-KR" altLang="en-US"/>
          </a:p>
        </p:txBody>
      </p:sp>
    </p:spTree>
    <p:extLst>
      <p:ext uri="{BB962C8B-B14F-4D97-AF65-F5344CB8AC3E}">
        <p14:creationId xmlns:p14="http://schemas.microsoft.com/office/powerpoint/2010/main" val="181896595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Today, we'll start learning about graph structure.</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a:t>
            </a:fld>
            <a:endParaRPr lang="ko-KR" altLang="en-US"/>
          </a:p>
        </p:txBody>
      </p:sp>
    </p:spTree>
    <p:extLst>
      <p:ext uri="{BB962C8B-B14F-4D97-AF65-F5344CB8AC3E}">
        <p14:creationId xmlns:p14="http://schemas.microsoft.com/office/powerpoint/2010/main" val="1698235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0"/>
            <a:r>
              <a:rPr lang="en-US" altLang="ko-KR" sz="1200" kern="1200" dirty="0" smtClean="0">
                <a:solidFill>
                  <a:schemeClr val="tx1"/>
                </a:solidFill>
                <a:effectLst/>
                <a:latin typeface="+mn-lt"/>
                <a:ea typeface="+mn-ea"/>
                <a:cs typeface="+mn-cs"/>
              </a:rPr>
              <a:t>This is what we've been discussing.</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With a binary search tree like the following, we need to figure out how to extract all information from here.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We'll tackle this through a "level-wise" or "breadth" approach.</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Then, we can take them out in order: 3, 2, 5, 0, 4, 7, 1, 6, 9, 8.</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We used something called a "queue" to do this.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We were then able to follow with a “depth first search.”</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This method goes all the way down and takes out the data through recursion using the pre, post, and in methods.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Here, we used stack to conduct traversing.</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10</a:t>
            </a:fld>
            <a:endParaRPr lang="ko-KR" altLang="en-US"/>
          </a:p>
        </p:txBody>
      </p:sp>
    </p:spTree>
    <p:extLst>
      <p:ext uri="{BB962C8B-B14F-4D97-AF65-F5344CB8AC3E}">
        <p14:creationId xmlns:p14="http://schemas.microsoft.com/office/powerpoint/2010/main" val="1099433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0"/>
            <a:r>
              <a:rPr lang="en-US" altLang="ko-KR" sz="1200" kern="1200" dirty="0" smtClean="0">
                <a:solidFill>
                  <a:schemeClr val="tx1"/>
                </a:solidFill>
                <a:effectLst/>
                <a:latin typeface="+mn-lt"/>
                <a:ea typeface="+mn-ea"/>
                <a:cs typeface="+mn-cs"/>
              </a:rPr>
              <a:t>We can apply the same traversing, BFS, and DFS approaches to graphs.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Let's start with a depth first search.</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Depth first search uses stack and recursion structures.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Within that, there are Pre-order, In-order, and Post-order.</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Pre-order is when we print the current node first and then print the child.</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In-order traverses to the left-hand side, current, then right-hand side.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Graphs, however, don't distinguish between left and right-hand sides.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So, in this case, in-order traversing doesn't exist.</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Post-order traversing prints all the way down and then prints the current node.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However, pre-order traversing is also used from time to time with graphs.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It's simply too complicated to go with post-order.</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At least with trees, it was clear where we can start because we had roots.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With graphs, we don't have any roots. We need to designate a starting point.</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So, let's say we designated 5.</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Nodes 3, 4, and 7 are connected to 5.</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So, if we picked 3, we print 5 first, then move to 3 to print 3. If we go to 4 from here, we have a breadth first search. If we go to the neighbor of 3, we have a depth first search.</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3 can only go to 2. There's nowhere left to go after you go from 2 to 0 to 1.</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In trees, we can't go from the child to root, which would create a cycle.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But cycles can occur in graphs.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So, we need to save all the nodes we traversed before.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When recursion occurs, we need to turn over all the nodes we've traversed thus far.</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When everything is returned, we come back to 5. We can then go somewhere else again.</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Now, let's go to 4.</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We go from 4 to 6 to return.</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Taking out the information from all the vertices is what DFS does.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So, we looked at how DFS works.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Now let's look at BFS.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BFS still needs to use queues with graphs.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They follow level-order traversing.</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Let's take a closer look as we examine how it moves.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So, when we have 5, we put 5 in the queue and take it back out again.</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It's just like how BFS works with trees.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Then, we </a:t>
            </a:r>
            <a:r>
              <a:rPr lang="en-US" altLang="ko-KR" sz="1200" kern="1200" dirty="0" err="1" smtClean="0">
                <a:solidFill>
                  <a:schemeClr val="tx1"/>
                </a:solidFill>
                <a:effectLst/>
                <a:latin typeface="+mn-lt"/>
                <a:ea typeface="+mn-ea"/>
                <a:cs typeface="+mn-cs"/>
              </a:rPr>
              <a:t>enqueue</a:t>
            </a:r>
            <a:r>
              <a:rPr lang="en-US" altLang="ko-KR" sz="1200" kern="1200" dirty="0" smtClean="0">
                <a:solidFill>
                  <a:schemeClr val="tx1"/>
                </a:solidFill>
                <a:effectLst/>
                <a:latin typeface="+mn-lt"/>
                <a:ea typeface="+mn-ea"/>
                <a:cs typeface="+mn-cs"/>
              </a:rPr>
              <a:t> 3, 4, 7, which are 5's children.</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We print 5, then move on.</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With 3, 4, and 7 </a:t>
            </a:r>
            <a:r>
              <a:rPr lang="en-US" altLang="ko-KR" sz="1200" kern="1200" dirty="0" err="1" smtClean="0">
                <a:solidFill>
                  <a:schemeClr val="tx1"/>
                </a:solidFill>
                <a:effectLst/>
                <a:latin typeface="+mn-lt"/>
                <a:ea typeface="+mn-ea"/>
                <a:cs typeface="+mn-cs"/>
              </a:rPr>
              <a:t>enqueued</a:t>
            </a:r>
            <a:r>
              <a:rPr lang="en-US" altLang="ko-KR" sz="1200" kern="1200" dirty="0" smtClean="0">
                <a:solidFill>
                  <a:schemeClr val="tx1"/>
                </a:solidFill>
                <a:effectLst/>
                <a:latin typeface="+mn-lt"/>
                <a:ea typeface="+mn-ea"/>
                <a:cs typeface="+mn-cs"/>
              </a:rPr>
              <a:t>, we then </a:t>
            </a:r>
            <a:r>
              <a:rPr lang="en-US" altLang="ko-KR" sz="1200" kern="1200" dirty="0" err="1" smtClean="0">
                <a:solidFill>
                  <a:schemeClr val="tx1"/>
                </a:solidFill>
                <a:effectLst/>
                <a:latin typeface="+mn-lt"/>
                <a:ea typeface="+mn-ea"/>
                <a:cs typeface="+mn-cs"/>
              </a:rPr>
              <a:t>enqueue</a:t>
            </a:r>
            <a:r>
              <a:rPr lang="en-US" altLang="ko-KR" sz="1200" kern="1200" dirty="0" smtClean="0">
                <a:solidFill>
                  <a:schemeClr val="tx1"/>
                </a:solidFill>
                <a:effectLst/>
                <a:latin typeface="+mn-lt"/>
                <a:ea typeface="+mn-ea"/>
                <a:cs typeface="+mn-cs"/>
              </a:rPr>
              <a:t> 2, which is 3's child.</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Then, 4 comes out, so we </a:t>
            </a:r>
            <a:r>
              <a:rPr lang="en-US" altLang="ko-KR" sz="1200" kern="1200" dirty="0" err="1" smtClean="0">
                <a:solidFill>
                  <a:schemeClr val="tx1"/>
                </a:solidFill>
                <a:effectLst/>
                <a:latin typeface="+mn-lt"/>
                <a:ea typeface="+mn-ea"/>
                <a:cs typeface="+mn-cs"/>
              </a:rPr>
              <a:t>enqueue</a:t>
            </a:r>
            <a:r>
              <a:rPr lang="en-US" altLang="ko-KR" sz="1200" kern="1200" dirty="0" smtClean="0">
                <a:solidFill>
                  <a:schemeClr val="tx1"/>
                </a:solidFill>
                <a:effectLst/>
                <a:latin typeface="+mn-lt"/>
                <a:ea typeface="+mn-ea"/>
                <a:cs typeface="+mn-cs"/>
              </a:rPr>
              <a:t> 6, which is 4's child.</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Let's write this all out.</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As 5 gets </a:t>
            </a:r>
            <a:r>
              <a:rPr lang="en-US" altLang="ko-KR" sz="1200" kern="1200" dirty="0" err="1" smtClean="0">
                <a:solidFill>
                  <a:schemeClr val="tx1"/>
                </a:solidFill>
                <a:effectLst/>
                <a:latin typeface="+mn-lt"/>
                <a:ea typeface="+mn-ea"/>
                <a:cs typeface="+mn-cs"/>
              </a:rPr>
              <a:t>dequeued</a:t>
            </a:r>
            <a:r>
              <a:rPr lang="en-US" altLang="ko-KR" sz="1200" kern="1200" dirty="0" smtClean="0">
                <a:solidFill>
                  <a:schemeClr val="tx1"/>
                </a:solidFill>
                <a:effectLst/>
                <a:latin typeface="+mn-lt"/>
                <a:ea typeface="+mn-ea"/>
                <a:cs typeface="+mn-cs"/>
              </a:rPr>
              <a:t>, its children 3, 4, 7 are </a:t>
            </a:r>
            <a:r>
              <a:rPr lang="en-US" altLang="ko-KR" sz="1200" kern="1200" dirty="0" err="1" smtClean="0">
                <a:solidFill>
                  <a:schemeClr val="tx1"/>
                </a:solidFill>
                <a:effectLst/>
                <a:latin typeface="+mn-lt"/>
                <a:ea typeface="+mn-ea"/>
                <a:cs typeface="+mn-cs"/>
              </a:rPr>
              <a:t>enqueued</a:t>
            </a:r>
            <a:r>
              <a:rPr lang="en-US" altLang="ko-KR" sz="1200" kern="120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As 3 gets </a:t>
            </a:r>
            <a:r>
              <a:rPr lang="en-US" altLang="ko-KR" sz="1200" kern="1200" dirty="0" err="1" smtClean="0">
                <a:solidFill>
                  <a:schemeClr val="tx1"/>
                </a:solidFill>
                <a:effectLst/>
                <a:latin typeface="+mn-lt"/>
                <a:ea typeface="+mn-ea"/>
                <a:cs typeface="+mn-cs"/>
              </a:rPr>
              <a:t>dequeued</a:t>
            </a:r>
            <a:r>
              <a:rPr lang="en-US" altLang="ko-KR" sz="1200" kern="1200" dirty="0" smtClean="0">
                <a:solidFill>
                  <a:schemeClr val="tx1"/>
                </a:solidFill>
                <a:effectLst/>
                <a:latin typeface="+mn-lt"/>
                <a:ea typeface="+mn-ea"/>
                <a:cs typeface="+mn-cs"/>
              </a:rPr>
              <a:t> and printed, its child 2 is </a:t>
            </a:r>
            <a:r>
              <a:rPr lang="en-US" altLang="ko-KR" sz="1200" kern="1200" dirty="0" err="1" smtClean="0">
                <a:solidFill>
                  <a:schemeClr val="tx1"/>
                </a:solidFill>
                <a:effectLst/>
                <a:latin typeface="+mn-lt"/>
                <a:ea typeface="+mn-ea"/>
                <a:cs typeface="+mn-cs"/>
              </a:rPr>
              <a:t>enqueued</a:t>
            </a:r>
            <a:r>
              <a:rPr lang="en-US" altLang="ko-KR" sz="1200" kern="120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Also, as 4 is </a:t>
            </a:r>
            <a:r>
              <a:rPr lang="en-US" altLang="ko-KR" sz="1200" kern="1200" dirty="0" err="1" smtClean="0">
                <a:solidFill>
                  <a:schemeClr val="tx1"/>
                </a:solidFill>
                <a:effectLst/>
                <a:latin typeface="+mn-lt"/>
                <a:ea typeface="+mn-ea"/>
                <a:cs typeface="+mn-cs"/>
              </a:rPr>
              <a:t>dequeued</a:t>
            </a:r>
            <a:r>
              <a:rPr lang="en-US" altLang="ko-KR" sz="1200" kern="1200" dirty="0" smtClean="0">
                <a:solidFill>
                  <a:schemeClr val="tx1"/>
                </a:solidFill>
                <a:effectLst/>
                <a:latin typeface="+mn-lt"/>
                <a:ea typeface="+mn-ea"/>
                <a:cs typeface="+mn-cs"/>
              </a:rPr>
              <a:t> and printed, 2 is </a:t>
            </a:r>
            <a:r>
              <a:rPr lang="en-US" altLang="ko-KR" sz="1200" kern="1200" dirty="0" err="1" smtClean="0">
                <a:solidFill>
                  <a:schemeClr val="tx1"/>
                </a:solidFill>
                <a:effectLst/>
                <a:latin typeface="+mn-lt"/>
                <a:ea typeface="+mn-ea"/>
                <a:cs typeface="+mn-cs"/>
              </a:rPr>
              <a:t>enqueued</a:t>
            </a:r>
            <a:r>
              <a:rPr lang="en-US" altLang="ko-KR" sz="1200" kern="120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As 7 is </a:t>
            </a:r>
            <a:r>
              <a:rPr lang="en-US" altLang="ko-KR" sz="1200" kern="1200" dirty="0" err="1" smtClean="0">
                <a:solidFill>
                  <a:schemeClr val="tx1"/>
                </a:solidFill>
                <a:effectLst/>
                <a:latin typeface="+mn-lt"/>
                <a:ea typeface="+mn-ea"/>
                <a:cs typeface="+mn-cs"/>
              </a:rPr>
              <a:t>dequeued</a:t>
            </a:r>
            <a:r>
              <a:rPr lang="en-US" altLang="ko-KR" sz="1200" kern="1200" dirty="0" smtClean="0">
                <a:solidFill>
                  <a:schemeClr val="tx1"/>
                </a:solidFill>
                <a:effectLst/>
                <a:latin typeface="+mn-lt"/>
                <a:ea typeface="+mn-ea"/>
                <a:cs typeface="+mn-cs"/>
              </a:rPr>
              <a:t> and printed, 9 is </a:t>
            </a:r>
            <a:r>
              <a:rPr lang="en-US" altLang="ko-KR" sz="1200" kern="1200" dirty="0" err="1" smtClean="0">
                <a:solidFill>
                  <a:schemeClr val="tx1"/>
                </a:solidFill>
                <a:effectLst/>
                <a:latin typeface="+mn-lt"/>
                <a:ea typeface="+mn-ea"/>
                <a:cs typeface="+mn-cs"/>
              </a:rPr>
              <a:t>enqueued</a:t>
            </a:r>
            <a:r>
              <a:rPr lang="en-US" altLang="ko-KR" sz="1200" kern="120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As 2 is </a:t>
            </a:r>
            <a:r>
              <a:rPr lang="en-US" altLang="ko-KR" sz="1200" kern="1200" dirty="0" err="1" smtClean="0">
                <a:solidFill>
                  <a:schemeClr val="tx1"/>
                </a:solidFill>
                <a:effectLst/>
                <a:latin typeface="+mn-lt"/>
                <a:ea typeface="+mn-ea"/>
                <a:cs typeface="+mn-cs"/>
              </a:rPr>
              <a:t>dequeued</a:t>
            </a:r>
            <a:r>
              <a:rPr lang="en-US" altLang="ko-KR" sz="1200" kern="1200" dirty="0" smtClean="0">
                <a:solidFill>
                  <a:schemeClr val="tx1"/>
                </a:solidFill>
                <a:effectLst/>
                <a:latin typeface="+mn-lt"/>
                <a:ea typeface="+mn-ea"/>
                <a:cs typeface="+mn-cs"/>
              </a:rPr>
              <a:t> and printed, 0 is </a:t>
            </a:r>
            <a:r>
              <a:rPr lang="en-US" altLang="ko-KR" sz="1200" kern="1200" dirty="0" err="1" smtClean="0">
                <a:solidFill>
                  <a:schemeClr val="tx1"/>
                </a:solidFill>
                <a:effectLst/>
                <a:latin typeface="+mn-lt"/>
                <a:ea typeface="+mn-ea"/>
                <a:cs typeface="+mn-cs"/>
              </a:rPr>
              <a:t>enqueued</a:t>
            </a:r>
            <a:r>
              <a:rPr lang="en-US" altLang="ko-KR" sz="1200" kern="120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6 is </a:t>
            </a:r>
            <a:r>
              <a:rPr lang="en-US" altLang="ko-KR" sz="1200" kern="1200" dirty="0" err="1" smtClean="0">
                <a:solidFill>
                  <a:schemeClr val="tx1"/>
                </a:solidFill>
                <a:effectLst/>
                <a:latin typeface="+mn-lt"/>
                <a:ea typeface="+mn-ea"/>
                <a:cs typeface="+mn-cs"/>
              </a:rPr>
              <a:t>dequeued</a:t>
            </a:r>
            <a:r>
              <a:rPr lang="en-US" altLang="ko-KR" sz="1200" kern="1200" dirty="0" smtClean="0">
                <a:solidFill>
                  <a:schemeClr val="tx1"/>
                </a:solidFill>
                <a:effectLst/>
                <a:latin typeface="+mn-lt"/>
                <a:ea typeface="+mn-ea"/>
                <a:cs typeface="+mn-cs"/>
              </a:rPr>
              <a:t> and printed, but nothing is </a:t>
            </a:r>
            <a:r>
              <a:rPr lang="en-US" altLang="ko-KR" sz="1200" kern="1200" dirty="0" err="1" smtClean="0">
                <a:solidFill>
                  <a:schemeClr val="tx1"/>
                </a:solidFill>
                <a:effectLst/>
                <a:latin typeface="+mn-lt"/>
                <a:ea typeface="+mn-ea"/>
                <a:cs typeface="+mn-cs"/>
              </a:rPr>
              <a:t>enqueued</a:t>
            </a:r>
            <a:r>
              <a:rPr lang="en-US" altLang="ko-KR" sz="1200" kern="1200" dirty="0" smtClean="0">
                <a:solidFill>
                  <a:schemeClr val="tx1"/>
                </a:solidFill>
                <a:effectLst/>
                <a:latin typeface="+mn-lt"/>
                <a:ea typeface="+mn-ea"/>
                <a:cs typeface="+mn-cs"/>
              </a:rPr>
              <a:t> because 6 has no children.</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As 9 is </a:t>
            </a:r>
            <a:r>
              <a:rPr lang="en-US" altLang="ko-KR" sz="1200" kern="1200" dirty="0" err="1" smtClean="0">
                <a:solidFill>
                  <a:schemeClr val="tx1"/>
                </a:solidFill>
                <a:effectLst/>
                <a:latin typeface="+mn-lt"/>
                <a:ea typeface="+mn-ea"/>
                <a:cs typeface="+mn-cs"/>
              </a:rPr>
              <a:t>dequeued</a:t>
            </a:r>
            <a:r>
              <a:rPr lang="en-US" altLang="ko-KR" sz="1200" kern="1200" dirty="0" smtClean="0">
                <a:solidFill>
                  <a:schemeClr val="tx1"/>
                </a:solidFill>
                <a:effectLst/>
                <a:latin typeface="+mn-lt"/>
                <a:ea typeface="+mn-ea"/>
                <a:cs typeface="+mn-cs"/>
              </a:rPr>
              <a:t> and printed, its child 8 is </a:t>
            </a:r>
            <a:r>
              <a:rPr lang="en-US" altLang="ko-KR" sz="1200" kern="1200" dirty="0" err="1" smtClean="0">
                <a:solidFill>
                  <a:schemeClr val="tx1"/>
                </a:solidFill>
                <a:effectLst/>
                <a:latin typeface="+mn-lt"/>
                <a:ea typeface="+mn-ea"/>
                <a:cs typeface="+mn-cs"/>
              </a:rPr>
              <a:t>enqueued</a:t>
            </a:r>
            <a:r>
              <a:rPr lang="en-US" altLang="ko-KR" sz="1200" kern="120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As 0 is </a:t>
            </a:r>
            <a:r>
              <a:rPr lang="en-US" altLang="ko-KR" sz="1200" kern="1200" dirty="0" err="1" smtClean="0">
                <a:solidFill>
                  <a:schemeClr val="tx1"/>
                </a:solidFill>
                <a:effectLst/>
                <a:latin typeface="+mn-lt"/>
                <a:ea typeface="+mn-ea"/>
                <a:cs typeface="+mn-cs"/>
              </a:rPr>
              <a:t>dequeued</a:t>
            </a:r>
            <a:r>
              <a:rPr lang="en-US" altLang="ko-KR" sz="1200" kern="1200" dirty="0" smtClean="0">
                <a:solidFill>
                  <a:schemeClr val="tx1"/>
                </a:solidFill>
                <a:effectLst/>
                <a:latin typeface="+mn-lt"/>
                <a:ea typeface="+mn-ea"/>
                <a:cs typeface="+mn-cs"/>
              </a:rPr>
              <a:t> and printed, 1 is </a:t>
            </a:r>
            <a:r>
              <a:rPr lang="en-US" altLang="ko-KR" sz="1200" kern="1200" dirty="0" err="1" smtClean="0">
                <a:solidFill>
                  <a:schemeClr val="tx1"/>
                </a:solidFill>
                <a:effectLst/>
                <a:latin typeface="+mn-lt"/>
                <a:ea typeface="+mn-ea"/>
                <a:cs typeface="+mn-cs"/>
              </a:rPr>
              <a:t>enqueued</a:t>
            </a:r>
            <a:r>
              <a:rPr lang="en-US" altLang="ko-KR" sz="1200" kern="120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As 1 is </a:t>
            </a:r>
            <a:r>
              <a:rPr lang="en-US" altLang="ko-KR" sz="1200" kern="1200" dirty="0" err="1" smtClean="0">
                <a:solidFill>
                  <a:schemeClr val="tx1"/>
                </a:solidFill>
                <a:effectLst/>
                <a:latin typeface="+mn-lt"/>
                <a:ea typeface="+mn-ea"/>
                <a:cs typeface="+mn-cs"/>
              </a:rPr>
              <a:t>dequeued</a:t>
            </a:r>
            <a:r>
              <a:rPr lang="en-US" altLang="ko-KR" sz="1200" kern="1200" dirty="0" smtClean="0">
                <a:solidFill>
                  <a:schemeClr val="tx1"/>
                </a:solidFill>
                <a:effectLst/>
                <a:latin typeface="+mn-lt"/>
                <a:ea typeface="+mn-ea"/>
                <a:cs typeface="+mn-cs"/>
              </a:rPr>
              <a:t> and printed, its child 3 should be </a:t>
            </a:r>
            <a:r>
              <a:rPr lang="en-US" altLang="ko-KR" sz="1200" kern="1200" dirty="0" err="1" smtClean="0">
                <a:solidFill>
                  <a:schemeClr val="tx1"/>
                </a:solidFill>
                <a:effectLst/>
                <a:latin typeface="+mn-lt"/>
                <a:ea typeface="+mn-ea"/>
                <a:cs typeface="+mn-cs"/>
              </a:rPr>
              <a:t>enqueued</a:t>
            </a:r>
            <a:r>
              <a:rPr lang="en-US" altLang="ko-KR" sz="1200" kern="1200" dirty="0" smtClean="0">
                <a:solidFill>
                  <a:schemeClr val="tx1"/>
                </a:solidFill>
                <a:effectLst/>
                <a:latin typeface="+mn-lt"/>
                <a:ea typeface="+mn-ea"/>
                <a:cs typeface="+mn-cs"/>
              </a:rPr>
              <a:t>. However, since we've already traversed there, we end without </a:t>
            </a:r>
            <a:r>
              <a:rPr lang="en-US" altLang="ko-KR" sz="1200" kern="1200" dirty="0" err="1" smtClean="0">
                <a:solidFill>
                  <a:schemeClr val="tx1"/>
                </a:solidFill>
                <a:effectLst/>
                <a:latin typeface="+mn-lt"/>
                <a:ea typeface="+mn-ea"/>
                <a:cs typeface="+mn-cs"/>
              </a:rPr>
              <a:t>enqueuing</a:t>
            </a:r>
            <a:r>
              <a:rPr lang="en-US" altLang="ko-KR" sz="1200" kern="120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Since not all graphs are acyclic, we have to always check for cycles to see if we aren't going back to where we've already traversed when we run DFS or BFS.</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11</a:t>
            </a:fld>
            <a:endParaRPr lang="ko-KR" altLang="en-US"/>
          </a:p>
        </p:txBody>
      </p:sp>
    </p:spTree>
    <p:extLst>
      <p:ext uri="{BB962C8B-B14F-4D97-AF65-F5344CB8AC3E}">
        <p14:creationId xmlns:p14="http://schemas.microsoft.com/office/powerpoint/2010/main" val="733822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0"/>
            <a:r>
              <a:rPr lang="en-US" altLang="ko-KR" sz="1200" kern="1200" dirty="0" smtClean="0">
                <a:solidFill>
                  <a:schemeClr val="tx1"/>
                </a:solidFill>
                <a:effectLst/>
                <a:latin typeface="+mn-lt"/>
                <a:ea typeface="+mn-ea"/>
                <a:cs typeface="+mn-cs"/>
              </a:rPr>
              <a:t>Now, we’ve covered the definition of the operation called traversing.</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Next, we'll learn about the single-source shortest path problem.</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This is dealt with often in graphs.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This problem is used for path finding in GPS receivers, routing on </a:t>
            </a:r>
            <a:r>
              <a:rPr lang="en-US" altLang="ko-KR" sz="1200" kern="1200" dirty="0" err="1" smtClean="0">
                <a:solidFill>
                  <a:schemeClr val="tx1"/>
                </a:solidFill>
                <a:effectLst/>
                <a:latin typeface="+mn-lt"/>
                <a:ea typeface="+mn-ea"/>
                <a:cs typeface="+mn-cs"/>
              </a:rPr>
              <a:t>comm.networks</a:t>
            </a:r>
            <a:r>
              <a:rPr lang="en-US" altLang="ko-KR" sz="1200" kern="1200" dirty="0" smtClean="0">
                <a:solidFill>
                  <a:schemeClr val="tx1"/>
                </a:solidFill>
                <a:effectLst/>
                <a:latin typeface="+mn-lt"/>
                <a:ea typeface="+mn-ea"/>
                <a:cs typeface="+mn-cs"/>
              </a:rPr>
              <a:t>, and social network services.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The prerequisite for this is that we need to know which source we'll start from.</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Then, we want to know how long it will take to reach our destination.</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We can see that it takes 3 units of time to go from this source to 1.</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But we don't know which path presents the best case to reach the destination from our source.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So, this algorithm helps us find the shortest path.</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In terms of terminology, "source" is where we begin and "destination" is where we're going.</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When we talked about directed edge, there was also a source and destination, or the starting and ending points for the edge.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In this case, the source and destination are for the path.</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So, we'll take a look at the most frequently used algorithm to find the shortest path.</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12</a:t>
            </a:fld>
            <a:endParaRPr lang="ko-KR" altLang="en-US"/>
          </a:p>
        </p:txBody>
      </p:sp>
    </p:spTree>
    <p:extLst>
      <p:ext uri="{BB962C8B-B14F-4D97-AF65-F5344CB8AC3E}">
        <p14:creationId xmlns:p14="http://schemas.microsoft.com/office/powerpoint/2010/main" val="2499250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r>
              <a:rPr lang="en-US" altLang="ko-KR" sz="1200" kern="1200" dirty="0" smtClean="0">
                <a:solidFill>
                  <a:schemeClr val="tx1"/>
                </a:solidFill>
                <a:effectLst/>
                <a:latin typeface="+mn-lt"/>
                <a:ea typeface="+mn-ea"/>
                <a:cs typeface="+mn-cs"/>
              </a:rPr>
              <a:t>I’m planning to reuse dynamic programming to carry out the shortest path planning that I’ve mentioned before.</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Before proceeding any further, let’s just briefly recap dynamic programming and what it is.</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It is the structure of a recursion that calculates the Fibonacci sequence.</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To get the first 4</a:t>
            </a:r>
            <a:r>
              <a:rPr lang="en-US" altLang="ko-KR" sz="1200" kern="1200" baseline="30000" dirty="0" smtClean="0">
                <a:solidFill>
                  <a:schemeClr val="tx1"/>
                </a:solidFill>
                <a:effectLst/>
                <a:latin typeface="+mn-lt"/>
                <a:ea typeface="+mn-ea"/>
                <a:cs typeface="+mn-cs"/>
              </a:rPr>
              <a:t>th</a:t>
            </a:r>
            <a:r>
              <a:rPr lang="en-US" altLang="ko-KR" sz="1200" kern="1200" dirty="0" smtClean="0">
                <a:solidFill>
                  <a:schemeClr val="tx1"/>
                </a:solidFill>
                <a:effectLst/>
                <a:latin typeface="+mn-lt"/>
                <a:ea typeface="+mn-ea"/>
                <a:cs typeface="+mn-cs"/>
              </a:rPr>
              <a:t> Fibonacci sequence, we should get the 3</a:t>
            </a:r>
            <a:r>
              <a:rPr lang="en-US" altLang="ko-KR" sz="1200" kern="1200" baseline="30000" dirty="0" smtClean="0">
                <a:solidFill>
                  <a:schemeClr val="tx1"/>
                </a:solidFill>
                <a:effectLst/>
                <a:latin typeface="+mn-lt"/>
                <a:ea typeface="+mn-ea"/>
                <a:cs typeface="+mn-cs"/>
              </a:rPr>
              <a:t>rd</a:t>
            </a:r>
            <a:r>
              <a:rPr lang="en-US" altLang="ko-KR" sz="1200" kern="1200" dirty="0" smtClean="0">
                <a:solidFill>
                  <a:schemeClr val="tx1"/>
                </a:solidFill>
                <a:effectLst/>
                <a:latin typeface="+mn-lt"/>
                <a:ea typeface="+mn-ea"/>
                <a:cs typeface="+mn-cs"/>
              </a:rPr>
              <a:t> and 2</a:t>
            </a:r>
            <a:r>
              <a:rPr lang="en-US" altLang="ko-KR" sz="1200" kern="1200" baseline="30000" dirty="0" smtClean="0">
                <a:solidFill>
                  <a:schemeClr val="tx1"/>
                </a:solidFill>
                <a:effectLst/>
                <a:latin typeface="+mn-lt"/>
                <a:ea typeface="+mn-ea"/>
                <a:cs typeface="+mn-cs"/>
              </a:rPr>
              <a:t>nd</a:t>
            </a:r>
            <a:r>
              <a:rPr lang="en-US" altLang="ko-KR" sz="1200" kern="1200" dirty="0" smtClean="0">
                <a:solidFill>
                  <a:schemeClr val="tx1"/>
                </a:solidFill>
                <a:effectLst/>
                <a:latin typeface="+mn-lt"/>
                <a:ea typeface="+mn-ea"/>
                <a:cs typeface="+mn-cs"/>
              </a:rPr>
              <a:t> numbers. </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However, there were some iterated parts.</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It calculated the 2</a:t>
            </a:r>
            <a:r>
              <a:rPr lang="en-US" altLang="ko-KR" sz="1200" kern="1200" baseline="30000" dirty="0" smtClean="0">
                <a:solidFill>
                  <a:schemeClr val="tx1"/>
                </a:solidFill>
                <a:effectLst/>
                <a:latin typeface="+mn-lt"/>
                <a:ea typeface="+mn-ea"/>
                <a:cs typeface="+mn-cs"/>
              </a:rPr>
              <a:t>nd</a:t>
            </a:r>
            <a:r>
              <a:rPr lang="en-US" altLang="ko-KR" sz="1200" kern="1200" dirty="0" smtClean="0">
                <a:solidFill>
                  <a:schemeClr val="tx1"/>
                </a:solidFill>
                <a:effectLst/>
                <a:latin typeface="+mn-lt"/>
                <a:ea typeface="+mn-ea"/>
                <a:cs typeface="+mn-cs"/>
              </a:rPr>
              <a:t> Fibonacci sequence twice and the 1</a:t>
            </a:r>
            <a:r>
              <a:rPr lang="en-US" altLang="ko-KR" sz="1200" kern="1200" baseline="30000" dirty="0" smtClean="0">
                <a:solidFill>
                  <a:schemeClr val="tx1"/>
                </a:solidFill>
                <a:effectLst/>
                <a:latin typeface="+mn-lt"/>
                <a:ea typeface="+mn-ea"/>
                <a:cs typeface="+mn-cs"/>
              </a:rPr>
              <a:t>st</a:t>
            </a:r>
            <a:r>
              <a:rPr lang="en-US" altLang="ko-KR" sz="1200" kern="1200" dirty="0" smtClean="0">
                <a:solidFill>
                  <a:schemeClr val="tx1"/>
                </a:solidFill>
                <a:effectLst/>
                <a:latin typeface="+mn-lt"/>
                <a:ea typeface="+mn-ea"/>
                <a:cs typeface="+mn-cs"/>
              </a:rPr>
              <a:t> Fibonacci sequence three times. </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So, we’ve learned about dynamic programming that does not start from the 4</a:t>
            </a:r>
            <a:r>
              <a:rPr lang="en-US" altLang="ko-KR" sz="1200" kern="1200" baseline="30000" dirty="0" smtClean="0">
                <a:solidFill>
                  <a:schemeClr val="tx1"/>
                </a:solidFill>
                <a:effectLst/>
                <a:latin typeface="+mn-lt"/>
                <a:ea typeface="+mn-ea"/>
                <a:cs typeface="+mn-cs"/>
              </a:rPr>
              <a:t>th</a:t>
            </a:r>
            <a:r>
              <a:rPr lang="en-US" altLang="ko-KR" sz="1200" kern="1200" dirty="0" smtClean="0">
                <a:solidFill>
                  <a:schemeClr val="tx1"/>
                </a:solidFill>
                <a:effectLst/>
                <a:latin typeface="+mn-lt"/>
                <a:ea typeface="+mn-ea"/>
                <a:cs typeface="+mn-cs"/>
              </a:rPr>
              <a:t> number but from the 0</a:t>
            </a:r>
            <a:r>
              <a:rPr lang="en-US" altLang="ko-KR" sz="1200" kern="1200" baseline="30000" dirty="0" smtClean="0">
                <a:solidFill>
                  <a:schemeClr val="tx1"/>
                </a:solidFill>
                <a:effectLst/>
                <a:latin typeface="+mn-lt"/>
                <a:ea typeface="+mn-ea"/>
                <a:cs typeface="+mn-cs"/>
              </a:rPr>
              <a:t>th</a:t>
            </a:r>
            <a:r>
              <a:rPr lang="en-US" altLang="ko-KR" sz="1200" kern="1200" dirty="0" smtClean="0">
                <a:solidFill>
                  <a:schemeClr val="tx1"/>
                </a:solidFill>
                <a:effectLst/>
                <a:latin typeface="+mn-lt"/>
                <a:ea typeface="+mn-ea"/>
                <a:cs typeface="+mn-cs"/>
              </a:rPr>
              <a:t> number to incrementally compute larger numbers. </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Using this dynamic programming, we would get the shortest path available. </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13</a:t>
            </a:fld>
            <a:endParaRPr lang="ko-KR" altLang="en-US"/>
          </a:p>
        </p:txBody>
      </p:sp>
    </p:spTree>
    <p:extLst>
      <p:ext uri="{BB962C8B-B14F-4D97-AF65-F5344CB8AC3E}">
        <p14:creationId xmlns:p14="http://schemas.microsoft.com/office/powerpoint/2010/main" val="588181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r>
              <a:rPr lang="en-US" altLang="ko-KR" sz="1200" kern="1200" dirty="0" smtClean="0">
                <a:solidFill>
                  <a:schemeClr val="tx1"/>
                </a:solidFill>
                <a:effectLst/>
                <a:latin typeface="+mn-lt"/>
                <a:ea typeface="+mn-ea"/>
                <a:cs typeface="+mn-cs"/>
              </a:rPr>
              <a:t>We’ve already practiced this method before. </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As handled in the assembly line scheduling, we used a </a:t>
            </a:r>
            <a:r>
              <a:rPr lang="en-US" altLang="ko-KR" sz="1200" kern="1200" dirty="0" err="1" smtClean="0">
                <a:solidFill>
                  <a:schemeClr val="tx1"/>
                </a:solidFill>
                <a:effectLst/>
                <a:latin typeface="+mn-lt"/>
                <a:ea typeface="+mn-ea"/>
                <a:cs typeface="+mn-cs"/>
              </a:rPr>
              <a:t>memoization</a:t>
            </a:r>
            <a:r>
              <a:rPr lang="en-US" altLang="ko-KR" sz="1200" kern="1200" dirty="0" smtClean="0">
                <a:solidFill>
                  <a:schemeClr val="tx1"/>
                </a:solidFill>
                <a:effectLst/>
                <a:latin typeface="+mn-lt"/>
                <a:ea typeface="+mn-ea"/>
                <a:cs typeface="+mn-cs"/>
              </a:rPr>
              <a:t> table and retrace table to find the shortest path.</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We were able to learn how to achieve the shortest time by taking different lines at different times.</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If you don’t remember how to do it, you can just revisit the lesson from the week we covered dynamic programming.</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It does not differ from path planning.</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It’s basically the problem of finding which route is the best from the start point to the end point.</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 numbers such as 2 and 2 here could be viewed as the weight on the path.</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In this way, there is an edge weight and this is a graph structure.</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So, we’ve actually dealt with shortest path planning while we learned about dynamic programming.</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If we define it in terms of a general structure, it’s </a:t>
            </a:r>
            <a:r>
              <a:rPr lang="en-US" altLang="ko-KR" sz="1200" kern="1200" dirty="0" err="1" smtClean="0">
                <a:solidFill>
                  <a:schemeClr val="tx1"/>
                </a:solidFill>
                <a:effectLst/>
                <a:latin typeface="+mn-lt"/>
                <a:ea typeface="+mn-ea"/>
                <a:cs typeface="+mn-cs"/>
              </a:rPr>
              <a:t>Dijkstra’s</a:t>
            </a:r>
            <a:r>
              <a:rPr lang="en-US" altLang="ko-KR" sz="1200" kern="1200" dirty="0" smtClean="0">
                <a:solidFill>
                  <a:schemeClr val="tx1"/>
                </a:solidFill>
                <a:effectLst/>
                <a:latin typeface="+mn-lt"/>
                <a:ea typeface="+mn-ea"/>
                <a:cs typeface="+mn-cs"/>
              </a:rPr>
              <a:t> algorithm. </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14</a:t>
            </a:fld>
            <a:endParaRPr lang="ko-KR" altLang="en-US"/>
          </a:p>
        </p:txBody>
      </p:sp>
    </p:spTree>
    <p:extLst>
      <p:ext uri="{BB962C8B-B14F-4D97-AF65-F5344CB8AC3E}">
        <p14:creationId xmlns:p14="http://schemas.microsoft.com/office/powerpoint/2010/main" val="1045340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r>
              <a:rPr lang="en-US" altLang="ko-KR" sz="1200" kern="1200" dirty="0" smtClean="0">
                <a:solidFill>
                  <a:schemeClr val="tx1"/>
                </a:solidFill>
                <a:effectLst/>
                <a:latin typeface="+mn-lt"/>
                <a:ea typeface="+mn-ea"/>
                <a:cs typeface="+mn-cs"/>
              </a:rPr>
              <a:t>Let’s find out about </a:t>
            </a:r>
            <a:r>
              <a:rPr lang="en-US" altLang="ko-KR" sz="1200" kern="1200" dirty="0" err="1" smtClean="0">
                <a:solidFill>
                  <a:schemeClr val="tx1"/>
                </a:solidFill>
                <a:effectLst/>
                <a:latin typeface="+mn-lt"/>
                <a:ea typeface="+mn-ea"/>
                <a:cs typeface="+mn-cs"/>
              </a:rPr>
              <a:t>Dijkstra’s</a:t>
            </a:r>
            <a:r>
              <a:rPr lang="en-US" altLang="ko-KR" sz="1200" kern="1200" dirty="0" smtClean="0">
                <a:solidFill>
                  <a:schemeClr val="tx1"/>
                </a:solidFill>
                <a:effectLst/>
                <a:latin typeface="+mn-lt"/>
                <a:ea typeface="+mn-ea"/>
                <a:cs typeface="+mn-cs"/>
              </a:rPr>
              <a:t> algorithm.</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This is </a:t>
            </a:r>
            <a:r>
              <a:rPr lang="en-US" altLang="ko-KR" sz="1200" kern="1200" dirty="0" err="1" smtClean="0">
                <a:solidFill>
                  <a:schemeClr val="tx1"/>
                </a:solidFill>
                <a:effectLst/>
                <a:latin typeface="+mn-lt"/>
                <a:ea typeface="+mn-ea"/>
                <a:cs typeface="+mn-cs"/>
              </a:rPr>
              <a:t>Dijkstra</a:t>
            </a:r>
            <a:r>
              <a:rPr lang="en-US" altLang="ko-KR" sz="1200" kern="1200" dirty="0" smtClean="0">
                <a:solidFill>
                  <a:schemeClr val="tx1"/>
                </a:solidFill>
                <a:effectLst/>
                <a:latin typeface="+mn-lt"/>
                <a:ea typeface="+mn-ea"/>
                <a:cs typeface="+mn-cs"/>
              </a:rPr>
              <a:t>, who made a great achievement in the field of computer science. </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First, let’s define the graph structure in the following manner.</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V is defined as a set of vertices, and W is a set of weights on ab edge.</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These details of a graph data structure are inevitable in every graph.</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Then, we need an input by an algorithm.</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Now we’re doing the single source shortest path.</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So, I would write the source vertex as an input of the algorithm.</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s represents a single source parameter.</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Now let’s run the </a:t>
            </a:r>
            <a:r>
              <a:rPr lang="en-US" altLang="ko-KR" sz="1200" kern="1200" dirty="0" err="1" smtClean="0">
                <a:solidFill>
                  <a:schemeClr val="tx1"/>
                </a:solidFill>
                <a:effectLst/>
                <a:latin typeface="+mn-lt"/>
                <a:ea typeface="+mn-ea"/>
                <a:cs typeface="+mn-cs"/>
              </a:rPr>
              <a:t>Dijkstra</a:t>
            </a:r>
            <a:r>
              <a:rPr lang="en-US" altLang="ko-KR" sz="1200" kern="1200" dirty="0" smtClean="0">
                <a:solidFill>
                  <a:schemeClr val="tx1"/>
                </a:solidFill>
                <a:effectLst/>
                <a:latin typeface="+mn-lt"/>
                <a:ea typeface="+mn-ea"/>
                <a:cs typeface="+mn-cs"/>
              </a:rPr>
              <a:t> algorithm.</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At first, we would determine a distance and leave it as an empty table.</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Any sort of dynamic programming requires a specific table that stores the past calculation data. This is called a </a:t>
            </a:r>
            <a:r>
              <a:rPr lang="en-US" altLang="ko-KR" sz="1200" kern="1200" dirty="0" err="1" smtClean="0">
                <a:solidFill>
                  <a:schemeClr val="tx1"/>
                </a:solidFill>
                <a:effectLst/>
                <a:latin typeface="+mn-lt"/>
                <a:ea typeface="+mn-ea"/>
                <a:cs typeface="+mn-cs"/>
              </a:rPr>
              <a:t>memoization</a:t>
            </a:r>
            <a:r>
              <a:rPr lang="en-US" altLang="ko-KR" sz="1200" kern="1200" dirty="0" smtClean="0">
                <a:solidFill>
                  <a:schemeClr val="tx1"/>
                </a:solidFill>
                <a:effectLst/>
                <a:latin typeface="+mn-lt"/>
                <a:ea typeface="+mn-ea"/>
                <a:cs typeface="+mn-cs"/>
              </a:rPr>
              <a:t> table.</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 </a:t>
            </a:r>
            <a:r>
              <a:rPr lang="en-US" altLang="ko-KR" sz="1200" kern="1200" dirty="0" err="1" smtClean="0">
                <a:solidFill>
                  <a:schemeClr val="tx1"/>
                </a:solidFill>
                <a:effectLst/>
                <a:latin typeface="+mn-lt"/>
                <a:ea typeface="+mn-ea"/>
                <a:cs typeface="+mn-cs"/>
              </a:rPr>
              <a:t>Dijkstra</a:t>
            </a:r>
            <a:r>
              <a:rPr lang="en-US" altLang="ko-KR" sz="1200" kern="1200" dirty="0" smtClean="0">
                <a:solidFill>
                  <a:schemeClr val="tx1"/>
                </a:solidFill>
                <a:effectLst/>
                <a:latin typeface="+mn-lt"/>
                <a:ea typeface="+mn-ea"/>
                <a:cs typeface="+mn-cs"/>
              </a:rPr>
              <a:t> algorithm is the process of storing and growing the data on distances that we have so far by the current point of time.</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At first, the distance has a value of 99999, meaning infinity.</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As the distance of the starting point is itself, it is 0. </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Consequently, the current source starts from 0.</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Then, there is a set of vertices called V. When the size of the set is not 0, it will run a while loop.</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 loop keeps on going until the vertices are completely consumed.</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This process builds up the size of a problem by adding vertices one by one.</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Then it fetches one of the remaining Vs with the smallest distance. </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At first, the distance on the source is the smallest, as it is 0.</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Let’s make the starting source vertex u.</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When the source vertex is visited, it is omitted from V.</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Now it will fetch the neighbor vertex of the source vertex.</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Let’s suppose that D could be converted into 20 in s. </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 distance leading to the neighbor is set to infinity.</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However, the distance at the current source is 0.</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Therefore, 0 plus 20, the actual weight, is smaller than infinity. </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So, the value of infinity turns into 20.</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As a result, the distance in the </a:t>
            </a:r>
            <a:r>
              <a:rPr lang="en-US" altLang="ko-KR" sz="1200" kern="1200" dirty="0" err="1" smtClean="0">
                <a:solidFill>
                  <a:schemeClr val="tx1"/>
                </a:solidFill>
                <a:effectLst/>
                <a:latin typeface="+mn-lt"/>
                <a:ea typeface="+mn-ea"/>
                <a:cs typeface="+mn-cs"/>
              </a:rPr>
              <a:t>memoization</a:t>
            </a:r>
            <a:r>
              <a:rPr lang="en-US" altLang="ko-KR" sz="1200" kern="1200" dirty="0" smtClean="0">
                <a:solidFill>
                  <a:schemeClr val="tx1"/>
                </a:solidFill>
                <a:effectLst/>
                <a:latin typeface="+mn-lt"/>
                <a:ea typeface="+mn-ea"/>
                <a:cs typeface="+mn-cs"/>
              </a:rPr>
              <a:t> is updated from infinity to 20.</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After all these tasks are conducted for all the neighbors, it moves up again to search for vertices with the minimum distances. It then carries out the process of expanding neighbors. </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One thing that should be noted is that regardless of whether an actual visit is made, “get neighbor” should fetch all neighbors.</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To see why this algorithm works, let’s consider a situation like this.</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Here, 0 refers to the values in the </a:t>
            </a:r>
            <a:r>
              <a:rPr lang="en-US" altLang="ko-KR" sz="1200" kern="1200" dirty="0" err="1" smtClean="0">
                <a:solidFill>
                  <a:schemeClr val="tx1"/>
                </a:solidFill>
                <a:effectLst/>
                <a:latin typeface="+mn-lt"/>
                <a:ea typeface="+mn-ea"/>
                <a:cs typeface="+mn-cs"/>
              </a:rPr>
              <a:t>memoization</a:t>
            </a:r>
            <a:r>
              <a:rPr lang="en-US" altLang="ko-KR" sz="1200" kern="1200" dirty="0" smtClean="0">
                <a:solidFill>
                  <a:schemeClr val="tx1"/>
                </a:solidFill>
                <a:effectLst/>
                <a:latin typeface="+mn-lt"/>
                <a:ea typeface="+mn-ea"/>
                <a:cs typeface="+mn-cs"/>
              </a:rPr>
              <a:t> table that we’d call distance.</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20 is a weight value from the edge.</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Thus, the update takes place in expanding the covered vertices using the value. </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Let’s say that it happens to store a value of 0 in the distance. 3 is newly added to be covered by u.</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Then, there is a distance called 9 with the neighbor D.</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In the past, we could go a distance of 20 with D.</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We currently don’t know which path has passed through with 3, but there is a path that reaches it with a distance of 9.</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Let’s assume that we are able to go to D with a distance of 4.</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Thus, if we take a route that passes through 3 to arrive at D, it only takes a time of 13.</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 previous method took 20.</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Then, 20 no longer satisfies the shortest presumption. It is thus updated to the value 13.</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 more the vertices that need to be covered, the smaller this value.</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 reason for these diminishing values is due to the updates that gradually reduce the value by an inequality sign in this if statement. </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Therefore, the principle of </a:t>
            </a:r>
            <a:r>
              <a:rPr lang="en-US" altLang="ko-KR" sz="1200" kern="1200" dirty="0" err="1" smtClean="0">
                <a:solidFill>
                  <a:schemeClr val="tx1"/>
                </a:solidFill>
                <a:effectLst/>
                <a:latin typeface="+mn-lt"/>
                <a:ea typeface="+mn-ea"/>
                <a:cs typeface="+mn-cs"/>
              </a:rPr>
              <a:t>Dijkstra’s</a:t>
            </a:r>
            <a:r>
              <a:rPr lang="en-US" altLang="ko-KR" sz="1200" kern="1200" dirty="0" smtClean="0">
                <a:solidFill>
                  <a:schemeClr val="tx1"/>
                </a:solidFill>
                <a:effectLst/>
                <a:latin typeface="+mn-lt"/>
                <a:ea typeface="+mn-ea"/>
                <a:cs typeface="+mn-cs"/>
              </a:rPr>
              <a:t> algorithm is that if we cover all the nodes, we can get the shortest value.</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15</a:t>
            </a:fld>
            <a:endParaRPr lang="ko-KR" altLang="en-US"/>
          </a:p>
        </p:txBody>
      </p:sp>
    </p:spTree>
    <p:extLst>
      <p:ext uri="{BB962C8B-B14F-4D97-AF65-F5344CB8AC3E}">
        <p14:creationId xmlns:p14="http://schemas.microsoft.com/office/powerpoint/2010/main" val="1047823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r>
              <a:rPr lang="en-US" altLang="ko-KR" sz="1200" kern="1200" dirty="0" smtClean="0">
                <a:solidFill>
                  <a:schemeClr val="tx1"/>
                </a:solidFill>
                <a:effectLst/>
                <a:latin typeface="+mn-lt"/>
                <a:ea typeface="+mn-ea"/>
                <a:cs typeface="+mn-cs"/>
              </a:rPr>
              <a:t>We will observe how this operates with an example.</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Let’s say there is a graph like this.</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 source is here, which becomes the starting point.</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Let’s say that we are looking for the shortest distance from the source to D.</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This is a </a:t>
            </a:r>
            <a:r>
              <a:rPr lang="en-US" altLang="ko-KR" sz="1200" kern="1200" dirty="0" err="1" smtClean="0">
                <a:solidFill>
                  <a:schemeClr val="tx1"/>
                </a:solidFill>
                <a:effectLst/>
                <a:latin typeface="+mn-lt"/>
                <a:ea typeface="+mn-ea"/>
                <a:cs typeface="+mn-cs"/>
              </a:rPr>
              <a:t>memoization</a:t>
            </a:r>
            <a:r>
              <a:rPr lang="en-US" altLang="ko-KR" sz="1200" kern="1200" dirty="0" smtClean="0">
                <a:solidFill>
                  <a:schemeClr val="tx1"/>
                </a:solidFill>
                <a:effectLst/>
                <a:latin typeface="+mn-lt"/>
                <a:ea typeface="+mn-ea"/>
                <a:cs typeface="+mn-cs"/>
              </a:rPr>
              <a:t> table.</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To work out the path, we need a retrace table.</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Although it isn’t specified yet, we will find it during our exercise. </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To travel from the source to the destination, our default setup is that all the vertices are infinity with the source at 0.</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Then, we locate the vertex with the smallest value that we have not yet visited in the distance table.</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At present, S is the vertex that has the smallest value.</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So, S has been selected.</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After that, we will find out 1 and D, the neighbor of S.</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Although there is a route directly leading to D, it costs 20.</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As we add 3 to 0, we could go to 1 with a distance of 3</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Consequently, we should update the path to 1 as 3.</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D could be reached with 0 plus 20.</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D is now updated to 20.</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16</a:t>
            </a:fld>
            <a:endParaRPr lang="ko-KR" altLang="en-US"/>
          </a:p>
        </p:txBody>
      </p:sp>
    </p:spTree>
    <p:extLst>
      <p:ext uri="{BB962C8B-B14F-4D97-AF65-F5344CB8AC3E}">
        <p14:creationId xmlns:p14="http://schemas.microsoft.com/office/powerpoint/2010/main" val="3703647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r>
              <a:rPr lang="en-US" altLang="ko-KR" sz="1200" kern="1200" dirty="0" smtClean="0">
                <a:solidFill>
                  <a:schemeClr val="tx1"/>
                </a:solidFill>
                <a:effectLst/>
                <a:latin typeface="+mn-lt"/>
                <a:ea typeface="+mn-ea"/>
                <a:cs typeface="+mn-cs"/>
              </a:rPr>
              <a:t>As we have visited the source once, it will be omitted from V, </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So, the next smallest value vertex, 1, is selected. This is followed by its neighbors, 2, 3, and D.</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However, no matter which method is selected, it is possible to reach 1 with a distance of 3.</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Therefore, there is no need for us to figure out what are the previous moves.</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As we could reach 2 by using 5 more from 1, we will update the infinity value to 8.</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Similarly, if we add 6 to 1, we could reach 3 with a distance of 9, again updating the infinity to 9.</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While we could reach D by taking a distance of 20 before, now we are able to visit D if we add 15 to 1. Thus, we update 20 to 18.</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As a result, the update has been completed for the </a:t>
            </a:r>
            <a:r>
              <a:rPr lang="en-US" altLang="ko-KR" sz="1200" kern="1200" dirty="0" err="1" smtClean="0">
                <a:solidFill>
                  <a:schemeClr val="tx1"/>
                </a:solidFill>
                <a:effectLst/>
                <a:latin typeface="+mn-lt"/>
                <a:ea typeface="+mn-ea"/>
                <a:cs typeface="+mn-cs"/>
              </a:rPr>
              <a:t>memoization</a:t>
            </a:r>
            <a:r>
              <a:rPr lang="en-US" altLang="ko-KR" sz="1200" kern="1200" dirty="0" smtClean="0">
                <a:solidFill>
                  <a:schemeClr val="tx1"/>
                </a:solidFill>
                <a:effectLst/>
                <a:latin typeface="+mn-lt"/>
                <a:ea typeface="+mn-ea"/>
                <a:cs typeface="+mn-cs"/>
              </a:rPr>
              <a:t> table with the values of 0, 3, 8, 9, and 18.</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In this situation, we would exclude 1 from the V because it went through a vertex. We can then select the smallest value in the </a:t>
            </a:r>
            <a:r>
              <a:rPr lang="en-US" altLang="ko-KR" sz="1200" kern="1200" dirty="0" err="1" smtClean="0">
                <a:solidFill>
                  <a:schemeClr val="tx1"/>
                </a:solidFill>
                <a:effectLst/>
                <a:latin typeface="+mn-lt"/>
                <a:ea typeface="+mn-ea"/>
                <a:cs typeface="+mn-cs"/>
              </a:rPr>
              <a:t>memoization</a:t>
            </a:r>
            <a:r>
              <a:rPr lang="en-US" altLang="ko-KR" sz="1200" kern="1200" dirty="0" smtClean="0">
                <a:solidFill>
                  <a:schemeClr val="tx1"/>
                </a:solidFill>
                <a:effectLst/>
                <a:latin typeface="+mn-lt"/>
                <a:ea typeface="+mn-ea"/>
                <a:cs typeface="+mn-cs"/>
              </a:rPr>
              <a:t>, 2.</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As we’ve selected 2, its neighbor is only one – D.</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While it took a distance of 15 with a distance of 7 from 2 to D, the minimum distance we’ve detected so far was 18.</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So, we update the distance 18 to 15.</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As we covered up to 2, we’ve found out that it takes a distance of 15 to arrive at D. </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17</a:t>
            </a:fld>
            <a:endParaRPr lang="ko-KR" altLang="en-US"/>
          </a:p>
        </p:txBody>
      </p:sp>
    </p:spTree>
    <p:extLst>
      <p:ext uri="{BB962C8B-B14F-4D97-AF65-F5344CB8AC3E}">
        <p14:creationId xmlns:p14="http://schemas.microsoft.com/office/powerpoint/2010/main" val="2904699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r>
              <a:rPr lang="en-US" altLang="ko-KR" sz="1200" kern="1200" dirty="0" smtClean="0">
                <a:solidFill>
                  <a:schemeClr val="tx1"/>
                </a:solidFill>
                <a:effectLst/>
                <a:latin typeface="+mn-lt"/>
                <a:ea typeface="+mn-ea"/>
                <a:cs typeface="+mn-cs"/>
              </a:rPr>
              <a:t>Lastly, we would select the No. 3 vertex. </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As we go through the previous processes, we have the </a:t>
            </a:r>
            <a:r>
              <a:rPr lang="en-US" altLang="ko-KR" sz="1200" kern="1200" dirty="0" err="1" smtClean="0">
                <a:solidFill>
                  <a:schemeClr val="tx1"/>
                </a:solidFill>
                <a:effectLst/>
                <a:latin typeface="+mn-lt"/>
                <a:ea typeface="+mn-ea"/>
                <a:cs typeface="+mn-cs"/>
              </a:rPr>
              <a:t>memoization</a:t>
            </a:r>
            <a:r>
              <a:rPr lang="en-US" altLang="ko-KR" sz="1200" kern="1200" dirty="0" smtClean="0">
                <a:solidFill>
                  <a:schemeClr val="tx1"/>
                </a:solidFill>
                <a:effectLst/>
                <a:latin typeface="+mn-lt"/>
                <a:ea typeface="+mn-ea"/>
                <a:cs typeface="+mn-cs"/>
              </a:rPr>
              <a:t> table consisting of 0, 3, 8, 9, and 15.</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We’ve visited S, 1, and 2.</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 rest includes 3 and D, and we choose the smaller one, 3.</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Thus, 3 becomes the u that will be visited next time.</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Checking out the neighbors, it produced the value of 15 before. We only need a distance of 13 if we go through 3 to 9 plus 4.</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So, the update results in 13.</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 remaining one is D, which has no neighbor, so it will end up here.</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Thus, we’ve found out that 13 is the shortest distance from S to D.</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Through S, 1, 3, D we could go to D with this distance. However, we have not summed up the retrace table that allows us to use this path.</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We will deal with that when we do the exercises. </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As we’ve learned about this algorithm, let’s simply deal with the time complexity.</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This is how we can figure out the time complexity .</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We would take the simplest implement method as follows.</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As O(E) occurs, it generates O(V^2).</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This is because there is a routine to update neighbors and a process of searching for the minimum distance.</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As each process deals with every vertex, it takes V^2.</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When comparing E and V^2, V^2 is greater.</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This is because V^2 is a combination that takes account of every possible edge.</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Therefore, it results in O(V^2).</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However, this case is a simple implementation.</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Now, it can be simplified even further.</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If we use a binary heap, it makes it easier. </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Using the binary heap, it will make it easier as V transformed into </a:t>
            </a:r>
            <a:r>
              <a:rPr lang="en-US" altLang="ko-KR" sz="1200" kern="1200" dirty="0" err="1" smtClean="0">
                <a:solidFill>
                  <a:schemeClr val="tx1"/>
                </a:solidFill>
                <a:effectLst/>
                <a:latin typeface="+mn-lt"/>
                <a:ea typeface="+mn-ea"/>
                <a:cs typeface="+mn-cs"/>
              </a:rPr>
              <a:t>logV</a:t>
            </a:r>
            <a:r>
              <a:rPr lang="en-US" altLang="ko-KR" sz="1200" kern="1200" dirty="0" smtClean="0">
                <a:solidFill>
                  <a:schemeClr val="tx1"/>
                </a:solidFill>
                <a:effectLst/>
                <a:latin typeface="+mn-lt"/>
                <a:ea typeface="+mn-ea"/>
                <a:cs typeface="+mn-cs"/>
              </a:rPr>
              <a:t> during the process of finding the minimum distance.</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18</a:t>
            </a:fld>
            <a:endParaRPr lang="ko-KR" altLang="en-US"/>
          </a:p>
        </p:txBody>
      </p:sp>
    </p:spTree>
    <p:extLst>
      <p:ext uri="{BB962C8B-B14F-4D97-AF65-F5344CB8AC3E}">
        <p14:creationId xmlns:p14="http://schemas.microsoft.com/office/powerpoint/2010/main" val="3311029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r>
              <a:rPr lang="en-US" altLang="ko-KR" sz="1200" kern="1200" dirty="0" smtClean="0">
                <a:solidFill>
                  <a:schemeClr val="tx1"/>
                </a:solidFill>
                <a:effectLst/>
                <a:latin typeface="+mn-lt"/>
                <a:ea typeface="+mn-ea"/>
                <a:cs typeface="+mn-cs"/>
              </a:rPr>
              <a:t>We’ve already confirmed that we can use a </a:t>
            </a:r>
            <a:r>
              <a:rPr lang="en-US" altLang="ko-KR" sz="1200" kern="1200" dirty="0" err="1" smtClean="0">
                <a:solidFill>
                  <a:schemeClr val="tx1"/>
                </a:solidFill>
                <a:effectLst/>
                <a:latin typeface="+mn-lt"/>
                <a:ea typeface="+mn-ea"/>
                <a:cs typeface="+mn-cs"/>
              </a:rPr>
              <a:t>Dijkstra</a:t>
            </a:r>
            <a:r>
              <a:rPr lang="en-US" altLang="ko-KR" sz="1200" kern="1200" dirty="0" smtClean="0">
                <a:solidFill>
                  <a:schemeClr val="tx1"/>
                </a:solidFill>
                <a:effectLst/>
                <a:latin typeface="+mn-lt"/>
                <a:ea typeface="+mn-ea"/>
                <a:cs typeface="+mn-cs"/>
              </a:rPr>
              <a:t> algorithm to find the shortest path.</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Another algorithm here is designed to locate the minimum spanning tree.</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 problem of the shortest path was solved with the </a:t>
            </a:r>
            <a:r>
              <a:rPr lang="en-US" altLang="ko-KR" sz="1200" kern="1200" dirty="0" err="1" smtClean="0">
                <a:solidFill>
                  <a:schemeClr val="tx1"/>
                </a:solidFill>
                <a:effectLst/>
                <a:latin typeface="+mn-lt"/>
                <a:ea typeface="+mn-ea"/>
                <a:cs typeface="+mn-cs"/>
              </a:rPr>
              <a:t>Dijkstra</a:t>
            </a:r>
            <a:r>
              <a:rPr lang="en-US" altLang="ko-KR" sz="1200" kern="1200" dirty="0" smtClean="0">
                <a:solidFill>
                  <a:schemeClr val="tx1"/>
                </a:solidFill>
                <a:effectLst/>
                <a:latin typeface="+mn-lt"/>
                <a:ea typeface="+mn-ea"/>
                <a:cs typeface="+mn-cs"/>
              </a:rPr>
              <a:t> algorithm. This algorithm plans the path from the selected source.</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 minimum spanning tree is a bit different.</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It is not about the length of the path, but about the coverage.</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When a certain point is given, it minimizes the path that could cover all the other nodes.</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This is useful when it comes to network control issues.</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Control in a nutshell is a matter of how to dominate all the nodes. </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Therefore, our goal is to find out a way to cover all the vertices at the minimum cost.</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They methodology is adopted in various network designs. </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 purpose of a path planning algorithm is to discover the minimum path from one node to the other.</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This problem is how to find the minimum cost to cover all nodes from a specific location at present. </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As it resembles the shape of a tree by dragging this point upwards, it is called the minimum spanning tree.</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 reason why it takes a tree shape is because of the absence of a cycle.</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If we simplify it, it should look like this.</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If we designate this point, it will select edges to cover all the nodes. If we lift here, it takes the form of a tree. </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 minimum spanning tree generates a minimum tree that goes through the entire section of a graph.</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19</a:t>
            </a:fld>
            <a:endParaRPr lang="ko-KR" altLang="en-US"/>
          </a:p>
        </p:txBody>
      </p:sp>
    </p:spTree>
    <p:extLst>
      <p:ext uri="{BB962C8B-B14F-4D97-AF65-F5344CB8AC3E}">
        <p14:creationId xmlns:p14="http://schemas.microsoft.com/office/powerpoint/2010/main" val="3018479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0"/>
            <a:r>
              <a:rPr lang="en-US" altLang="ko-KR" sz="1200" kern="1200" dirty="0" smtClean="0">
                <a:solidFill>
                  <a:schemeClr val="tx1"/>
                </a:solidFill>
                <a:effectLst/>
                <a:latin typeface="+mn-lt"/>
                <a:ea typeface="+mn-ea"/>
                <a:cs typeface="+mn-cs"/>
              </a:rPr>
              <a:t>We'll be studying graph structure this week.</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First, we need to know about the structure.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In order to do so, we need to understand what kind of data is in the graph.</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Just like when you learned about trees for the first time, we have to learn new terminology and understand the characteristics of different data.</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Then, we'll take a look at the way graphs work.</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In addition to insert and delete, there's also BFS and DFS.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These work not only with trees, but also with graphs. We'll take a look at what these are.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Graphs can run a variety of algorithms.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We need to understand and apply these algorithms.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We'll learn about algorithms that can solve various tasks, such as how to find the quickest route on GPS through a minimum spanning tree.</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a:t>
            </a:fld>
            <a:endParaRPr lang="ko-KR" altLang="en-US"/>
          </a:p>
        </p:txBody>
      </p:sp>
    </p:spTree>
    <p:extLst>
      <p:ext uri="{BB962C8B-B14F-4D97-AF65-F5344CB8AC3E}">
        <p14:creationId xmlns:p14="http://schemas.microsoft.com/office/powerpoint/2010/main" val="298139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r>
              <a:rPr lang="en-US" altLang="ko-KR" sz="1200" kern="1200" dirty="0" smtClean="0">
                <a:solidFill>
                  <a:schemeClr val="tx1"/>
                </a:solidFill>
                <a:effectLst/>
                <a:latin typeface="+mn-lt"/>
                <a:ea typeface="+mn-ea"/>
                <a:cs typeface="+mn-cs"/>
              </a:rPr>
              <a:t>We’ve covered the minimum spanning tree before.</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 way to create the minimum spanning tree is to use Prim’s algorithm.</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First, V is a set of vertices, and W is a set of weights on an edge. This is essential information found in every graph.</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U refers to the covered set of vertices or a collection of data. Remember that we’ve covered this  when we studied widening coverage.  </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Likewise, we can select the edge to be incorporated into the tree. Let’s say the collection of edges is E.</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Finally, we also need the source node as a parameter.</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Let’s suppose that a given source node was covered with no particular selection for E at the initial stage.</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U will be increased with a while loop.</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When V-U is not empty, it will keep on going.</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V at this point is all the vertices. If we subtract U, it refers to a vertex that is not covered. </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Until the non-covered vertex set turns empty, it continues to execute in a loop. Once it becomes empty, it terminates the loop. </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“edges” refers to the situation where </a:t>
            </a:r>
            <a:r>
              <a:rPr lang="en-US" altLang="ko-KR" sz="1200" kern="1200" dirty="0" err="1" smtClean="0">
                <a:solidFill>
                  <a:schemeClr val="tx1"/>
                </a:solidFill>
                <a:effectLst/>
                <a:latin typeface="+mn-lt"/>
                <a:ea typeface="+mn-ea"/>
                <a:cs typeface="+mn-cs"/>
              </a:rPr>
              <a:t>src</a:t>
            </a:r>
            <a:r>
              <a:rPr lang="en-US" altLang="ko-KR" sz="1200" kern="1200" dirty="0" smtClean="0">
                <a:solidFill>
                  <a:schemeClr val="tx1"/>
                </a:solidFill>
                <a:effectLst/>
                <a:latin typeface="+mn-lt"/>
                <a:ea typeface="+mn-ea"/>
                <a:cs typeface="+mn-cs"/>
              </a:rPr>
              <a:t> is covered . </a:t>
            </a:r>
            <a:r>
              <a:rPr lang="en-US" altLang="ko-KR" sz="1200" kern="1200" dirty="0" err="1" smtClean="0">
                <a:solidFill>
                  <a:schemeClr val="tx1"/>
                </a:solidFill>
                <a:effectLst/>
                <a:latin typeface="+mn-lt"/>
                <a:ea typeface="+mn-ea"/>
                <a:cs typeface="+mn-cs"/>
              </a:rPr>
              <a:t>dst</a:t>
            </a:r>
            <a:r>
              <a:rPr lang="en-US" altLang="ko-KR" sz="1200" kern="1200" dirty="0" smtClean="0">
                <a:solidFill>
                  <a:schemeClr val="tx1"/>
                </a:solidFill>
                <a:effectLst/>
                <a:latin typeface="+mn-lt"/>
                <a:ea typeface="+mn-ea"/>
                <a:cs typeface="+mn-cs"/>
              </a:rPr>
              <a:t> means a collection of edges that are not covered by V – U.</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Now, we can distinguish between covered vertices and non-covered vertices. Our goal is to find out the edge that bridges the two.</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After finding out “edge”, we shall look for the minimum weight edge, or e, and add it to E or the collection of selected edges.</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We would also grow U by adding e and </a:t>
            </a:r>
            <a:r>
              <a:rPr lang="en-US" altLang="ko-KR" sz="1200" kern="1200" dirty="0" err="1" smtClean="0">
                <a:solidFill>
                  <a:schemeClr val="tx1"/>
                </a:solidFill>
                <a:effectLst/>
                <a:latin typeface="+mn-lt"/>
                <a:ea typeface="+mn-ea"/>
                <a:cs typeface="+mn-cs"/>
              </a:rPr>
              <a:t>dst</a:t>
            </a:r>
            <a:r>
              <a:rPr lang="en-US" altLang="ko-KR" sz="1200" kern="1200" dirty="0" smtClean="0">
                <a:solidFill>
                  <a:schemeClr val="tx1"/>
                </a:solidFill>
                <a:effectLst/>
                <a:latin typeface="+mn-lt"/>
                <a:ea typeface="+mn-ea"/>
                <a:cs typeface="+mn-cs"/>
              </a:rPr>
              <a:t> – that’s Prim’s algorithm.</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 edge that we are handling is the edge here.</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Looking at this part, we are only interested in edges that bridge covered and non-covered vertices.</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 rest of the edges aren’t useful to us in this context. </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 edges among the covered node are not necessary, and the edges among the uncovered nodes would not be needed right away.</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 edges that concern us now are those that could gradually increase the size of the covered set, while linking the covered and uncovered sets.</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Here, it is best to select 3.</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If you choose 3, the covered set would rise in this way.</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After that, we could consider 15 differently, and 9, 13 and 20 could move on to the bridging node.</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20</a:t>
            </a:fld>
            <a:endParaRPr lang="ko-KR" altLang="en-US"/>
          </a:p>
        </p:txBody>
      </p:sp>
    </p:spTree>
    <p:extLst>
      <p:ext uri="{BB962C8B-B14F-4D97-AF65-F5344CB8AC3E}">
        <p14:creationId xmlns:p14="http://schemas.microsoft.com/office/powerpoint/2010/main" val="1648762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r>
              <a:rPr lang="en-US" altLang="ko-KR" sz="1200" kern="1200" dirty="0" smtClean="0">
                <a:solidFill>
                  <a:schemeClr val="tx1"/>
                </a:solidFill>
                <a:effectLst/>
                <a:latin typeface="+mn-lt"/>
                <a:ea typeface="+mn-ea"/>
                <a:cs typeface="+mn-cs"/>
              </a:rPr>
              <a:t>Just like we did with the </a:t>
            </a:r>
            <a:r>
              <a:rPr lang="en-US" altLang="ko-KR" sz="1200" kern="1200" dirty="0" err="1" smtClean="0">
                <a:solidFill>
                  <a:schemeClr val="tx1"/>
                </a:solidFill>
                <a:effectLst/>
                <a:latin typeface="+mn-lt"/>
                <a:ea typeface="+mn-ea"/>
                <a:cs typeface="+mn-cs"/>
              </a:rPr>
              <a:t>Dijkstra</a:t>
            </a:r>
            <a:r>
              <a:rPr lang="en-US" altLang="ko-KR" sz="1200" kern="1200" dirty="0" smtClean="0">
                <a:solidFill>
                  <a:schemeClr val="tx1"/>
                </a:solidFill>
                <a:effectLst/>
                <a:latin typeface="+mn-lt"/>
                <a:ea typeface="+mn-ea"/>
                <a:cs typeface="+mn-cs"/>
              </a:rPr>
              <a:t> algorithm, let’s illustrate this with an example.</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At first, we have a graph like this. Let’s say we would devise the minimum spanning tree based on 1.</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As U represents a covered set, it only has the source – 1.</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In this condition, if we are to augment this set, 3 and 20 are bridged. </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These two numbers are the only edge that could start from the covered set and end with a non-covered set.</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Among them, we shall select 3, which has the minimum.</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Then 2 will be entered into the covered set.</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So, 1 and 2 are covered, and the edge called 3 is selected.</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After that, we have more bridging edges because we have a greater covered set.</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Aside from the existing 20, the vertex of No. 2 joins U so that the edges of 5, 15, and 6 will be bridged.</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We shall pick up 5 because it is the smallest. </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Then, vertex No. 4 will join the covered set.</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21</a:t>
            </a:fld>
            <a:endParaRPr lang="ko-KR" altLang="en-US"/>
          </a:p>
        </p:txBody>
      </p:sp>
    </p:spTree>
    <p:extLst>
      <p:ext uri="{BB962C8B-B14F-4D97-AF65-F5344CB8AC3E}">
        <p14:creationId xmlns:p14="http://schemas.microsoft.com/office/powerpoint/2010/main" val="4062689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r>
              <a:rPr lang="en-US" altLang="ko-KR" sz="1200" kern="1200" dirty="0" smtClean="0">
                <a:solidFill>
                  <a:schemeClr val="tx1"/>
                </a:solidFill>
                <a:effectLst/>
                <a:latin typeface="+mn-lt"/>
                <a:ea typeface="+mn-ea"/>
                <a:cs typeface="+mn-cs"/>
              </a:rPr>
              <a:t>After that, 1, 2, and 4 hop to the covered set. 3 and 5 now belong to the non-covered set.</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Here, 6, 15, 7, and 20 are bridging edges. </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4 is an edge that we will consider later.</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As 6 is the smallest in the group, it is selected. Then, 3 will join the covered set.</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Now, the bridging edges include 20, 7, 15, and 4. As the smallest one is 4, 4 is selected. 5 then becomes a part of the covered set. </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All nodes thus enter the covered set to complete the minimum spanning tree.</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22</a:t>
            </a:fld>
            <a:endParaRPr lang="ko-KR" altLang="en-US"/>
          </a:p>
        </p:txBody>
      </p:sp>
    </p:spTree>
    <p:extLst>
      <p:ext uri="{BB962C8B-B14F-4D97-AF65-F5344CB8AC3E}">
        <p14:creationId xmlns:p14="http://schemas.microsoft.com/office/powerpoint/2010/main" val="39424647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1"/>
            <a:r>
              <a:rPr lang="en-US" altLang="ko-KR" sz="1200" kern="1200" dirty="0" smtClean="0">
                <a:solidFill>
                  <a:schemeClr val="tx1"/>
                </a:solidFill>
                <a:effectLst/>
                <a:latin typeface="+mn-lt"/>
                <a:ea typeface="+mn-ea"/>
                <a:cs typeface="+mn-cs"/>
              </a:rPr>
              <a:t>We’ve generated the minimum spanning tree of 1, 2, 3, 4, and 5.</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Its time complexity is identical to the </a:t>
            </a:r>
            <a:r>
              <a:rPr lang="en-US" altLang="ko-KR" sz="1200" kern="1200" dirty="0" err="1" smtClean="0">
                <a:solidFill>
                  <a:schemeClr val="tx1"/>
                </a:solidFill>
                <a:effectLst/>
                <a:latin typeface="+mn-lt"/>
                <a:ea typeface="+mn-ea"/>
                <a:cs typeface="+mn-cs"/>
              </a:rPr>
              <a:t>Dijsktra</a:t>
            </a:r>
            <a:r>
              <a:rPr lang="en-US" altLang="ko-KR" sz="1200" kern="1200" dirty="0" smtClean="0">
                <a:solidFill>
                  <a:schemeClr val="tx1"/>
                </a:solidFill>
                <a:effectLst/>
                <a:latin typeface="+mn-lt"/>
                <a:ea typeface="+mn-ea"/>
                <a:cs typeface="+mn-cs"/>
              </a:rPr>
              <a:t> algorithm.</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I’m not going to explain why this is the case here.</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Here we also look for a minimum, which is to be chosen from the bridging edges. It is also possible to choose a heap and others.</a:t>
            </a:r>
            <a:endParaRPr lang="ko-KR" altLang="ko-KR" sz="1200" kern="1200" dirty="0" smtClean="0">
              <a:solidFill>
                <a:schemeClr val="tx1"/>
              </a:solidFill>
              <a:effectLst/>
              <a:latin typeface="+mn-lt"/>
              <a:ea typeface="+mn-ea"/>
              <a:cs typeface="+mn-cs"/>
            </a:endParaRPr>
          </a:p>
          <a:p>
            <a:pPr latinLnBrk="1"/>
            <a:r>
              <a:rPr lang="en-US" altLang="ko-KR" sz="1200" kern="1200" dirty="0" smtClean="0">
                <a:solidFill>
                  <a:schemeClr val="tx1"/>
                </a:solidFill>
                <a:effectLst/>
                <a:latin typeface="+mn-lt"/>
                <a:ea typeface="+mn-ea"/>
                <a:cs typeface="+mn-cs"/>
              </a:rPr>
              <a:t>In this manner, we can calculate the time complexity in a similar way as the </a:t>
            </a:r>
            <a:r>
              <a:rPr lang="en-US" altLang="ko-KR" sz="1200" kern="1200" dirty="0" err="1" smtClean="0">
                <a:solidFill>
                  <a:schemeClr val="tx1"/>
                </a:solidFill>
                <a:effectLst/>
                <a:latin typeface="+mn-lt"/>
                <a:ea typeface="+mn-ea"/>
                <a:cs typeface="+mn-cs"/>
              </a:rPr>
              <a:t>Dijkstra</a:t>
            </a:r>
            <a:r>
              <a:rPr lang="en-US" altLang="ko-KR" sz="1200" kern="1200" dirty="0" smtClean="0">
                <a:solidFill>
                  <a:schemeClr val="tx1"/>
                </a:solidFill>
                <a:effectLst/>
                <a:latin typeface="+mn-lt"/>
                <a:ea typeface="+mn-ea"/>
                <a:cs typeface="+mn-cs"/>
              </a:rPr>
              <a:t> algorithm.</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23</a:t>
            </a:fld>
            <a:endParaRPr lang="ko-KR" altLang="en-US"/>
          </a:p>
        </p:txBody>
      </p:sp>
    </p:spTree>
    <p:extLst>
      <p:ext uri="{BB962C8B-B14F-4D97-AF65-F5344CB8AC3E}">
        <p14:creationId xmlns:p14="http://schemas.microsoft.com/office/powerpoint/2010/main" val="2837786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0"/>
            <a:r>
              <a:rPr lang="en-US" altLang="ko-KR" sz="1200" kern="1200" dirty="0" smtClean="0">
                <a:solidFill>
                  <a:schemeClr val="tx1"/>
                </a:solidFill>
                <a:effectLst/>
                <a:latin typeface="+mn-lt"/>
                <a:ea typeface="+mn-ea"/>
                <a:cs typeface="+mn-cs"/>
              </a:rPr>
              <a:t>Let's take a look at the different types of graph structures there are.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Here's a well-organized data collection.</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To start off, the list is ordered.</a:t>
            </a:r>
          </a:p>
          <a:p>
            <a:pPr latinLnBrk="0"/>
            <a:r>
              <a:rPr lang="en-US" altLang="ko-KR" sz="1200" kern="1200" dirty="0" smtClean="0">
                <a:solidFill>
                  <a:schemeClr val="tx1"/>
                </a:solidFill>
                <a:effectLst/>
                <a:latin typeface="+mn-lt"/>
                <a:ea typeface="+mn-ea"/>
                <a:cs typeface="+mn-cs"/>
              </a:rPr>
              <a:t>Although it wasn't easy to decide the order in trees, they were still a collection with an order called parent and child.</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Graphs are also a type of ordered collection, but they're different from trees.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Let's take a look at a picture that explains this.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When we think of lists, we think of this kind of structure.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A tree can be seen as an expansion of lists.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In case of a binary search tree, it could stretch out sideways on both the left and </a:t>
            </a:r>
            <a:r>
              <a:rPr lang="en-US" altLang="ko-KR" sz="1200" kern="1200" dirty="0" err="1" smtClean="0">
                <a:solidFill>
                  <a:schemeClr val="tx1"/>
                </a:solidFill>
                <a:effectLst/>
                <a:latin typeface="+mn-lt"/>
                <a:ea typeface="+mn-ea"/>
                <a:cs typeface="+mn-cs"/>
              </a:rPr>
              <a:t>righthand</a:t>
            </a:r>
            <a:r>
              <a:rPr lang="en-US" altLang="ko-KR" sz="1200" kern="1200" dirty="0" smtClean="0">
                <a:solidFill>
                  <a:schemeClr val="tx1"/>
                </a:solidFill>
                <a:effectLst/>
                <a:latin typeface="+mn-lt"/>
                <a:ea typeface="+mn-ea"/>
                <a:cs typeface="+mn-cs"/>
              </a:rPr>
              <a:t> sides.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Here, we also have the </a:t>
            </a:r>
            <a:r>
              <a:rPr lang="en-US" altLang="ko-KR" sz="1200" kern="1200" dirty="0" err="1" smtClean="0">
                <a:solidFill>
                  <a:schemeClr val="tx1"/>
                </a:solidFill>
                <a:effectLst/>
                <a:latin typeface="+mn-lt"/>
                <a:ea typeface="+mn-ea"/>
                <a:cs typeface="+mn-cs"/>
              </a:rPr>
              <a:t>prev</a:t>
            </a:r>
            <a:r>
              <a:rPr lang="en-US" altLang="ko-KR" sz="1200" kern="1200" dirty="0" smtClean="0">
                <a:solidFill>
                  <a:schemeClr val="tx1"/>
                </a:solidFill>
                <a:effectLst/>
                <a:latin typeface="+mn-lt"/>
                <a:ea typeface="+mn-ea"/>
                <a:cs typeface="+mn-cs"/>
              </a:rPr>
              <a:t> node, which is a list that can go to its "previous" place.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Now, a bunch of these can connect without limit.</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This freely connected state is what we can call the graph structure.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We can use reference structure to figure out how we can traverse across all this data or find the shortest path. We'll learn how to do all this.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From another perspective, a list has a "</a:t>
            </a:r>
            <a:r>
              <a:rPr lang="en-US" altLang="ko-KR" sz="1200" kern="1200" dirty="0" err="1" smtClean="0">
                <a:solidFill>
                  <a:schemeClr val="tx1"/>
                </a:solidFill>
                <a:effectLst/>
                <a:latin typeface="+mn-lt"/>
                <a:ea typeface="+mn-ea"/>
                <a:cs typeface="+mn-cs"/>
              </a:rPr>
              <a:t>prev</a:t>
            </a:r>
            <a:r>
              <a:rPr lang="en-US" altLang="ko-KR" sz="1200" kern="1200" dirty="0" smtClean="0">
                <a:solidFill>
                  <a:schemeClr val="tx1"/>
                </a:solidFill>
                <a:effectLst/>
                <a:latin typeface="+mn-lt"/>
                <a:ea typeface="+mn-ea"/>
                <a:cs typeface="+mn-cs"/>
              </a:rPr>
              <a:t>" and a "next."</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Remember, a tree has one parent and multiple children.</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Graphs, on the other hand, can have multiple </a:t>
            </a:r>
            <a:r>
              <a:rPr lang="en-US" altLang="ko-KR" sz="1200" kern="1200" dirty="0" err="1" smtClean="0">
                <a:solidFill>
                  <a:schemeClr val="tx1"/>
                </a:solidFill>
                <a:effectLst/>
                <a:latin typeface="+mn-lt"/>
                <a:ea typeface="+mn-ea"/>
                <a:cs typeface="+mn-cs"/>
              </a:rPr>
              <a:t>prev</a:t>
            </a:r>
            <a:r>
              <a:rPr lang="en-US" altLang="ko-KR" sz="1200" kern="1200" dirty="0" smtClean="0">
                <a:solidFill>
                  <a:schemeClr val="tx1"/>
                </a:solidFill>
                <a:effectLst/>
                <a:latin typeface="+mn-lt"/>
                <a:ea typeface="+mn-ea"/>
                <a:cs typeface="+mn-cs"/>
              </a:rPr>
              <a:t> and next.</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The formula for a graph can be written as follows.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G is the combination of V and 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V is a set of vertices or nodes.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E is the set of edges.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An edge is also called an arc or a link.</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This is what we call a vertex or a node.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The circle is becoming a node.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This line here is what we call an edge, link, or an arc.</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Next, we have what are called unlabeled vertices.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That’s because there are no labels.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These have all the labels. So, they're labeled vertices.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They're labeled very well, and each edge has weight.</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Now, we've learned about vertices and edges. Graphs are a combination of sets of vertices and sets of edges.</a:t>
            </a:r>
            <a:endParaRPr lang="ko-KR" altLang="ko-KR" sz="1200" kern="1200" dirty="0" smtClean="0">
              <a:solidFill>
                <a:schemeClr val="tx1"/>
              </a:solidFill>
              <a:effectLst/>
              <a:latin typeface="+mn-lt"/>
              <a:ea typeface="+mn-ea"/>
              <a:cs typeface="+mn-cs"/>
            </a:endParaRPr>
          </a:p>
          <a:p>
            <a:pPr latinLnBrk="0"/>
            <a:endParaRPr lang="ko-KR" altLang="ko-KR" sz="120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3</a:t>
            </a:fld>
            <a:endParaRPr lang="ko-KR" altLang="en-US"/>
          </a:p>
        </p:txBody>
      </p:sp>
    </p:spTree>
    <p:extLst>
      <p:ext uri="{BB962C8B-B14F-4D97-AF65-F5344CB8AC3E}">
        <p14:creationId xmlns:p14="http://schemas.microsoft.com/office/powerpoint/2010/main" val="2802921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0"/>
            <a:r>
              <a:rPr lang="en-US" altLang="ko-KR" sz="1200" kern="1200" dirty="0" smtClean="0">
                <a:solidFill>
                  <a:schemeClr val="tx1"/>
                </a:solidFill>
                <a:effectLst/>
                <a:latin typeface="+mn-lt"/>
                <a:ea typeface="+mn-ea"/>
                <a:cs typeface="+mn-cs"/>
              </a:rPr>
              <a:t>There are various terms related to graphs.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There's one called "adjacent" or "neighbor."</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If they're right next to each other and bound by an edge, they are adjacent vertices. In other words, they’re neighbors.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A "path" is a sequence of edges connecting A and B.</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For example, the path between 3 and 7 are edges 1 and 2 that connect vertices 3, 4, and 7.</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There are also edge 3 and edge 4 that connect 3, 5, and 7.</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A path is a bunch of edges that travel from one node to another.</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A connected graph is a graph in which a path to every other vertex exists.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This is not a connected graph.</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Since there is no path to vertex 9, this a disconnected graph.</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On the other hand, this is a connected graph.</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Each graph is made up of components.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This disconnected graph has two components.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We call the connected subgraph a component.</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A connected component can be defined as a graph subset containing the set of vertices that can be reached from a vertex and their edges.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This is a subset that has a path you can plan.</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This single node is also a component.</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So, this graph comprises two components.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A complete graph has edges for all vertices of all pairs.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This graph has five nodes.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When these five nodes have edges that can reach all other nodes, this will be a complete graph.</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For example, if there are five nodes, there are a total of four "other nodes" to reach, leaving 20 pairs in the graph.</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But for now, we don't have any criteria for the direction of the edges. So, we divide by 2 to find that we need 10 edges.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You can count for yourself to see why we need 10 edges.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We've now defined the complete graph.</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In many cases, graphs have far fewer edges compared to complete graphs.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This is because as the number of vertices increase, the number of edges needed increases </a:t>
            </a:r>
            <a:r>
              <a:rPr lang="en-US" altLang="ko-KR" sz="1200" kern="1200" dirty="0" err="1" smtClean="0">
                <a:solidFill>
                  <a:schemeClr val="tx1"/>
                </a:solidFill>
                <a:effectLst/>
                <a:latin typeface="+mn-lt"/>
                <a:ea typeface="+mn-ea"/>
                <a:cs typeface="+mn-cs"/>
              </a:rPr>
              <a:t>quadratically</a:t>
            </a:r>
            <a:r>
              <a:rPr lang="en-US" altLang="ko-KR" sz="1200" kern="1200" dirty="0" smtClean="0">
                <a:solidFill>
                  <a:schemeClr val="tx1"/>
                </a:solidFill>
                <a:effectLst/>
                <a:latin typeface="+mn-lt"/>
                <a:ea typeface="+mn-ea"/>
                <a:cs typeface="+mn-cs"/>
              </a:rPr>
              <a:t>.</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For example, if the number of edges increases at a similar rate as the number of vertices, you'll end up with a lot of edges.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This is called a dense graph.</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If there aren't that many edges, and if each vertex has only one edge, this is called a sparse graph.</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Most graphs would be somewhere between sparse and dense graphs.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The number of edges in the graph changes the way these are stored.</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4</a:t>
            </a:fld>
            <a:endParaRPr lang="ko-KR" altLang="en-US"/>
          </a:p>
        </p:txBody>
      </p:sp>
    </p:spTree>
    <p:extLst>
      <p:ext uri="{BB962C8B-B14F-4D97-AF65-F5344CB8AC3E}">
        <p14:creationId xmlns:p14="http://schemas.microsoft.com/office/powerpoint/2010/main" val="1234325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0"/>
            <a:r>
              <a:rPr lang="en-US" altLang="ko-KR" sz="1200" kern="1200" dirty="0" smtClean="0">
                <a:solidFill>
                  <a:schemeClr val="tx1"/>
                </a:solidFill>
                <a:effectLst/>
                <a:latin typeface="+mn-lt"/>
                <a:ea typeface="+mn-ea"/>
                <a:cs typeface="+mn-cs"/>
              </a:rPr>
              <a:t>Let's take a look at some more terminology.</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There is something called a "cycle" that can exist in graphs.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A cycle is a path that begins from a certain node and ends at that same node.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A path that starts at 3 and returns to 3 would be a cycle.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Cycles can exist in these types of situations.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If you begin at 3, go to 4, followed by 7, and then back to 3, you end up with a very good cycle.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On the other hand, there are edges that have a direction.</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These are called directed edges.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So, there's an order of sequence to these.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Here, we've only marked the connection between 7 and 4. But over here, we see that the edge is going from 7 to 4.</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7 becomes the source, and 4 becomes the destination in this directed edge.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Graphs that use directed edges are called digraphs or directed graphs.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You can also have a directed graph with cycles.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Here we don't have a cycle.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For example, if we go from 5 to 7, go to 4, go to 3, and then to 5 again, we complete the cycle.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But since there's no edge from 3 to 5 here, the cycle doesn't exist.</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But when we change the direction of the edge, we have a cycle.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Such graphs are called cyclic directed graphs.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Cyclic directed graphs, however, aren't critically important.</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Later, you'll see a lot of directed acyclic graphs in fields like machine learning.</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Although this is a directed graph, it is not cyclic.</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So, we call directed graphs without cycles as DAG.</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There are the following types of graphs that fall under DAG.</a:t>
            </a:r>
            <a:endParaRPr lang="ko-KR" altLang="ko-K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DAG has a tree structure, and can be easily converted. It therefore attracts many users. It can also be used for probability modeling.</a:t>
            </a:r>
            <a:endParaRPr lang="ko-KR" altLang="ko-KR" sz="1200" kern="1200" dirty="0" smtClean="0">
              <a:solidFill>
                <a:schemeClr val="tx1"/>
              </a:solidFill>
              <a:effectLst/>
              <a:latin typeface="+mn-lt"/>
              <a:ea typeface="+mn-ea"/>
              <a:cs typeface="+mn-cs"/>
            </a:endParaRPr>
          </a:p>
          <a:p>
            <a:pPr latinLnBrk="0"/>
            <a:endParaRPr lang="ko-KR" altLang="ko-KR" sz="1200" kern="120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5</a:t>
            </a:fld>
            <a:endParaRPr lang="ko-KR" altLang="en-US"/>
          </a:p>
        </p:txBody>
      </p:sp>
    </p:spTree>
    <p:extLst>
      <p:ext uri="{BB962C8B-B14F-4D97-AF65-F5344CB8AC3E}">
        <p14:creationId xmlns:p14="http://schemas.microsoft.com/office/powerpoint/2010/main" val="1982257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0"/>
            <a:r>
              <a:rPr lang="en-US" altLang="ko-KR" sz="1200" kern="1200" dirty="0" smtClean="0">
                <a:solidFill>
                  <a:schemeClr val="tx1"/>
                </a:solidFill>
                <a:effectLst/>
                <a:latin typeface="+mn-lt"/>
                <a:ea typeface="+mn-ea"/>
                <a:cs typeface="+mn-cs"/>
              </a:rPr>
              <a:t>So, we've created a directed graph that we talked about earlier.</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Let’s say we have a total of 10 vertices, from 0 to 9.</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Grouping the edges by source and destination into tuples like (0, 1), (1, 3), (2, 0), we end up with 13 edges.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How could we store this information?</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If we save this information well, then we could say that the graph has been saved well.</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Saving a vertex is simple.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We use data structures like linked list, BST, and Hash to save the list.</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Saving edges, however, is more problematic.</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Edges are basically pairs of values.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Since it's a pair, we can say there's a value on one side, and another value on the other side.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If this value exists, we can return 1. If it doesn't exist, return 0. Like so, we can use two-dimensional matrices.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In this case, O(V^2) space is created, or the squared number of vertices. </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We can consider time to be a constant since we can just find the value for source and destination in the index and return a value.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However, there may be a problem with this.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The result can vary, depending on the density of the graph.</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The denser the graph, the greater variety of save space is required between the vertices.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When the graph is sparse, most space will just become 0.</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Meanwhile, the required save space increases by V-squared, making it difficult to handle increasing vertices.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That’s why we need to figure out a different way to save our graphs.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Now, we can save them in the form of an adjacency list.</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We need as much space and time as the number of edges.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So, we can use a matrix or an adjacency list, depending on the graph's density.</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Graph density can be measured in the following way:</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We start by using the number of edges.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|V| is the number of vertices, while |E| means the number of edges.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This can only be used in directed graphs.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In undirected graphs, the denominator would be cut in half if the graph is possible.</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6</a:t>
            </a:fld>
            <a:endParaRPr lang="ko-KR" altLang="en-US"/>
          </a:p>
        </p:txBody>
      </p:sp>
    </p:spTree>
    <p:extLst>
      <p:ext uri="{BB962C8B-B14F-4D97-AF65-F5344CB8AC3E}">
        <p14:creationId xmlns:p14="http://schemas.microsoft.com/office/powerpoint/2010/main" val="1081198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0"/>
            <a:r>
              <a:rPr lang="en-US" altLang="ko-KR" sz="1200" kern="1200" dirty="0" smtClean="0">
                <a:solidFill>
                  <a:schemeClr val="tx1"/>
                </a:solidFill>
                <a:effectLst/>
                <a:latin typeface="+mn-lt"/>
                <a:ea typeface="+mn-ea"/>
                <a:cs typeface="+mn-cs"/>
              </a:rPr>
              <a:t>In dense graphs, it is much more beneficial to use a matrix when storing. </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This is because there is much to be saved, leaving only a few 0s that need to go in the matrix.</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The term adjacency matrix is used in this saving process.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If you use a linked list, it's called an adjacency list.</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The adjacency matrix can be defined as follows.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A[</a:t>
            </a:r>
            <a:r>
              <a:rPr lang="en-US" altLang="ko-KR" sz="1200" kern="1200" dirty="0" err="1" smtClean="0">
                <a:solidFill>
                  <a:schemeClr val="tx1"/>
                </a:solidFill>
                <a:effectLst/>
                <a:latin typeface="+mn-lt"/>
                <a:ea typeface="+mn-ea"/>
                <a:cs typeface="+mn-cs"/>
              </a:rPr>
              <a:t>i</a:t>
            </a:r>
            <a:r>
              <a:rPr lang="en-US" altLang="ko-KR" sz="1200" kern="1200" dirty="0" smtClean="0">
                <a:solidFill>
                  <a:schemeClr val="tx1"/>
                </a:solidFill>
                <a:effectLst/>
                <a:latin typeface="+mn-lt"/>
                <a:ea typeface="+mn-ea"/>
                <a:cs typeface="+mn-cs"/>
              </a:rPr>
              <a:t>][j] = 1 means that there is an edge that goes from vertex </a:t>
            </a:r>
            <a:r>
              <a:rPr lang="en-US" altLang="ko-KR" sz="1200" kern="1200" dirty="0" err="1" smtClean="0">
                <a:solidFill>
                  <a:schemeClr val="tx1"/>
                </a:solidFill>
                <a:effectLst/>
                <a:latin typeface="+mn-lt"/>
                <a:ea typeface="+mn-ea"/>
                <a:cs typeface="+mn-cs"/>
              </a:rPr>
              <a:t>i</a:t>
            </a:r>
            <a:r>
              <a:rPr lang="en-US" altLang="ko-KR" sz="1200" kern="1200" dirty="0" smtClean="0">
                <a:solidFill>
                  <a:schemeClr val="tx1"/>
                </a:solidFill>
                <a:effectLst/>
                <a:latin typeface="+mn-lt"/>
                <a:ea typeface="+mn-ea"/>
                <a:cs typeface="+mn-cs"/>
              </a:rPr>
              <a:t> to j.</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If the value is 0, then that means the edge doesn't exist.</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In this case, the adjacency matrix becomes 1 if it exists, and 0 if it doesn't.</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If the adjacency matrix is being created for a weighted graph, you would save the edge weight instead of 0 or 1.</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Take a look at the example on the right.</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Here is a graph called A B C D.</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Let's write the vertex on the row and column.</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This vertex can be saved into a variety of data structures.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We'll set the id for A to 0, B to 1, C to 2, and D to 3.</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Now here, we have an edge that goes from B to A.</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B's index is 1, and A's index is 0.</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The value of the adjacency matrix [0,1] has to become 1.</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That value is expressed like this.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In this case, the [1,2] of the adjacency matrix becomes 1, expressing the edge from B to C.</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The edges expressed as 1 like this form the adjacency matrix.</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The same goes for the weighted situation.</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While it was expressed as 0 and 1 before, since it is weighted, the weight values of the edges are expressed on the matrix.</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Even here, there is no index for the source and destination.</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So, we looked at how to save dense graphs using matrix representation.</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The important thing is that there are only four slots here that aren't 0s out of the 16.</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Many spaces are filled with 0s, making it what we call a sparse form of saving values.</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We’ve got plenty of space to work with. But since we might have to handle a very large network, we might not have enough memory to be this inefficient with storage.</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7</a:t>
            </a:fld>
            <a:endParaRPr lang="ko-KR" altLang="en-US"/>
          </a:p>
        </p:txBody>
      </p:sp>
    </p:spTree>
    <p:extLst>
      <p:ext uri="{BB962C8B-B14F-4D97-AF65-F5344CB8AC3E}">
        <p14:creationId xmlns:p14="http://schemas.microsoft.com/office/powerpoint/2010/main" val="3989361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0"/>
            <a:r>
              <a:rPr lang="en-US" altLang="ko-KR" sz="1200" kern="1200" dirty="0" smtClean="0">
                <a:solidFill>
                  <a:schemeClr val="tx1"/>
                </a:solidFill>
                <a:effectLst/>
                <a:latin typeface="+mn-lt"/>
                <a:ea typeface="+mn-ea"/>
                <a:cs typeface="+mn-cs"/>
              </a:rPr>
              <a:t>When saving sparse graphs through matrix representation, we use the list format to prevent inefficiencies.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The adjacency matrix method incurs storage waste when we save sparse graphs.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With an adjacency list, we use lists to save the graph.</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Now, we have to save the vertex, one way or the other.</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It doesn't matter what data structure we use. We have to save the vertices.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So, we build an extra linked list for each saved vertex.</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This linked list would then manage the edges.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It manages the list starting from that vertex.</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So, we connect the linked list to the vertices and save all the vertices. This becomes the graph.</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We can also save the weights of the edges as separate values in the linked list.</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This is efficient because it doesn't take up as much storage space as the matrix method.</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We can save A, B, C, and D as BST, Hash, or linked lists.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We make a reference inside each vertex called A, B, C, and D.</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In that reference, we save an edge that starts from that node.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For example, we can save them as the edge going from B to A, from B to C, or B to D.</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If we have a weighted graph, we can create nodes to save weight.</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If we manage vertices efficiently like this, we can find the starting vertex and look up its linked list to see if it has an edge.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So far, we've said that we use adjacency lists to improve storage efficiency.</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However, there are some cases where using the adjacency list is disadvantageous.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When we use the matrix to check for edges, we get O(1). With lists, we get O(E) in the worst-case scenario.</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So, we can distinguish the list linked to the vertex as a BST, Hash, or linked list when we save.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But for now, we can just save the vertices and the edges as linked lists, which is the easiest way to do it.</a:t>
            </a:r>
            <a:endParaRPr lang="ko-KR" altLang="ko-KR" sz="1200" kern="1200" dirty="0" smtClean="0">
              <a:solidFill>
                <a:schemeClr val="tx1"/>
              </a:solidFill>
              <a:effectLst/>
              <a:latin typeface="+mn-lt"/>
              <a:ea typeface="+mn-ea"/>
              <a:cs typeface="+mn-cs"/>
            </a:endParaRPr>
          </a:p>
          <a:p>
            <a:pPr latinLnBrk="0"/>
            <a:endParaRPr lang="ko-KR" altLang="ko-KR" sz="1200" kern="1200" dirty="0" smtClean="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8</a:t>
            </a:fld>
            <a:endParaRPr lang="ko-KR" altLang="en-US"/>
          </a:p>
        </p:txBody>
      </p:sp>
    </p:spTree>
    <p:extLst>
      <p:ext uri="{BB962C8B-B14F-4D97-AF65-F5344CB8AC3E}">
        <p14:creationId xmlns:p14="http://schemas.microsoft.com/office/powerpoint/2010/main" val="799381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atinLnBrk="0"/>
            <a:r>
              <a:rPr lang="en-US" altLang="ko-KR" sz="1200" kern="1200" dirty="0" smtClean="0">
                <a:solidFill>
                  <a:schemeClr val="tx1"/>
                </a:solidFill>
                <a:effectLst/>
                <a:latin typeface="+mn-lt"/>
                <a:ea typeface="+mn-ea"/>
                <a:cs typeface="+mn-cs"/>
              </a:rPr>
              <a:t>We’ve just learned how to save this information called graphs.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Now let's take a look at what kind of operations are possible with graphs.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One thing we have to cover when we discuss graphs is traversing.</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We'll skip over operations like add or remove, since they're easy to implement once you get used to the reference structure.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If you study the detailed data structure, you can easily add or remove.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Traversing, however, has its own unique traits when it comes to graphs. That is why we should cover it now.</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Traversing is a task to pull out all vertices.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Using linked lists was very easy.</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We didn't even need to traverse.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We started getting into traversing issues with trees.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Since trees didn't have an ordered sequence, we used BFS and DFS.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The same goes for graphs.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So, we can look at both BFS and DFS in this case.</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After that, we can try to find the shortest path.</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For example, we would find the shortest path between 1 and 9.</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If we have 1, 0, 2, 9, we could go through three paths from 1 to 9.</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Alternatively, we could go to four vertices.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So, it's important to find the shortest path like this.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Then, we find the set of edges that can control the entire vertices.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We find this issue of finding the base camp for vertex in telecommunications and logistics.</a:t>
            </a:r>
            <a:endParaRPr lang="ko-KR" altLang="ko-KR" sz="1200" kern="1200" dirty="0" smtClean="0">
              <a:solidFill>
                <a:schemeClr val="tx1"/>
              </a:solidFill>
              <a:effectLst/>
              <a:latin typeface="+mn-lt"/>
              <a:ea typeface="+mn-ea"/>
              <a:cs typeface="+mn-cs"/>
            </a:endParaRPr>
          </a:p>
          <a:p>
            <a:pPr latinLnBrk="0"/>
            <a:r>
              <a:rPr lang="en-US" altLang="ko-KR" sz="1200" kern="1200" dirty="0" smtClean="0">
                <a:solidFill>
                  <a:schemeClr val="tx1"/>
                </a:solidFill>
                <a:effectLst/>
                <a:latin typeface="+mn-lt"/>
                <a:ea typeface="+mn-ea"/>
                <a:cs typeface="+mn-cs"/>
              </a:rPr>
              <a:t>So, with these issues, we use the minimum spanning tree.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Let's say we have to reach a point called 5. We then have to find out how to control which vertex through which edge.</a:t>
            </a:r>
            <a:endParaRPr lang="ko-KR" altLang="ko-KR" sz="1200" kern="1200" dirty="0" smtClean="0">
              <a:solidFill>
                <a:schemeClr val="tx1"/>
              </a:solidFill>
              <a:effectLst/>
              <a:latin typeface="+mn-lt"/>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kern="1200" dirty="0" smtClean="0">
                <a:solidFill>
                  <a:schemeClr val="tx1"/>
                </a:solidFill>
                <a:effectLst/>
                <a:latin typeface="+mn-lt"/>
                <a:ea typeface="+mn-ea"/>
                <a:cs typeface="+mn-cs"/>
              </a:rPr>
              <a:t>Before, we would spend time covering add or remove. This time, we'll take a look at a problem unique to graphs.</a:t>
            </a:r>
            <a:endParaRPr lang="ko-KR" altLang="ko-KR" sz="1200" kern="1200" dirty="0" smtClean="0">
              <a:solidFill>
                <a:schemeClr val="tx1"/>
              </a:solidFill>
              <a:effectLst/>
              <a:latin typeface="+mn-lt"/>
              <a:ea typeface="+mn-ea"/>
              <a:cs typeface="+mn-cs"/>
            </a:endParaRPr>
          </a:p>
          <a:p>
            <a:endParaRPr lang="ko-KR" altLang="en-US" dirty="0"/>
          </a:p>
        </p:txBody>
      </p:sp>
      <p:sp>
        <p:nvSpPr>
          <p:cNvPr id="4" name="슬라이드 번호 개체 틀 3"/>
          <p:cNvSpPr>
            <a:spLocks noGrp="1"/>
          </p:cNvSpPr>
          <p:nvPr>
            <p:ph type="sldNum" sz="quarter" idx="10"/>
          </p:nvPr>
        </p:nvSpPr>
        <p:spPr/>
        <p:txBody>
          <a:bodyPr/>
          <a:lstStyle/>
          <a:p>
            <a:fld id="{69591C5F-1D0F-4256-BD1C-618DF4C9178E}" type="slidenum">
              <a:rPr lang="ko-KR" altLang="en-US" smtClean="0"/>
              <a:t>9</a:t>
            </a:fld>
            <a:endParaRPr lang="ko-KR" altLang="en-US"/>
          </a:p>
        </p:txBody>
      </p:sp>
    </p:spTree>
    <p:extLst>
      <p:ext uri="{BB962C8B-B14F-4D97-AF65-F5344CB8AC3E}">
        <p14:creationId xmlns:p14="http://schemas.microsoft.com/office/powerpoint/2010/main" val="1306219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1668016"/>
          </a:xfrm>
        </p:spPr>
        <p:txBody>
          <a:bodyPr anchor="b"/>
          <a:lstStyle>
            <a:lvl1pPr>
              <a:defRPr sz="4800">
                <a:ln>
                  <a:noFill/>
                </a:ln>
                <a:solidFill>
                  <a:schemeClr val="tx2"/>
                </a:solidFill>
              </a:defRPr>
            </a:lvl1pPr>
          </a:lstStyle>
          <a:p>
            <a:r>
              <a:rPr lang="ko-KR" altLang="en-US" smtClean="0"/>
              <a:t>마스터 제목 스타일 편집</a:t>
            </a:r>
            <a:endParaRPr lang="en-US" dirty="0"/>
          </a:p>
        </p:txBody>
      </p:sp>
      <p:sp>
        <p:nvSpPr>
          <p:cNvPr id="3" name="Subtitle 2"/>
          <p:cNvSpPr>
            <a:spLocks noGrp="1"/>
          </p:cNvSpPr>
          <p:nvPr>
            <p:ph type="subTitle" idx="1"/>
          </p:nvPr>
        </p:nvSpPr>
        <p:spPr>
          <a:xfrm>
            <a:off x="914400" y="4572000"/>
            <a:ext cx="10078144"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클릭하여 마스터 부제목 스타일 편집</a:t>
            </a:r>
            <a:endParaRPr lang="en-US" dirty="0"/>
          </a:p>
        </p:txBody>
      </p:sp>
      <p:sp>
        <p:nvSpPr>
          <p:cNvPr id="4" name="Date Placeholder 3"/>
          <p:cNvSpPr>
            <a:spLocks noGrp="1"/>
          </p:cNvSpPr>
          <p:nvPr>
            <p:ph type="dt" sz="half" idx="10"/>
          </p:nvPr>
        </p:nvSpPr>
        <p:spPr/>
        <p:txBody>
          <a:bodyPr/>
          <a:lstStyle>
            <a:lvl1pPr algn="ctr">
              <a:defRPr/>
            </a:lvl1pPr>
          </a:lstStyle>
          <a:p>
            <a:fld id="{5174896E-ED42-4D61-895F-99B0D2E268F3}" type="datetime1">
              <a:rPr lang="ko-KR" altLang="en-US" smtClean="0"/>
              <a:t>2017-11-20</a:t>
            </a:fld>
            <a:endParaRPr lang="ko-KR" altLang="en-US"/>
          </a:p>
        </p:txBody>
      </p:sp>
      <p:sp>
        <p:nvSpPr>
          <p:cNvPr id="5" name="Footer Placeholder 4"/>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3528073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Date Placeholder 3"/>
          <p:cNvSpPr>
            <a:spLocks noGrp="1"/>
          </p:cNvSpPr>
          <p:nvPr>
            <p:ph type="dt" sz="half" idx="10"/>
          </p:nvPr>
        </p:nvSpPr>
        <p:spPr/>
        <p:txBody>
          <a:bodyPr/>
          <a:lstStyle/>
          <a:p>
            <a:fld id="{5174896E-ED42-4D61-895F-99B0D2E268F3}" type="datetime1">
              <a:rPr lang="ko-KR" altLang="en-US" smtClean="0"/>
              <a:t>2017-11-20</a:t>
            </a:fld>
            <a:endParaRPr lang="ko-KR" altLang="en-US"/>
          </a:p>
        </p:txBody>
      </p:sp>
      <p:sp>
        <p:nvSpPr>
          <p:cNvPr id="5" name="Footer Placeholder 4"/>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32458924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60363" y="274638"/>
            <a:ext cx="2336800" cy="6178698"/>
          </a:xfrm>
        </p:spPr>
        <p:txBody>
          <a:bodyPr vert="eaVert" anchor="b" anchorCtr="0"/>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609600" y="274638"/>
            <a:ext cx="8558741" cy="617869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Date Placeholder 3"/>
          <p:cNvSpPr>
            <a:spLocks noGrp="1"/>
          </p:cNvSpPr>
          <p:nvPr>
            <p:ph type="dt" sz="half" idx="10"/>
          </p:nvPr>
        </p:nvSpPr>
        <p:spPr/>
        <p:txBody>
          <a:bodyPr/>
          <a:lstStyle>
            <a:lvl1pPr algn="ctr">
              <a:defRPr/>
            </a:lvl1pPr>
          </a:lstStyle>
          <a:p>
            <a:fld id="{5174896E-ED42-4D61-895F-99B0D2E268F3}" type="datetime1">
              <a:rPr lang="ko-KR" altLang="en-US" smtClean="0"/>
              <a:t>2017-11-20</a:t>
            </a:fld>
            <a:endParaRPr lang="ko-KR" altLang="en-US"/>
          </a:p>
        </p:txBody>
      </p:sp>
      <p:sp>
        <p:nvSpPr>
          <p:cNvPr id="5" name="Footer Placeholder 4"/>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256533221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Content Placeholder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Date Placeholder 3"/>
          <p:cNvSpPr>
            <a:spLocks noGrp="1"/>
          </p:cNvSpPr>
          <p:nvPr>
            <p:ph type="dt" sz="half" idx="10"/>
          </p:nvPr>
        </p:nvSpPr>
        <p:spPr/>
        <p:txBody>
          <a:bodyPr/>
          <a:lstStyle>
            <a:lvl1pPr algn="ctr">
              <a:defRPr/>
            </a:lvl1pPr>
          </a:lstStyle>
          <a:p>
            <a:fld id="{5174896E-ED42-4D61-895F-99B0D2E268F3}" type="datetime1">
              <a:rPr lang="ko-KR" altLang="en-US" smtClean="0"/>
              <a:t>2017-11-20</a:t>
            </a:fld>
            <a:endParaRPr lang="ko-KR" altLang="en-US"/>
          </a:p>
        </p:txBody>
      </p:sp>
      <p:sp>
        <p:nvSpPr>
          <p:cNvPr id="5" name="Footer Placeholder 4"/>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174022346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963085" y="5206553"/>
            <a:ext cx="10212916" cy="1168400"/>
          </a:xfrm>
        </p:spPr>
        <p:txBody>
          <a:bodyPr anchor="t"/>
          <a:lstStyle>
            <a:lvl1pPr algn="l">
              <a:defRPr sz="3600" b="0" cap="all"/>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963085" y="3573016"/>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 편집</a:t>
            </a:r>
          </a:p>
        </p:txBody>
      </p:sp>
      <p:sp>
        <p:nvSpPr>
          <p:cNvPr id="4" name="Date Placeholder 3"/>
          <p:cNvSpPr>
            <a:spLocks noGrp="1"/>
          </p:cNvSpPr>
          <p:nvPr>
            <p:ph type="dt" sz="half" idx="10"/>
          </p:nvPr>
        </p:nvSpPr>
        <p:spPr/>
        <p:txBody>
          <a:bodyPr/>
          <a:lstStyle>
            <a:lvl1pPr algn="ctr">
              <a:defRPr/>
            </a:lvl1pPr>
          </a:lstStyle>
          <a:p>
            <a:fld id="{5174896E-ED42-4D61-895F-99B0D2E268F3}" type="datetime1">
              <a:rPr lang="ko-KR" altLang="en-US" smtClean="0"/>
              <a:t>2017-11-20</a:t>
            </a:fld>
            <a:endParaRPr lang="ko-KR" altLang="en-US"/>
          </a:p>
        </p:txBody>
      </p:sp>
      <p:sp>
        <p:nvSpPr>
          <p:cNvPr id="5" name="Footer Placeholder 4"/>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269967420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Content Placeholder 2"/>
          <p:cNvSpPr>
            <a:spLocks noGrp="1"/>
          </p:cNvSpPr>
          <p:nvPr>
            <p:ph sz="half" idx="1"/>
          </p:nvPr>
        </p:nvSpPr>
        <p:spPr>
          <a:xfrm>
            <a:off x="609600" y="1536192"/>
            <a:ext cx="55200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6340875" y="1536192"/>
            <a:ext cx="55200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lvl1pPr algn="ctr">
              <a:defRPr/>
            </a:lvl1pPr>
          </a:lstStyle>
          <a:p>
            <a:fld id="{5174896E-ED42-4D61-895F-99B0D2E268F3}" type="datetime1">
              <a:rPr lang="ko-KR" altLang="en-US" smtClean="0"/>
              <a:t>2017-11-20</a:t>
            </a:fld>
            <a:endParaRPr lang="ko-KR" altLang="en-US"/>
          </a:p>
        </p:txBody>
      </p:sp>
      <p:sp>
        <p:nvSpPr>
          <p:cNvPr id="6" name="Footer Placeholder 5"/>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357055082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smtClean="0"/>
              <a:t>마스터 제목 스타일 편집</a:t>
            </a:r>
            <a:endParaRPr lang="en-US"/>
          </a:p>
        </p:txBody>
      </p:sp>
      <p:sp>
        <p:nvSpPr>
          <p:cNvPr id="3" name="Text Placeholder 2"/>
          <p:cNvSpPr>
            <a:spLocks noGrp="1"/>
          </p:cNvSpPr>
          <p:nvPr>
            <p:ph type="body" idx="1"/>
          </p:nvPr>
        </p:nvSpPr>
        <p:spPr>
          <a:xfrm>
            <a:off x="609600" y="1535113"/>
            <a:ext cx="55200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Content Placeholder 3"/>
          <p:cNvSpPr>
            <a:spLocks noGrp="1"/>
          </p:cNvSpPr>
          <p:nvPr>
            <p:ph sz="half" idx="2"/>
          </p:nvPr>
        </p:nvSpPr>
        <p:spPr>
          <a:xfrm>
            <a:off x="609600" y="2174875"/>
            <a:ext cx="5520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6336640" y="1535113"/>
            <a:ext cx="55200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Content Placeholder 5"/>
          <p:cNvSpPr>
            <a:spLocks noGrp="1"/>
          </p:cNvSpPr>
          <p:nvPr>
            <p:ph sz="quarter" idx="4"/>
          </p:nvPr>
        </p:nvSpPr>
        <p:spPr>
          <a:xfrm>
            <a:off x="6336640" y="2174875"/>
            <a:ext cx="5520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7" name="Date Placeholder 6"/>
          <p:cNvSpPr>
            <a:spLocks noGrp="1"/>
          </p:cNvSpPr>
          <p:nvPr>
            <p:ph type="dt" sz="half" idx="10"/>
          </p:nvPr>
        </p:nvSpPr>
        <p:spPr/>
        <p:txBody>
          <a:bodyPr/>
          <a:lstStyle>
            <a:lvl1pPr algn="ctr">
              <a:defRPr/>
            </a:lvl1pPr>
          </a:lstStyle>
          <a:p>
            <a:fld id="{5174896E-ED42-4D61-895F-99B0D2E268F3}" type="datetime1">
              <a:rPr lang="ko-KR" altLang="en-US" smtClean="0"/>
              <a:t>2017-11-20</a:t>
            </a:fld>
            <a:endParaRPr lang="ko-KR" altLang="en-US"/>
          </a:p>
        </p:txBody>
      </p:sp>
      <p:sp>
        <p:nvSpPr>
          <p:cNvPr id="8" name="Footer Placeholder 7"/>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289984863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Date Placeholder 2"/>
          <p:cNvSpPr>
            <a:spLocks noGrp="1"/>
          </p:cNvSpPr>
          <p:nvPr>
            <p:ph type="dt" sz="half" idx="10"/>
          </p:nvPr>
        </p:nvSpPr>
        <p:spPr/>
        <p:txBody>
          <a:bodyPr/>
          <a:lstStyle>
            <a:lvl1pPr algn="ctr">
              <a:defRPr/>
            </a:lvl1pPr>
          </a:lstStyle>
          <a:p>
            <a:fld id="{5174896E-ED42-4D61-895F-99B0D2E268F3}" type="datetime1">
              <a:rPr lang="ko-KR" altLang="en-US" smtClean="0"/>
              <a:t>2017-11-20</a:t>
            </a:fld>
            <a:endParaRPr lang="ko-KR" altLang="en-US"/>
          </a:p>
        </p:txBody>
      </p:sp>
      <p:sp>
        <p:nvSpPr>
          <p:cNvPr id="4" name="Footer Placeholder 3"/>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249220986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lgn="ctr">
              <a:defRPr/>
            </a:lvl1pPr>
          </a:lstStyle>
          <a:p>
            <a:fld id="{5174896E-ED42-4D61-895F-99B0D2E268F3}" type="datetime1">
              <a:rPr lang="ko-KR" altLang="en-US" smtClean="0"/>
              <a:t>2017-11-20</a:t>
            </a:fld>
            <a:endParaRPr lang="ko-KR" altLang="en-US"/>
          </a:p>
        </p:txBody>
      </p:sp>
      <p:sp>
        <p:nvSpPr>
          <p:cNvPr id="3" name="Footer Placeholder 2"/>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85CD3E9B-A789-4DCF-960C-49E4EDB7DF3D}" type="slidenum">
              <a:rPr lang="ko-KR" altLang="en-US" smtClean="0"/>
              <a:t>‹#›</a:t>
            </a:fld>
            <a:endParaRPr lang="ko-KR" altLang="en-US"/>
          </a:p>
        </p:txBody>
      </p:sp>
    </p:spTree>
    <p:extLst>
      <p:ext uri="{BB962C8B-B14F-4D97-AF65-F5344CB8AC3E}">
        <p14:creationId xmlns:p14="http://schemas.microsoft.com/office/powerpoint/2010/main" val="41091677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06401" y="5301208"/>
            <a:ext cx="11258217" cy="594360"/>
          </a:xfrm>
        </p:spPr>
        <p:txBody>
          <a:bodyPr anchor="b"/>
          <a:lstStyle>
            <a:lvl1pPr algn="ctr">
              <a:defRPr sz="2200" b="1"/>
            </a:lvl1pPr>
          </a:lstStyle>
          <a:p>
            <a:r>
              <a:rPr lang="ko-KR" altLang="en-US" smtClean="0"/>
              <a:t>마스터 제목 스타일 편집</a:t>
            </a:r>
            <a:endParaRPr lang="en-US" dirty="0"/>
          </a:p>
        </p:txBody>
      </p:sp>
      <p:sp>
        <p:nvSpPr>
          <p:cNvPr id="4" name="Text Placeholder 3"/>
          <p:cNvSpPr>
            <a:spLocks noGrp="1"/>
          </p:cNvSpPr>
          <p:nvPr>
            <p:ph type="body" sz="half" idx="2"/>
          </p:nvPr>
        </p:nvSpPr>
        <p:spPr>
          <a:xfrm>
            <a:off x="406399" y="5901664"/>
            <a:ext cx="11258220"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 편집</a:t>
            </a:r>
          </a:p>
        </p:txBody>
      </p:sp>
      <p:sp>
        <p:nvSpPr>
          <p:cNvPr id="5" name="Date Placeholder 4"/>
          <p:cNvSpPr>
            <a:spLocks noGrp="1"/>
          </p:cNvSpPr>
          <p:nvPr>
            <p:ph type="dt" sz="half" idx="10"/>
          </p:nvPr>
        </p:nvSpPr>
        <p:spPr/>
        <p:txBody>
          <a:bodyPr/>
          <a:lstStyle>
            <a:lvl1pPr algn="ctr">
              <a:defRPr/>
            </a:lvl1pPr>
          </a:lstStyle>
          <a:p>
            <a:fld id="{5174896E-ED42-4D61-895F-99B0D2E268F3}" type="datetime1">
              <a:rPr lang="ko-KR" altLang="en-US" smtClean="0"/>
              <a:t>2017-11-20</a:t>
            </a:fld>
            <a:endParaRPr lang="ko-KR" altLang="en-US"/>
          </a:p>
        </p:txBody>
      </p:sp>
      <p:sp>
        <p:nvSpPr>
          <p:cNvPr id="6" name="Footer Placeholder 5"/>
          <p:cNvSpPr>
            <a:spLocks noGrp="1"/>
          </p:cNvSpPr>
          <p:nvPr>
            <p:ph type="ftr" sz="quarter" idx="11"/>
          </p:nvPr>
        </p:nvSpPr>
        <p:spPr>
          <a:xfrm>
            <a:off x="1583499" y="6597352"/>
            <a:ext cx="8160907" cy="275443"/>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85CD3E9B-A789-4DCF-960C-49E4EDB7DF3D}" type="slidenum">
              <a:rPr lang="ko-KR" altLang="en-US" smtClean="0"/>
              <a:t>‹#›</a:t>
            </a:fld>
            <a:endParaRPr lang="ko-KR" altLang="en-US"/>
          </a:p>
        </p:txBody>
      </p:sp>
      <p:sp>
        <p:nvSpPr>
          <p:cNvPr id="9" name="Content Placeholder 8"/>
          <p:cNvSpPr>
            <a:spLocks noGrp="1"/>
          </p:cNvSpPr>
          <p:nvPr>
            <p:ph sz="quarter" idx="13"/>
          </p:nvPr>
        </p:nvSpPr>
        <p:spPr>
          <a:xfrm>
            <a:off x="406400" y="381000"/>
            <a:ext cx="11258219" cy="4776192"/>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Tree>
    <p:extLst>
      <p:ext uri="{BB962C8B-B14F-4D97-AF65-F5344CB8AC3E}">
        <p14:creationId xmlns:p14="http://schemas.microsoft.com/office/powerpoint/2010/main" val="241902721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0" y="5495278"/>
            <a:ext cx="12192000" cy="594626"/>
          </a:xfrm>
        </p:spPr>
        <p:txBody>
          <a:bodyPr anchor="b"/>
          <a:lstStyle>
            <a:lvl1pPr algn="ctr">
              <a:defRPr sz="2200" b="1">
                <a:ln>
                  <a:noFill/>
                </a:ln>
                <a:solidFill>
                  <a:schemeClr val="tx2"/>
                </a:solidFill>
              </a:defRPr>
            </a:lvl1pPr>
          </a:lstStyle>
          <a:p>
            <a:r>
              <a:rPr lang="ko-KR" altLang="en-US" smtClean="0"/>
              <a:t>마스터 제목 스타일 편집</a:t>
            </a:r>
            <a:endParaRPr lang="en-US" dirty="0"/>
          </a:p>
        </p:txBody>
      </p:sp>
      <p:sp>
        <p:nvSpPr>
          <p:cNvPr id="3" name="Picture Placeholder 2"/>
          <p:cNvSpPr>
            <a:spLocks noGrp="1"/>
          </p:cNvSpPr>
          <p:nvPr>
            <p:ph type="pic" idx="1"/>
          </p:nvPr>
        </p:nvSpPr>
        <p:spPr>
          <a:xfrm>
            <a:off x="0" y="0"/>
            <a:ext cx="121920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dirty="0"/>
          </a:p>
        </p:txBody>
      </p:sp>
      <p:sp>
        <p:nvSpPr>
          <p:cNvPr id="4" name="Text Placeholder 3"/>
          <p:cNvSpPr>
            <a:spLocks noGrp="1"/>
          </p:cNvSpPr>
          <p:nvPr>
            <p:ph type="body" sz="half" idx="2"/>
          </p:nvPr>
        </p:nvSpPr>
        <p:spPr>
          <a:xfrm>
            <a:off x="0" y="6096000"/>
            <a:ext cx="12192000" cy="50135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 편집</a:t>
            </a:r>
          </a:p>
        </p:txBody>
      </p:sp>
      <p:sp>
        <p:nvSpPr>
          <p:cNvPr id="8" name="Date Placeholder 7"/>
          <p:cNvSpPr>
            <a:spLocks noGrp="1"/>
          </p:cNvSpPr>
          <p:nvPr>
            <p:ph type="dt" sz="half" idx="10"/>
          </p:nvPr>
        </p:nvSpPr>
        <p:spPr/>
        <p:txBody>
          <a:bodyPr/>
          <a:lstStyle>
            <a:lvl1pPr algn="ctr">
              <a:defRPr/>
            </a:lvl1pPr>
          </a:lstStyle>
          <a:p>
            <a:fld id="{5174896E-ED42-4D61-895F-99B0D2E268F3}" type="datetime1">
              <a:rPr lang="ko-KR" altLang="en-US" smtClean="0"/>
              <a:t>2017-11-20</a:t>
            </a:fld>
            <a:endParaRPr lang="ko-KR" altLang="en-US"/>
          </a:p>
        </p:txBody>
      </p:sp>
      <p:sp>
        <p:nvSpPr>
          <p:cNvPr id="9" name="Slide Number Placeholder 8"/>
          <p:cNvSpPr>
            <a:spLocks noGrp="1"/>
          </p:cNvSpPr>
          <p:nvPr>
            <p:ph type="sldNum" sz="quarter" idx="11"/>
          </p:nvPr>
        </p:nvSpPr>
        <p:spPr/>
        <p:txBody>
          <a:bodyPr/>
          <a:lstStyle/>
          <a:p>
            <a:fld id="{85CD3E9B-A789-4DCF-960C-49E4EDB7DF3D}" type="slidenum">
              <a:rPr lang="ko-KR" altLang="en-US" smtClean="0"/>
              <a:t>‹#›</a:t>
            </a:fld>
            <a:endParaRPr lang="ko-KR" altLang="en-US"/>
          </a:p>
        </p:txBody>
      </p:sp>
      <p:sp>
        <p:nvSpPr>
          <p:cNvPr id="10" name="Footer Placeholder 9"/>
          <p:cNvSpPr>
            <a:spLocks noGrp="1"/>
          </p:cNvSpPr>
          <p:nvPr>
            <p:ph type="ftr" sz="quarter" idx="12"/>
          </p:nvPr>
        </p:nvSpPr>
        <p:spPr>
          <a:xfrm>
            <a:off x="1583499" y="6597352"/>
            <a:ext cx="8160907" cy="275443"/>
          </a:xfrm>
          <a:prstGeom prst="rect">
            <a:avLst/>
          </a:prstGeom>
        </p:spPr>
        <p:txBody>
          <a:bodyPr/>
          <a:lstStyle/>
          <a:p>
            <a:endParaRPr lang="en-US" dirty="0"/>
          </a:p>
        </p:txBody>
      </p:sp>
    </p:spTree>
    <p:extLst>
      <p:ext uri="{BB962C8B-B14F-4D97-AF65-F5344CB8AC3E}">
        <p14:creationId xmlns:p14="http://schemas.microsoft.com/office/powerpoint/2010/main" val="156200781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31000">
              <a:schemeClr val="bg2">
                <a:alpha val="87000"/>
              </a:schemeClr>
            </a:gs>
            <a:gs pos="100000">
              <a:schemeClr val="bg1">
                <a:shade val="100000"/>
                <a:satMod val="115000"/>
              </a:schemeClr>
            </a:gs>
            <a:gs pos="100000">
              <a:schemeClr val="bg1">
                <a:shade val="70000"/>
                <a:satMod val="130000"/>
              </a:schemeClr>
            </a:gs>
          </a:gsLst>
          <a:lin ang="13500000" scaled="1"/>
          <a:tileRect/>
        </a:gradFill>
        <a:effectLst/>
      </p:bgPr>
    </p:bg>
    <p:spTree>
      <p:nvGrpSpPr>
        <p:cNvPr id="1" name=""/>
        <p:cNvGrpSpPr/>
        <p:nvPr/>
      </p:nvGrpSpPr>
      <p:grpSpPr>
        <a:xfrm>
          <a:off x="0" y="0"/>
          <a:ext cx="0" cy="0"/>
          <a:chOff x="0" y="0"/>
          <a:chExt cx="0" cy="0"/>
        </a:xfrm>
      </p:grpSpPr>
      <p:sp>
        <p:nvSpPr>
          <p:cNvPr id="7" name="Rectangle 6"/>
          <p:cNvSpPr/>
          <p:nvPr/>
        </p:nvSpPr>
        <p:spPr>
          <a:xfrm rot="5400000">
            <a:off x="5963674" y="625211"/>
            <a:ext cx="268982" cy="122132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2" descr="ci"/>
          <p:cNvPicPr>
            <a:picLocks noChangeAspect="1" noChangeArrowheads="1"/>
          </p:cNvPicPr>
          <p:nvPr/>
        </p:nvPicPr>
        <p:blipFill>
          <a:blip r:embed="rId13"/>
          <a:srcRect/>
          <a:stretch>
            <a:fillRect/>
          </a:stretch>
        </p:blipFill>
        <p:spPr bwMode="auto">
          <a:xfrm>
            <a:off x="-10791" y="6590376"/>
            <a:ext cx="770003" cy="277200"/>
          </a:xfrm>
          <a:prstGeom prst="rect">
            <a:avLst/>
          </a:prstGeom>
          <a:noFill/>
        </p:spPr>
      </p:pic>
      <p:sp>
        <p:nvSpPr>
          <p:cNvPr id="2" name="Title Placeholder 1"/>
          <p:cNvSpPr>
            <a:spLocks noGrp="1"/>
          </p:cNvSpPr>
          <p:nvPr>
            <p:ph type="title"/>
          </p:nvPr>
        </p:nvSpPr>
        <p:spPr>
          <a:xfrm>
            <a:off x="609600" y="274638"/>
            <a:ext cx="11247040" cy="1138138"/>
          </a:xfrm>
          <a:prstGeom prst="rect">
            <a:avLst/>
          </a:prstGeom>
        </p:spPr>
        <p:txBody>
          <a:bodyPr vert="horz" lIns="91440" tIns="45720" rIns="91440" bIns="45720" rtlCol="0" anchor="ctr">
            <a:noAutofit/>
          </a:bodyPr>
          <a:lstStyle/>
          <a:p>
            <a:r>
              <a:rPr lang="ko-KR" altLang="en-US" smtClean="0"/>
              <a:t>마스터 제목 스타일 편집</a:t>
            </a:r>
            <a:endParaRPr lang="en-US" dirty="0"/>
          </a:p>
        </p:txBody>
      </p:sp>
      <p:sp>
        <p:nvSpPr>
          <p:cNvPr id="3" name="Text Placeholder 2"/>
          <p:cNvSpPr>
            <a:spLocks noGrp="1"/>
          </p:cNvSpPr>
          <p:nvPr>
            <p:ph type="body" idx="1"/>
          </p:nvPr>
        </p:nvSpPr>
        <p:spPr>
          <a:xfrm>
            <a:off x="335360" y="1600200"/>
            <a:ext cx="11247040" cy="4925144"/>
          </a:xfrm>
          <a:prstGeom prst="rect">
            <a:avLst/>
          </a:prstGeom>
        </p:spPr>
        <p:txBody>
          <a:bodyPr vert="horz" lIns="91440" tIns="45720" rIns="91440" bIns="45720" rtlCol="0">
            <a:normAutofit/>
          </a:bodyPr>
          <a:lstStyle/>
          <a:p>
            <a:pPr lvl="0"/>
            <a:r>
              <a:rPr lang="en-US" altLang="ko-KR" dirty="0" smtClean="0"/>
              <a:t>Click to edit Master text styles </a:t>
            </a:r>
          </a:p>
          <a:p>
            <a:pPr lvl="1"/>
            <a:r>
              <a:rPr lang="en-US" altLang="ko-KR" dirty="0" smtClean="0"/>
              <a:t>Second level</a:t>
            </a:r>
          </a:p>
          <a:p>
            <a:pPr lvl="2"/>
            <a:r>
              <a:rPr lang="en-US" altLang="ko-KR" dirty="0" smtClean="0"/>
              <a:t>Third level</a:t>
            </a:r>
          </a:p>
          <a:p>
            <a:pPr lvl="3"/>
            <a:r>
              <a:rPr lang="en-US" altLang="ko-KR" dirty="0" smtClean="0"/>
              <a:t>Fourth level</a:t>
            </a:r>
          </a:p>
          <a:p>
            <a:pPr lvl="4"/>
            <a:r>
              <a:rPr lang="en-US" altLang="ko-KR" dirty="0" smtClean="0"/>
              <a:t>Fifth level</a:t>
            </a:r>
            <a:endParaRPr lang="en-US" dirty="0"/>
          </a:p>
        </p:txBody>
      </p:sp>
      <p:sp>
        <p:nvSpPr>
          <p:cNvPr id="8" name="Rectangle 7"/>
          <p:cNvSpPr/>
          <p:nvPr/>
        </p:nvSpPr>
        <p:spPr>
          <a:xfrm>
            <a:off x="11184566" y="6597351"/>
            <a:ext cx="1020233" cy="2660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4"/>
          </p:nvPr>
        </p:nvSpPr>
        <p:spPr>
          <a:xfrm>
            <a:off x="11280577" y="6620808"/>
            <a:ext cx="828212" cy="216024"/>
          </a:xfrm>
          <a:prstGeom prst="bracketPair">
            <a:avLst>
              <a:gd name="adj" fmla="val 17949"/>
            </a:avLst>
          </a:prstGeom>
          <a:ln w="19050">
            <a:solidFill>
              <a:srgbClr val="FFFFFF"/>
            </a:solidFill>
          </a:ln>
        </p:spPr>
        <p:txBody>
          <a:bodyPr vert="horz" lIns="0" tIns="0" rIns="0" bIns="0" rtlCol="0" anchor="ctr"/>
          <a:lstStyle>
            <a:lvl1pPr algn="ctr">
              <a:defRPr sz="1200">
                <a:solidFill>
                  <a:srgbClr val="FFFFFF"/>
                </a:solidFill>
              </a:defRPr>
            </a:lvl1pPr>
          </a:lstStyle>
          <a:p>
            <a:fld id="{85CD3E9B-A789-4DCF-960C-49E4EDB7DF3D}" type="slidenum">
              <a:rPr lang="ko-KR" altLang="en-US" smtClean="0"/>
              <a:t>‹#›</a:t>
            </a:fld>
            <a:endParaRPr lang="ko-KR" altLang="en-US"/>
          </a:p>
        </p:txBody>
      </p:sp>
      <p:sp>
        <p:nvSpPr>
          <p:cNvPr id="4" name="Date Placeholder 3"/>
          <p:cNvSpPr>
            <a:spLocks noGrp="1"/>
          </p:cNvSpPr>
          <p:nvPr>
            <p:ph type="dt" sz="half" idx="2"/>
          </p:nvPr>
        </p:nvSpPr>
        <p:spPr>
          <a:xfrm>
            <a:off x="9757570" y="6597352"/>
            <a:ext cx="1426996" cy="275443"/>
          </a:xfrm>
          <a:prstGeom prst="rect">
            <a:avLst/>
          </a:prstGeom>
        </p:spPr>
        <p:txBody>
          <a:bodyPr vert="horz" lIns="91440" tIns="45720" rIns="91440" bIns="45720" rtlCol="0" anchor="ctr"/>
          <a:lstStyle>
            <a:lvl1pPr algn="l">
              <a:defRPr sz="1200">
                <a:solidFill>
                  <a:schemeClr val="bg2"/>
                </a:solidFill>
              </a:defRPr>
            </a:lvl1pPr>
          </a:lstStyle>
          <a:p>
            <a:fld id="{5174896E-ED42-4D61-895F-99B0D2E268F3}" type="datetime1">
              <a:rPr lang="ko-KR" altLang="en-US" smtClean="0"/>
              <a:t>2017-11-20</a:t>
            </a:fld>
            <a:endParaRPr lang="ko-KR" altLang="en-US"/>
          </a:p>
        </p:txBody>
      </p:sp>
      <p:sp>
        <p:nvSpPr>
          <p:cNvPr id="10" name="TextBox 9"/>
          <p:cNvSpPr txBox="1"/>
          <p:nvPr/>
        </p:nvSpPr>
        <p:spPr>
          <a:xfrm>
            <a:off x="1199456" y="6608386"/>
            <a:ext cx="6410794" cy="276999"/>
          </a:xfrm>
          <a:prstGeom prst="rect">
            <a:avLst/>
          </a:prstGeom>
          <a:noFill/>
        </p:spPr>
        <p:txBody>
          <a:bodyPr wrap="none" rtlCol="0">
            <a:spAutoFit/>
          </a:bodyPr>
          <a:lstStyle/>
          <a:p>
            <a:r>
              <a:rPr lang="en-US" altLang="ko-KR" sz="1200" dirty="0" smtClean="0">
                <a:solidFill>
                  <a:schemeClr val="bg1"/>
                </a:solidFill>
              </a:rPr>
              <a:t>Copyright © 2017 by Il-</a:t>
            </a:r>
            <a:r>
              <a:rPr lang="en-US" altLang="ko-KR" sz="1200" dirty="0" err="1" smtClean="0">
                <a:solidFill>
                  <a:schemeClr val="bg1"/>
                </a:solidFill>
              </a:rPr>
              <a:t>Chul</a:t>
            </a:r>
            <a:r>
              <a:rPr lang="en-US" altLang="ko-KR" sz="1200" dirty="0" smtClean="0">
                <a:solidFill>
                  <a:schemeClr val="bg1"/>
                </a:solidFill>
              </a:rPr>
              <a:t> Moon, </a:t>
            </a:r>
            <a:r>
              <a:rPr lang="en-US" altLang="ko-KR" sz="1200" dirty="0" err="1" smtClean="0">
                <a:solidFill>
                  <a:schemeClr val="bg1"/>
                </a:solidFill>
              </a:rPr>
              <a:t>AAILab</a:t>
            </a:r>
            <a:r>
              <a:rPr lang="en-US" altLang="ko-KR" sz="1200" dirty="0" smtClean="0">
                <a:solidFill>
                  <a:schemeClr val="bg1"/>
                </a:solidFill>
              </a:rPr>
              <a:t>, Dept. of Industrial and Systems Engineering, KAIST</a:t>
            </a:r>
            <a:endParaRPr lang="ko-KR" altLang="en-US" sz="1200" dirty="0">
              <a:solidFill>
                <a:schemeClr val="bg1"/>
              </a:solidFill>
            </a:endParaRPr>
          </a:p>
        </p:txBody>
      </p:sp>
    </p:spTree>
    <p:extLst>
      <p:ext uri="{BB962C8B-B14F-4D97-AF65-F5344CB8AC3E}">
        <p14:creationId xmlns:p14="http://schemas.microsoft.com/office/powerpoint/2010/main" val="389612706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hf hdr="0" ftr="0" dt="0"/>
  <p:txStyles>
    <p:titleStyle>
      <a:lvl1pPr algn="l" defTabSz="914400" rtl="0" eaLnBrk="1" latinLnBrk="1"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1"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1"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1"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1"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1"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1"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1"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1"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1"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cmoon@kaist.ac.k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7.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avi"/><Relationship Id="rId1" Type="http://schemas.microsoft.com/office/2007/relationships/media" Target="../media/media1.avi"/><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1966" y="1769540"/>
            <a:ext cx="9440034" cy="1828801"/>
          </a:xfrm>
        </p:spPr>
        <p:txBody>
          <a:bodyPr>
            <a:normAutofit/>
          </a:bodyPr>
          <a:lstStyle/>
          <a:p>
            <a:r>
              <a:rPr lang="en-US" altLang="ko-KR" b="1" dirty="0" smtClean="0"/>
              <a:t>Graph</a:t>
            </a:r>
            <a:endParaRPr lang="ko-KR" altLang="en-US" b="1" dirty="0"/>
          </a:p>
        </p:txBody>
      </p:sp>
      <p:sp>
        <p:nvSpPr>
          <p:cNvPr id="3" name="Subtitle 2"/>
          <p:cNvSpPr>
            <a:spLocks noGrp="1"/>
          </p:cNvSpPr>
          <p:nvPr>
            <p:ph type="subTitle" idx="1"/>
          </p:nvPr>
        </p:nvSpPr>
        <p:spPr>
          <a:xfrm>
            <a:off x="2751966" y="3598339"/>
            <a:ext cx="9440034" cy="1049867"/>
          </a:xfrm>
        </p:spPr>
        <p:txBody>
          <a:bodyPr>
            <a:normAutofit fontScale="85000" lnSpcReduction="20000"/>
          </a:bodyPr>
          <a:lstStyle/>
          <a:p>
            <a:r>
              <a:rPr lang="en-US" altLang="ko-KR" dirty="0" smtClean="0"/>
              <a:t>Il-Chul Moon</a:t>
            </a:r>
            <a:br>
              <a:rPr lang="en-US" altLang="ko-KR" dirty="0" smtClean="0"/>
            </a:br>
            <a:r>
              <a:rPr lang="en-US" altLang="ko-KR" dirty="0" smtClean="0"/>
              <a:t>Dept. of Industrial and Systems Engineering</a:t>
            </a:r>
            <a:br>
              <a:rPr lang="en-US" altLang="ko-KR" dirty="0" smtClean="0"/>
            </a:br>
            <a:r>
              <a:rPr lang="en-US" altLang="ko-KR" dirty="0" smtClean="0"/>
              <a:t>KAIST</a:t>
            </a:r>
            <a:endParaRPr lang="en-US" altLang="ko-KR" dirty="0"/>
          </a:p>
          <a:p>
            <a:r>
              <a:rPr lang="en-US" altLang="ko-KR" dirty="0" smtClean="0">
                <a:hlinkClick r:id="rId3"/>
              </a:rPr>
              <a:t>icmoon@kaist.ac.kr</a:t>
            </a:r>
            <a:endParaRPr lang="en-US" altLang="ko-KR" dirty="0" smtClean="0"/>
          </a:p>
          <a:p>
            <a:endParaRPr lang="en-US" altLang="ko-KR" dirty="0" smtClean="0"/>
          </a:p>
        </p:txBody>
      </p:sp>
      <p:sp>
        <p:nvSpPr>
          <p:cNvPr id="4" name="Slide Number Placeholder 3"/>
          <p:cNvSpPr>
            <a:spLocks noGrp="1"/>
          </p:cNvSpPr>
          <p:nvPr>
            <p:ph type="sldNum" sz="quarter" idx="12"/>
          </p:nvPr>
        </p:nvSpPr>
        <p:spPr>
          <a:xfrm>
            <a:off x="11438455" y="6477005"/>
            <a:ext cx="753545" cy="365125"/>
          </a:xfrm>
        </p:spPr>
        <p:txBody>
          <a:bodyPr/>
          <a:lstStyle/>
          <a:p>
            <a:fld id="{5201CCC1-3165-4E50-B981-0BF2C62E2716}" type="slidenum">
              <a:rPr lang="ko-KR" altLang="en-US" smtClean="0"/>
              <a:t>1</a:t>
            </a:fld>
            <a:endParaRPr lang="ko-KR" altLang="en-US"/>
          </a:p>
        </p:txBody>
      </p:sp>
    </p:spTree>
    <p:extLst>
      <p:ext uri="{BB962C8B-B14F-4D97-AF65-F5344CB8AC3E}">
        <p14:creationId xmlns:p14="http://schemas.microsoft.com/office/powerpoint/2010/main" val="13676451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528" y="105445"/>
            <a:ext cx="8897737" cy="970450"/>
          </a:xfrm>
        </p:spPr>
        <p:txBody>
          <a:bodyPr/>
          <a:lstStyle/>
          <a:p>
            <a:r>
              <a:rPr lang="en-US" altLang="ko-KR" i="1" dirty="0" smtClean="0"/>
              <a:t>Detour: </a:t>
            </a:r>
            <a:r>
              <a:rPr lang="en-US" altLang="ko-KR" dirty="0" smtClean="0"/>
              <a:t>Tree traversing</a:t>
            </a:r>
            <a:endParaRPr lang="ko-KR" altLang="en-US" dirty="0"/>
          </a:p>
        </p:txBody>
      </p:sp>
      <p:sp>
        <p:nvSpPr>
          <p:cNvPr id="3" name="Content Placeholder 2"/>
          <p:cNvSpPr>
            <a:spLocks noGrp="1"/>
          </p:cNvSpPr>
          <p:nvPr>
            <p:ph idx="1"/>
          </p:nvPr>
        </p:nvSpPr>
        <p:spPr>
          <a:xfrm>
            <a:off x="917591" y="1042053"/>
            <a:ext cx="4175400" cy="5565224"/>
          </a:xfrm>
        </p:spPr>
        <p:txBody>
          <a:bodyPr>
            <a:normAutofit/>
          </a:bodyPr>
          <a:lstStyle/>
          <a:p>
            <a:r>
              <a:rPr lang="en-US" altLang="ko-KR" dirty="0" smtClean="0"/>
              <a:t>Tree</a:t>
            </a:r>
          </a:p>
          <a:p>
            <a:pPr lvl="1"/>
            <a:r>
              <a:rPr lang="en-US" altLang="ko-KR" dirty="0" smtClean="0"/>
              <a:t>Complicated than a list</a:t>
            </a:r>
          </a:p>
          <a:p>
            <a:pPr lvl="1"/>
            <a:r>
              <a:rPr lang="en-US" altLang="ko-KR" dirty="0" smtClean="0"/>
              <a:t>Multiple ways to show the entire dataset</a:t>
            </a:r>
          </a:p>
          <a:p>
            <a:pPr lvl="2"/>
            <a:r>
              <a:rPr lang="en-US" altLang="ko-KR" dirty="0" smtClean="0"/>
              <a:t>If it were a list</a:t>
            </a:r>
          </a:p>
          <a:p>
            <a:pPr lvl="3"/>
            <a:r>
              <a:rPr lang="en-US" altLang="ko-KR" dirty="0" smtClean="0"/>
              <a:t>Just show the values from the beginning to the end</a:t>
            </a:r>
          </a:p>
          <a:p>
            <a:pPr lvl="2"/>
            <a:r>
              <a:rPr lang="en-US" altLang="ko-KR" dirty="0" smtClean="0"/>
              <a:t>Since this is a BST</a:t>
            </a:r>
          </a:p>
          <a:p>
            <a:pPr lvl="3"/>
            <a:r>
              <a:rPr lang="en-US" altLang="ko-KR" dirty="0" smtClean="0"/>
              <a:t>You have to choose what to show at a time</a:t>
            </a:r>
          </a:p>
          <a:p>
            <a:pPr lvl="4"/>
            <a:r>
              <a:rPr lang="en-US" altLang="ko-KR" dirty="0" smtClean="0"/>
              <a:t>The value in LHS</a:t>
            </a:r>
          </a:p>
          <a:p>
            <a:pPr lvl="4"/>
            <a:r>
              <a:rPr lang="en-US" altLang="ko-KR" dirty="0" smtClean="0"/>
              <a:t>The value in RHS</a:t>
            </a:r>
          </a:p>
          <a:p>
            <a:pPr lvl="4"/>
            <a:r>
              <a:rPr lang="en-US" altLang="ko-KR" dirty="0" smtClean="0"/>
              <a:t>The value that you have</a:t>
            </a:r>
          </a:p>
          <a:p>
            <a:r>
              <a:rPr lang="en-US" altLang="ko-KR" dirty="0" smtClean="0"/>
              <a:t>Hence there are multiple traversing approaches</a:t>
            </a:r>
          </a:p>
          <a:p>
            <a:pPr lvl="1"/>
            <a:endParaRPr lang="en-US" altLang="ko-KR" dirty="0" smtClean="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10</a:t>
            </a:fld>
            <a:endParaRPr lang="ko-KR" altLang="en-US"/>
          </a:p>
        </p:txBody>
      </p:sp>
      <p:sp>
        <p:nvSpPr>
          <p:cNvPr id="5" name="Oval 4"/>
          <p:cNvSpPr/>
          <p:nvPr/>
        </p:nvSpPr>
        <p:spPr>
          <a:xfrm>
            <a:off x="8407170" y="2819043"/>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6" name="Oval 5"/>
          <p:cNvSpPr/>
          <p:nvPr/>
        </p:nvSpPr>
        <p:spPr>
          <a:xfrm>
            <a:off x="7903114" y="3395107"/>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7" name="Oval 6"/>
          <p:cNvSpPr/>
          <p:nvPr/>
        </p:nvSpPr>
        <p:spPr>
          <a:xfrm>
            <a:off x="7407674" y="4043179"/>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0</a:t>
            </a:r>
            <a:endParaRPr lang="ko-KR" altLang="en-US" dirty="0"/>
          </a:p>
        </p:txBody>
      </p:sp>
      <p:sp>
        <p:nvSpPr>
          <p:cNvPr id="8" name="Oval 7"/>
          <p:cNvSpPr/>
          <p:nvPr/>
        </p:nvSpPr>
        <p:spPr>
          <a:xfrm>
            <a:off x="8920427" y="3395107"/>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5</a:t>
            </a:r>
            <a:endParaRPr lang="ko-KR" altLang="en-US" dirty="0"/>
          </a:p>
        </p:txBody>
      </p:sp>
      <p:sp>
        <p:nvSpPr>
          <p:cNvPr id="9" name="Oval 8"/>
          <p:cNvSpPr/>
          <p:nvPr/>
        </p:nvSpPr>
        <p:spPr>
          <a:xfrm>
            <a:off x="9423400" y="4043179"/>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7</a:t>
            </a:r>
            <a:endParaRPr lang="ko-KR" altLang="en-US" dirty="0"/>
          </a:p>
        </p:txBody>
      </p:sp>
      <p:sp>
        <p:nvSpPr>
          <p:cNvPr id="10" name="Oval 9"/>
          <p:cNvSpPr/>
          <p:nvPr/>
        </p:nvSpPr>
        <p:spPr>
          <a:xfrm>
            <a:off x="8551186" y="4043179"/>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4</a:t>
            </a:r>
            <a:endParaRPr lang="ko-KR" altLang="en-US" dirty="0"/>
          </a:p>
        </p:txBody>
      </p:sp>
      <p:sp>
        <p:nvSpPr>
          <p:cNvPr id="11" name="Oval 10"/>
          <p:cNvSpPr/>
          <p:nvPr/>
        </p:nvSpPr>
        <p:spPr>
          <a:xfrm>
            <a:off x="9055242" y="4691251"/>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6</a:t>
            </a:r>
            <a:endParaRPr lang="ko-KR" altLang="en-US" dirty="0"/>
          </a:p>
        </p:txBody>
      </p:sp>
      <p:sp>
        <p:nvSpPr>
          <p:cNvPr id="12" name="Oval 11"/>
          <p:cNvSpPr/>
          <p:nvPr/>
        </p:nvSpPr>
        <p:spPr>
          <a:xfrm>
            <a:off x="7903114" y="4691251"/>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13" name="Oval 12"/>
          <p:cNvSpPr/>
          <p:nvPr/>
        </p:nvSpPr>
        <p:spPr>
          <a:xfrm>
            <a:off x="9847330" y="4696552"/>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9</a:t>
            </a:r>
            <a:endParaRPr lang="ko-KR" altLang="en-US" dirty="0"/>
          </a:p>
        </p:txBody>
      </p:sp>
      <p:sp>
        <p:nvSpPr>
          <p:cNvPr id="14" name="Oval 13"/>
          <p:cNvSpPr/>
          <p:nvPr/>
        </p:nvSpPr>
        <p:spPr>
          <a:xfrm>
            <a:off x="9559298" y="5339323"/>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8</a:t>
            </a:r>
            <a:endParaRPr lang="ko-KR" altLang="en-US" dirty="0"/>
          </a:p>
        </p:txBody>
      </p:sp>
      <p:cxnSp>
        <p:nvCxnSpPr>
          <p:cNvPr id="15" name="Straight Arrow Connector 14"/>
          <p:cNvCxnSpPr>
            <a:stCxn id="5" idx="3"/>
            <a:endCxn id="6" idx="7"/>
          </p:cNvCxnSpPr>
          <p:nvPr/>
        </p:nvCxnSpPr>
        <p:spPr>
          <a:xfrm flipH="1">
            <a:off x="8333353" y="3126356"/>
            <a:ext cx="147634" cy="32147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5"/>
            <a:endCxn id="8" idx="1"/>
          </p:cNvCxnSpPr>
          <p:nvPr/>
        </p:nvCxnSpPr>
        <p:spPr>
          <a:xfrm>
            <a:off x="8837410" y="3126356"/>
            <a:ext cx="156835" cy="32147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5"/>
            <a:endCxn id="9" idx="0"/>
          </p:cNvCxnSpPr>
          <p:nvPr/>
        </p:nvCxnSpPr>
        <p:spPr>
          <a:xfrm>
            <a:off x="9350666" y="3702421"/>
            <a:ext cx="324762" cy="3407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3"/>
            <a:endCxn id="10" idx="0"/>
          </p:cNvCxnSpPr>
          <p:nvPr/>
        </p:nvCxnSpPr>
        <p:spPr>
          <a:xfrm flipH="1">
            <a:off x="8803214" y="3702421"/>
            <a:ext cx="191030" cy="3407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5"/>
            <a:endCxn id="13" idx="0"/>
          </p:cNvCxnSpPr>
          <p:nvPr/>
        </p:nvCxnSpPr>
        <p:spPr>
          <a:xfrm>
            <a:off x="9853640" y="4350492"/>
            <a:ext cx="245719" cy="34606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9" idx="3"/>
            <a:endCxn id="11" idx="0"/>
          </p:cNvCxnSpPr>
          <p:nvPr/>
        </p:nvCxnSpPr>
        <p:spPr>
          <a:xfrm flipH="1">
            <a:off x="9307271" y="4350493"/>
            <a:ext cx="189947" cy="3407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3" idx="3"/>
            <a:endCxn id="14" idx="0"/>
          </p:cNvCxnSpPr>
          <p:nvPr/>
        </p:nvCxnSpPr>
        <p:spPr>
          <a:xfrm flipH="1">
            <a:off x="9811327" y="5003865"/>
            <a:ext cx="109821" cy="33545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3"/>
            <a:endCxn id="7" idx="0"/>
          </p:cNvCxnSpPr>
          <p:nvPr/>
        </p:nvCxnSpPr>
        <p:spPr>
          <a:xfrm flipH="1">
            <a:off x="7659703" y="3702421"/>
            <a:ext cx="317229" cy="3407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5"/>
            <a:endCxn id="12" idx="0"/>
          </p:cNvCxnSpPr>
          <p:nvPr/>
        </p:nvCxnSpPr>
        <p:spPr>
          <a:xfrm>
            <a:off x="7837914" y="4350493"/>
            <a:ext cx="317229" cy="3407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2" name="Right Arrow 41"/>
          <p:cNvSpPr/>
          <p:nvPr/>
        </p:nvSpPr>
        <p:spPr>
          <a:xfrm>
            <a:off x="6030906" y="2567015"/>
            <a:ext cx="1008112" cy="900100"/>
          </a:xfrm>
          <a:prstGeom prst="right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Level 1</a:t>
            </a:r>
            <a:endParaRPr lang="ko-KR" altLang="en-US" sz="1400" dirty="0"/>
          </a:p>
        </p:txBody>
      </p:sp>
      <p:sp>
        <p:nvSpPr>
          <p:cNvPr id="43" name="Right Arrow 42"/>
          <p:cNvSpPr/>
          <p:nvPr/>
        </p:nvSpPr>
        <p:spPr>
          <a:xfrm>
            <a:off x="6042532" y="3185072"/>
            <a:ext cx="1008112" cy="900100"/>
          </a:xfrm>
          <a:prstGeom prst="right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Level 2</a:t>
            </a:r>
            <a:endParaRPr lang="ko-KR" altLang="en-US" sz="1400" dirty="0"/>
          </a:p>
        </p:txBody>
      </p:sp>
      <p:sp>
        <p:nvSpPr>
          <p:cNvPr id="44" name="Right Arrow 43"/>
          <p:cNvSpPr/>
          <p:nvPr/>
        </p:nvSpPr>
        <p:spPr>
          <a:xfrm>
            <a:off x="6030906" y="3824665"/>
            <a:ext cx="1008112" cy="900100"/>
          </a:xfrm>
          <a:prstGeom prst="right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Level 3</a:t>
            </a:r>
            <a:endParaRPr lang="ko-KR" altLang="en-US" sz="1400" dirty="0"/>
          </a:p>
        </p:txBody>
      </p:sp>
      <p:sp>
        <p:nvSpPr>
          <p:cNvPr id="45" name="Right Arrow 44"/>
          <p:cNvSpPr/>
          <p:nvPr/>
        </p:nvSpPr>
        <p:spPr>
          <a:xfrm>
            <a:off x="6060263" y="4403219"/>
            <a:ext cx="1008112" cy="900100"/>
          </a:xfrm>
          <a:prstGeom prst="right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Level 4</a:t>
            </a:r>
            <a:endParaRPr lang="ko-KR" altLang="en-US" sz="1400" dirty="0"/>
          </a:p>
        </p:txBody>
      </p:sp>
      <p:sp>
        <p:nvSpPr>
          <p:cNvPr id="46" name="Right Arrow 45"/>
          <p:cNvSpPr/>
          <p:nvPr/>
        </p:nvSpPr>
        <p:spPr>
          <a:xfrm>
            <a:off x="6074606" y="4983175"/>
            <a:ext cx="1008112" cy="900100"/>
          </a:xfrm>
          <a:prstGeom prst="rightArrow">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t>Level 5</a:t>
            </a:r>
            <a:endParaRPr lang="ko-KR" altLang="en-US" sz="1400" dirty="0"/>
          </a:p>
        </p:txBody>
      </p:sp>
      <p:sp>
        <p:nvSpPr>
          <p:cNvPr id="47" name="TextBox 46"/>
          <p:cNvSpPr txBox="1"/>
          <p:nvPr/>
        </p:nvSpPr>
        <p:spPr>
          <a:xfrm>
            <a:off x="6922243" y="1254670"/>
            <a:ext cx="3286477" cy="369332"/>
          </a:xfrm>
          <a:prstGeom prst="rect">
            <a:avLst/>
          </a:prstGeom>
          <a:noFill/>
        </p:spPr>
        <p:txBody>
          <a:bodyPr wrap="none" rtlCol="0">
            <a:spAutoFit/>
          </a:bodyPr>
          <a:lstStyle/>
          <a:p>
            <a:r>
              <a:rPr lang="en-US" altLang="ko-KR" b="1" i="1" dirty="0">
                <a:effectLst>
                  <a:outerShdw blurRad="38100" dist="38100" dir="2700000" algn="tl">
                    <a:srgbClr val="000000">
                      <a:alpha val="43137"/>
                    </a:srgbClr>
                  </a:outerShdw>
                </a:effectLst>
              </a:rPr>
              <a:t>Inserting 3, 2, 0, 5, 7, 4, 6, 1, 9, 8</a:t>
            </a:r>
            <a:endParaRPr lang="ko-KR" altLang="en-US" b="1" i="1" dirty="0">
              <a:effectLst>
                <a:outerShdw blurRad="38100" dist="38100" dir="2700000" algn="tl">
                  <a:srgbClr val="000000">
                    <a:alpha val="43137"/>
                  </a:srgbClr>
                </a:outerShdw>
              </a:effectLst>
            </a:endParaRPr>
          </a:p>
        </p:txBody>
      </p:sp>
      <p:sp>
        <p:nvSpPr>
          <p:cNvPr id="48" name="Down Arrow 47"/>
          <p:cNvSpPr/>
          <p:nvPr/>
        </p:nvSpPr>
        <p:spPr>
          <a:xfrm>
            <a:off x="7183034" y="1922835"/>
            <a:ext cx="1224136" cy="644180"/>
          </a:xfrm>
          <a:prstGeom prst="downArrow">
            <a:avLst>
              <a:gd name="adj1" fmla="val 68843"/>
              <a:gd name="adj2" fmla="val 50000"/>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LHS</a:t>
            </a:r>
            <a:endParaRPr lang="ko-KR" altLang="en-US" dirty="0"/>
          </a:p>
        </p:txBody>
      </p:sp>
      <p:sp>
        <p:nvSpPr>
          <p:cNvPr id="49" name="Down Arrow 48"/>
          <p:cNvSpPr/>
          <p:nvPr/>
        </p:nvSpPr>
        <p:spPr>
          <a:xfrm>
            <a:off x="8839218" y="1922835"/>
            <a:ext cx="1224136" cy="644180"/>
          </a:xfrm>
          <a:prstGeom prst="downArrow">
            <a:avLst>
              <a:gd name="adj1" fmla="val 68843"/>
              <a:gd name="adj2" fmla="val 50000"/>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R</a:t>
            </a:r>
            <a:r>
              <a:rPr lang="en-US" altLang="ko-KR"/>
              <a:t>HS</a:t>
            </a:r>
            <a:endParaRPr lang="ko-KR" altLang="en-US" dirty="0"/>
          </a:p>
        </p:txBody>
      </p:sp>
    </p:spTree>
    <p:extLst>
      <p:ext uri="{BB962C8B-B14F-4D97-AF65-F5344CB8AC3E}">
        <p14:creationId xmlns:p14="http://schemas.microsoft.com/office/powerpoint/2010/main" val="308612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46" grpId="0" animBg="1"/>
      <p:bldP spid="48" grpId="0" animBg="1"/>
      <p:bldP spid="4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79" y="86728"/>
            <a:ext cx="10353762" cy="970450"/>
          </a:xfrm>
        </p:spPr>
        <p:txBody>
          <a:bodyPr/>
          <a:lstStyle/>
          <a:p>
            <a:r>
              <a:rPr lang="en-US" altLang="ko-KR" dirty="0" smtClean="0"/>
              <a:t>DFS vs. BFS traverse on graphs</a:t>
            </a:r>
            <a:endParaRPr lang="ko-KR" altLang="en-US" dirty="0"/>
          </a:p>
        </p:txBody>
      </p:sp>
      <p:sp>
        <p:nvSpPr>
          <p:cNvPr id="5" name="Content Placeholder 2"/>
          <p:cNvSpPr>
            <a:spLocks noGrp="1"/>
          </p:cNvSpPr>
          <p:nvPr>
            <p:ph idx="1"/>
          </p:nvPr>
        </p:nvSpPr>
        <p:spPr>
          <a:xfrm>
            <a:off x="1287641" y="1057178"/>
            <a:ext cx="4176199" cy="5358720"/>
          </a:xfrm>
        </p:spPr>
        <p:txBody>
          <a:bodyPr>
            <a:normAutofit fontScale="92500" lnSpcReduction="10000"/>
          </a:bodyPr>
          <a:lstStyle/>
          <a:p>
            <a:r>
              <a:rPr lang="en-US" altLang="ko-KR" dirty="0" smtClean="0"/>
              <a:t>DFS utilizes</a:t>
            </a:r>
          </a:p>
          <a:p>
            <a:pPr lvl="1"/>
            <a:r>
              <a:rPr lang="en-US" altLang="ko-KR" dirty="0" smtClean="0"/>
              <a:t>Stacks, or recursions that imitates the stack operations</a:t>
            </a:r>
          </a:p>
          <a:p>
            <a:pPr lvl="1"/>
            <a:r>
              <a:rPr lang="en-US" altLang="ko-KR" dirty="0" smtClean="0"/>
              <a:t>Pre-order traverse</a:t>
            </a:r>
          </a:p>
          <a:p>
            <a:pPr lvl="1"/>
            <a:r>
              <a:rPr lang="en-US" altLang="ko-KR" dirty="0" smtClean="0"/>
              <a:t>In-order traverse</a:t>
            </a:r>
          </a:p>
          <a:p>
            <a:pPr lvl="1"/>
            <a:r>
              <a:rPr lang="en-US" altLang="ko-KR" dirty="0" smtClean="0"/>
              <a:t>Post-order traverse</a:t>
            </a:r>
          </a:p>
          <a:p>
            <a:pPr lvl="1"/>
            <a:r>
              <a:rPr lang="en-US" altLang="ko-KR" dirty="0" smtClean="0"/>
              <a:t>In graphs, often only pre-order traverse is used</a:t>
            </a:r>
          </a:p>
          <a:p>
            <a:r>
              <a:rPr lang="en-US" altLang="ko-KR" dirty="0" smtClean="0"/>
              <a:t>BFS utilizes</a:t>
            </a:r>
          </a:p>
          <a:p>
            <a:pPr lvl="1"/>
            <a:r>
              <a:rPr lang="en-US" altLang="ko-KR" dirty="0" smtClean="0"/>
              <a:t>Queues</a:t>
            </a:r>
          </a:p>
          <a:p>
            <a:pPr lvl="1"/>
            <a:r>
              <a:rPr lang="en-US" altLang="ko-KR" dirty="0" smtClean="0"/>
              <a:t>Lever-order traverse</a:t>
            </a:r>
          </a:p>
          <a:p>
            <a:r>
              <a:rPr lang="en-US" altLang="ko-KR" dirty="0" smtClean="0"/>
              <a:t>Having said this,</a:t>
            </a:r>
          </a:p>
          <a:p>
            <a:pPr lvl="1"/>
            <a:r>
              <a:rPr lang="en-US" altLang="ko-KR" dirty="0" smtClean="0"/>
              <a:t>Tree is a directed acyclic graph.</a:t>
            </a:r>
          </a:p>
          <a:p>
            <a:pPr lvl="1"/>
            <a:r>
              <a:rPr lang="en-US" altLang="ko-KR" dirty="0" smtClean="0"/>
              <a:t>Graph may not be a DAG</a:t>
            </a:r>
          </a:p>
          <a:p>
            <a:pPr lvl="1"/>
            <a:r>
              <a:rPr lang="en-US" altLang="ko-KR" dirty="0" smtClean="0"/>
              <a:t>Then….</a:t>
            </a:r>
          </a:p>
          <a:p>
            <a:pPr lvl="2"/>
            <a:r>
              <a:rPr lang="en-US" altLang="ko-KR" dirty="0" smtClean="0"/>
              <a:t>You have to check the repeated visits to avoid falling into a cycle</a:t>
            </a:r>
          </a:p>
        </p:txBody>
      </p:sp>
      <p:sp>
        <p:nvSpPr>
          <p:cNvPr id="4" name="Slide Number Placeholder 3"/>
          <p:cNvSpPr>
            <a:spLocks noGrp="1"/>
          </p:cNvSpPr>
          <p:nvPr>
            <p:ph type="sldNum" sz="quarter" idx="12"/>
          </p:nvPr>
        </p:nvSpPr>
        <p:spPr>
          <a:xfrm>
            <a:off x="10586089" y="6133026"/>
            <a:ext cx="753545" cy="365125"/>
          </a:xfrm>
        </p:spPr>
        <p:txBody>
          <a:bodyPr/>
          <a:lstStyle/>
          <a:p>
            <a:fld id="{7F92C22C-EC2B-4071-B4C5-3756ABCA11CF}" type="slidenum">
              <a:rPr lang="ko-KR" altLang="en-US" smtClean="0"/>
              <a:t>11</a:t>
            </a:fld>
            <a:endParaRPr lang="ko-KR" altLang="en-US"/>
          </a:p>
        </p:txBody>
      </p:sp>
      <p:sp>
        <p:nvSpPr>
          <p:cNvPr id="6" name="Oval 5"/>
          <p:cNvSpPr/>
          <p:nvPr/>
        </p:nvSpPr>
        <p:spPr>
          <a:xfrm>
            <a:off x="8488364" y="2634620"/>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7" name="Oval 6"/>
          <p:cNvSpPr/>
          <p:nvPr/>
        </p:nvSpPr>
        <p:spPr>
          <a:xfrm>
            <a:off x="9023725" y="1808380"/>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8" name="Oval 7"/>
          <p:cNvSpPr/>
          <p:nvPr/>
        </p:nvSpPr>
        <p:spPr>
          <a:xfrm>
            <a:off x="7498673" y="1626508"/>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0</a:t>
            </a:r>
            <a:endParaRPr lang="ko-KR" altLang="en-US" dirty="0"/>
          </a:p>
        </p:txBody>
      </p:sp>
      <p:sp>
        <p:nvSpPr>
          <p:cNvPr id="9" name="Oval 8"/>
          <p:cNvSpPr/>
          <p:nvPr/>
        </p:nvSpPr>
        <p:spPr>
          <a:xfrm>
            <a:off x="8593486" y="3488310"/>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5</a:t>
            </a:r>
            <a:endParaRPr lang="ko-KR" altLang="en-US" dirty="0"/>
          </a:p>
        </p:txBody>
      </p:sp>
      <p:sp>
        <p:nvSpPr>
          <p:cNvPr id="10" name="Oval 9"/>
          <p:cNvSpPr/>
          <p:nvPr/>
        </p:nvSpPr>
        <p:spPr>
          <a:xfrm>
            <a:off x="9256334" y="4054059"/>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7</a:t>
            </a:r>
            <a:endParaRPr lang="ko-KR" altLang="en-US" dirty="0"/>
          </a:p>
        </p:txBody>
      </p:sp>
      <p:sp>
        <p:nvSpPr>
          <p:cNvPr id="11" name="Oval 10"/>
          <p:cNvSpPr/>
          <p:nvPr/>
        </p:nvSpPr>
        <p:spPr>
          <a:xfrm>
            <a:off x="8209542" y="4256387"/>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4</a:t>
            </a:r>
            <a:endParaRPr lang="ko-KR" altLang="en-US" dirty="0"/>
          </a:p>
        </p:txBody>
      </p:sp>
      <p:sp>
        <p:nvSpPr>
          <p:cNvPr id="12" name="Oval 11"/>
          <p:cNvSpPr/>
          <p:nvPr/>
        </p:nvSpPr>
        <p:spPr>
          <a:xfrm>
            <a:off x="8761987" y="5072546"/>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6</a:t>
            </a:r>
            <a:endParaRPr lang="ko-KR" altLang="en-US" dirty="0"/>
          </a:p>
        </p:txBody>
      </p:sp>
      <p:sp>
        <p:nvSpPr>
          <p:cNvPr id="13" name="Oval 12"/>
          <p:cNvSpPr/>
          <p:nvPr/>
        </p:nvSpPr>
        <p:spPr>
          <a:xfrm>
            <a:off x="7424856" y="2399225"/>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14" name="Oval 13"/>
          <p:cNvSpPr/>
          <p:nvPr/>
        </p:nvSpPr>
        <p:spPr>
          <a:xfrm>
            <a:off x="10306985" y="4309114"/>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9</a:t>
            </a:r>
            <a:endParaRPr lang="ko-KR" altLang="en-US" dirty="0"/>
          </a:p>
        </p:txBody>
      </p:sp>
      <p:sp>
        <p:nvSpPr>
          <p:cNvPr id="15" name="Oval 14"/>
          <p:cNvSpPr/>
          <p:nvPr/>
        </p:nvSpPr>
        <p:spPr>
          <a:xfrm>
            <a:off x="9802929" y="5298916"/>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8</a:t>
            </a:r>
            <a:endParaRPr lang="ko-KR" altLang="en-US" dirty="0"/>
          </a:p>
        </p:txBody>
      </p:sp>
      <p:cxnSp>
        <p:nvCxnSpPr>
          <p:cNvPr id="16" name="Straight Arrow Connector 15"/>
          <p:cNvCxnSpPr>
            <a:stCxn id="6" idx="0"/>
            <a:endCxn id="7" idx="3"/>
          </p:cNvCxnSpPr>
          <p:nvPr/>
        </p:nvCxnSpPr>
        <p:spPr>
          <a:xfrm flipV="1">
            <a:off x="8740392" y="2115694"/>
            <a:ext cx="357150" cy="51892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0"/>
            <a:endCxn id="6" idx="4"/>
          </p:cNvCxnSpPr>
          <p:nvPr/>
        </p:nvCxnSpPr>
        <p:spPr>
          <a:xfrm flipH="1" flipV="1">
            <a:off x="8740392" y="2994660"/>
            <a:ext cx="105122" cy="49365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5"/>
            <a:endCxn id="10" idx="0"/>
          </p:cNvCxnSpPr>
          <p:nvPr/>
        </p:nvCxnSpPr>
        <p:spPr>
          <a:xfrm>
            <a:off x="9023726" y="3795623"/>
            <a:ext cx="484637" cy="25843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3"/>
            <a:endCxn id="11" idx="0"/>
          </p:cNvCxnSpPr>
          <p:nvPr/>
        </p:nvCxnSpPr>
        <p:spPr>
          <a:xfrm flipH="1">
            <a:off x="8461571" y="3795623"/>
            <a:ext cx="205733" cy="46076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5"/>
            <a:endCxn id="14" idx="2"/>
          </p:cNvCxnSpPr>
          <p:nvPr/>
        </p:nvCxnSpPr>
        <p:spPr>
          <a:xfrm>
            <a:off x="9686573" y="4361372"/>
            <a:ext cx="620412" cy="12776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3"/>
            <a:endCxn id="12" idx="7"/>
          </p:cNvCxnSpPr>
          <p:nvPr/>
        </p:nvCxnSpPr>
        <p:spPr>
          <a:xfrm flipH="1">
            <a:off x="9192227" y="4361373"/>
            <a:ext cx="137925" cy="76390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4"/>
            <a:endCxn id="15" idx="0"/>
          </p:cNvCxnSpPr>
          <p:nvPr/>
        </p:nvCxnSpPr>
        <p:spPr>
          <a:xfrm flipH="1">
            <a:off x="10054957" y="4669154"/>
            <a:ext cx="504056" cy="62976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2"/>
            <a:endCxn id="8" idx="6"/>
          </p:cNvCxnSpPr>
          <p:nvPr/>
        </p:nvCxnSpPr>
        <p:spPr>
          <a:xfrm flipH="1" flipV="1">
            <a:off x="8002729" y="1806528"/>
            <a:ext cx="1020996" cy="18187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4"/>
            <a:endCxn id="13" idx="0"/>
          </p:cNvCxnSpPr>
          <p:nvPr/>
        </p:nvCxnSpPr>
        <p:spPr>
          <a:xfrm flipH="1">
            <a:off x="7676885" y="1986549"/>
            <a:ext cx="73817" cy="41267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6"/>
            <a:endCxn id="6" idx="2"/>
          </p:cNvCxnSpPr>
          <p:nvPr/>
        </p:nvCxnSpPr>
        <p:spPr>
          <a:xfrm>
            <a:off x="7928912" y="2579246"/>
            <a:ext cx="559452" cy="235395"/>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1" idx="4"/>
            <a:endCxn id="12" idx="1"/>
          </p:cNvCxnSpPr>
          <p:nvPr/>
        </p:nvCxnSpPr>
        <p:spPr>
          <a:xfrm>
            <a:off x="8461570" y="4616427"/>
            <a:ext cx="374234" cy="50884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4" idx="0"/>
            <a:endCxn id="7" idx="5"/>
          </p:cNvCxnSpPr>
          <p:nvPr/>
        </p:nvCxnSpPr>
        <p:spPr>
          <a:xfrm flipH="1" flipV="1">
            <a:off x="9453965" y="2115694"/>
            <a:ext cx="1105049" cy="219342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1" idx="1"/>
            <a:endCxn id="13" idx="4"/>
          </p:cNvCxnSpPr>
          <p:nvPr/>
        </p:nvCxnSpPr>
        <p:spPr>
          <a:xfrm flipH="1" flipV="1">
            <a:off x="7676885" y="2759266"/>
            <a:ext cx="606475" cy="154984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H="1" flipV="1">
            <a:off x="8904463" y="3011594"/>
            <a:ext cx="146905" cy="432048"/>
          </a:xfrm>
          <a:prstGeom prst="straightConnector1">
            <a:avLst/>
          </a:prstGeom>
          <a:ln w="889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8685822" y="2115693"/>
            <a:ext cx="292093" cy="432048"/>
          </a:xfrm>
          <a:prstGeom prst="straightConnector1">
            <a:avLst/>
          </a:prstGeom>
          <a:ln w="889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H="1" flipV="1">
            <a:off x="8072930" y="1681441"/>
            <a:ext cx="904984" cy="179666"/>
          </a:xfrm>
          <a:prstGeom prst="straightConnector1">
            <a:avLst/>
          </a:prstGeom>
          <a:ln w="889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H="1">
            <a:off x="7498674" y="2040773"/>
            <a:ext cx="111087" cy="290944"/>
          </a:xfrm>
          <a:prstGeom prst="straightConnector1">
            <a:avLst/>
          </a:prstGeom>
          <a:ln w="889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a:off x="8360960" y="3779370"/>
            <a:ext cx="156154" cy="367419"/>
          </a:xfrm>
          <a:prstGeom prst="straightConnector1">
            <a:avLst/>
          </a:prstGeom>
          <a:ln w="889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8377032" y="4669155"/>
            <a:ext cx="336566" cy="456119"/>
          </a:xfrm>
          <a:prstGeom prst="straightConnector1">
            <a:avLst/>
          </a:prstGeom>
          <a:ln w="889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9192226" y="3735018"/>
            <a:ext cx="392870" cy="228060"/>
          </a:xfrm>
          <a:prstGeom prst="straightConnector1">
            <a:avLst/>
          </a:prstGeom>
          <a:ln w="889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9858522" y="4277262"/>
            <a:ext cx="392870" cy="114030"/>
          </a:xfrm>
          <a:prstGeom prst="straightConnector1">
            <a:avLst/>
          </a:prstGeom>
          <a:ln w="889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H="1">
            <a:off x="10251392" y="4783184"/>
            <a:ext cx="363214" cy="469383"/>
          </a:xfrm>
          <a:prstGeom prst="straightConnector1">
            <a:avLst/>
          </a:prstGeom>
          <a:ln w="889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22" name="Freeform 121"/>
          <p:cNvSpPr/>
          <p:nvPr/>
        </p:nvSpPr>
        <p:spPr>
          <a:xfrm>
            <a:off x="8368436" y="3282528"/>
            <a:ext cx="1058333" cy="855133"/>
          </a:xfrm>
          <a:custGeom>
            <a:avLst/>
            <a:gdLst>
              <a:gd name="connsiteX0" fmla="*/ 203200 w 1058333"/>
              <a:gd name="connsiteY0" fmla="*/ 42333 h 855133"/>
              <a:gd name="connsiteX1" fmla="*/ 0 w 1058333"/>
              <a:gd name="connsiteY1" fmla="*/ 431800 h 855133"/>
              <a:gd name="connsiteX2" fmla="*/ 465666 w 1058333"/>
              <a:gd name="connsiteY2" fmla="*/ 855133 h 855133"/>
              <a:gd name="connsiteX3" fmla="*/ 1058333 w 1058333"/>
              <a:gd name="connsiteY3" fmla="*/ 482600 h 855133"/>
              <a:gd name="connsiteX4" fmla="*/ 872066 w 1058333"/>
              <a:gd name="connsiteY4" fmla="*/ 0 h 855133"/>
              <a:gd name="connsiteX5" fmla="*/ 203200 w 1058333"/>
              <a:gd name="connsiteY5" fmla="*/ 42333 h 855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8333" h="855133">
                <a:moveTo>
                  <a:pt x="203200" y="42333"/>
                </a:moveTo>
                <a:lnTo>
                  <a:pt x="0" y="431800"/>
                </a:lnTo>
                <a:lnTo>
                  <a:pt x="465666" y="855133"/>
                </a:lnTo>
                <a:lnTo>
                  <a:pt x="1058333" y="482600"/>
                </a:lnTo>
                <a:lnTo>
                  <a:pt x="872066" y="0"/>
                </a:lnTo>
                <a:lnTo>
                  <a:pt x="203200" y="42333"/>
                </a:ln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Freeform 122"/>
          <p:cNvSpPr/>
          <p:nvPr/>
        </p:nvSpPr>
        <p:spPr>
          <a:xfrm>
            <a:off x="7665702" y="2503593"/>
            <a:ext cx="2497667" cy="2607734"/>
          </a:xfrm>
          <a:custGeom>
            <a:avLst/>
            <a:gdLst>
              <a:gd name="connsiteX0" fmla="*/ 719667 w 2497667"/>
              <a:gd name="connsiteY0" fmla="*/ 0 h 2607734"/>
              <a:gd name="connsiteX1" fmla="*/ 0 w 2497667"/>
              <a:gd name="connsiteY1" fmla="*/ 1439334 h 2607734"/>
              <a:gd name="connsiteX2" fmla="*/ 651934 w 2497667"/>
              <a:gd name="connsiteY2" fmla="*/ 2607734 h 2607734"/>
              <a:gd name="connsiteX3" fmla="*/ 2150534 w 2497667"/>
              <a:gd name="connsiteY3" fmla="*/ 2218267 h 2607734"/>
              <a:gd name="connsiteX4" fmla="*/ 2497667 w 2497667"/>
              <a:gd name="connsiteY4" fmla="*/ 1591734 h 2607734"/>
              <a:gd name="connsiteX5" fmla="*/ 1515534 w 2497667"/>
              <a:gd name="connsiteY5" fmla="*/ 59267 h 2607734"/>
              <a:gd name="connsiteX6" fmla="*/ 719667 w 2497667"/>
              <a:gd name="connsiteY6" fmla="*/ 0 h 2607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97667" h="2607734">
                <a:moveTo>
                  <a:pt x="719667" y="0"/>
                </a:moveTo>
                <a:lnTo>
                  <a:pt x="0" y="1439334"/>
                </a:lnTo>
                <a:lnTo>
                  <a:pt x="651934" y="2607734"/>
                </a:lnTo>
                <a:lnTo>
                  <a:pt x="2150534" y="2218267"/>
                </a:lnTo>
                <a:lnTo>
                  <a:pt x="2497667" y="1591734"/>
                </a:lnTo>
                <a:lnTo>
                  <a:pt x="1515534" y="59267"/>
                </a:lnTo>
                <a:lnTo>
                  <a:pt x="719667" y="0"/>
                </a:ln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Freeform 123"/>
          <p:cNvSpPr/>
          <p:nvPr/>
        </p:nvSpPr>
        <p:spPr>
          <a:xfrm>
            <a:off x="7369369" y="1504527"/>
            <a:ext cx="3623733" cy="4216400"/>
          </a:xfrm>
          <a:custGeom>
            <a:avLst/>
            <a:gdLst>
              <a:gd name="connsiteX0" fmla="*/ 1540933 w 3623733"/>
              <a:gd name="connsiteY0" fmla="*/ 0 h 4216400"/>
              <a:gd name="connsiteX1" fmla="*/ 0 w 3623733"/>
              <a:gd name="connsiteY1" fmla="*/ 2370666 h 4216400"/>
              <a:gd name="connsiteX2" fmla="*/ 821267 w 3623733"/>
              <a:gd name="connsiteY2" fmla="*/ 4182533 h 4216400"/>
              <a:gd name="connsiteX3" fmla="*/ 1964267 w 3623733"/>
              <a:gd name="connsiteY3" fmla="*/ 4216400 h 4216400"/>
              <a:gd name="connsiteX4" fmla="*/ 2599267 w 3623733"/>
              <a:gd name="connsiteY4" fmla="*/ 3268133 h 4216400"/>
              <a:gd name="connsiteX5" fmla="*/ 3623733 w 3623733"/>
              <a:gd name="connsiteY5" fmla="*/ 3225800 h 4216400"/>
              <a:gd name="connsiteX6" fmla="*/ 3378200 w 3623733"/>
              <a:gd name="connsiteY6" fmla="*/ 1955800 h 4216400"/>
              <a:gd name="connsiteX7" fmla="*/ 2099733 w 3623733"/>
              <a:gd name="connsiteY7" fmla="*/ 67733 h 4216400"/>
              <a:gd name="connsiteX8" fmla="*/ 1540933 w 3623733"/>
              <a:gd name="connsiteY8" fmla="*/ 0 h 421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23733" h="4216400">
                <a:moveTo>
                  <a:pt x="1540933" y="0"/>
                </a:moveTo>
                <a:lnTo>
                  <a:pt x="0" y="2370666"/>
                </a:lnTo>
                <a:lnTo>
                  <a:pt x="821267" y="4182533"/>
                </a:lnTo>
                <a:lnTo>
                  <a:pt x="1964267" y="4216400"/>
                </a:lnTo>
                <a:lnTo>
                  <a:pt x="2599267" y="3268133"/>
                </a:lnTo>
                <a:lnTo>
                  <a:pt x="3623733" y="3225800"/>
                </a:lnTo>
                <a:lnTo>
                  <a:pt x="3378200" y="1955800"/>
                </a:lnTo>
                <a:lnTo>
                  <a:pt x="2099733" y="67733"/>
                </a:lnTo>
                <a:lnTo>
                  <a:pt x="1540933" y="0"/>
                </a:ln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Freeform 124"/>
          <p:cNvSpPr/>
          <p:nvPr/>
        </p:nvSpPr>
        <p:spPr>
          <a:xfrm>
            <a:off x="7089969" y="1419860"/>
            <a:ext cx="4047067" cy="4445000"/>
          </a:xfrm>
          <a:custGeom>
            <a:avLst/>
            <a:gdLst>
              <a:gd name="connsiteX0" fmla="*/ 626533 w 4047067"/>
              <a:gd name="connsiteY0" fmla="*/ 67733 h 4445000"/>
              <a:gd name="connsiteX1" fmla="*/ 0 w 4047067"/>
              <a:gd name="connsiteY1" fmla="*/ 262467 h 4445000"/>
              <a:gd name="connsiteX2" fmla="*/ 67733 w 4047067"/>
              <a:gd name="connsiteY2" fmla="*/ 719667 h 4445000"/>
              <a:gd name="connsiteX3" fmla="*/ 1016000 w 4047067"/>
              <a:gd name="connsiteY3" fmla="*/ 965200 h 4445000"/>
              <a:gd name="connsiteX4" fmla="*/ 127000 w 4047067"/>
              <a:gd name="connsiteY4" fmla="*/ 2565400 h 4445000"/>
              <a:gd name="connsiteX5" fmla="*/ 1049867 w 4047067"/>
              <a:gd name="connsiteY5" fmla="*/ 4445000 h 4445000"/>
              <a:gd name="connsiteX6" fmla="*/ 3403600 w 4047067"/>
              <a:gd name="connsiteY6" fmla="*/ 4402667 h 4445000"/>
              <a:gd name="connsiteX7" fmla="*/ 4047067 w 4047067"/>
              <a:gd name="connsiteY7" fmla="*/ 3361267 h 4445000"/>
              <a:gd name="connsiteX8" fmla="*/ 3767667 w 4047067"/>
              <a:gd name="connsiteY8" fmla="*/ 1744133 h 4445000"/>
              <a:gd name="connsiteX9" fmla="*/ 2489200 w 4047067"/>
              <a:gd name="connsiteY9" fmla="*/ 0 h 4445000"/>
              <a:gd name="connsiteX10" fmla="*/ 626533 w 4047067"/>
              <a:gd name="connsiteY10" fmla="*/ 67733 h 444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47067" h="4445000">
                <a:moveTo>
                  <a:pt x="626533" y="67733"/>
                </a:moveTo>
                <a:lnTo>
                  <a:pt x="0" y="262467"/>
                </a:lnTo>
                <a:lnTo>
                  <a:pt x="67733" y="719667"/>
                </a:lnTo>
                <a:lnTo>
                  <a:pt x="1016000" y="965200"/>
                </a:lnTo>
                <a:lnTo>
                  <a:pt x="127000" y="2565400"/>
                </a:lnTo>
                <a:lnTo>
                  <a:pt x="1049867" y="4445000"/>
                </a:lnTo>
                <a:lnTo>
                  <a:pt x="3403600" y="4402667"/>
                </a:lnTo>
                <a:lnTo>
                  <a:pt x="4047067" y="3361267"/>
                </a:lnTo>
                <a:lnTo>
                  <a:pt x="3767667" y="1744133"/>
                </a:lnTo>
                <a:lnTo>
                  <a:pt x="2489200" y="0"/>
                </a:lnTo>
                <a:lnTo>
                  <a:pt x="626533" y="67733"/>
                </a:ln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 name="Rectangle 125"/>
          <p:cNvSpPr/>
          <p:nvPr/>
        </p:nvSpPr>
        <p:spPr>
          <a:xfrm>
            <a:off x="6920800" y="1194460"/>
            <a:ext cx="4283968" cy="482453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8167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99"/>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03"/>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05"/>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09"/>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11"/>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13"/>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15"/>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18"/>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2"/>
                                        </p:tgtEl>
                                        <p:attrNameLst>
                                          <p:attrName>style.visibility</p:attrName>
                                        </p:attrNameLst>
                                      </p:cBhvr>
                                      <p:to>
                                        <p:strVal val="visible"/>
                                      </p:to>
                                    </p:set>
                                  </p:childTnLst>
                                </p:cTn>
                              </p:par>
                              <p:par>
                                <p:cTn id="63" presetID="21" presetClass="emph" presetSubtype="0" fill="hold" grpId="0" nodeType="withEffect">
                                  <p:stCondLst>
                                    <p:cond delay="0"/>
                                  </p:stCondLst>
                                  <p:childTnLst>
                                    <p:animClr clrSpc="hsl" dir="cw">
                                      <p:cBhvr override="childStyle">
                                        <p:cTn id="64" dur="500" fill="hold"/>
                                        <p:tgtEl>
                                          <p:spTgt spid="9"/>
                                        </p:tgtEl>
                                        <p:attrNameLst>
                                          <p:attrName>style.color</p:attrName>
                                        </p:attrNameLst>
                                      </p:cBhvr>
                                      <p:by>
                                        <p:hsl h="7200000" s="0" l="0"/>
                                      </p:by>
                                    </p:animClr>
                                    <p:animClr clrSpc="hsl" dir="cw">
                                      <p:cBhvr>
                                        <p:cTn id="65" dur="500" fill="hold"/>
                                        <p:tgtEl>
                                          <p:spTgt spid="9"/>
                                        </p:tgtEl>
                                        <p:attrNameLst>
                                          <p:attrName>fillcolor</p:attrName>
                                        </p:attrNameLst>
                                      </p:cBhvr>
                                      <p:by>
                                        <p:hsl h="7200000" s="0" l="0"/>
                                      </p:by>
                                    </p:animClr>
                                    <p:animClr clrSpc="hsl" dir="cw">
                                      <p:cBhvr>
                                        <p:cTn id="66" dur="500" fill="hold"/>
                                        <p:tgtEl>
                                          <p:spTgt spid="9"/>
                                        </p:tgtEl>
                                        <p:attrNameLst>
                                          <p:attrName>stroke.color</p:attrName>
                                        </p:attrNameLst>
                                      </p:cBhvr>
                                      <p:by>
                                        <p:hsl h="7200000" s="0" l="0"/>
                                      </p:by>
                                    </p:animClr>
                                    <p:set>
                                      <p:cBhvr>
                                        <p:cTn id="67" dur="500" fill="hold"/>
                                        <p:tgtEl>
                                          <p:spTgt spid="9"/>
                                        </p:tgtEl>
                                        <p:attrNameLst>
                                          <p:attrName>fill.type</p:attrName>
                                        </p:attrNameLst>
                                      </p:cBhvr>
                                      <p:to>
                                        <p:strVal val="solid"/>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23"/>
                                        </p:tgtEl>
                                        <p:attrNameLst>
                                          <p:attrName>style.visibility</p:attrName>
                                        </p:attrNameLst>
                                      </p:cBhvr>
                                      <p:to>
                                        <p:strVal val="visible"/>
                                      </p:to>
                                    </p:set>
                                  </p:childTnLst>
                                </p:cTn>
                              </p:par>
                              <p:par>
                                <p:cTn id="72" presetID="21" presetClass="emph" presetSubtype="0" fill="hold" grpId="0" nodeType="withEffect">
                                  <p:stCondLst>
                                    <p:cond delay="0"/>
                                  </p:stCondLst>
                                  <p:childTnLst>
                                    <p:animClr clrSpc="hsl" dir="cw">
                                      <p:cBhvr override="childStyle">
                                        <p:cTn id="73" dur="500" fill="hold"/>
                                        <p:tgtEl>
                                          <p:spTgt spid="6"/>
                                        </p:tgtEl>
                                        <p:attrNameLst>
                                          <p:attrName>style.color</p:attrName>
                                        </p:attrNameLst>
                                      </p:cBhvr>
                                      <p:by>
                                        <p:hsl h="7200000" s="0" l="0"/>
                                      </p:by>
                                    </p:animClr>
                                    <p:animClr clrSpc="hsl" dir="cw">
                                      <p:cBhvr>
                                        <p:cTn id="74" dur="500" fill="hold"/>
                                        <p:tgtEl>
                                          <p:spTgt spid="6"/>
                                        </p:tgtEl>
                                        <p:attrNameLst>
                                          <p:attrName>fillcolor</p:attrName>
                                        </p:attrNameLst>
                                      </p:cBhvr>
                                      <p:by>
                                        <p:hsl h="7200000" s="0" l="0"/>
                                      </p:by>
                                    </p:animClr>
                                    <p:animClr clrSpc="hsl" dir="cw">
                                      <p:cBhvr>
                                        <p:cTn id="75" dur="500" fill="hold"/>
                                        <p:tgtEl>
                                          <p:spTgt spid="6"/>
                                        </p:tgtEl>
                                        <p:attrNameLst>
                                          <p:attrName>stroke.color</p:attrName>
                                        </p:attrNameLst>
                                      </p:cBhvr>
                                      <p:by>
                                        <p:hsl h="7200000" s="0" l="0"/>
                                      </p:by>
                                    </p:animClr>
                                    <p:set>
                                      <p:cBhvr>
                                        <p:cTn id="76" dur="500" fill="hold"/>
                                        <p:tgtEl>
                                          <p:spTgt spid="6"/>
                                        </p:tgtEl>
                                        <p:attrNameLst>
                                          <p:attrName>fill.type</p:attrName>
                                        </p:attrNameLst>
                                      </p:cBhvr>
                                      <p:to>
                                        <p:strVal val="solid"/>
                                      </p:to>
                                    </p:set>
                                  </p:childTnLst>
                                </p:cTn>
                              </p:par>
                              <p:par>
                                <p:cTn id="77" presetID="21" presetClass="emph" presetSubtype="0" fill="hold" grpId="0" nodeType="withEffect">
                                  <p:stCondLst>
                                    <p:cond delay="0"/>
                                  </p:stCondLst>
                                  <p:childTnLst>
                                    <p:animClr clrSpc="hsl" dir="cw">
                                      <p:cBhvr override="childStyle">
                                        <p:cTn id="78" dur="500" fill="hold"/>
                                        <p:tgtEl>
                                          <p:spTgt spid="11"/>
                                        </p:tgtEl>
                                        <p:attrNameLst>
                                          <p:attrName>style.color</p:attrName>
                                        </p:attrNameLst>
                                      </p:cBhvr>
                                      <p:by>
                                        <p:hsl h="7200000" s="0" l="0"/>
                                      </p:by>
                                    </p:animClr>
                                    <p:animClr clrSpc="hsl" dir="cw">
                                      <p:cBhvr>
                                        <p:cTn id="79" dur="500" fill="hold"/>
                                        <p:tgtEl>
                                          <p:spTgt spid="11"/>
                                        </p:tgtEl>
                                        <p:attrNameLst>
                                          <p:attrName>fillcolor</p:attrName>
                                        </p:attrNameLst>
                                      </p:cBhvr>
                                      <p:by>
                                        <p:hsl h="7200000" s="0" l="0"/>
                                      </p:by>
                                    </p:animClr>
                                    <p:animClr clrSpc="hsl" dir="cw">
                                      <p:cBhvr>
                                        <p:cTn id="80" dur="500" fill="hold"/>
                                        <p:tgtEl>
                                          <p:spTgt spid="11"/>
                                        </p:tgtEl>
                                        <p:attrNameLst>
                                          <p:attrName>stroke.color</p:attrName>
                                        </p:attrNameLst>
                                      </p:cBhvr>
                                      <p:by>
                                        <p:hsl h="7200000" s="0" l="0"/>
                                      </p:by>
                                    </p:animClr>
                                    <p:set>
                                      <p:cBhvr>
                                        <p:cTn id="81" dur="500" fill="hold"/>
                                        <p:tgtEl>
                                          <p:spTgt spid="11"/>
                                        </p:tgtEl>
                                        <p:attrNameLst>
                                          <p:attrName>fill.type</p:attrName>
                                        </p:attrNameLst>
                                      </p:cBhvr>
                                      <p:to>
                                        <p:strVal val="solid"/>
                                      </p:to>
                                    </p:set>
                                  </p:childTnLst>
                                </p:cTn>
                              </p:par>
                              <p:par>
                                <p:cTn id="82" presetID="21" presetClass="emph" presetSubtype="0" fill="hold" grpId="0" nodeType="withEffect">
                                  <p:stCondLst>
                                    <p:cond delay="0"/>
                                  </p:stCondLst>
                                  <p:childTnLst>
                                    <p:animClr clrSpc="hsl" dir="cw">
                                      <p:cBhvr override="childStyle">
                                        <p:cTn id="83" dur="500" fill="hold"/>
                                        <p:tgtEl>
                                          <p:spTgt spid="10"/>
                                        </p:tgtEl>
                                        <p:attrNameLst>
                                          <p:attrName>style.color</p:attrName>
                                        </p:attrNameLst>
                                      </p:cBhvr>
                                      <p:by>
                                        <p:hsl h="7200000" s="0" l="0"/>
                                      </p:by>
                                    </p:animClr>
                                    <p:animClr clrSpc="hsl" dir="cw">
                                      <p:cBhvr>
                                        <p:cTn id="84" dur="500" fill="hold"/>
                                        <p:tgtEl>
                                          <p:spTgt spid="10"/>
                                        </p:tgtEl>
                                        <p:attrNameLst>
                                          <p:attrName>fillcolor</p:attrName>
                                        </p:attrNameLst>
                                      </p:cBhvr>
                                      <p:by>
                                        <p:hsl h="7200000" s="0" l="0"/>
                                      </p:by>
                                    </p:animClr>
                                    <p:animClr clrSpc="hsl" dir="cw">
                                      <p:cBhvr>
                                        <p:cTn id="85" dur="500" fill="hold"/>
                                        <p:tgtEl>
                                          <p:spTgt spid="10"/>
                                        </p:tgtEl>
                                        <p:attrNameLst>
                                          <p:attrName>stroke.color</p:attrName>
                                        </p:attrNameLst>
                                      </p:cBhvr>
                                      <p:by>
                                        <p:hsl h="7200000" s="0" l="0"/>
                                      </p:by>
                                    </p:animClr>
                                    <p:set>
                                      <p:cBhvr>
                                        <p:cTn id="86" dur="500" fill="hold"/>
                                        <p:tgtEl>
                                          <p:spTgt spid="10"/>
                                        </p:tgtEl>
                                        <p:attrNameLst>
                                          <p:attrName>fill.type</p:attrName>
                                        </p:attrNameLst>
                                      </p:cBhvr>
                                      <p:to>
                                        <p:strVal val="solid"/>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24"/>
                                        </p:tgtEl>
                                        <p:attrNameLst>
                                          <p:attrName>style.visibility</p:attrName>
                                        </p:attrNameLst>
                                      </p:cBhvr>
                                      <p:to>
                                        <p:strVal val="visible"/>
                                      </p:to>
                                    </p:set>
                                  </p:childTnLst>
                                </p:cTn>
                              </p:par>
                              <p:par>
                                <p:cTn id="91" presetID="21" presetClass="emph" presetSubtype="0" fill="hold" grpId="0" nodeType="withEffect">
                                  <p:stCondLst>
                                    <p:cond delay="0"/>
                                  </p:stCondLst>
                                  <p:childTnLst>
                                    <p:animClr clrSpc="hsl" dir="cw">
                                      <p:cBhvr override="childStyle">
                                        <p:cTn id="92" dur="500" fill="hold"/>
                                        <p:tgtEl>
                                          <p:spTgt spid="7"/>
                                        </p:tgtEl>
                                        <p:attrNameLst>
                                          <p:attrName>style.color</p:attrName>
                                        </p:attrNameLst>
                                      </p:cBhvr>
                                      <p:by>
                                        <p:hsl h="7200000" s="0" l="0"/>
                                      </p:by>
                                    </p:animClr>
                                    <p:animClr clrSpc="hsl" dir="cw">
                                      <p:cBhvr>
                                        <p:cTn id="93" dur="500" fill="hold"/>
                                        <p:tgtEl>
                                          <p:spTgt spid="7"/>
                                        </p:tgtEl>
                                        <p:attrNameLst>
                                          <p:attrName>fillcolor</p:attrName>
                                        </p:attrNameLst>
                                      </p:cBhvr>
                                      <p:by>
                                        <p:hsl h="7200000" s="0" l="0"/>
                                      </p:by>
                                    </p:animClr>
                                    <p:animClr clrSpc="hsl" dir="cw">
                                      <p:cBhvr>
                                        <p:cTn id="94" dur="500" fill="hold"/>
                                        <p:tgtEl>
                                          <p:spTgt spid="7"/>
                                        </p:tgtEl>
                                        <p:attrNameLst>
                                          <p:attrName>stroke.color</p:attrName>
                                        </p:attrNameLst>
                                      </p:cBhvr>
                                      <p:by>
                                        <p:hsl h="7200000" s="0" l="0"/>
                                      </p:by>
                                    </p:animClr>
                                    <p:set>
                                      <p:cBhvr>
                                        <p:cTn id="95" dur="500" fill="hold"/>
                                        <p:tgtEl>
                                          <p:spTgt spid="7"/>
                                        </p:tgtEl>
                                        <p:attrNameLst>
                                          <p:attrName>fill.type</p:attrName>
                                        </p:attrNameLst>
                                      </p:cBhvr>
                                      <p:to>
                                        <p:strVal val="solid"/>
                                      </p:to>
                                    </p:set>
                                  </p:childTnLst>
                                </p:cTn>
                              </p:par>
                              <p:par>
                                <p:cTn id="96" presetID="21" presetClass="emph" presetSubtype="0" fill="hold" grpId="0" nodeType="withEffect">
                                  <p:stCondLst>
                                    <p:cond delay="0"/>
                                  </p:stCondLst>
                                  <p:childTnLst>
                                    <p:animClr clrSpc="hsl" dir="cw">
                                      <p:cBhvr override="childStyle">
                                        <p:cTn id="97" dur="500" fill="hold"/>
                                        <p:tgtEl>
                                          <p:spTgt spid="12"/>
                                        </p:tgtEl>
                                        <p:attrNameLst>
                                          <p:attrName>style.color</p:attrName>
                                        </p:attrNameLst>
                                      </p:cBhvr>
                                      <p:by>
                                        <p:hsl h="7200000" s="0" l="0"/>
                                      </p:by>
                                    </p:animClr>
                                    <p:animClr clrSpc="hsl" dir="cw">
                                      <p:cBhvr>
                                        <p:cTn id="98" dur="500" fill="hold"/>
                                        <p:tgtEl>
                                          <p:spTgt spid="12"/>
                                        </p:tgtEl>
                                        <p:attrNameLst>
                                          <p:attrName>fillcolor</p:attrName>
                                        </p:attrNameLst>
                                      </p:cBhvr>
                                      <p:by>
                                        <p:hsl h="7200000" s="0" l="0"/>
                                      </p:by>
                                    </p:animClr>
                                    <p:animClr clrSpc="hsl" dir="cw">
                                      <p:cBhvr>
                                        <p:cTn id="99" dur="500" fill="hold"/>
                                        <p:tgtEl>
                                          <p:spTgt spid="12"/>
                                        </p:tgtEl>
                                        <p:attrNameLst>
                                          <p:attrName>stroke.color</p:attrName>
                                        </p:attrNameLst>
                                      </p:cBhvr>
                                      <p:by>
                                        <p:hsl h="7200000" s="0" l="0"/>
                                      </p:by>
                                    </p:animClr>
                                    <p:set>
                                      <p:cBhvr>
                                        <p:cTn id="100" dur="500" fill="hold"/>
                                        <p:tgtEl>
                                          <p:spTgt spid="12"/>
                                        </p:tgtEl>
                                        <p:attrNameLst>
                                          <p:attrName>fill.type</p:attrName>
                                        </p:attrNameLst>
                                      </p:cBhvr>
                                      <p:to>
                                        <p:strVal val="solid"/>
                                      </p:to>
                                    </p:set>
                                  </p:childTnLst>
                                </p:cTn>
                              </p:par>
                              <p:par>
                                <p:cTn id="101" presetID="21" presetClass="emph" presetSubtype="0" fill="hold" grpId="0" nodeType="withEffect">
                                  <p:stCondLst>
                                    <p:cond delay="0"/>
                                  </p:stCondLst>
                                  <p:childTnLst>
                                    <p:animClr clrSpc="hsl" dir="cw">
                                      <p:cBhvr override="childStyle">
                                        <p:cTn id="102" dur="500" fill="hold"/>
                                        <p:tgtEl>
                                          <p:spTgt spid="14"/>
                                        </p:tgtEl>
                                        <p:attrNameLst>
                                          <p:attrName>style.color</p:attrName>
                                        </p:attrNameLst>
                                      </p:cBhvr>
                                      <p:by>
                                        <p:hsl h="7200000" s="0" l="0"/>
                                      </p:by>
                                    </p:animClr>
                                    <p:animClr clrSpc="hsl" dir="cw">
                                      <p:cBhvr>
                                        <p:cTn id="103" dur="500" fill="hold"/>
                                        <p:tgtEl>
                                          <p:spTgt spid="14"/>
                                        </p:tgtEl>
                                        <p:attrNameLst>
                                          <p:attrName>fillcolor</p:attrName>
                                        </p:attrNameLst>
                                      </p:cBhvr>
                                      <p:by>
                                        <p:hsl h="7200000" s="0" l="0"/>
                                      </p:by>
                                    </p:animClr>
                                    <p:animClr clrSpc="hsl" dir="cw">
                                      <p:cBhvr>
                                        <p:cTn id="104" dur="500" fill="hold"/>
                                        <p:tgtEl>
                                          <p:spTgt spid="14"/>
                                        </p:tgtEl>
                                        <p:attrNameLst>
                                          <p:attrName>stroke.color</p:attrName>
                                        </p:attrNameLst>
                                      </p:cBhvr>
                                      <p:by>
                                        <p:hsl h="7200000" s="0" l="0"/>
                                      </p:by>
                                    </p:animClr>
                                    <p:set>
                                      <p:cBhvr>
                                        <p:cTn id="105" dur="500" fill="hold"/>
                                        <p:tgtEl>
                                          <p:spTgt spid="14"/>
                                        </p:tgtEl>
                                        <p:attrNameLst>
                                          <p:attrName>fill.type</p:attrName>
                                        </p:attrNameLst>
                                      </p:cBhvr>
                                      <p:to>
                                        <p:strVal val="solid"/>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25"/>
                                        </p:tgtEl>
                                        <p:attrNameLst>
                                          <p:attrName>style.visibility</p:attrName>
                                        </p:attrNameLst>
                                      </p:cBhvr>
                                      <p:to>
                                        <p:strVal val="visible"/>
                                      </p:to>
                                    </p:set>
                                  </p:childTnLst>
                                </p:cTn>
                              </p:par>
                              <p:par>
                                <p:cTn id="110" presetID="21" presetClass="emph" presetSubtype="0" fill="hold" grpId="0" nodeType="withEffect">
                                  <p:stCondLst>
                                    <p:cond delay="0"/>
                                  </p:stCondLst>
                                  <p:childTnLst>
                                    <p:animClr clrSpc="hsl" dir="cw">
                                      <p:cBhvr override="childStyle">
                                        <p:cTn id="111" dur="500" fill="hold"/>
                                        <p:tgtEl>
                                          <p:spTgt spid="8"/>
                                        </p:tgtEl>
                                        <p:attrNameLst>
                                          <p:attrName>style.color</p:attrName>
                                        </p:attrNameLst>
                                      </p:cBhvr>
                                      <p:by>
                                        <p:hsl h="7200000" s="0" l="0"/>
                                      </p:by>
                                    </p:animClr>
                                    <p:animClr clrSpc="hsl" dir="cw">
                                      <p:cBhvr>
                                        <p:cTn id="112" dur="500" fill="hold"/>
                                        <p:tgtEl>
                                          <p:spTgt spid="8"/>
                                        </p:tgtEl>
                                        <p:attrNameLst>
                                          <p:attrName>fillcolor</p:attrName>
                                        </p:attrNameLst>
                                      </p:cBhvr>
                                      <p:by>
                                        <p:hsl h="7200000" s="0" l="0"/>
                                      </p:by>
                                    </p:animClr>
                                    <p:animClr clrSpc="hsl" dir="cw">
                                      <p:cBhvr>
                                        <p:cTn id="113" dur="500" fill="hold"/>
                                        <p:tgtEl>
                                          <p:spTgt spid="8"/>
                                        </p:tgtEl>
                                        <p:attrNameLst>
                                          <p:attrName>stroke.color</p:attrName>
                                        </p:attrNameLst>
                                      </p:cBhvr>
                                      <p:by>
                                        <p:hsl h="7200000" s="0" l="0"/>
                                      </p:by>
                                    </p:animClr>
                                    <p:set>
                                      <p:cBhvr>
                                        <p:cTn id="114" dur="500" fill="hold"/>
                                        <p:tgtEl>
                                          <p:spTgt spid="8"/>
                                        </p:tgtEl>
                                        <p:attrNameLst>
                                          <p:attrName>fill.type</p:attrName>
                                        </p:attrNameLst>
                                      </p:cBhvr>
                                      <p:to>
                                        <p:strVal val="solid"/>
                                      </p:to>
                                    </p:set>
                                  </p:childTnLst>
                                </p:cTn>
                              </p:par>
                              <p:par>
                                <p:cTn id="115" presetID="21" presetClass="emph" presetSubtype="0" fill="hold" grpId="0" nodeType="withEffect">
                                  <p:stCondLst>
                                    <p:cond delay="0"/>
                                  </p:stCondLst>
                                  <p:childTnLst>
                                    <p:animClr clrSpc="hsl" dir="cw">
                                      <p:cBhvr override="childStyle">
                                        <p:cTn id="116" dur="500" fill="hold"/>
                                        <p:tgtEl>
                                          <p:spTgt spid="15"/>
                                        </p:tgtEl>
                                        <p:attrNameLst>
                                          <p:attrName>style.color</p:attrName>
                                        </p:attrNameLst>
                                      </p:cBhvr>
                                      <p:by>
                                        <p:hsl h="7200000" s="0" l="0"/>
                                      </p:by>
                                    </p:animClr>
                                    <p:animClr clrSpc="hsl" dir="cw">
                                      <p:cBhvr>
                                        <p:cTn id="117" dur="500" fill="hold"/>
                                        <p:tgtEl>
                                          <p:spTgt spid="15"/>
                                        </p:tgtEl>
                                        <p:attrNameLst>
                                          <p:attrName>fillcolor</p:attrName>
                                        </p:attrNameLst>
                                      </p:cBhvr>
                                      <p:by>
                                        <p:hsl h="7200000" s="0" l="0"/>
                                      </p:by>
                                    </p:animClr>
                                    <p:animClr clrSpc="hsl" dir="cw">
                                      <p:cBhvr>
                                        <p:cTn id="118" dur="500" fill="hold"/>
                                        <p:tgtEl>
                                          <p:spTgt spid="15"/>
                                        </p:tgtEl>
                                        <p:attrNameLst>
                                          <p:attrName>stroke.color</p:attrName>
                                        </p:attrNameLst>
                                      </p:cBhvr>
                                      <p:by>
                                        <p:hsl h="7200000" s="0" l="0"/>
                                      </p:by>
                                    </p:animClr>
                                    <p:set>
                                      <p:cBhvr>
                                        <p:cTn id="119" dur="500" fill="hold"/>
                                        <p:tgtEl>
                                          <p:spTgt spid="15"/>
                                        </p:tgtEl>
                                        <p:attrNameLst>
                                          <p:attrName>fill.type</p:attrName>
                                        </p:attrNameLst>
                                      </p:cBhvr>
                                      <p:to>
                                        <p:strVal val="solid"/>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126"/>
                                        </p:tgtEl>
                                        <p:attrNameLst>
                                          <p:attrName>style.visibility</p:attrName>
                                        </p:attrNameLst>
                                      </p:cBhvr>
                                      <p:to>
                                        <p:strVal val="visible"/>
                                      </p:to>
                                    </p:set>
                                  </p:childTnLst>
                                </p:cTn>
                              </p:par>
                              <p:par>
                                <p:cTn id="124" presetID="21" presetClass="emph" presetSubtype="0" fill="hold" grpId="0" nodeType="withEffect">
                                  <p:stCondLst>
                                    <p:cond delay="0"/>
                                  </p:stCondLst>
                                  <p:childTnLst>
                                    <p:animClr clrSpc="hsl" dir="cw">
                                      <p:cBhvr override="childStyle">
                                        <p:cTn id="125" dur="500" fill="hold"/>
                                        <p:tgtEl>
                                          <p:spTgt spid="13"/>
                                        </p:tgtEl>
                                        <p:attrNameLst>
                                          <p:attrName>style.color</p:attrName>
                                        </p:attrNameLst>
                                      </p:cBhvr>
                                      <p:by>
                                        <p:hsl h="7200000" s="0" l="0"/>
                                      </p:by>
                                    </p:animClr>
                                    <p:animClr clrSpc="hsl" dir="cw">
                                      <p:cBhvr>
                                        <p:cTn id="126" dur="500" fill="hold"/>
                                        <p:tgtEl>
                                          <p:spTgt spid="13"/>
                                        </p:tgtEl>
                                        <p:attrNameLst>
                                          <p:attrName>fillcolor</p:attrName>
                                        </p:attrNameLst>
                                      </p:cBhvr>
                                      <p:by>
                                        <p:hsl h="7200000" s="0" l="0"/>
                                      </p:by>
                                    </p:animClr>
                                    <p:animClr clrSpc="hsl" dir="cw">
                                      <p:cBhvr>
                                        <p:cTn id="127" dur="500" fill="hold"/>
                                        <p:tgtEl>
                                          <p:spTgt spid="13"/>
                                        </p:tgtEl>
                                        <p:attrNameLst>
                                          <p:attrName>stroke.color</p:attrName>
                                        </p:attrNameLst>
                                      </p:cBhvr>
                                      <p:by>
                                        <p:hsl h="7200000" s="0" l="0"/>
                                      </p:by>
                                    </p:animClr>
                                    <p:set>
                                      <p:cBhvr>
                                        <p:cTn id="128" dur="500" fill="hold"/>
                                        <p:tgtEl>
                                          <p:spTgt spid="1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22" grpId="0" animBg="1"/>
      <p:bldP spid="123" grpId="0" animBg="1"/>
      <p:bldP spid="124" grpId="0" animBg="1"/>
      <p:bldP spid="125" grpId="0" animBg="1"/>
      <p:bldP spid="1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760" y="235505"/>
            <a:ext cx="10353762" cy="970450"/>
          </a:xfrm>
        </p:spPr>
        <p:txBody>
          <a:bodyPr/>
          <a:lstStyle/>
          <a:p>
            <a:r>
              <a:rPr lang="en-US" altLang="ko-KR" dirty="0" smtClean="0"/>
              <a:t>Single-Source Shortest Path Problem</a:t>
            </a:r>
            <a:endParaRPr lang="ko-KR" altLang="en-US" dirty="0"/>
          </a:p>
        </p:txBody>
      </p:sp>
      <p:sp>
        <p:nvSpPr>
          <p:cNvPr id="3" name="Content Placeholder 2"/>
          <p:cNvSpPr>
            <a:spLocks noGrp="1"/>
          </p:cNvSpPr>
          <p:nvPr>
            <p:ph idx="1"/>
          </p:nvPr>
        </p:nvSpPr>
        <p:spPr>
          <a:xfrm>
            <a:off x="1110312" y="1235882"/>
            <a:ext cx="4055532" cy="5360581"/>
          </a:xfrm>
        </p:spPr>
        <p:txBody>
          <a:bodyPr/>
          <a:lstStyle/>
          <a:p>
            <a:r>
              <a:rPr lang="en-US" altLang="ko-KR" dirty="0" smtClean="0"/>
              <a:t>One recurring problem in graph</a:t>
            </a:r>
          </a:p>
          <a:p>
            <a:r>
              <a:rPr lang="en-US" altLang="ko-KR" dirty="0" smtClean="0"/>
              <a:t>Happens in</a:t>
            </a:r>
          </a:p>
          <a:p>
            <a:pPr lvl="1"/>
            <a:r>
              <a:rPr lang="en-US" altLang="ko-KR" dirty="0" smtClean="0"/>
              <a:t>Path finding</a:t>
            </a:r>
          </a:p>
          <a:p>
            <a:pPr lvl="1"/>
            <a:r>
              <a:rPr lang="en-US" altLang="ko-KR" dirty="0" smtClean="0"/>
              <a:t>Routing on comm. networks</a:t>
            </a:r>
          </a:p>
          <a:p>
            <a:pPr lvl="1"/>
            <a:r>
              <a:rPr lang="en-US" altLang="ko-KR" dirty="0" smtClean="0"/>
              <a:t>Social networks</a:t>
            </a:r>
          </a:p>
          <a:p>
            <a:r>
              <a:rPr lang="en-US" altLang="ko-KR" dirty="0" smtClean="0"/>
              <a:t>We know where we are</a:t>
            </a:r>
          </a:p>
          <a:p>
            <a:r>
              <a:rPr lang="en-US" altLang="ko-KR" dirty="0" smtClean="0"/>
              <a:t>We want to know how long to travel to our destination</a:t>
            </a:r>
          </a:p>
          <a:p>
            <a:r>
              <a:rPr lang="en-US" altLang="ko-KR" dirty="0" smtClean="0"/>
              <a:t>Terminology</a:t>
            </a:r>
          </a:p>
          <a:p>
            <a:pPr lvl="1"/>
            <a:r>
              <a:rPr lang="en-US" altLang="ko-KR" dirty="0" smtClean="0"/>
              <a:t>Source = where we start</a:t>
            </a:r>
          </a:p>
          <a:p>
            <a:pPr lvl="1"/>
            <a:r>
              <a:rPr lang="en-US" altLang="ko-KR" dirty="0" smtClean="0"/>
              <a:t>Destination = where we arrive</a:t>
            </a:r>
          </a:p>
          <a:p>
            <a:pPr lvl="1"/>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12</a:t>
            </a:fld>
            <a:endParaRPr lang="ko-KR" altLang="en-US"/>
          </a:p>
        </p:txBody>
      </p:sp>
      <p:cxnSp>
        <p:nvCxnSpPr>
          <p:cNvPr id="7" name="Straight Arrow Connector 6"/>
          <p:cNvCxnSpPr/>
          <p:nvPr/>
        </p:nvCxnSpPr>
        <p:spPr>
          <a:xfrm>
            <a:off x="7032104" y="3501008"/>
            <a:ext cx="864096" cy="576064"/>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277695" y="3284984"/>
            <a:ext cx="720080" cy="72008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S</a:t>
            </a:r>
          </a:p>
          <a:p>
            <a:pPr algn="ctr"/>
            <a:r>
              <a:rPr lang="en-US" altLang="ko-KR" sz="1600" dirty="0"/>
              <a:t>(0)</a:t>
            </a:r>
            <a:endParaRPr lang="ko-KR" altLang="en-US" sz="1600" dirty="0"/>
          </a:p>
        </p:txBody>
      </p:sp>
      <p:sp>
        <p:nvSpPr>
          <p:cNvPr id="9" name="Oval 8"/>
          <p:cNvSpPr/>
          <p:nvPr/>
        </p:nvSpPr>
        <p:spPr>
          <a:xfrm>
            <a:off x="7680176" y="4229472"/>
            <a:ext cx="720080" cy="72008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1</a:t>
            </a:r>
          </a:p>
          <a:p>
            <a:pPr algn="ctr"/>
            <a:r>
              <a:rPr lang="en-US" altLang="ko-KR" sz="1600" dirty="0"/>
              <a:t>(3)</a:t>
            </a:r>
            <a:endParaRPr lang="ko-KR" altLang="en-US" sz="1600" dirty="0"/>
          </a:p>
        </p:txBody>
      </p:sp>
      <p:sp>
        <p:nvSpPr>
          <p:cNvPr id="10" name="Oval 9"/>
          <p:cNvSpPr/>
          <p:nvPr/>
        </p:nvSpPr>
        <p:spPr>
          <a:xfrm>
            <a:off x="9192344" y="3625391"/>
            <a:ext cx="720080" cy="72008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2</a:t>
            </a:r>
          </a:p>
          <a:p>
            <a:pPr algn="ctr"/>
            <a:r>
              <a:rPr lang="en-US" altLang="ko-KR" sz="1600" dirty="0"/>
              <a:t>(8)</a:t>
            </a:r>
            <a:endParaRPr lang="ko-KR" altLang="en-US" sz="1600" dirty="0"/>
          </a:p>
        </p:txBody>
      </p:sp>
      <p:sp>
        <p:nvSpPr>
          <p:cNvPr id="11" name="Oval 10"/>
          <p:cNvSpPr/>
          <p:nvPr/>
        </p:nvSpPr>
        <p:spPr>
          <a:xfrm>
            <a:off x="7896200" y="5757874"/>
            <a:ext cx="720080" cy="72008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3</a:t>
            </a:r>
          </a:p>
          <a:p>
            <a:pPr algn="ctr"/>
            <a:r>
              <a:rPr lang="en-US" altLang="ko-KR" sz="1600" dirty="0"/>
              <a:t>(9)</a:t>
            </a:r>
            <a:endParaRPr lang="ko-KR" altLang="en-US" sz="1600" dirty="0"/>
          </a:p>
        </p:txBody>
      </p:sp>
      <p:sp>
        <p:nvSpPr>
          <p:cNvPr id="12" name="Oval 11"/>
          <p:cNvSpPr/>
          <p:nvPr/>
        </p:nvSpPr>
        <p:spPr>
          <a:xfrm>
            <a:off x="9696400" y="5402867"/>
            <a:ext cx="720080" cy="72008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D</a:t>
            </a:r>
            <a:br>
              <a:rPr lang="en-US" altLang="ko-KR" sz="1600" dirty="0"/>
            </a:br>
            <a:r>
              <a:rPr lang="en-US" altLang="ko-KR" sz="1600" dirty="0"/>
              <a:t>(13)</a:t>
            </a:r>
            <a:endParaRPr lang="ko-KR" altLang="en-US" sz="1600" dirty="0"/>
          </a:p>
        </p:txBody>
      </p:sp>
      <p:cxnSp>
        <p:nvCxnSpPr>
          <p:cNvPr id="13" name="Straight Arrow Connector 12"/>
          <p:cNvCxnSpPr>
            <a:stCxn id="8" idx="5"/>
            <a:endCxn id="9" idx="1"/>
          </p:cNvCxnSpPr>
          <p:nvPr/>
        </p:nvCxnSpPr>
        <p:spPr>
          <a:xfrm>
            <a:off x="6892323" y="3899611"/>
            <a:ext cx="893307" cy="435314"/>
          </a:xfrm>
          <a:prstGeom prst="straightConnector1">
            <a:avLst/>
          </a:prstGeom>
          <a:ln w="635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7"/>
            <a:endCxn id="10" idx="2"/>
          </p:cNvCxnSpPr>
          <p:nvPr/>
        </p:nvCxnSpPr>
        <p:spPr>
          <a:xfrm flipV="1">
            <a:off x="8294804" y="3985431"/>
            <a:ext cx="897541" cy="349494"/>
          </a:xfrm>
          <a:prstGeom prst="straightConnector1">
            <a:avLst/>
          </a:prstGeom>
          <a:ln w="635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5"/>
            <a:endCxn id="12" idx="2"/>
          </p:cNvCxnSpPr>
          <p:nvPr/>
        </p:nvCxnSpPr>
        <p:spPr>
          <a:xfrm>
            <a:off x="8294804" y="4844099"/>
            <a:ext cx="1401597" cy="918808"/>
          </a:xfrm>
          <a:prstGeom prst="straightConnector1">
            <a:avLst/>
          </a:prstGeom>
          <a:ln w="635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4"/>
            <a:endCxn id="11" idx="0"/>
          </p:cNvCxnSpPr>
          <p:nvPr/>
        </p:nvCxnSpPr>
        <p:spPr>
          <a:xfrm>
            <a:off x="8040216" y="4949552"/>
            <a:ext cx="216024" cy="808322"/>
          </a:xfrm>
          <a:prstGeom prst="straightConnector1">
            <a:avLst/>
          </a:prstGeom>
          <a:ln w="635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6"/>
            <a:endCxn id="12" idx="3"/>
          </p:cNvCxnSpPr>
          <p:nvPr/>
        </p:nvCxnSpPr>
        <p:spPr>
          <a:xfrm flipV="1">
            <a:off x="8616281" y="6017494"/>
            <a:ext cx="1185573" cy="100420"/>
          </a:xfrm>
          <a:prstGeom prst="straightConnector1">
            <a:avLst/>
          </a:prstGeom>
          <a:ln w="635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4"/>
            <a:endCxn id="12" idx="0"/>
          </p:cNvCxnSpPr>
          <p:nvPr/>
        </p:nvCxnSpPr>
        <p:spPr>
          <a:xfrm>
            <a:off x="9552384" y="4345471"/>
            <a:ext cx="504056" cy="1057396"/>
          </a:xfrm>
          <a:prstGeom prst="straightConnector1">
            <a:avLst/>
          </a:prstGeom>
          <a:ln w="635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104112" y="3933056"/>
            <a:ext cx="301686" cy="369332"/>
          </a:xfrm>
          <a:prstGeom prst="rect">
            <a:avLst/>
          </a:prstGeom>
          <a:solidFill>
            <a:schemeClr val="bg1">
              <a:alpha val="50000"/>
            </a:schemeClr>
          </a:solidFill>
        </p:spPr>
        <p:txBody>
          <a:bodyPr wrap="none" rtlCol="0">
            <a:spAutoFit/>
          </a:bodyPr>
          <a:lstStyle/>
          <a:p>
            <a:r>
              <a:rPr lang="en-US" altLang="ko-KR" b="1" dirty="0"/>
              <a:t>3</a:t>
            </a:r>
            <a:endParaRPr lang="ko-KR" altLang="en-US" b="1" dirty="0"/>
          </a:p>
        </p:txBody>
      </p:sp>
      <p:sp>
        <p:nvSpPr>
          <p:cNvPr id="35" name="TextBox 34"/>
          <p:cNvSpPr txBox="1"/>
          <p:nvPr/>
        </p:nvSpPr>
        <p:spPr>
          <a:xfrm>
            <a:off x="7987767" y="5169047"/>
            <a:ext cx="301686" cy="369332"/>
          </a:xfrm>
          <a:prstGeom prst="rect">
            <a:avLst/>
          </a:prstGeom>
          <a:solidFill>
            <a:schemeClr val="bg1">
              <a:alpha val="50000"/>
            </a:schemeClr>
          </a:solidFill>
        </p:spPr>
        <p:txBody>
          <a:bodyPr wrap="none" rtlCol="0">
            <a:spAutoFit/>
          </a:bodyPr>
          <a:lstStyle/>
          <a:p>
            <a:r>
              <a:rPr lang="en-US" altLang="ko-KR" b="1" dirty="0"/>
              <a:t>6</a:t>
            </a:r>
            <a:endParaRPr lang="ko-KR" altLang="en-US" b="1" dirty="0"/>
          </a:p>
        </p:txBody>
      </p:sp>
      <p:sp>
        <p:nvSpPr>
          <p:cNvPr id="36" name="TextBox 35"/>
          <p:cNvSpPr txBox="1"/>
          <p:nvPr/>
        </p:nvSpPr>
        <p:spPr>
          <a:xfrm>
            <a:off x="8743573" y="5033535"/>
            <a:ext cx="418704" cy="369332"/>
          </a:xfrm>
          <a:prstGeom prst="rect">
            <a:avLst/>
          </a:prstGeom>
          <a:solidFill>
            <a:schemeClr val="bg1">
              <a:alpha val="50000"/>
            </a:schemeClr>
          </a:solidFill>
        </p:spPr>
        <p:txBody>
          <a:bodyPr wrap="none" rtlCol="0">
            <a:spAutoFit/>
          </a:bodyPr>
          <a:lstStyle/>
          <a:p>
            <a:r>
              <a:rPr lang="en-US" altLang="ko-KR" b="1" dirty="0"/>
              <a:t>15</a:t>
            </a:r>
            <a:endParaRPr lang="ko-KR" altLang="en-US" b="1" dirty="0"/>
          </a:p>
        </p:txBody>
      </p:sp>
      <p:sp>
        <p:nvSpPr>
          <p:cNvPr id="37" name="TextBox 36"/>
          <p:cNvSpPr txBox="1"/>
          <p:nvPr/>
        </p:nvSpPr>
        <p:spPr>
          <a:xfrm>
            <a:off x="8995601" y="5938281"/>
            <a:ext cx="301686" cy="369332"/>
          </a:xfrm>
          <a:prstGeom prst="rect">
            <a:avLst/>
          </a:prstGeom>
          <a:solidFill>
            <a:schemeClr val="bg1">
              <a:alpha val="50000"/>
            </a:schemeClr>
          </a:solidFill>
        </p:spPr>
        <p:txBody>
          <a:bodyPr wrap="none" rtlCol="0">
            <a:spAutoFit/>
          </a:bodyPr>
          <a:lstStyle/>
          <a:p>
            <a:r>
              <a:rPr lang="en-US" altLang="ko-KR" b="1" dirty="0"/>
              <a:t>4</a:t>
            </a:r>
            <a:endParaRPr lang="ko-KR" altLang="en-US" b="1" dirty="0"/>
          </a:p>
        </p:txBody>
      </p:sp>
      <p:sp>
        <p:nvSpPr>
          <p:cNvPr id="38" name="TextBox 37"/>
          <p:cNvSpPr txBox="1"/>
          <p:nvPr/>
        </p:nvSpPr>
        <p:spPr>
          <a:xfrm>
            <a:off x="8583112" y="3989032"/>
            <a:ext cx="301686" cy="369332"/>
          </a:xfrm>
          <a:prstGeom prst="rect">
            <a:avLst/>
          </a:prstGeom>
          <a:solidFill>
            <a:schemeClr val="bg1">
              <a:alpha val="50000"/>
            </a:schemeClr>
          </a:solidFill>
        </p:spPr>
        <p:txBody>
          <a:bodyPr wrap="none" rtlCol="0">
            <a:spAutoFit/>
          </a:bodyPr>
          <a:lstStyle/>
          <a:p>
            <a:r>
              <a:rPr lang="en-US" altLang="ko-KR" b="1" dirty="0"/>
              <a:t>5</a:t>
            </a:r>
            <a:endParaRPr lang="ko-KR" altLang="en-US" b="1" dirty="0"/>
          </a:p>
        </p:txBody>
      </p:sp>
      <p:sp>
        <p:nvSpPr>
          <p:cNvPr id="39" name="TextBox 38"/>
          <p:cNvSpPr txBox="1"/>
          <p:nvPr/>
        </p:nvSpPr>
        <p:spPr>
          <a:xfrm>
            <a:off x="9696400" y="4589512"/>
            <a:ext cx="301686" cy="369332"/>
          </a:xfrm>
          <a:prstGeom prst="rect">
            <a:avLst/>
          </a:prstGeom>
          <a:solidFill>
            <a:schemeClr val="bg1">
              <a:alpha val="50000"/>
            </a:schemeClr>
          </a:solidFill>
        </p:spPr>
        <p:txBody>
          <a:bodyPr wrap="none" rtlCol="0">
            <a:spAutoFit/>
          </a:bodyPr>
          <a:lstStyle/>
          <a:p>
            <a:r>
              <a:rPr lang="en-US" altLang="ko-KR" b="1" dirty="0"/>
              <a:t>7</a:t>
            </a:r>
            <a:endParaRPr lang="ko-KR" altLang="en-US" b="1" dirty="0"/>
          </a:p>
        </p:txBody>
      </p:sp>
      <p:cxnSp>
        <p:nvCxnSpPr>
          <p:cNvPr id="40" name="Straight Arrow Connector 39"/>
          <p:cNvCxnSpPr/>
          <p:nvPr/>
        </p:nvCxnSpPr>
        <p:spPr>
          <a:xfrm>
            <a:off x="7680176" y="4958845"/>
            <a:ext cx="216024" cy="804063"/>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8743574" y="6307613"/>
            <a:ext cx="1273748" cy="98334"/>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3" name="Freeform 52"/>
          <p:cNvSpPr/>
          <p:nvPr/>
        </p:nvSpPr>
        <p:spPr>
          <a:xfrm>
            <a:off x="6856576" y="3341406"/>
            <a:ext cx="3601288" cy="2127902"/>
          </a:xfrm>
          <a:custGeom>
            <a:avLst/>
            <a:gdLst>
              <a:gd name="connsiteX0" fmla="*/ 0 w 3601288"/>
              <a:gd name="connsiteY0" fmla="*/ 0 h 2127902"/>
              <a:gd name="connsiteX1" fmla="*/ 2247544 w 3601288"/>
              <a:gd name="connsiteY1" fmla="*/ 34183 h 2127902"/>
              <a:gd name="connsiteX2" fmla="*/ 3520867 w 3601288"/>
              <a:gd name="connsiteY2" fmla="*/ 205099 h 2127902"/>
              <a:gd name="connsiteX3" fmla="*/ 3469592 w 3601288"/>
              <a:gd name="connsiteY3" fmla="*/ 2127902 h 2127902"/>
            </a:gdLst>
            <a:ahLst/>
            <a:cxnLst>
              <a:cxn ang="0">
                <a:pos x="connsiteX0" y="connsiteY0"/>
              </a:cxn>
              <a:cxn ang="0">
                <a:pos x="connsiteX1" y="connsiteY1"/>
              </a:cxn>
              <a:cxn ang="0">
                <a:pos x="connsiteX2" y="connsiteY2"/>
              </a:cxn>
              <a:cxn ang="0">
                <a:pos x="connsiteX3" y="connsiteY3"/>
              </a:cxn>
            </a:cxnLst>
            <a:rect l="l" t="t" r="r" b="b"/>
            <a:pathLst>
              <a:path w="3601288" h="2127902">
                <a:moveTo>
                  <a:pt x="0" y="0"/>
                </a:moveTo>
                <a:cubicBezTo>
                  <a:pt x="830366" y="0"/>
                  <a:pt x="1660733" y="0"/>
                  <a:pt x="2247544" y="34183"/>
                </a:cubicBezTo>
                <a:cubicBezTo>
                  <a:pt x="2834355" y="68366"/>
                  <a:pt x="3317192" y="-143854"/>
                  <a:pt x="3520867" y="205099"/>
                </a:cubicBezTo>
                <a:cubicBezTo>
                  <a:pt x="3724542" y="554052"/>
                  <a:pt x="3478138" y="1813132"/>
                  <a:pt x="3469592" y="212790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TextBox 53"/>
          <p:cNvSpPr txBox="1"/>
          <p:nvPr/>
        </p:nvSpPr>
        <p:spPr>
          <a:xfrm>
            <a:off x="9179281" y="3156740"/>
            <a:ext cx="418704" cy="369332"/>
          </a:xfrm>
          <a:prstGeom prst="rect">
            <a:avLst/>
          </a:prstGeom>
          <a:solidFill>
            <a:schemeClr val="bg1">
              <a:alpha val="50000"/>
            </a:schemeClr>
          </a:solidFill>
        </p:spPr>
        <p:txBody>
          <a:bodyPr wrap="none" rtlCol="0">
            <a:spAutoFit/>
          </a:bodyPr>
          <a:lstStyle/>
          <a:p>
            <a:r>
              <a:rPr lang="en-US" altLang="ko-KR" b="1" dirty="0"/>
              <a:t>20</a:t>
            </a:r>
            <a:endParaRPr lang="ko-KR" altLang="en-US" b="1" dirty="0"/>
          </a:p>
        </p:txBody>
      </p:sp>
      <p:pic>
        <p:nvPicPr>
          <p:cNvPr id="5" name="Picture 4"/>
          <p:cNvPicPr>
            <a:picLocks noChangeAspect="1"/>
          </p:cNvPicPr>
          <p:nvPr/>
        </p:nvPicPr>
        <p:blipFill>
          <a:blip r:embed="rId3"/>
          <a:stretch>
            <a:fillRect/>
          </a:stretch>
        </p:blipFill>
        <p:spPr>
          <a:xfrm>
            <a:off x="6718596" y="1164763"/>
            <a:ext cx="3933825" cy="1971675"/>
          </a:xfrm>
          <a:prstGeom prst="rect">
            <a:avLst/>
          </a:prstGeom>
        </p:spPr>
      </p:pic>
    </p:spTree>
    <p:extLst>
      <p:ext uri="{BB962C8B-B14F-4D97-AF65-F5344CB8AC3E}">
        <p14:creationId xmlns:p14="http://schemas.microsoft.com/office/powerpoint/2010/main" val="2628648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i="1" dirty="0" smtClean="0"/>
              <a:t>Detour: </a:t>
            </a:r>
            <a:r>
              <a:rPr lang="en-US" altLang="ko-KR" dirty="0" smtClean="0"/>
              <a:t>Dynamic Programming</a:t>
            </a:r>
            <a:endParaRPr lang="ko-KR" altLang="en-US" dirty="0"/>
          </a:p>
        </p:txBody>
      </p:sp>
      <p:sp>
        <p:nvSpPr>
          <p:cNvPr id="3" name="Content Placeholder 2"/>
          <p:cNvSpPr>
            <a:spLocks noGrp="1"/>
          </p:cNvSpPr>
          <p:nvPr>
            <p:ph idx="1"/>
          </p:nvPr>
        </p:nvSpPr>
        <p:spPr>
          <a:xfrm>
            <a:off x="1981200" y="1600200"/>
            <a:ext cx="5482952" cy="4925144"/>
          </a:xfrm>
        </p:spPr>
        <p:txBody>
          <a:bodyPr/>
          <a:lstStyle/>
          <a:p>
            <a:r>
              <a:rPr lang="en-US" altLang="ko-KR" dirty="0" smtClean="0"/>
              <a:t>Dynamic programming:</a:t>
            </a:r>
          </a:p>
          <a:p>
            <a:pPr lvl="1"/>
            <a:r>
              <a:rPr lang="en-US" altLang="ko-KR" dirty="0" smtClean="0"/>
              <a:t>A general algorithm design technique for solving problems defined by or formulated as </a:t>
            </a:r>
            <a:r>
              <a:rPr lang="en-US" altLang="ko-KR" b="1" i="1" dirty="0" smtClean="0"/>
              <a:t>recurrences with overlapping sub-instances</a:t>
            </a:r>
          </a:p>
          <a:p>
            <a:pPr lvl="1"/>
            <a:r>
              <a:rPr lang="en-US" altLang="ko-KR" dirty="0" smtClean="0"/>
              <a:t>In this context, Programming == Planning</a:t>
            </a:r>
          </a:p>
          <a:p>
            <a:r>
              <a:rPr lang="en-US" altLang="ko-KR" dirty="0" smtClean="0"/>
              <a:t>Main storyline</a:t>
            </a:r>
          </a:p>
          <a:p>
            <a:pPr lvl="1"/>
            <a:r>
              <a:rPr lang="en-US" altLang="ko-KR" dirty="0" smtClean="0"/>
              <a:t>Setting up a recurrence</a:t>
            </a:r>
          </a:p>
          <a:p>
            <a:pPr lvl="2"/>
            <a:r>
              <a:rPr lang="en-US" altLang="ko-KR" dirty="0" smtClean="0"/>
              <a:t>Relating a solution of a larger instance to solutions of some smaller instances</a:t>
            </a:r>
          </a:p>
          <a:p>
            <a:pPr lvl="2"/>
            <a:r>
              <a:rPr lang="en-US" altLang="ko-KR" dirty="0" smtClean="0"/>
              <a:t>Solve small instances once</a:t>
            </a:r>
          </a:p>
          <a:p>
            <a:pPr lvl="2"/>
            <a:r>
              <a:rPr lang="en-US" altLang="ko-KR" dirty="0" smtClean="0"/>
              <a:t>Record solutions in a table</a:t>
            </a:r>
          </a:p>
          <a:p>
            <a:pPr lvl="2"/>
            <a:r>
              <a:rPr lang="en-US" altLang="ko-KR" dirty="0" smtClean="0"/>
              <a:t>Extract a solution of a larger instance from the table</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13</a:t>
            </a:fld>
            <a:endParaRPr lang="ko-KR" altLang="en-US"/>
          </a:p>
        </p:txBody>
      </p:sp>
      <p:grpSp>
        <p:nvGrpSpPr>
          <p:cNvPr id="22" name="Group 21"/>
          <p:cNvGrpSpPr/>
          <p:nvPr/>
        </p:nvGrpSpPr>
        <p:grpSpPr>
          <a:xfrm>
            <a:off x="7055313" y="1412776"/>
            <a:ext cx="3479873" cy="2166256"/>
            <a:chOff x="4499992" y="3933057"/>
            <a:chExt cx="4288713" cy="2507252"/>
          </a:xfrm>
        </p:grpSpPr>
        <p:sp>
          <p:nvSpPr>
            <p:cNvPr id="5" name="Oval 4"/>
            <p:cNvSpPr/>
            <p:nvPr/>
          </p:nvSpPr>
          <p:spPr>
            <a:xfrm>
              <a:off x="6637640" y="3933057"/>
              <a:ext cx="924388" cy="34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F(4)</a:t>
              </a:r>
              <a:endParaRPr lang="ko-KR" altLang="en-US" dirty="0"/>
            </a:p>
          </p:txBody>
        </p:sp>
        <p:sp>
          <p:nvSpPr>
            <p:cNvPr id="6" name="Oval 5"/>
            <p:cNvSpPr/>
            <p:nvPr/>
          </p:nvSpPr>
          <p:spPr>
            <a:xfrm>
              <a:off x="5835527" y="4496880"/>
              <a:ext cx="924388" cy="340996"/>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F(3)</a:t>
              </a:r>
              <a:endParaRPr lang="ko-KR" altLang="en-US" dirty="0"/>
            </a:p>
          </p:txBody>
        </p:sp>
        <p:sp>
          <p:nvSpPr>
            <p:cNvPr id="7" name="Oval 6"/>
            <p:cNvSpPr/>
            <p:nvPr/>
          </p:nvSpPr>
          <p:spPr>
            <a:xfrm>
              <a:off x="7446480" y="4520159"/>
              <a:ext cx="924388" cy="34099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F(2)</a:t>
              </a:r>
              <a:endParaRPr lang="ko-KR" altLang="en-US" dirty="0"/>
            </a:p>
          </p:txBody>
        </p:sp>
        <p:sp>
          <p:nvSpPr>
            <p:cNvPr id="8" name="Oval 7"/>
            <p:cNvSpPr/>
            <p:nvPr/>
          </p:nvSpPr>
          <p:spPr>
            <a:xfrm>
              <a:off x="5373333" y="5104756"/>
              <a:ext cx="924388" cy="34099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F(2)</a:t>
              </a:r>
              <a:endParaRPr lang="ko-KR" altLang="en-US" dirty="0"/>
            </a:p>
          </p:txBody>
        </p:sp>
        <p:sp>
          <p:nvSpPr>
            <p:cNvPr id="9" name="Oval 8"/>
            <p:cNvSpPr/>
            <p:nvPr/>
          </p:nvSpPr>
          <p:spPr>
            <a:xfrm>
              <a:off x="6297721" y="5566034"/>
              <a:ext cx="924388" cy="340996"/>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F(1)</a:t>
              </a:r>
              <a:endParaRPr lang="ko-KR" altLang="en-US" dirty="0"/>
            </a:p>
          </p:txBody>
        </p:sp>
        <p:sp>
          <p:nvSpPr>
            <p:cNvPr id="10" name="Oval 9"/>
            <p:cNvSpPr/>
            <p:nvPr/>
          </p:nvSpPr>
          <p:spPr>
            <a:xfrm>
              <a:off x="4499992" y="5638035"/>
              <a:ext cx="924388" cy="340996"/>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F(1)</a:t>
              </a:r>
              <a:endParaRPr lang="ko-KR" altLang="en-US" dirty="0"/>
            </a:p>
          </p:txBody>
        </p:sp>
        <p:sp>
          <p:nvSpPr>
            <p:cNvPr id="11" name="Oval 10"/>
            <p:cNvSpPr/>
            <p:nvPr/>
          </p:nvSpPr>
          <p:spPr>
            <a:xfrm>
              <a:off x="5308832" y="6099313"/>
              <a:ext cx="924388" cy="340996"/>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F(0)</a:t>
              </a:r>
              <a:endParaRPr lang="ko-KR" altLang="en-US" dirty="0"/>
            </a:p>
          </p:txBody>
        </p:sp>
        <p:cxnSp>
          <p:nvCxnSpPr>
            <p:cNvPr id="12" name="Straight Arrow Connector 11"/>
            <p:cNvCxnSpPr>
              <a:stCxn id="5" idx="3"/>
              <a:endCxn id="6" idx="0"/>
            </p:cNvCxnSpPr>
            <p:nvPr/>
          </p:nvCxnSpPr>
          <p:spPr>
            <a:xfrm flipH="1">
              <a:off x="6297721" y="4224115"/>
              <a:ext cx="475292" cy="2727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a:endCxn id="8" idx="0"/>
            </p:cNvCxnSpPr>
            <p:nvPr/>
          </p:nvCxnSpPr>
          <p:spPr>
            <a:xfrm flipH="1">
              <a:off x="5835527" y="4787938"/>
              <a:ext cx="135373" cy="3168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5"/>
              <a:endCxn id="9" idx="0"/>
            </p:cNvCxnSpPr>
            <p:nvPr/>
          </p:nvCxnSpPr>
          <p:spPr>
            <a:xfrm>
              <a:off x="6624542" y="4787938"/>
              <a:ext cx="135373" cy="7780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10" idx="7"/>
            </p:cNvCxnSpPr>
            <p:nvPr/>
          </p:nvCxnSpPr>
          <p:spPr>
            <a:xfrm flipH="1">
              <a:off x="5289007" y="5395814"/>
              <a:ext cx="219699" cy="2921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4"/>
              <a:endCxn id="11" idx="0"/>
            </p:cNvCxnSpPr>
            <p:nvPr/>
          </p:nvCxnSpPr>
          <p:spPr>
            <a:xfrm flipH="1">
              <a:off x="5771026" y="5445752"/>
              <a:ext cx="64501" cy="653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a:endCxn id="7" idx="1"/>
            </p:cNvCxnSpPr>
            <p:nvPr/>
          </p:nvCxnSpPr>
          <p:spPr>
            <a:xfrm>
              <a:off x="7426655" y="4224115"/>
              <a:ext cx="155198" cy="3459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7055477" y="5225038"/>
              <a:ext cx="924388" cy="340996"/>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F(1)</a:t>
              </a:r>
              <a:endParaRPr lang="ko-KR" altLang="en-US" dirty="0"/>
            </a:p>
          </p:txBody>
        </p:sp>
        <p:sp>
          <p:nvSpPr>
            <p:cNvPr id="19" name="Oval 18"/>
            <p:cNvSpPr/>
            <p:nvPr/>
          </p:nvSpPr>
          <p:spPr>
            <a:xfrm>
              <a:off x="7864317" y="5686316"/>
              <a:ext cx="924388" cy="340996"/>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F(0)</a:t>
              </a:r>
              <a:endParaRPr lang="ko-KR" altLang="en-US" dirty="0"/>
            </a:p>
          </p:txBody>
        </p:sp>
        <p:cxnSp>
          <p:nvCxnSpPr>
            <p:cNvPr id="20" name="Straight Arrow Connector 19"/>
            <p:cNvCxnSpPr>
              <a:stCxn id="7" idx="3"/>
              <a:endCxn id="18" idx="0"/>
            </p:cNvCxnSpPr>
            <p:nvPr/>
          </p:nvCxnSpPr>
          <p:spPr>
            <a:xfrm flipH="1">
              <a:off x="7517671" y="4811217"/>
              <a:ext cx="64182" cy="4138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5"/>
              <a:endCxn id="19" idx="0"/>
            </p:cNvCxnSpPr>
            <p:nvPr/>
          </p:nvCxnSpPr>
          <p:spPr>
            <a:xfrm>
              <a:off x="8235494" y="4811217"/>
              <a:ext cx="91016" cy="8751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3" name="Table 22"/>
          <p:cNvGraphicFramePr>
            <a:graphicFrameLocks noGrp="1"/>
          </p:cNvGraphicFramePr>
          <p:nvPr>
            <p:extLst/>
          </p:nvPr>
        </p:nvGraphicFramePr>
        <p:xfrm>
          <a:off x="7430336" y="3933056"/>
          <a:ext cx="2961464" cy="2311452"/>
        </p:xfrm>
        <a:graphic>
          <a:graphicData uri="http://schemas.openxmlformats.org/drawingml/2006/table">
            <a:tbl>
              <a:tblPr firstRow="1" bandRow="1">
                <a:tableStyleId>{5C22544A-7EE6-4342-B048-85BDC9FD1C3A}</a:tableStyleId>
              </a:tblPr>
              <a:tblGrid>
                <a:gridCol w="1480732">
                  <a:extLst>
                    <a:ext uri="{9D8B030D-6E8A-4147-A177-3AD203B41FA5}">
                      <a16:colId xmlns:a16="http://schemas.microsoft.com/office/drawing/2014/main" val="20000"/>
                    </a:ext>
                  </a:extLst>
                </a:gridCol>
                <a:gridCol w="1480732">
                  <a:extLst>
                    <a:ext uri="{9D8B030D-6E8A-4147-A177-3AD203B41FA5}">
                      <a16:colId xmlns:a16="http://schemas.microsoft.com/office/drawing/2014/main" val="20001"/>
                    </a:ext>
                  </a:extLst>
                </a:gridCol>
              </a:tblGrid>
              <a:tr h="385242">
                <a:tc>
                  <a:txBody>
                    <a:bodyPr/>
                    <a:lstStyle/>
                    <a:p>
                      <a:pPr algn="ctr" latinLnBrk="1"/>
                      <a:r>
                        <a:rPr lang="en-US" altLang="ko-KR" dirty="0" smtClean="0"/>
                        <a:t>Instance</a:t>
                      </a:r>
                      <a:endParaRPr lang="ko-KR" altLang="en-US" dirty="0"/>
                    </a:p>
                  </a:txBody>
                  <a:tcPr anchor="ctr"/>
                </a:tc>
                <a:tc>
                  <a:txBody>
                    <a:bodyPr/>
                    <a:lstStyle/>
                    <a:p>
                      <a:pPr algn="ctr" latinLnBrk="1"/>
                      <a:r>
                        <a:rPr lang="en-US" altLang="ko-KR" dirty="0" smtClean="0"/>
                        <a:t>Solution</a:t>
                      </a:r>
                      <a:endParaRPr lang="ko-KR" altLang="en-US" dirty="0"/>
                    </a:p>
                  </a:txBody>
                  <a:tcPr anchor="ctr"/>
                </a:tc>
                <a:extLst>
                  <a:ext uri="{0D108BD9-81ED-4DB2-BD59-A6C34878D82A}">
                    <a16:rowId xmlns:a16="http://schemas.microsoft.com/office/drawing/2014/main" val="10000"/>
                  </a:ext>
                </a:extLst>
              </a:tr>
              <a:tr h="385242">
                <a:tc>
                  <a:txBody>
                    <a:bodyPr/>
                    <a:lstStyle/>
                    <a:p>
                      <a:pPr algn="ctr" latinLnBrk="1"/>
                      <a:r>
                        <a:rPr lang="en-US" altLang="ko-KR" dirty="0" smtClean="0"/>
                        <a:t>F(0)</a:t>
                      </a:r>
                      <a:endParaRPr lang="ko-KR" altLang="en-US" dirty="0"/>
                    </a:p>
                  </a:txBody>
                  <a:tcPr anchor="ctr"/>
                </a:tc>
                <a:tc>
                  <a:txBody>
                    <a:bodyPr/>
                    <a:lstStyle/>
                    <a:p>
                      <a:pPr algn="ctr" latinLnBrk="1"/>
                      <a:r>
                        <a:rPr lang="en-US" altLang="ko-KR" dirty="0" smtClean="0"/>
                        <a:t>0</a:t>
                      </a:r>
                      <a:endParaRPr lang="ko-KR" altLang="en-US" dirty="0"/>
                    </a:p>
                  </a:txBody>
                  <a:tcPr anchor="ctr"/>
                </a:tc>
                <a:extLst>
                  <a:ext uri="{0D108BD9-81ED-4DB2-BD59-A6C34878D82A}">
                    <a16:rowId xmlns:a16="http://schemas.microsoft.com/office/drawing/2014/main" val="10001"/>
                  </a:ext>
                </a:extLst>
              </a:tr>
              <a:tr h="38524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t>F(1)</a:t>
                      </a:r>
                      <a:endParaRPr lang="ko-KR" altLang="en-US" dirty="0"/>
                    </a:p>
                  </a:txBody>
                  <a:tcPr anchor="ctr"/>
                </a:tc>
                <a:tc>
                  <a:txBody>
                    <a:bodyPr/>
                    <a:lstStyle/>
                    <a:p>
                      <a:pPr algn="ctr" latinLnBrk="1"/>
                      <a:r>
                        <a:rPr lang="en-US" altLang="ko-KR" dirty="0" smtClean="0"/>
                        <a:t>1</a:t>
                      </a:r>
                      <a:endParaRPr lang="ko-KR" altLang="en-US" dirty="0"/>
                    </a:p>
                  </a:txBody>
                  <a:tcPr anchor="ctr"/>
                </a:tc>
                <a:extLst>
                  <a:ext uri="{0D108BD9-81ED-4DB2-BD59-A6C34878D82A}">
                    <a16:rowId xmlns:a16="http://schemas.microsoft.com/office/drawing/2014/main" val="10002"/>
                  </a:ext>
                </a:extLst>
              </a:tr>
              <a:tr h="385242">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dirty="0" smtClean="0"/>
                        <a:t>F(2)</a:t>
                      </a:r>
                      <a:endParaRPr lang="ko-KR" altLang="en-US" dirty="0"/>
                    </a:p>
                  </a:txBody>
                  <a:tcPr anchor="ctr"/>
                </a:tc>
                <a:tc>
                  <a:txBody>
                    <a:bodyPr/>
                    <a:lstStyle/>
                    <a:p>
                      <a:pPr algn="ctr" latinLnBrk="1"/>
                      <a:r>
                        <a:rPr lang="en-US" altLang="ko-KR" dirty="0" smtClean="0"/>
                        <a:t>1</a:t>
                      </a:r>
                      <a:endParaRPr lang="ko-KR" altLang="en-US" dirty="0"/>
                    </a:p>
                  </a:txBody>
                  <a:tcPr anchor="ctr"/>
                </a:tc>
                <a:extLst>
                  <a:ext uri="{0D108BD9-81ED-4DB2-BD59-A6C34878D82A}">
                    <a16:rowId xmlns:a16="http://schemas.microsoft.com/office/drawing/2014/main" val="10003"/>
                  </a:ext>
                </a:extLst>
              </a:tr>
              <a:tr h="385242">
                <a:tc>
                  <a:txBody>
                    <a:bodyPr/>
                    <a:lstStyle/>
                    <a:p>
                      <a:pPr algn="ctr" latinLnBrk="1"/>
                      <a:r>
                        <a:rPr lang="en-US" altLang="ko-KR" dirty="0" smtClean="0"/>
                        <a:t>F(3)</a:t>
                      </a:r>
                      <a:endParaRPr lang="ko-KR" altLang="en-US" dirty="0"/>
                    </a:p>
                  </a:txBody>
                  <a:tcPr anchor="ctr"/>
                </a:tc>
                <a:tc>
                  <a:txBody>
                    <a:bodyPr/>
                    <a:lstStyle/>
                    <a:p>
                      <a:pPr algn="ctr" latinLnBrk="1"/>
                      <a:r>
                        <a:rPr lang="en-US" altLang="ko-KR" dirty="0" smtClean="0"/>
                        <a:t>2</a:t>
                      </a:r>
                      <a:endParaRPr lang="ko-KR" altLang="en-US" dirty="0"/>
                    </a:p>
                  </a:txBody>
                  <a:tcPr anchor="ctr"/>
                </a:tc>
                <a:extLst>
                  <a:ext uri="{0D108BD9-81ED-4DB2-BD59-A6C34878D82A}">
                    <a16:rowId xmlns:a16="http://schemas.microsoft.com/office/drawing/2014/main" val="10004"/>
                  </a:ext>
                </a:extLst>
              </a:tr>
              <a:tr h="385242">
                <a:tc>
                  <a:txBody>
                    <a:bodyPr/>
                    <a:lstStyle/>
                    <a:p>
                      <a:pPr algn="ctr" latinLnBrk="1"/>
                      <a:r>
                        <a:rPr lang="en-US" altLang="ko-KR" dirty="0" smtClean="0"/>
                        <a:t>F(4)</a:t>
                      </a:r>
                      <a:endParaRPr lang="ko-KR" altLang="en-US" dirty="0"/>
                    </a:p>
                  </a:txBody>
                  <a:tcPr anchor="ctr"/>
                </a:tc>
                <a:tc>
                  <a:txBody>
                    <a:bodyPr/>
                    <a:lstStyle/>
                    <a:p>
                      <a:pPr algn="ctr" latinLnBrk="1"/>
                      <a:r>
                        <a:rPr lang="en-US" altLang="ko-KR" dirty="0" smtClean="0"/>
                        <a:t>?</a:t>
                      </a:r>
                      <a:endParaRPr lang="ko-KR" altLang="en-US" dirty="0"/>
                    </a:p>
                  </a:txBody>
                  <a:tcPr anchor="ctr"/>
                </a:tc>
                <a:extLst>
                  <a:ext uri="{0D108BD9-81ED-4DB2-BD59-A6C34878D82A}">
                    <a16:rowId xmlns:a16="http://schemas.microsoft.com/office/drawing/2014/main" val="10005"/>
                  </a:ext>
                </a:extLst>
              </a:tr>
            </a:tbl>
          </a:graphicData>
        </a:graphic>
      </p:graphicFrame>
      <p:sp>
        <p:nvSpPr>
          <p:cNvPr id="24" name="TextBox 23"/>
          <p:cNvSpPr txBox="1"/>
          <p:nvPr/>
        </p:nvSpPr>
        <p:spPr>
          <a:xfrm>
            <a:off x="7873785" y="3717032"/>
            <a:ext cx="2205668" cy="369332"/>
          </a:xfrm>
          <a:prstGeom prst="rect">
            <a:avLst/>
          </a:prstGeom>
          <a:noFill/>
        </p:spPr>
        <p:txBody>
          <a:bodyPr wrap="none" rtlCol="0">
            <a:spAutoFit/>
          </a:bodyPr>
          <a:lstStyle/>
          <a:p>
            <a:r>
              <a:rPr lang="en-US" altLang="ko-KR" b="1" dirty="0" err="1"/>
              <a:t>Memoization</a:t>
            </a:r>
            <a:r>
              <a:rPr lang="en-US" altLang="ko-KR" b="1" dirty="0"/>
              <a:t> Table</a:t>
            </a:r>
            <a:endParaRPr lang="ko-KR" altLang="en-US" b="1" dirty="0"/>
          </a:p>
        </p:txBody>
      </p:sp>
    </p:spTree>
    <p:extLst>
      <p:ext uri="{BB962C8B-B14F-4D97-AF65-F5344CB8AC3E}">
        <p14:creationId xmlns:p14="http://schemas.microsoft.com/office/powerpoint/2010/main" val="425493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4624"/>
            <a:ext cx="8435280" cy="706090"/>
          </a:xfrm>
        </p:spPr>
        <p:txBody>
          <a:bodyPr>
            <a:normAutofit/>
          </a:bodyPr>
          <a:lstStyle/>
          <a:p>
            <a:r>
              <a:rPr lang="en-US" altLang="ko-KR" sz="3200" i="1" dirty="0"/>
              <a:t>Detour: </a:t>
            </a:r>
            <a:r>
              <a:rPr lang="en-US" altLang="ko-KR" sz="3200" dirty="0"/>
              <a:t>Tracing Assembly Line Scheduling in DP</a:t>
            </a:r>
            <a:endParaRPr lang="ko-KR" altLang="en-US" sz="3200"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14</a:t>
            </a:fld>
            <a:endParaRPr lang="ko-KR" altLang="en-US"/>
          </a:p>
        </p:txBody>
      </p:sp>
      <p:sp>
        <p:nvSpPr>
          <p:cNvPr id="5" name="Rectangle 4"/>
          <p:cNvSpPr/>
          <p:nvPr/>
        </p:nvSpPr>
        <p:spPr>
          <a:xfrm>
            <a:off x="2515858" y="3605546"/>
            <a:ext cx="7581834" cy="122413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p:nvSpPr>
        <p:spPr>
          <a:xfrm>
            <a:off x="2423592" y="941250"/>
            <a:ext cx="7581834" cy="122413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2932897" y="1445306"/>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7</a:t>
            </a:r>
            <a:endParaRPr lang="ko-KR" altLang="en-US" dirty="0"/>
          </a:p>
        </p:txBody>
      </p:sp>
      <p:sp>
        <p:nvSpPr>
          <p:cNvPr id="8" name="Oval 7"/>
          <p:cNvSpPr/>
          <p:nvPr/>
        </p:nvSpPr>
        <p:spPr>
          <a:xfrm>
            <a:off x="3004905" y="3821570"/>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8</a:t>
            </a:r>
            <a:endParaRPr lang="ko-KR" altLang="en-US" dirty="0"/>
          </a:p>
        </p:txBody>
      </p:sp>
      <p:sp>
        <p:nvSpPr>
          <p:cNvPr id="9" name="TextBox 8"/>
          <p:cNvSpPr txBox="1"/>
          <p:nvPr/>
        </p:nvSpPr>
        <p:spPr>
          <a:xfrm>
            <a:off x="2567609" y="1068639"/>
            <a:ext cx="1234633" cy="369332"/>
          </a:xfrm>
          <a:prstGeom prst="rect">
            <a:avLst/>
          </a:prstGeom>
          <a:noFill/>
        </p:spPr>
        <p:txBody>
          <a:bodyPr wrap="none" rtlCol="0">
            <a:spAutoFit/>
          </a:bodyPr>
          <a:lstStyle/>
          <a:p>
            <a:r>
              <a:rPr lang="en-US" altLang="ko-KR" dirty="0"/>
              <a:t>station S</a:t>
            </a:r>
            <a:r>
              <a:rPr lang="en-US" altLang="ko-KR" baseline="-25000" dirty="0"/>
              <a:t>1,1</a:t>
            </a:r>
            <a:endParaRPr lang="ko-KR" altLang="en-US" baseline="-25000" dirty="0"/>
          </a:p>
        </p:txBody>
      </p:sp>
      <p:sp>
        <p:nvSpPr>
          <p:cNvPr id="10" name="TextBox 9"/>
          <p:cNvSpPr txBox="1"/>
          <p:nvPr/>
        </p:nvSpPr>
        <p:spPr>
          <a:xfrm>
            <a:off x="2639617" y="4352516"/>
            <a:ext cx="1234633" cy="369332"/>
          </a:xfrm>
          <a:prstGeom prst="rect">
            <a:avLst/>
          </a:prstGeom>
          <a:noFill/>
        </p:spPr>
        <p:txBody>
          <a:bodyPr wrap="none" rtlCol="0">
            <a:spAutoFit/>
          </a:bodyPr>
          <a:lstStyle/>
          <a:p>
            <a:r>
              <a:rPr lang="en-US" altLang="ko-KR" dirty="0"/>
              <a:t>station S</a:t>
            </a:r>
            <a:r>
              <a:rPr lang="en-US" altLang="ko-KR" baseline="-25000" dirty="0"/>
              <a:t>2,1</a:t>
            </a:r>
            <a:endParaRPr lang="ko-KR" altLang="en-US" baseline="-25000" dirty="0"/>
          </a:p>
        </p:txBody>
      </p:sp>
      <p:sp>
        <p:nvSpPr>
          <p:cNvPr id="11" name="Oval 10"/>
          <p:cNvSpPr/>
          <p:nvPr/>
        </p:nvSpPr>
        <p:spPr>
          <a:xfrm>
            <a:off x="4229041" y="1443347"/>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9</a:t>
            </a:r>
            <a:endParaRPr lang="ko-KR" altLang="en-US" dirty="0"/>
          </a:p>
        </p:txBody>
      </p:sp>
      <p:sp>
        <p:nvSpPr>
          <p:cNvPr id="12" name="Oval 11"/>
          <p:cNvSpPr/>
          <p:nvPr/>
        </p:nvSpPr>
        <p:spPr>
          <a:xfrm>
            <a:off x="4301049" y="3819611"/>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5</a:t>
            </a:r>
            <a:endParaRPr lang="ko-KR" altLang="en-US" dirty="0"/>
          </a:p>
        </p:txBody>
      </p:sp>
      <p:sp>
        <p:nvSpPr>
          <p:cNvPr id="13" name="TextBox 12"/>
          <p:cNvSpPr txBox="1"/>
          <p:nvPr/>
        </p:nvSpPr>
        <p:spPr>
          <a:xfrm>
            <a:off x="3863753" y="1066680"/>
            <a:ext cx="1234633" cy="369332"/>
          </a:xfrm>
          <a:prstGeom prst="rect">
            <a:avLst/>
          </a:prstGeom>
          <a:noFill/>
        </p:spPr>
        <p:txBody>
          <a:bodyPr wrap="none" rtlCol="0">
            <a:spAutoFit/>
          </a:bodyPr>
          <a:lstStyle/>
          <a:p>
            <a:r>
              <a:rPr lang="en-US" altLang="ko-KR" dirty="0"/>
              <a:t>station S</a:t>
            </a:r>
            <a:r>
              <a:rPr lang="en-US" altLang="ko-KR" baseline="-25000" dirty="0"/>
              <a:t>1,2</a:t>
            </a:r>
            <a:endParaRPr lang="ko-KR" altLang="en-US" baseline="-25000" dirty="0"/>
          </a:p>
        </p:txBody>
      </p:sp>
      <p:sp>
        <p:nvSpPr>
          <p:cNvPr id="14" name="TextBox 13"/>
          <p:cNvSpPr txBox="1"/>
          <p:nvPr/>
        </p:nvSpPr>
        <p:spPr>
          <a:xfrm>
            <a:off x="3935761" y="4350557"/>
            <a:ext cx="1234633" cy="369332"/>
          </a:xfrm>
          <a:prstGeom prst="rect">
            <a:avLst/>
          </a:prstGeom>
          <a:noFill/>
        </p:spPr>
        <p:txBody>
          <a:bodyPr wrap="none" rtlCol="0">
            <a:spAutoFit/>
          </a:bodyPr>
          <a:lstStyle/>
          <a:p>
            <a:r>
              <a:rPr lang="en-US" altLang="ko-KR" dirty="0"/>
              <a:t>station S</a:t>
            </a:r>
            <a:r>
              <a:rPr lang="en-US" altLang="ko-KR" baseline="-25000" dirty="0"/>
              <a:t>2,2</a:t>
            </a:r>
            <a:endParaRPr lang="ko-KR" altLang="en-US" baseline="-25000" dirty="0"/>
          </a:p>
        </p:txBody>
      </p:sp>
      <p:sp>
        <p:nvSpPr>
          <p:cNvPr id="15" name="Oval 14"/>
          <p:cNvSpPr/>
          <p:nvPr/>
        </p:nvSpPr>
        <p:spPr>
          <a:xfrm>
            <a:off x="5458425" y="1448778"/>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16" name="Oval 15"/>
          <p:cNvSpPr/>
          <p:nvPr/>
        </p:nvSpPr>
        <p:spPr>
          <a:xfrm>
            <a:off x="5530433" y="3825042"/>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6</a:t>
            </a:r>
            <a:endParaRPr lang="ko-KR" altLang="en-US" dirty="0"/>
          </a:p>
        </p:txBody>
      </p:sp>
      <p:sp>
        <p:nvSpPr>
          <p:cNvPr id="17" name="TextBox 16"/>
          <p:cNvSpPr txBox="1"/>
          <p:nvPr/>
        </p:nvSpPr>
        <p:spPr>
          <a:xfrm>
            <a:off x="5093137" y="1072111"/>
            <a:ext cx="1234633" cy="369332"/>
          </a:xfrm>
          <a:prstGeom prst="rect">
            <a:avLst/>
          </a:prstGeom>
          <a:noFill/>
        </p:spPr>
        <p:txBody>
          <a:bodyPr wrap="none" rtlCol="0">
            <a:spAutoFit/>
          </a:bodyPr>
          <a:lstStyle/>
          <a:p>
            <a:r>
              <a:rPr lang="en-US" altLang="ko-KR" dirty="0"/>
              <a:t>station S</a:t>
            </a:r>
            <a:r>
              <a:rPr lang="en-US" altLang="ko-KR" baseline="-25000" dirty="0"/>
              <a:t>1,3</a:t>
            </a:r>
            <a:endParaRPr lang="ko-KR" altLang="en-US" baseline="-25000" dirty="0"/>
          </a:p>
        </p:txBody>
      </p:sp>
      <p:sp>
        <p:nvSpPr>
          <p:cNvPr id="18" name="TextBox 17"/>
          <p:cNvSpPr txBox="1"/>
          <p:nvPr/>
        </p:nvSpPr>
        <p:spPr>
          <a:xfrm>
            <a:off x="5165145" y="4355988"/>
            <a:ext cx="1234633" cy="369332"/>
          </a:xfrm>
          <a:prstGeom prst="rect">
            <a:avLst/>
          </a:prstGeom>
          <a:noFill/>
        </p:spPr>
        <p:txBody>
          <a:bodyPr wrap="none" rtlCol="0">
            <a:spAutoFit/>
          </a:bodyPr>
          <a:lstStyle/>
          <a:p>
            <a:r>
              <a:rPr lang="en-US" altLang="ko-KR" dirty="0"/>
              <a:t>station S</a:t>
            </a:r>
            <a:r>
              <a:rPr lang="en-US" altLang="ko-KR" baseline="-25000" dirty="0"/>
              <a:t>2,3</a:t>
            </a:r>
            <a:endParaRPr lang="ko-KR" altLang="en-US" baseline="-25000" dirty="0"/>
          </a:p>
        </p:txBody>
      </p:sp>
      <p:sp>
        <p:nvSpPr>
          <p:cNvPr id="19" name="Oval 18"/>
          <p:cNvSpPr/>
          <p:nvPr/>
        </p:nvSpPr>
        <p:spPr>
          <a:xfrm>
            <a:off x="6672064" y="1446819"/>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4</a:t>
            </a:r>
            <a:endParaRPr lang="ko-KR" altLang="en-US" dirty="0"/>
          </a:p>
        </p:txBody>
      </p:sp>
      <p:sp>
        <p:nvSpPr>
          <p:cNvPr id="20" name="Oval 19"/>
          <p:cNvSpPr/>
          <p:nvPr/>
        </p:nvSpPr>
        <p:spPr>
          <a:xfrm>
            <a:off x="6744072" y="3823083"/>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4</a:t>
            </a:r>
            <a:endParaRPr lang="ko-KR" altLang="en-US" dirty="0"/>
          </a:p>
        </p:txBody>
      </p:sp>
      <p:sp>
        <p:nvSpPr>
          <p:cNvPr id="21" name="TextBox 20"/>
          <p:cNvSpPr txBox="1"/>
          <p:nvPr/>
        </p:nvSpPr>
        <p:spPr>
          <a:xfrm>
            <a:off x="6306776" y="1070152"/>
            <a:ext cx="1234633" cy="369332"/>
          </a:xfrm>
          <a:prstGeom prst="rect">
            <a:avLst/>
          </a:prstGeom>
          <a:noFill/>
        </p:spPr>
        <p:txBody>
          <a:bodyPr wrap="none" rtlCol="0">
            <a:spAutoFit/>
          </a:bodyPr>
          <a:lstStyle/>
          <a:p>
            <a:r>
              <a:rPr lang="en-US" altLang="ko-KR" dirty="0"/>
              <a:t>station S</a:t>
            </a:r>
            <a:r>
              <a:rPr lang="en-US" altLang="ko-KR" baseline="-25000" dirty="0"/>
              <a:t>1,4</a:t>
            </a:r>
            <a:endParaRPr lang="ko-KR" altLang="en-US" baseline="-25000" dirty="0"/>
          </a:p>
        </p:txBody>
      </p:sp>
      <p:sp>
        <p:nvSpPr>
          <p:cNvPr id="22" name="TextBox 21"/>
          <p:cNvSpPr txBox="1"/>
          <p:nvPr/>
        </p:nvSpPr>
        <p:spPr>
          <a:xfrm>
            <a:off x="6378784" y="4354029"/>
            <a:ext cx="1234633" cy="369332"/>
          </a:xfrm>
          <a:prstGeom prst="rect">
            <a:avLst/>
          </a:prstGeom>
          <a:noFill/>
        </p:spPr>
        <p:txBody>
          <a:bodyPr wrap="none" rtlCol="0">
            <a:spAutoFit/>
          </a:bodyPr>
          <a:lstStyle/>
          <a:p>
            <a:r>
              <a:rPr lang="en-US" altLang="ko-KR" dirty="0"/>
              <a:t>station S</a:t>
            </a:r>
            <a:r>
              <a:rPr lang="en-US" altLang="ko-KR" baseline="-25000" dirty="0"/>
              <a:t>2,4</a:t>
            </a:r>
            <a:endParaRPr lang="ko-KR" altLang="en-US" baseline="-25000" dirty="0"/>
          </a:p>
        </p:txBody>
      </p:sp>
      <p:sp>
        <p:nvSpPr>
          <p:cNvPr id="23" name="Oval 22"/>
          <p:cNvSpPr/>
          <p:nvPr/>
        </p:nvSpPr>
        <p:spPr>
          <a:xfrm>
            <a:off x="7906697" y="1448778"/>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8</a:t>
            </a:r>
            <a:endParaRPr lang="ko-KR" altLang="en-US" dirty="0"/>
          </a:p>
        </p:txBody>
      </p:sp>
      <p:sp>
        <p:nvSpPr>
          <p:cNvPr id="24" name="Oval 23"/>
          <p:cNvSpPr/>
          <p:nvPr/>
        </p:nvSpPr>
        <p:spPr>
          <a:xfrm>
            <a:off x="7978705" y="3825042"/>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5</a:t>
            </a:r>
            <a:endParaRPr lang="ko-KR" altLang="en-US" dirty="0"/>
          </a:p>
        </p:txBody>
      </p:sp>
      <p:sp>
        <p:nvSpPr>
          <p:cNvPr id="25" name="TextBox 24"/>
          <p:cNvSpPr txBox="1"/>
          <p:nvPr/>
        </p:nvSpPr>
        <p:spPr>
          <a:xfrm>
            <a:off x="7541409" y="1072111"/>
            <a:ext cx="1234633" cy="369332"/>
          </a:xfrm>
          <a:prstGeom prst="rect">
            <a:avLst/>
          </a:prstGeom>
          <a:noFill/>
        </p:spPr>
        <p:txBody>
          <a:bodyPr wrap="none" rtlCol="0">
            <a:spAutoFit/>
          </a:bodyPr>
          <a:lstStyle/>
          <a:p>
            <a:r>
              <a:rPr lang="en-US" altLang="ko-KR" dirty="0"/>
              <a:t>station S</a:t>
            </a:r>
            <a:r>
              <a:rPr lang="en-US" altLang="ko-KR" baseline="-25000" dirty="0"/>
              <a:t>1,5</a:t>
            </a:r>
            <a:endParaRPr lang="ko-KR" altLang="en-US" baseline="-25000" dirty="0"/>
          </a:p>
        </p:txBody>
      </p:sp>
      <p:sp>
        <p:nvSpPr>
          <p:cNvPr id="26" name="TextBox 25"/>
          <p:cNvSpPr txBox="1"/>
          <p:nvPr/>
        </p:nvSpPr>
        <p:spPr>
          <a:xfrm>
            <a:off x="7613417" y="4355988"/>
            <a:ext cx="1234633" cy="369332"/>
          </a:xfrm>
          <a:prstGeom prst="rect">
            <a:avLst/>
          </a:prstGeom>
          <a:noFill/>
        </p:spPr>
        <p:txBody>
          <a:bodyPr wrap="none" rtlCol="0">
            <a:spAutoFit/>
          </a:bodyPr>
          <a:lstStyle/>
          <a:p>
            <a:r>
              <a:rPr lang="en-US" altLang="ko-KR" dirty="0"/>
              <a:t>station S</a:t>
            </a:r>
            <a:r>
              <a:rPr lang="en-US" altLang="ko-KR" baseline="-25000" dirty="0"/>
              <a:t>2,5</a:t>
            </a:r>
            <a:endParaRPr lang="ko-KR" altLang="en-US" baseline="-25000" dirty="0"/>
          </a:p>
        </p:txBody>
      </p:sp>
      <p:sp>
        <p:nvSpPr>
          <p:cNvPr id="27" name="Oval 26"/>
          <p:cNvSpPr/>
          <p:nvPr/>
        </p:nvSpPr>
        <p:spPr>
          <a:xfrm>
            <a:off x="9064074" y="1446819"/>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4</a:t>
            </a:r>
            <a:endParaRPr lang="ko-KR" altLang="en-US" dirty="0"/>
          </a:p>
        </p:txBody>
      </p:sp>
      <p:sp>
        <p:nvSpPr>
          <p:cNvPr id="28" name="Oval 27"/>
          <p:cNvSpPr/>
          <p:nvPr/>
        </p:nvSpPr>
        <p:spPr>
          <a:xfrm>
            <a:off x="9136082" y="3823083"/>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7</a:t>
            </a:r>
            <a:endParaRPr lang="ko-KR" altLang="en-US" dirty="0"/>
          </a:p>
        </p:txBody>
      </p:sp>
      <p:sp>
        <p:nvSpPr>
          <p:cNvPr id="29" name="TextBox 28"/>
          <p:cNvSpPr txBox="1"/>
          <p:nvPr/>
        </p:nvSpPr>
        <p:spPr>
          <a:xfrm>
            <a:off x="8698786" y="1070152"/>
            <a:ext cx="1234633" cy="369332"/>
          </a:xfrm>
          <a:prstGeom prst="rect">
            <a:avLst/>
          </a:prstGeom>
          <a:noFill/>
        </p:spPr>
        <p:txBody>
          <a:bodyPr wrap="none" rtlCol="0">
            <a:spAutoFit/>
          </a:bodyPr>
          <a:lstStyle/>
          <a:p>
            <a:r>
              <a:rPr lang="en-US" altLang="ko-KR" dirty="0"/>
              <a:t>station S</a:t>
            </a:r>
            <a:r>
              <a:rPr lang="en-US" altLang="ko-KR" baseline="-25000" dirty="0"/>
              <a:t>1,6</a:t>
            </a:r>
            <a:endParaRPr lang="ko-KR" altLang="en-US" baseline="-25000" dirty="0"/>
          </a:p>
        </p:txBody>
      </p:sp>
      <p:sp>
        <p:nvSpPr>
          <p:cNvPr id="30" name="TextBox 29"/>
          <p:cNvSpPr txBox="1"/>
          <p:nvPr/>
        </p:nvSpPr>
        <p:spPr>
          <a:xfrm>
            <a:off x="8770794" y="4354029"/>
            <a:ext cx="1234633" cy="369332"/>
          </a:xfrm>
          <a:prstGeom prst="rect">
            <a:avLst/>
          </a:prstGeom>
          <a:noFill/>
        </p:spPr>
        <p:txBody>
          <a:bodyPr wrap="none" rtlCol="0">
            <a:spAutoFit/>
          </a:bodyPr>
          <a:lstStyle/>
          <a:p>
            <a:r>
              <a:rPr lang="en-US" altLang="ko-KR" dirty="0"/>
              <a:t>station S</a:t>
            </a:r>
            <a:r>
              <a:rPr lang="en-US" altLang="ko-KR" baseline="-25000" dirty="0"/>
              <a:t>2,6</a:t>
            </a:r>
            <a:endParaRPr lang="ko-KR" altLang="en-US" baseline="-25000" dirty="0"/>
          </a:p>
        </p:txBody>
      </p:sp>
      <p:sp>
        <p:nvSpPr>
          <p:cNvPr id="31" name="TextBox 30"/>
          <p:cNvSpPr txBox="1"/>
          <p:nvPr/>
        </p:nvSpPr>
        <p:spPr>
          <a:xfrm>
            <a:off x="5380074" y="692696"/>
            <a:ext cx="1895391" cy="369332"/>
          </a:xfrm>
          <a:prstGeom prst="rect">
            <a:avLst/>
          </a:prstGeom>
          <a:noFill/>
        </p:spPr>
        <p:txBody>
          <a:bodyPr wrap="none" rtlCol="0">
            <a:spAutoFit/>
          </a:bodyPr>
          <a:lstStyle/>
          <a:p>
            <a:r>
              <a:rPr lang="en-US" altLang="ko-KR" b="1" dirty="0"/>
              <a:t>Assembly Line 1</a:t>
            </a:r>
            <a:endParaRPr lang="ko-KR" altLang="en-US" b="1" dirty="0"/>
          </a:p>
        </p:txBody>
      </p:sp>
      <p:sp>
        <p:nvSpPr>
          <p:cNvPr id="32" name="TextBox 31"/>
          <p:cNvSpPr txBox="1"/>
          <p:nvPr/>
        </p:nvSpPr>
        <p:spPr>
          <a:xfrm>
            <a:off x="5519937" y="4719889"/>
            <a:ext cx="1895391" cy="369332"/>
          </a:xfrm>
          <a:prstGeom prst="rect">
            <a:avLst/>
          </a:prstGeom>
          <a:noFill/>
        </p:spPr>
        <p:txBody>
          <a:bodyPr wrap="none" rtlCol="0">
            <a:spAutoFit/>
          </a:bodyPr>
          <a:lstStyle/>
          <a:p>
            <a:r>
              <a:rPr lang="en-US" altLang="ko-KR" b="1" dirty="0"/>
              <a:t>Assembly Line 2</a:t>
            </a:r>
            <a:endParaRPr lang="ko-KR" altLang="en-US" b="1" dirty="0"/>
          </a:p>
        </p:txBody>
      </p:sp>
      <p:sp>
        <p:nvSpPr>
          <p:cNvPr id="33" name="Oval 32"/>
          <p:cNvSpPr/>
          <p:nvPr/>
        </p:nvSpPr>
        <p:spPr>
          <a:xfrm>
            <a:off x="2063552" y="1996873"/>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34" name="Oval 33"/>
          <p:cNvSpPr/>
          <p:nvPr/>
        </p:nvSpPr>
        <p:spPr>
          <a:xfrm>
            <a:off x="2063552" y="3245506"/>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4</a:t>
            </a:r>
            <a:endParaRPr lang="ko-KR" altLang="en-US" dirty="0"/>
          </a:p>
        </p:txBody>
      </p:sp>
      <p:sp>
        <p:nvSpPr>
          <p:cNvPr id="35" name="Oval 34"/>
          <p:cNvSpPr/>
          <p:nvPr/>
        </p:nvSpPr>
        <p:spPr>
          <a:xfrm>
            <a:off x="3438841" y="2156919"/>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36" name="Oval 35"/>
          <p:cNvSpPr/>
          <p:nvPr/>
        </p:nvSpPr>
        <p:spPr>
          <a:xfrm>
            <a:off x="3438841" y="3101490"/>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cxnSp>
        <p:nvCxnSpPr>
          <p:cNvPr id="37" name="Straight Arrow Connector 36"/>
          <p:cNvCxnSpPr>
            <a:stCxn id="7" idx="5"/>
            <a:endCxn id="35" idx="1"/>
          </p:cNvCxnSpPr>
          <p:nvPr/>
        </p:nvCxnSpPr>
        <p:spPr>
          <a:xfrm>
            <a:off x="3363136" y="1875546"/>
            <a:ext cx="149522" cy="355191"/>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5" idx="5"/>
            <a:endCxn id="12" idx="0"/>
          </p:cNvCxnSpPr>
          <p:nvPr/>
        </p:nvCxnSpPr>
        <p:spPr>
          <a:xfrm>
            <a:off x="3869081" y="2587159"/>
            <a:ext cx="683997" cy="1232453"/>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8" idx="7"/>
            <a:endCxn id="36" idx="3"/>
          </p:cNvCxnSpPr>
          <p:nvPr/>
        </p:nvCxnSpPr>
        <p:spPr>
          <a:xfrm flipV="1">
            <a:off x="3435144" y="3531729"/>
            <a:ext cx="77514" cy="36365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6" idx="7"/>
            <a:endCxn id="11" idx="3"/>
          </p:cNvCxnSpPr>
          <p:nvPr/>
        </p:nvCxnSpPr>
        <p:spPr>
          <a:xfrm flipV="1">
            <a:off x="3869080" y="1873587"/>
            <a:ext cx="433778" cy="130172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33" idx="3"/>
          </p:cNvCxnSpPr>
          <p:nvPr/>
        </p:nvCxnSpPr>
        <p:spPr>
          <a:xfrm flipV="1">
            <a:off x="1919537" y="2427112"/>
            <a:ext cx="217833" cy="233864"/>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34" idx="1"/>
          </p:cNvCxnSpPr>
          <p:nvPr/>
        </p:nvCxnSpPr>
        <p:spPr>
          <a:xfrm>
            <a:off x="1919537" y="3101491"/>
            <a:ext cx="217833" cy="21783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3" idx="7"/>
            <a:endCxn id="7" idx="2"/>
          </p:cNvCxnSpPr>
          <p:nvPr/>
        </p:nvCxnSpPr>
        <p:spPr>
          <a:xfrm flipV="1">
            <a:off x="2493791" y="1697334"/>
            <a:ext cx="439106" cy="373356"/>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4" idx="5"/>
            <a:endCxn id="8" idx="2"/>
          </p:cNvCxnSpPr>
          <p:nvPr/>
        </p:nvCxnSpPr>
        <p:spPr>
          <a:xfrm>
            <a:off x="2493791" y="3675746"/>
            <a:ext cx="511114" cy="39785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4733097" y="2156919"/>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46" name="Oval 45"/>
          <p:cNvSpPr/>
          <p:nvPr/>
        </p:nvSpPr>
        <p:spPr>
          <a:xfrm>
            <a:off x="4733097" y="3101490"/>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cxnSp>
        <p:nvCxnSpPr>
          <p:cNvPr id="47" name="Straight Arrow Connector 46"/>
          <p:cNvCxnSpPr>
            <a:stCxn id="11" idx="5"/>
            <a:endCxn id="45" idx="1"/>
          </p:cNvCxnSpPr>
          <p:nvPr/>
        </p:nvCxnSpPr>
        <p:spPr>
          <a:xfrm>
            <a:off x="4659280" y="1873586"/>
            <a:ext cx="147634" cy="35715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5" idx="5"/>
            <a:endCxn id="16" idx="0"/>
          </p:cNvCxnSpPr>
          <p:nvPr/>
        </p:nvCxnSpPr>
        <p:spPr>
          <a:xfrm>
            <a:off x="5163337" y="2587158"/>
            <a:ext cx="619125" cy="123788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2" idx="7"/>
            <a:endCxn id="46" idx="3"/>
          </p:cNvCxnSpPr>
          <p:nvPr/>
        </p:nvCxnSpPr>
        <p:spPr>
          <a:xfrm flipV="1">
            <a:off x="4731288" y="3531730"/>
            <a:ext cx="75626" cy="361699"/>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6" idx="7"/>
            <a:endCxn id="15" idx="3"/>
          </p:cNvCxnSpPr>
          <p:nvPr/>
        </p:nvCxnSpPr>
        <p:spPr>
          <a:xfrm flipV="1">
            <a:off x="5163336" y="1879017"/>
            <a:ext cx="368906" cy="1296290"/>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5962481" y="2128253"/>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52" name="Oval 51"/>
          <p:cNvSpPr/>
          <p:nvPr/>
        </p:nvSpPr>
        <p:spPr>
          <a:xfrm>
            <a:off x="5962481" y="3072824"/>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cxnSp>
        <p:nvCxnSpPr>
          <p:cNvPr id="53" name="Straight Arrow Connector 52"/>
          <p:cNvCxnSpPr>
            <a:stCxn id="15" idx="5"/>
            <a:endCxn id="51" idx="1"/>
          </p:cNvCxnSpPr>
          <p:nvPr/>
        </p:nvCxnSpPr>
        <p:spPr>
          <a:xfrm>
            <a:off x="5888664" y="1879018"/>
            <a:ext cx="147634" cy="323053"/>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1" idx="5"/>
            <a:endCxn id="20" idx="1"/>
          </p:cNvCxnSpPr>
          <p:nvPr/>
        </p:nvCxnSpPr>
        <p:spPr>
          <a:xfrm>
            <a:off x="6392721" y="2558492"/>
            <a:ext cx="425169" cy="1338408"/>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6" idx="7"/>
            <a:endCxn id="52" idx="3"/>
          </p:cNvCxnSpPr>
          <p:nvPr/>
        </p:nvCxnSpPr>
        <p:spPr>
          <a:xfrm flipV="1">
            <a:off x="5960672" y="3503063"/>
            <a:ext cx="75626" cy="39579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2" idx="7"/>
            <a:endCxn id="19" idx="3"/>
          </p:cNvCxnSpPr>
          <p:nvPr/>
        </p:nvCxnSpPr>
        <p:spPr>
          <a:xfrm flipV="1">
            <a:off x="6392721" y="1877059"/>
            <a:ext cx="353161" cy="126958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7229117" y="2128253"/>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58" name="Oval 57"/>
          <p:cNvSpPr/>
          <p:nvPr/>
        </p:nvSpPr>
        <p:spPr>
          <a:xfrm>
            <a:off x="7229117" y="3072824"/>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cxnSp>
        <p:nvCxnSpPr>
          <p:cNvPr id="59" name="Straight Arrow Connector 58"/>
          <p:cNvCxnSpPr>
            <a:stCxn id="19" idx="5"/>
            <a:endCxn id="57" idx="1"/>
          </p:cNvCxnSpPr>
          <p:nvPr/>
        </p:nvCxnSpPr>
        <p:spPr>
          <a:xfrm>
            <a:off x="7102304" y="1877058"/>
            <a:ext cx="200631" cy="32501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7" idx="5"/>
            <a:endCxn id="24" idx="0"/>
          </p:cNvCxnSpPr>
          <p:nvPr/>
        </p:nvCxnSpPr>
        <p:spPr>
          <a:xfrm>
            <a:off x="7659357" y="2558492"/>
            <a:ext cx="571377" cy="126655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0" idx="7"/>
            <a:endCxn id="58" idx="3"/>
          </p:cNvCxnSpPr>
          <p:nvPr/>
        </p:nvCxnSpPr>
        <p:spPr>
          <a:xfrm flipV="1">
            <a:off x="7174312" y="3503064"/>
            <a:ext cx="128623" cy="39383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8" idx="7"/>
            <a:endCxn id="23" idx="3"/>
          </p:cNvCxnSpPr>
          <p:nvPr/>
        </p:nvCxnSpPr>
        <p:spPr>
          <a:xfrm flipV="1">
            <a:off x="7659356" y="1879017"/>
            <a:ext cx="321158" cy="126762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8410753" y="2128253"/>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4</a:t>
            </a:r>
            <a:endParaRPr lang="ko-KR" altLang="en-US" dirty="0"/>
          </a:p>
        </p:txBody>
      </p:sp>
      <p:sp>
        <p:nvSpPr>
          <p:cNvPr id="64" name="Oval 63"/>
          <p:cNvSpPr/>
          <p:nvPr/>
        </p:nvSpPr>
        <p:spPr>
          <a:xfrm>
            <a:off x="8410753" y="3072824"/>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cxnSp>
        <p:nvCxnSpPr>
          <p:cNvPr id="65" name="Straight Arrow Connector 64"/>
          <p:cNvCxnSpPr>
            <a:stCxn id="23" idx="5"/>
            <a:endCxn id="63" idx="1"/>
          </p:cNvCxnSpPr>
          <p:nvPr/>
        </p:nvCxnSpPr>
        <p:spPr>
          <a:xfrm>
            <a:off x="8336936" y="1879018"/>
            <a:ext cx="147634" cy="323053"/>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3" idx="5"/>
            <a:endCxn id="28" idx="0"/>
          </p:cNvCxnSpPr>
          <p:nvPr/>
        </p:nvCxnSpPr>
        <p:spPr>
          <a:xfrm>
            <a:off x="8840992" y="2558493"/>
            <a:ext cx="547118" cy="126459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24" idx="7"/>
            <a:endCxn id="64" idx="3"/>
          </p:cNvCxnSpPr>
          <p:nvPr/>
        </p:nvCxnSpPr>
        <p:spPr>
          <a:xfrm flipV="1">
            <a:off x="8408944" y="3503063"/>
            <a:ext cx="75626" cy="395796"/>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4" idx="7"/>
            <a:endCxn id="27" idx="4"/>
          </p:cNvCxnSpPr>
          <p:nvPr/>
        </p:nvCxnSpPr>
        <p:spPr>
          <a:xfrm flipV="1">
            <a:off x="8840992" y="1950875"/>
            <a:ext cx="475110" cy="1195766"/>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9747107" y="1996873"/>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70" name="Oval 69"/>
          <p:cNvSpPr/>
          <p:nvPr/>
        </p:nvSpPr>
        <p:spPr>
          <a:xfrm>
            <a:off x="9747107" y="3245506"/>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cxnSp>
        <p:nvCxnSpPr>
          <p:cNvPr id="71" name="Straight Arrow Connector 70"/>
          <p:cNvCxnSpPr>
            <a:stCxn id="27" idx="6"/>
            <a:endCxn id="69" idx="1"/>
          </p:cNvCxnSpPr>
          <p:nvPr/>
        </p:nvCxnSpPr>
        <p:spPr>
          <a:xfrm>
            <a:off x="9568130" y="1698848"/>
            <a:ext cx="252794" cy="371843"/>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8" idx="7"/>
            <a:endCxn id="70" idx="3"/>
          </p:cNvCxnSpPr>
          <p:nvPr/>
        </p:nvCxnSpPr>
        <p:spPr>
          <a:xfrm flipV="1">
            <a:off x="9566322" y="3675746"/>
            <a:ext cx="254603" cy="221155"/>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9" idx="5"/>
          </p:cNvCxnSpPr>
          <p:nvPr/>
        </p:nvCxnSpPr>
        <p:spPr>
          <a:xfrm>
            <a:off x="10177346" y="2427113"/>
            <a:ext cx="167126" cy="233863"/>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70" idx="7"/>
          </p:cNvCxnSpPr>
          <p:nvPr/>
        </p:nvCxnSpPr>
        <p:spPr>
          <a:xfrm flipV="1">
            <a:off x="10177347" y="2957475"/>
            <a:ext cx="219553" cy="36184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555965" y="2564076"/>
            <a:ext cx="1308371" cy="646331"/>
          </a:xfrm>
          <a:prstGeom prst="rect">
            <a:avLst/>
          </a:prstGeom>
          <a:noFill/>
        </p:spPr>
        <p:txBody>
          <a:bodyPr wrap="none" rtlCol="0">
            <a:spAutoFit/>
          </a:bodyPr>
          <a:lstStyle/>
          <a:p>
            <a:pPr algn="ctr"/>
            <a:r>
              <a:rPr lang="en-US" altLang="ko-KR" b="1" dirty="0"/>
              <a:t>Production</a:t>
            </a:r>
            <a:br>
              <a:rPr lang="en-US" altLang="ko-KR" b="1" dirty="0"/>
            </a:br>
            <a:r>
              <a:rPr lang="en-US" altLang="ko-KR" b="1" dirty="0"/>
              <a:t>Start</a:t>
            </a:r>
            <a:endParaRPr lang="ko-KR" altLang="en-US" b="1" dirty="0"/>
          </a:p>
        </p:txBody>
      </p:sp>
      <p:sp>
        <p:nvSpPr>
          <p:cNvPr id="76" name="TextBox 75"/>
          <p:cNvSpPr txBox="1"/>
          <p:nvPr/>
        </p:nvSpPr>
        <p:spPr>
          <a:xfrm>
            <a:off x="9351241" y="2564905"/>
            <a:ext cx="1308371" cy="646331"/>
          </a:xfrm>
          <a:prstGeom prst="rect">
            <a:avLst/>
          </a:prstGeom>
          <a:noFill/>
        </p:spPr>
        <p:txBody>
          <a:bodyPr wrap="none" rtlCol="0">
            <a:spAutoFit/>
          </a:bodyPr>
          <a:lstStyle/>
          <a:p>
            <a:pPr algn="ctr"/>
            <a:r>
              <a:rPr lang="en-US" altLang="ko-KR" b="1" dirty="0"/>
              <a:t>Production</a:t>
            </a:r>
            <a:br>
              <a:rPr lang="en-US" altLang="ko-KR" b="1" dirty="0"/>
            </a:br>
            <a:r>
              <a:rPr lang="en-US" altLang="ko-KR" b="1" dirty="0"/>
              <a:t>End</a:t>
            </a:r>
            <a:endParaRPr lang="ko-KR" altLang="en-US" b="1" dirty="0"/>
          </a:p>
        </p:txBody>
      </p:sp>
      <p:cxnSp>
        <p:nvCxnSpPr>
          <p:cNvPr id="78" name="Straight Arrow Connector 77"/>
          <p:cNvCxnSpPr>
            <a:stCxn id="8" idx="6"/>
            <a:endCxn id="12" idx="2"/>
          </p:cNvCxnSpPr>
          <p:nvPr/>
        </p:nvCxnSpPr>
        <p:spPr>
          <a:xfrm flipV="1">
            <a:off x="3508961" y="4071640"/>
            <a:ext cx="792088" cy="19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12" idx="6"/>
            <a:endCxn id="16" idx="2"/>
          </p:cNvCxnSpPr>
          <p:nvPr/>
        </p:nvCxnSpPr>
        <p:spPr>
          <a:xfrm>
            <a:off x="4805105" y="4071640"/>
            <a:ext cx="725328" cy="543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16" idx="6"/>
            <a:endCxn id="20" idx="2"/>
          </p:cNvCxnSpPr>
          <p:nvPr/>
        </p:nvCxnSpPr>
        <p:spPr>
          <a:xfrm flipV="1">
            <a:off x="6034490" y="4075112"/>
            <a:ext cx="709583" cy="19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20" idx="6"/>
            <a:endCxn id="24" idx="2"/>
          </p:cNvCxnSpPr>
          <p:nvPr/>
        </p:nvCxnSpPr>
        <p:spPr>
          <a:xfrm>
            <a:off x="7248129" y="4075112"/>
            <a:ext cx="730577" cy="1959"/>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24" idx="6"/>
            <a:endCxn id="28" idx="2"/>
          </p:cNvCxnSpPr>
          <p:nvPr/>
        </p:nvCxnSpPr>
        <p:spPr>
          <a:xfrm flipV="1">
            <a:off x="8482762" y="4075112"/>
            <a:ext cx="653321" cy="19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 idx="6"/>
            <a:endCxn id="11" idx="2"/>
          </p:cNvCxnSpPr>
          <p:nvPr/>
        </p:nvCxnSpPr>
        <p:spPr>
          <a:xfrm flipV="1">
            <a:off x="3436953" y="1695376"/>
            <a:ext cx="792088" cy="19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11" idx="6"/>
            <a:endCxn id="15" idx="2"/>
          </p:cNvCxnSpPr>
          <p:nvPr/>
        </p:nvCxnSpPr>
        <p:spPr>
          <a:xfrm>
            <a:off x="4733097" y="1695376"/>
            <a:ext cx="725328" cy="543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15" idx="6"/>
            <a:endCxn id="19" idx="2"/>
          </p:cNvCxnSpPr>
          <p:nvPr/>
        </p:nvCxnSpPr>
        <p:spPr>
          <a:xfrm flipV="1">
            <a:off x="5962482" y="1698848"/>
            <a:ext cx="709583" cy="19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19" idx="6"/>
            <a:endCxn id="23" idx="2"/>
          </p:cNvCxnSpPr>
          <p:nvPr/>
        </p:nvCxnSpPr>
        <p:spPr>
          <a:xfrm>
            <a:off x="7176121" y="1698848"/>
            <a:ext cx="730577" cy="19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23" idx="6"/>
            <a:endCxn id="27" idx="2"/>
          </p:cNvCxnSpPr>
          <p:nvPr/>
        </p:nvCxnSpPr>
        <p:spPr>
          <a:xfrm flipV="1">
            <a:off x="8410754" y="1698848"/>
            <a:ext cx="653321" cy="195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8" name="Table 87"/>
          <p:cNvGraphicFramePr>
            <a:graphicFrameLocks noGrp="1"/>
          </p:cNvGraphicFramePr>
          <p:nvPr>
            <p:extLst/>
          </p:nvPr>
        </p:nvGraphicFramePr>
        <p:xfrm>
          <a:off x="2210151" y="5373216"/>
          <a:ext cx="3696701" cy="1112520"/>
        </p:xfrm>
        <a:graphic>
          <a:graphicData uri="http://schemas.openxmlformats.org/drawingml/2006/table">
            <a:tbl>
              <a:tblPr firstRow="1" bandRow="1">
                <a:tableStyleId>{5C22544A-7EE6-4342-B048-85BDC9FD1C3A}</a:tableStyleId>
              </a:tblPr>
              <a:tblGrid>
                <a:gridCol w="576064">
                  <a:extLst>
                    <a:ext uri="{9D8B030D-6E8A-4147-A177-3AD203B41FA5}">
                      <a16:colId xmlns:a16="http://schemas.microsoft.com/office/drawing/2014/main" val="20000"/>
                    </a:ext>
                  </a:extLst>
                </a:gridCol>
                <a:gridCol w="480137">
                  <a:extLst>
                    <a:ext uri="{9D8B030D-6E8A-4147-A177-3AD203B41FA5}">
                      <a16:colId xmlns:a16="http://schemas.microsoft.com/office/drawing/2014/main" val="20001"/>
                    </a:ext>
                  </a:extLst>
                </a:gridCol>
                <a:gridCol w="528100">
                  <a:extLst>
                    <a:ext uri="{9D8B030D-6E8A-4147-A177-3AD203B41FA5}">
                      <a16:colId xmlns:a16="http://schemas.microsoft.com/office/drawing/2014/main" val="20002"/>
                    </a:ext>
                  </a:extLst>
                </a:gridCol>
                <a:gridCol w="528100">
                  <a:extLst>
                    <a:ext uri="{9D8B030D-6E8A-4147-A177-3AD203B41FA5}">
                      <a16:colId xmlns:a16="http://schemas.microsoft.com/office/drawing/2014/main" val="20003"/>
                    </a:ext>
                  </a:extLst>
                </a:gridCol>
                <a:gridCol w="528100">
                  <a:extLst>
                    <a:ext uri="{9D8B030D-6E8A-4147-A177-3AD203B41FA5}">
                      <a16:colId xmlns:a16="http://schemas.microsoft.com/office/drawing/2014/main" val="20004"/>
                    </a:ext>
                  </a:extLst>
                </a:gridCol>
                <a:gridCol w="528100">
                  <a:extLst>
                    <a:ext uri="{9D8B030D-6E8A-4147-A177-3AD203B41FA5}">
                      <a16:colId xmlns:a16="http://schemas.microsoft.com/office/drawing/2014/main" val="20005"/>
                    </a:ext>
                  </a:extLst>
                </a:gridCol>
                <a:gridCol w="528100">
                  <a:extLst>
                    <a:ext uri="{9D8B030D-6E8A-4147-A177-3AD203B41FA5}">
                      <a16:colId xmlns:a16="http://schemas.microsoft.com/office/drawing/2014/main" val="20006"/>
                    </a:ext>
                  </a:extLst>
                </a:gridCol>
              </a:tblGrid>
              <a:tr h="370840">
                <a:tc>
                  <a:txBody>
                    <a:bodyPr/>
                    <a:lstStyle/>
                    <a:p>
                      <a:pPr algn="ctr" latinLnBrk="1"/>
                      <a:r>
                        <a:rPr lang="en-US" altLang="ko-KR" sz="1050" dirty="0" smtClean="0"/>
                        <a:t>Time</a:t>
                      </a:r>
                      <a:endParaRPr lang="ko-KR" altLang="en-US" sz="1050" dirty="0"/>
                    </a:p>
                  </a:txBody>
                  <a:tcPr anchor="ctr"/>
                </a:tc>
                <a:tc>
                  <a:txBody>
                    <a:bodyPr/>
                    <a:lstStyle/>
                    <a:p>
                      <a:pPr algn="ctr" latinLnBrk="1"/>
                      <a:r>
                        <a:rPr lang="en-US" altLang="ko-KR" dirty="0" smtClean="0"/>
                        <a:t>1</a:t>
                      </a:r>
                      <a:endParaRPr lang="ko-KR" altLang="en-US" dirty="0"/>
                    </a:p>
                  </a:txBody>
                  <a:tcPr anchor="ctr"/>
                </a:tc>
                <a:tc>
                  <a:txBody>
                    <a:bodyPr/>
                    <a:lstStyle/>
                    <a:p>
                      <a:pPr algn="ctr" latinLnBrk="1"/>
                      <a:r>
                        <a:rPr lang="en-US" altLang="ko-KR" dirty="0" smtClean="0"/>
                        <a:t>2</a:t>
                      </a:r>
                      <a:endParaRPr lang="ko-KR" altLang="en-US" dirty="0"/>
                    </a:p>
                  </a:txBody>
                  <a:tcPr anchor="ctr"/>
                </a:tc>
                <a:tc>
                  <a:txBody>
                    <a:bodyPr/>
                    <a:lstStyle/>
                    <a:p>
                      <a:pPr algn="ctr" latinLnBrk="1"/>
                      <a:r>
                        <a:rPr lang="en-US" altLang="ko-KR" dirty="0" smtClean="0"/>
                        <a:t>3</a:t>
                      </a:r>
                      <a:endParaRPr lang="ko-KR" altLang="en-US" dirty="0"/>
                    </a:p>
                  </a:txBody>
                  <a:tcPr anchor="ctr"/>
                </a:tc>
                <a:tc>
                  <a:txBody>
                    <a:bodyPr/>
                    <a:lstStyle/>
                    <a:p>
                      <a:pPr algn="ctr" latinLnBrk="1"/>
                      <a:r>
                        <a:rPr lang="en-US" altLang="ko-KR" dirty="0" smtClean="0"/>
                        <a:t>4</a:t>
                      </a:r>
                      <a:endParaRPr lang="ko-KR" altLang="en-US" dirty="0"/>
                    </a:p>
                  </a:txBody>
                  <a:tcPr anchor="ctr"/>
                </a:tc>
                <a:tc>
                  <a:txBody>
                    <a:bodyPr/>
                    <a:lstStyle/>
                    <a:p>
                      <a:pPr algn="ctr" latinLnBrk="1"/>
                      <a:r>
                        <a:rPr lang="en-US" altLang="ko-KR" dirty="0" smtClean="0"/>
                        <a:t>5</a:t>
                      </a:r>
                      <a:endParaRPr lang="ko-KR" altLang="en-US" dirty="0"/>
                    </a:p>
                  </a:txBody>
                  <a:tcPr anchor="ctr"/>
                </a:tc>
                <a:tc>
                  <a:txBody>
                    <a:bodyPr/>
                    <a:lstStyle/>
                    <a:p>
                      <a:pPr algn="ctr" latinLnBrk="1"/>
                      <a:r>
                        <a:rPr lang="en-US" altLang="ko-KR" dirty="0" smtClean="0"/>
                        <a:t>6</a:t>
                      </a:r>
                      <a:endParaRPr lang="ko-KR" altLang="en-US" dirty="0"/>
                    </a:p>
                  </a:txBody>
                  <a:tcPr anchor="ctr"/>
                </a:tc>
                <a:extLst>
                  <a:ext uri="{0D108BD9-81ED-4DB2-BD59-A6C34878D82A}">
                    <a16:rowId xmlns:a16="http://schemas.microsoft.com/office/drawing/2014/main" val="10000"/>
                  </a:ext>
                </a:extLst>
              </a:tr>
              <a:tr h="370840">
                <a:tc>
                  <a:txBody>
                    <a:bodyPr/>
                    <a:lstStyle/>
                    <a:p>
                      <a:pPr algn="ctr" latinLnBrk="1"/>
                      <a:r>
                        <a:rPr lang="en-US" altLang="ko-KR" dirty="0" smtClean="0"/>
                        <a:t>L1</a:t>
                      </a:r>
                      <a:endParaRPr lang="ko-KR" altLang="en-US" dirty="0"/>
                    </a:p>
                  </a:txBody>
                  <a:tcPr anchor="ctr"/>
                </a:tc>
                <a:tc>
                  <a:txBody>
                    <a:bodyPr/>
                    <a:lstStyle/>
                    <a:p>
                      <a:pPr algn="ctr" latinLnBrk="1"/>
                      <a:r>
                        <a:rPr lang="en-US" altLang="ko-KR" dirty="0" smtClean="0"/>
                        <a:t>9</a:t>
                      </a:r>
                      <a:endParaRPr lang="ko-KR" altLang="en-US" dirty="0"/>
                    </a:p>
                  </a:txBody>
                  <a:tcPr anchor="ctr"/>
                </a:tc>
                <a:tc>
                  <a:txBody>
                    <a:bodyPr/>
                    <a:lstStyle/>
                    <a:p>
                      <a:pPr algn="ctr" latinLnBrk="1"/>
                      <a:r>
                        <a:rPr lang="en-US" altLang="ko-KR" dirty="0" smtClean="0"/>
                        <a:t>18</a:t>
                      </a:r>
                      <a:endParaRPr lang="ko-KR" altLang="en-US" dirty="0"/>
                    </a:p>
                  </a:txBody>
                  <a:tcPr anchor="ctr"/>
                </a:tc>
                <a:tc>
                  <a:txBody>
                    <a:bodyPr/>
                    <a:lstStyle/>
                    <a:p>
                      <a:pPr algn="ctr" latinLnBrk="1"/>
                      <a:r>
                        <a:rPr lang="en-US" altLang="ko-KR" dirty="0" smtClean="0"/>
                        <a:t>20</a:t>
                      </a:r>
                      <a:endParaRPr lang="ko-KR" altLang="en-US" dirty="0"/>
                    </a:p>
                  </a:txBody>
                  <a:tcPr anchor="ctr"/>
                </a:tc>
                <a:tc>
                  <a:txBody>
                    <a:bodyPr/>
                    <a:lstStyle/>
                    <a:p>
                      <a:pPr algn="ctr" latinLnBrk="1"/>
                      <a:r>
                        <a:rPr lang="en-US" altLang="ko-KR" dirty="0" smtClean="0"/>
                        <a:t>24</a:t>
                      </a:r>
                      <a:endParaRPr lang="ko-KR" altLang="en-US" dirty="0"/>
                    </a:p>
                  </a:txBody>
                  <a:tcPr anchor="ctr"/>
                </a:tc>
                <a:tc>
                  <a:txBody>
                    <a:bodyPr/>
                    <a:lstStyle/>
                    <a:p>
                      <a:pPr algn="ctr" latinLnBrk="1"/>
                      <a:r>
                        <a:rPr lang="en-US" altLang="ko-KR" dirty="0" smtClean="0"/>
                        <a:t>32</a:t>
                      </a:r>
                      <a:endParaRPr lang="ko-KR" altLang="en-US" dirty="0"/>
                    </a:p>
                  </a:txBody>
                  <a:tcPr anchor="ctr"/>
                </a:tc>
                <a:tc>
                  <a:txBody>
                    <a:bodyPr/>
                    <a:lstStyle/>
                    <a:p>
                      <a:pPr algn="ctr" latinLnBrk="1"/>
                      <a:r>
                        <a:rPr lang="en-US" altLang="ko-KR" dirty="0" smtClean="0"/>
                        <a:t>35</a:t>
                      </a:r>
                      <a:endParaRPr lang="ko-KR" altLang="en-US" dirty="0"/>
                    </a:p>
                  </a:txBody>
                  <a:tcPr anchor="ctr"/>
                </a:tc>
                <a:extLst>
                  <a:ext uri="{0D108BD9-81ED-4DB2-BD59-A6C34878D82A}">
                    <a16:rowId xmlns:a16="http://schemas.microsoft.com/office/drawing/2014/main" val="10001"/>
                  </a:ext>
                </a:extLst>
              </a:tr>
              <a:tr h="370840">
                <a:tc>
                  <a:txBody>
                    <a:bodyPr/>
                    <a:lstStyle/>
                    <a:p>
                      <a:pPr algn="ctr" latinLnBrk="1"/>
                      <a:r>
                        <a:rPr lang="en-US" altLang="ko-KR" dirty="0" smtClean="0"/>
                        <a:t>L2</a:t>
                      </a:r>
                      <a:endParaRPr lang="ko-KR" altLang="en-US" dirty="0"/>
                    </a:p>
                  </a:txBody>
                  <a:tcPr anchor="ctr"/>
                </a:tc>
                <a:tc>
                  <a:txBody>
                    <a:bodyPr/>
                    <a:lstStyle/>
                    <a:p>
                      <a:pPr algn="ctr" latinLnBrk="1"/>
                      <a:r>
                        <a:rPr lang="en-US" altLang="ko-KR" dirty="0" smtClean="0"/>
                        <a:t>12</a:t>
                      </a:r>
                      <a:endParaRPr lang="ko-KR" altLang="en-US" dirty="0"/>
                    </a:p>
                  </a:txBody>
                  <a:tcPr anchor="ctr"/>
                </a:tc>
                <a:tc>
                  <a:txBody>
                    <a:bodyPr/>
                    <a:lstStyle/>
                    <a:p>
                      <a:pPr algn="ctr" latinLnBrk="1"/>
                      <a:r>
                        <a:rPr lang="en-US" altLang="ko-KR" dirty="0" smtClean="0"/>
                        <a:t>16</a:t>
                      </a:r>
                      <a:endParaRPr lang="ko-KR" altLang="en-US" dirty="0"/>
                    </a:p>
                  </a:txBody>
                  <a:tcPr anchor="ctr"/>
                </a:tc>
                <a:tc>
                  <a:txBody>
                    <a:bodyPr/>
                    <a:lstStyle/>
                    <a:p>
                      <a:pPr algn="ctr" latinLnBrk="1"/>
                      <a:r>
                        <a:rPr lang="en-US" altLang="ko-KR" dirty="0" smtClean="0"/>
                        <a:t>22</a:t>
                      </a:r>
                      <a:endParaRPr lang="ko-KR" altLang="en-US" dirty="0"/>
                    </a:p>
                  </a:txBody>
                  <a:tcPr anchor="ctr"/>
                </a:tc>
                <a:tc>
                  <a:txBody>
                    <a:bodyPr/>
                    <a:lstStyle/>
                    <a:p>
                      <a:pPr algn="ctr" latinLnBrk="1"/>
                      <a:r>
                        <a:rPr lang="en-US" altLang="ko-KR" dirty="0" smtClean="0"/>
                        <a:t>25</a:t>
                      </a:r>
                      <a:endParaRPr lang="ko-KR" altLang="en-US" dirty="0"/>
                    </a:p>
                  </a:txBody>
                  <a:tcPr anchor="ctr"/>
                </a:tc>
                <a:tc>
                  <a:txBody>
                    <a:bodyPr/>
                    <a:lstStyle/>
                    <a:p>
                      <a:pPr algn="ctr" latinLnBrk="1"/>
                      <a:r>
                        <a:rPr lang="en-US" altLang="ko-KR" dirty="0" smtClean="0"/>
                        <a:t>30</a:t>
                      </a:r>
                      <a:endParaRPr lang="ko-KR" altLang="en-US" dirty="0"/>
                    </a:p>
                  </a:txBody>
                  <a:tcPr anchor="ctr"/>
                </a:tc>
                <a:tc>
                  <a:txBody>
                    <a:bodyPr/>
                    <a:lstStyle/>
                    <a:p>
                      <a:pPr algn="ctr" latinLnBrk="1"/>
                      <a:r>
                        <a:rPr lang="en-US" altLang="ko-KR" dirty="0" smtClean="0"/>
                        <a:t>37</a:t>
                      </a:r>
                      <a:endParaRPr lang="ko-KR" altLang="en-US" dirty="0"/>
                    </a:p>
                  </a:txBody>
                  <a:tcPr anchor="ctr"/>
                </a:tc>
                <a:extLst>
                  <a:ext uri="{0D108BD9-81ED-4DB2-BD59-A6C34878D82A}">
                    <a16:rowId xmlns:a16="http://schemas.microsoft.com/office/drawing/2014/main" val="10002"/>
                  </a:ext>
                </a:extLst>
              </a:tr>
            </a:tbl>
          </a:graphicData>
        </a:graphic>
      </p:graphicFrame>
      <p:graphicFrame>
        <p:nvGraphicFramePr>
          <p:cNvPr id="89" name="Table 88"/>
          <p:cNvGraphicFramePr>
            <a:graphicFrameLocks noGrp="1"/>
          </p:cNvGraphicFramePr>
          <p:nvPr>
            <p:extLst/>
          </p:nvPr>
        </p:nvGraphicFramePr>
        <p:xfrm>
          <a:off x="6293572" y="5373216"/>
          <a:ext cx="3639846" cy="1112520"/>
        </p:xfrm>
        <a:graphic>
          <a:graphicData uri="http://schemas.openxmlformats.org/drawingml/2006/table">
            <a:tbl>
              <a:tblPr firstRow="1" bandRow="1">
                <a:tableStyleId>{5C22544A-7EE6-4342-B048-85BDC9FD1C3A}</a:tableStyleId>
              </a:tblPr>
              <a:tblGrid>
                <a:gridCol w="576061">
                  <a:extLst>
                    <a:ext uri="{9D8B030D-6E8A-4147-A177-3AD203B41FA5}">
                      <a16:colId xmlns:a16="http://schemas.microsoft.com/office/drawing/2014/main" val="20000"/>
                    </a:ext>
                  </a:extLst>
                </a:gridCol>
                <a:gridCol w="463895">
                  <a:extLst>
                    <a:ext uri="{9D8B030D-6E8A-4147-A177-3AD203B41FA5}">
                      <a16:colId xmlns:a16="http://schemas.microsoft.com/office/drawing/2014/main" val="20001"/>
                    </a:ext>
                  </a:extLst>
                </a:gridCol>
                <a:gridCol w="519978">
                  <a:extLst>
                    <a:ext uri="{9D8B030D-6E8A-4147-A177-3AD203B41FA5}">
                      <a16:colId xmlns:a16="http://schemas.microsoft.com/office/drawing/2014/main" val="20002"/>
                    </a:ext>
                  </a:extLst>
                </a:gridCol>
                <a:gridCol w="519978">
                  <a:extLst>
                    <a:ext uri="{9D8B030D-6E8A-4147-A177-3AD203B41FA5}">
                      <a16:colId xmlns:a16="http://schemas.microsoft.com/office/drawing/2014/main" val="20003"/>
                    </a:ext>
                  </a:extLst>
                </a:gridCol>
                <a:gridCol w="519978">
                  <a:extLst>
                    <a:ext uri="{9D8B030D-6E8A-4147-A177-3AD203B41FA5}">
                      <a16:colId xmlns:a16="http://schemas.microsoft.com/office/drawing/2014/main" val="20004"/>
                    </a:ext>
                  </a:extLst>
                </a:gridCol>
                <a:gridCol w="519978">
                  <a:extLst>
                    <a:ext uri="{9D8B030D-6E8A-4147-A177-3AD203B41FA5}">
                      <a16:colId xmlns:a16="http://schemas.microsoft.com/office/drawing/2014/main" val="20005"/>
                    </a:ext>
                  </a:extLst>
                </a:gridCol>
                <a:gridCol w="519978">
                  <a:extLst>
                    <a:ext uri="{9D8B030D-6E8A-4147-A177-3AD203B41FA5}">
                      <a16:colId xmlns:a16="http://schemas.microsoft.com/office/drawing/2014/main" val="20006"/>
                    </a:ext>
                  </a:extLst>
                </a:gridCol>
              </a:tblGrid>
              <a:tr h="370840">
                <a:tc>
                  <a:txBody>
                    <a:bodyPr/>
                    <a:lstStyle/>
                    <a:p>
                      <a:pPr algn="ctr" latinLnBrk="1"/>
                      <a:r>
                        <a:rPr lang="en-US" altLang="ko-KR" sz="1050" dirty="0" smtClean="0"/>
                        <a:t>Trace</a:t>
                      </a:r>
                      <a:endParaRPr lang="ko-KR" altLang="en-US" sz="1050" dirty="0"/>
                    </a:p>
                  </a:txBody>
                  <a:tcPr anchor="ctr"/>
                </a:tc>
                <a:tc>
                  <a:txBody>
                    <a:bodyPr/>
                    <a:lstStyle/>
                    <a:p>
                      <a:pPr algn="ctr" latinLnBrk="1"/>
                      <a:r>
                        <a:rPr lang="en-US" altLang="ko-KR" dirty="0" smtClean="0"/>
                        <a:t>1</a:t>
                      </a:r>
                      <a:endParaRPr lang="ko-KR" altLang="en-US" dirty="0"/>
                    </a:p>
                  </a:txBody>
                  <a:tcPr anchor="ctr"/>
                </a:tc>
                <a:tc>
                  <a:txBody>
                    <a:bodyPr/>
                    <a:lstStyle/>
                    <a:p>
                      <a:pPr algn="ctr" latinLnBrk="1"/>
                      <a:r>
                        <a:rPr lang="en-US" altLang="ko-KR" dirty="0" smtClean="0"/>
                        <a:t>2</a:t>
                      </a:r>
                      <a:endParaRPr lang="ko-KR" altLang="en-US" dirty="0"/>
                    </a:p>
                  </a:txBody>
                  <a:tcPr anchor="ctr"/>
                </a:tc>
                <a:tc>
                  <a:txBody>
                    <a:bodyPr/>
                    <a:lstStyle/>
                    <a:p>
                      <a:pPr algn="ctr" latinLnBrk="1"/>
                      <a:r>
                        <a:rPr lang="en-US" altLang="ko-KR" dirty="0" smtClean="0"/>
                        <a:t>3</a:t>
                      </a:r>
                      <a:endParaRPr lang="ko-KR" altLang="en-US" dirty="0"/>
                    </a:p>
                  </a:txBody>
                  <a:tcPr anchor="ctr"/>
                </a:tc>
                <a:tc>
                  <a:txBody>
                    <a:bodyPr/>
                    <a:lstStyle/>
                    <a:p>
                      <a:pPr algn="ctr" latinLnBrk="1"/>
                      <a:r>
                        <a:rPr lang="en-US" altLang="ko-KR" dirty="0" smtClean="0"/>
                        <a:t>4</a:t>
                      </a:r>
                      <a:endParaRPr lang="ko-KR" altLang="en-US" dirty="0"/>
                    </a:p>
                  </a:txBody>
                  <a:tcPr anchor="ctr"/>
                </a:tc>
                <a:tc>
                  <a:txBody>
                    <a:bodyPr/>
                    <a:lstStyle/>
                    <a:p>
                      <a:pPr algn="ctr" latinLnBrk="1"/>
                      <a:r>
                        <a:rPr lang="en-US" altLang="ko-KR" dirty="0" smtClean="0"/>
                        <a:t>5</a:t>
                      </a:r>
                      <a:endParaRPr lang="ko-KR" altLang="en-US" dirty="0"/>
                    </a:p>
                  </a:txBody>
                  <a:tcPr anchor="ctr"/>
                </a:tc>
                <a:tc>
                  <a:txBody>
                    <a:bodyPr/>
                    <a:lstStyle/>
                    <a:p>
                      <a:pPr algn="ctr" latinLnBrk="1"/>
                      <a:r>
                        <a:rPr lang="en-US" altLang="ko-KR" dirty="0" smtClean="0"/>
                        <a:t>6</a:t>
                      </a:r>
                      <a:endParaRPr lang="ko-KR" altLang="en-US" dirty="0"/>
                    </a:p>
                  </a:txBody>
                  <a:tcPr anchor="ctr"/>
                </a:tc>
                <a:extLst>
                  <a:ext uri="{0D108BD9-81ED-4DB2-BD59-A6C34878D82A}">
                    <a16:rowId xmlns:a16="http://schemas.microsoft.com/office/drawing/2014/main" val="10000"/>
                  </a:ext>
                </a:extLst>
              </a:tr>
              <a:tr h="370840">
                <a:tc>
                  <a:txBody>
                    <a:bodyPr/>
                    <a:lstStyle/>
                    <a:p>
                      <a:pPr algn="ctr" latinLnBrk="1"/>
                      <a:r>
                        <a:rPr lang="en-US" altLang="ko-KR" dirty="0" smtClean="0"/>
                        <a:t>L1</a:t>
                      </a:r>
                      <a:endParaRPr lang="ko-KR" altLang="en-US" dirty="0"/>
                    </a:p>
                  </a:txBody>
                  <a:tcPr anchor="ctr"/>
                </a:tc>
                <a:tc>
                  <a:txBody>
                    <a:bodyPr/>
                    <a:lstStyle/>
                    <a:p>
                      <a:pPr algn="ctr" latinLnBrk="1"/>
                      <a:endParaRPr lang="ko-KR" altLang="en-US" dirty="0"/>
                    </a:p>
                  </a:txBody>
                  <a:tcPr anchor="ctr"/>
                </a:tc>
                <a:tc>
                  <a:txBody>
                    <a:bodyPr/>
                    <a:lstStyle/>
                    <a:p>
                      <a:pPr algn="ctr" latinLnBrk="1"/>
                      <a:r>
                        <a:rPr lang="en-US" altLang="ko-KR" dirty="0" smtClean="0"/>
                        <a:t>1</a:t>
                      </a:r>
                      <a:endParaRPr lang="ko-KR" altLang="en-US" dirty="0"/>
                    </a:p>
                  </a:txBody>
                  <a:tcPr anchor="ctr"/>
                </a:tc>
                <a:tc>
                  <a:txBody>
                    <a:bodyPr/>
                    <a:lstStyle/>
                    <a:p>
                      <a:pPr algn="ctr" latinLnBrk="1"/>
                      <a:r>
                        <a:rPr lang="en-US" altLang="ko-KR" dirty="0" smtClean="0"/>
                        <a:t>2</a:t>
                      </a:r>
                      <a:endParaRPr lang="ko-KR" altLang="en-US" dirty="0"/>
                    </a:p>
                  </a:txBody>
                  <a:tcPr anchor="ctr"/>
                </a:tc>
                <a:tc>
                  <a:txBody>
                    <a:bodyPr/>
                    <a:lstStyle/>
                    <a:p>
                      <a:pPr algn="ctr" latinLnBrk="1"/>
                      <a:r>
                        <a:rPr lang="en-US" altLang="ko-KR" dirty="0" smtClean="0"/>
                        <a:t>1</a:t>
                      </a:r>
                      <a:endParaRPr lang="ko-KR" altLang="en-US" dirty="0"/>
                    </a:p>
                  </a:txBody>
                  <a:tcPr anchor="ctr"/>
                </a:tc>
                <a:tc>
                  <a:txBody>
                    <a:bodyPr/>
                    <a:lstStyle/>
                    <a:p>
                      <a:pPr algn="ctr" latinLnBrk="1"/>
                      <a:r>
                        <a:rPr lang="en-US" altLang="ko-KR" dirty="0" smtClean="0"/>
                        <a:t>1</a:t>
                      </a:r>
                      <a:endParaRPr lang="ko-KR" altLang="en-US" dirty="0"/>
                    </a:p>
                  </a:txBody>
                  <a:tcPr anchor="ctr"/>
                </a:tc>
                <a:tc>
                  <a:txBody>
                    <a:bodyPr/>
                    <a:lstStyle/>
                    <a:p>
                      <a:pPr algn="ctr" latinLnBrk="1"/>
                      <a:r>
                        <a:rPr lang="en-US" altLang="ko-KR" dirty="0" smtClean="0"/>
                        <a:t>2</a:t>
                      </a:r>
                      <a:endParaRPr lang="ko-KR" altLang="en-US" dirty="0"/>
                    </a:p>
                  </a:txBody>
                  <a:tcPr anchor="ctr"/>
                </a:tc>
                <a:extLst>
                  <a:ext uri="{0D108BD9-81ED-4DB2-BD59-A6C34878D82A}">
                    <a16:rowId xmlns:a16="http://schemas.microsoft.com/office/drawing/2014/main" val="10001"/>
                  </a:ext>
                </a:extLst>
              </a:tr>
              <a:tr h="370840">
                <a:tc>
                  <a:txBody>
                    <a:bodyPr/>
                    <a:lstStyle/>
                    <a:p>
                      <a:pPr algn="ctr" latinLnBrk="1"/>
                      <a:r>
                        <a:rPr lang="en-US" altLang="ko-KR" dirty="0" smtClean="0"/>
                        <a:t>L2</a:t>
                      </a:r>
                      <a:endParaRPr lang="ko-KR" altLang="en-US" dirty="0"/>
                    </a:p>
                  </a:txBody>
                  <a:tcPr anchor="ctr"/>
                </a:tc>
                <a:tc>
                  <a:txBody>
                    <a:bodyPr/>
                    <a:lstStyle/>
                    <a:p>
                      <a:pPr algn="ctr" latinLnBrk="1"/>
                      <a:endParaRPr lang="ko-KR" altLang="en-US" dirty="0"/>
                    </a:p>
                  </a:txBody>
                  <a:tcPr anchor="ctr"/>
                </a:tc>
                <a:tc>
                  <a:txBody>
                    <a:bodyPr/>
                    <a:lstStyle/>
                    <a:p>
                      <a:pPr algn="ctr" latinLnBrk="1"/>
                      <a:r>
                        <a:rPr lang="en-US" altLang="ko-KR" dirty="0" smtClean="0"/>
                        <a:t>1</a:t>
                      </a:r>
                      <a:endParaRPr lang="ko-KR" altLang="en-US" dirty="0"/>
                    </a:p>
                  </a:txBody>
                  <a:tcPr anchor="ctr"/>
                </a:tc>
                <a:tc>
                  <a:txBody>
                    <a:bodyPr/>
                    <a:lstStyle/>
                    <a:p>
                      <a:pPr algn="ctr" latinLnBrk="1"/>
                      <a:r>
                        <a:rPr lang="en-US" altLang="ko-KR" dirty="0" smtClean="0"/>
                        <a:t>2</a:t>
                      </a:r>
                      <a:endParaRPr lang="ko-KR" altLang="en-US" dirty="0"/>
                    </a:p>
                  </a:txBody>
                  <a:tcPr anchor="ctr"/>
                </a:tc>
                <a:tc>
                  <a:txBody>
                    <a:bodyPr/>
                    <a:lstStyle/>
                    <a:p>
                      <a:pPr algn="ctr" latinLnBrk="1"/>
                      <a:r>
                        <a:rPr lang="en-US" altLang="ko-KR" dirty="0" smtClean="0"/>
                        <a:t>1</a:t>
                      </a:r>
                      <a:endParaRPr lang="ko-KR" altLang="en-US" dirty="0"/>
                    </a:p>
                  </a:txBody>
                  <a:tcPr anchor="ctr"/>
                </a:tc>
                <a:tc>
                  <a:txBody>
                    <a:bodyPr/>
                    <a:lstStyle/>
                    <a:p>
                      <a:pPr algn="ctr" latinLnBrk="1"/>
                      <a:r>
                        <a:rPr lang="en-US" altLang="ko-KR" dirty="0" smtClean="0"/>
                        <a:t>2</a:t>
                      </a:r>
                      <a:endParaRPr lang="ko-KR" altLang="en-US" dirty="0"/>
                    </a:p>
                  </a:txBody>
                  <a:tcPr anchor="ctr"/>
                </a:tc>
                <a:tc>
                  <a:txBody>
                    <a:bodyPr/>
                    <a:lstStyle/>
                    <a:p>
                      <a:pPr algn="ctr" latinLnBrk="1"/>
                      <a:r>
                        <a:rPr lang="en-US" altLang="ko-KR" dirty="0" smtClean="0"/>
                        <a:t>2</a:t>
                      </a:r>
                      <a:endParaRPr lang="ko-KR" altLang="en-US"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79454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Dijkstra’s</a:t>
            </a:r>
            <a:r>
              <a:rPr lang="en-US" altLang="ko-KR" dirty="0" smtClean="0"/>
              <a:t> algorithm</a:t>
            </a:r>
            <a:endParaRPr lang="ko-KR" altLang="en-US" dirty="0"/>
          </a:p>
        </p:txBody>
      </p:sp>
      <p:sp>
        <p:nvSpPr>
          <p:cNvPr id="21" name="Content Placeholder 20"/>
          <p:cNvSpPr>
            <a:spLocks noGrp="1"/>
          </p:cNvSpPr>
          <p:nvPr>
            <p:ph idx="1"/>
          </p:nvPr>
        </p:nvSpPr>
        <p:spPr>
          <a:xfrm>
            <a:off x="1837184" y="1600200"/>
            <a:ext cx="4690864" cy="4925144"/>
          </a:xfrm>
        </p:spPr>
        <p:txBody>
          <a:bodyPr>
            <a:normAutofit fontScale="92500" lnSpcReduction="10000"/>
          </a:bodyPr>
          <a:lstStyle/>
          <a:p>
            <a:r>
              <a:rPr lang="en-US" altLang="ko-KR" dirty="0" smtClean="0"/>
              <a:t>V = the set of vertexes</a:t>
            </a:r>
          </a:p>
          <a:p>
            <a:r>
              <a:rPr lang="en-US" altLang="ko-KR" dirty="0" smtClean="0"/>
              <a:t>W = the set of weights on edges</a:t>
            </a:r>
          </a:p>
          <a:p>
            <a:r>
              <a:rPr lang="en-US" altLang="ko-KR" dirty="0" smtClean="0"/>
              <a:t>s = the source vertex</a:t>
            </a:r>
          </a:p>
          <a:p>
            <a:r>
              <a:rPr lang="en-US" altLang="ko-KR" dirty="0" err="1" smtClean="0"/>
              <a:t>Dijkstra’s</a:t>
            </a:r>
            <a:r>
              <a:rPr lang="en-US" altLang="ko-KR" dirty="0" smtClean="0"/>
              <a:t> algorithm(V, W,s)</a:t>
            </a:r>
          </a:p>
          <a:p>
            <a:pPr lvl="1"/>
            <a:r>
              <a:rPr lang="en-US" altLang="ko-KR" dirty="0" err="1" smtClean="0"/>
              <a:t>dist</a:t>
            </a:r>
            <a:r>
              <a:rPr lang="en-US" altLang="ko-KR" dirty="0"/>
              <a:t> </a:t>
            </a:r>
            <a:r>
              <a:rPr lang="en-US" altLang="ko-KR" dirty="0" smtClean="0"/>
              <a:t>= {}</a:t>
            </a:r>
          </a:p>
          <a:p>
            <a:pPr lvl="1"/>
            <a:r>
              <a:rPr lang="en-US" altLang="ko-KR" dirty="0" smtClean="0"/>
              <a:t>For </a:t>
            </a:r>
            <a:r>
              <a:rPr lang="en-US" altLang="ko-KR" dirty="0" err="1" smtClean="0"/>
              <a:t>itr</a:t>
            </a:r>
            <a:r>
              <a:rPr lang="en-US" altLang="ko-KR" dirty="0" smtClean="0"/>
              <a:t> in V</a:t>
            </a:r>
          </a:p>
          <a:p>
            <a:pPr lvl="2"/>
            <a:r>
              <a:rPr lang="en-US" altLang="ko-KR" dirty="0" err="1" smtClean="0"/>
              <a:t>dist</a:t>
            </a:r>
            <a:r>
              <a:rPr lang="en-US" altLang="ko-KR" dirty="0" smtClean="0"/>
              <a:t>[v] = 99999</a:t>
            </a:r>
          </a:p>
          <a:p>
            <a:pPr lvl="1"/>
            <a:r>
              <a:rPr lang="en-US" altLang="ko-KR" dirty="0" err="1" smtClean="0"/>
              <a:t>dist</a:t>
            </a:r>
            <a:r>
              <a:rPr lang="en-US" altLang="ko-KR" dirty="0" smtClean="0"/>
              <a:t>[s] = 0</a:t>
            </a:r>
          </a:p>
          <a:p>
            <a:pPr lvl="1"/>
            <a:r>
              <a:rPr lang="en-US" altLang="ko-KR" dirty="0" smtClean="0"/>
              <a:t>While size(V) != 0</a:t>
            </a:r>
          </a:p>
          <a:p>
            <a:pPr lvl="2"/>
            <a:r>
              <a:rPr lang="en-US" altLang="ko-KR" dirty="0" smtClean="0"/>
              <a:t>u = </a:t>
            </a:r>
            <a:r>
              <a:rPr lang="en-US" altLang="ko-KR" dirty="0" err="1" smtClean="0"/>
              <a:t>getVertexWithMinDistance</a:t>
            </a:r>
            <a:r>
              <a:rPr lang="en-US" altLang="ko-KR" dirty="0" smtClean="0"/>
              <a:t>(V, </a:t>
            </a:r>
            <a:r>
              <a:rPr lang="en-US" altLang="ko-KR" dirty="0" err="1" smtClean="0"/>
              <a:t>dist</a:t>
            </a:r>
            <a:r>
              <a:rPr lang="en-US" altLang="ko-KR" dirty="0" smtClean="0"/>
              <a:t>)</a:t>
            </a:r>
          </a:p>
          <a:p>
            <a:pPr lvl="2"/>
            <a:r>
              <a:rPr lang="en-US" altLang="ko-KR" dirty="0" err="1" smtClean="0"/>
              <a:t>V.remove</a:t>
            </a:r>
            <a:r>
              <a:rPr lang="en-US" altLang="ko-KR" dirty="0" smtClean="0"/>
              <a:t>(u)</a:t>
            </a:r>
          </a:p>
          <a:p>
            <a:pPr lvl="2"/>
            <a:r>
              <a:rPr lang="en-US" altLang="ko-KR" dirty="0" smtClean="0"/>
              <a:t>For neighbor in </a:t>
            </a:r>
            <a:r>
              <a:rPr lang="en-US" altLang="ko-KR" dirty="0" err="1" smtClean="0"/>
              <a:t>getNeighbors</a:t>
            </a:r>
            <a:r>
              <a:rPr lang="en-US" altLang="ko-KR" dirty="0" smtClean="0"/>
              <a:t>(u)</a:t>
            </a:r>
          </a:p>
          <a:p>
            <a:pPr lvl="3"/>
            <a:r>
              <a:rPr lang="en-US" altLang="ko-KR" dirty="0" smtClean="0"/>
              <a:t>If </a:t>
            </a:r>
            <a:r>
              <a:rPr lang="en-US" altLang="ko-KR" dirty="0" err="1" smtClean="0"/>
              <a:t>dist</a:t>
            </a:r>
            <a:r>
              <a:rPr lang="en-US" altLang="ko-KR" dirty="0" smtClean="0"/>
              <a:t>[neighbor] &gt; </a:t>
            </a:r>
            <a:r>
              <a:rPr lang="en-US" altLang="ko-KR" dirty="0" err="1" smtClean="0"/>
              <a:t>dist</a:t>
            </a:r>
            <a:r>
              <a:rPr lang="en-US" altLang="ko-KR" dirty="0" smtClean="0"/>
              <a:t>[u]+w(</a:t>
            </a:r>
            <a:r>
              <a:rPr lang="en-US" altLang="ko-KR" dirty="0" err="1" smtClean="0"/>
              <a:t>u,neighbor</a:t>
            </a:r>
            <a:r>
              <a:rPr lang="en-US" altLang="ko-KR" dirty="0" smtClean="0"/>
              <a:t>)</a:t>
            </a:r>
          </a:p>
          <a:p>
            <a:pPr lvl="4"/>
            <a:r>
              <a:rPr lang="en-US" altLang="ko-KR" dirty="0" err="1" smtClean="0"/>
              <a:t>dist</a:t>
            </a:r>
            <a:r>
              <a:rPr lang="en-US" altLang="ko-KR" dirty="0" smtClean="0"/>
              <a:t>[neighbor] = </a:t>
            </a:r>
            <a:r>
              <a:rPr lang="en-US" altLang="ko-KR" dirty="0" err="1"/>
              <a:t>dist</a:t>
            </a:r>
            <a:r>
              <a:rPr lang="en-US" altLang="ko-KR" dirty="0"/>
              <a:t>[u]+w(</a:t>
            </a:r>
            <a:r>
              <a:rPr lang="en-US" altLang="ko-KR" dirty="0" err="1"/>
              <a:t>u,neighbor</a:t>
            </a:r>
            <a:r>
              <a:rPr lang="en-US" altLang="ko-KR" dirty="0"/>
              <a:t>)</a:t>
            </a:r>
          </a:p>
          <a:p>
            <a:pPr lvl="1"/>
            <a:r>
              <a:rPr lang="en-US" altLang="ko-KR" dirty="0" smtClean="0"/>
              <a:t>Return </a:t>
            </a:r>
            <a:r>
              <a:rPr lang="en-US" altLang="ko-KR" dirty="0" err="1" smtClean="0"/>
              <a:t>dist</a:t>
            </a:r>
            <a:endParaRPr lang="en-US" altLang="ko-KR" dirty="0" smtClean="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15</a:t>
            </a:fld>
            <a:endParaRPr lang="ko-KR" altLang="en-US"/>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6371" y="1"/>
            <a:ext cx="1665167" cy="2219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4908332" y="0"/>
            <a:ext cx="3836884" cy="523220"/>
          </a:xfrm>
          <a:prstGeom prst="rect">
            <a:avLst/>
          </a:prstGeom>
          <a:noFill/>
        </p:spPr>
        <p:txBody>
          <a:bodyPr wrap="none" rtlCol="0">
            <a:spAutoFit/>
          </a:bodyPr>
          <a:lstStyle/>
          <a:p>
            <a:r>
              <a:rPr lang="en-US" altLang="ko-KR" sz="1400" b="1" dirty="0"/>
              <a:t>Computer science is no more about</a:t>
            </a:r>
            <a:br>
              <a:rPr lang="en-US" altLang="ko-KR" sz="1400" b="1" dirty="0"/>
            </a:br>
            <a:r>
              <a:rPr lang="en-US" altLang="ko-KR" sz="1400" b="1" dirty="0"/>
              <a:t>computers than astronomy is about telescopes.</a:t>
            </a:r>
            <a:endParaRPr lang="ko-KR" altLang="en-US" sz="1400" b="1" dirty="0"/>
          </a:p>
        </p:txBody>
      </p:sp>
      <p:pic>
        <p:nvPicPr>
          <p:cNvPr id="1026" name="Picture 2" descr="Dijkstra's algorithm runtime"/>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544502" y="523221"/>
            <a:ext cx="2421237" cy="1899345"/>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7739121" y="3012587"/>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S</a:t>
            </a:r>
          </a:p>
          <a:p>
            <a:pPr algn="ctr"/>
            <a:r>
              <a:rPr lang="en-US" altLang="ko-KR" sz="1600" dirty="0"/>
              <a:t>(0)</a:t>
            </a:r>
            <a:endParaRPr lang="ko-KR" altLang="en-US" sz="1600" dirty="0"/>
          </a:p>
        </p:txBody>
      </p:sp>
      <p:sp>
        <p:nvSpPr>
          <p:cNvPr id="9" name="Oval 8"/>
          <p:cNvSpPr/>
          <p:nvPr/>
        </p:nvSpPr>
        <p:spPr>
          <a:xfrm>
            <a:off x="7176120" y="4365104"/>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3</a:t>
            </a:r>
          </a:p>
          <a:p>
            <a:pPr algn="ctr"/>
            <a:r>
              <a:rPr lang="en-US" altLang="ko-KR" sz="1600" dirty="0"/>
              <a:t>(9)</a:t>
            </a:r>
            <a:endParaRPr lang="ko-KR" altLang="en-US" sz="1600" dirty="0"/>
          </a:p>
        </p:txBody>
      </p:sp>
      <p:sp>
        <p:nvSpPr>
          <p:cNvPr id="10" name="Oval 9"/>
          <p:cNvSpPr/>
          <p:nvPr/>
        </p:nvSpPr>
        <p:spPr>
          <a:xfrm>
            <a:off x="8976320" y="4010097"/>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D</a:t>
            </a:r>
            <a:br>
              <a:rPr lang="en-US" altLang="ko-KR" sz="1600" dirty="0"/>
            </a:br>
            <a:r>
              <a:rPr lang="en-US" altLang="ko-KR" sz="1600" dirty="0"/>
              <a:t>(20)</a:t>
            </a:r>
            <a:endParaRPr lang="ko-KR" altLang="en-US" sz="1600" dirty="0"/>
          </a:p>
        </p:txBody>
      </p:sp>
      <p:cxnSp>
        <p:nvCxnSpPr>
          <p:cNvPr id="11" name="Straight Arrow Connector 10"/>
          <p:cNvCxnSpPr>
            <a:stCxn id="9" idx="6"/>
            <a:endCxn id="10" idx="3"/>
          </p:cNvCxnSpPr>
          <p:nvPr/>
        </p:nvCxnSpPr>
        <p:spPr>
          <a:xfrm flipV="1">
            <a:off x="7896201" y="4624724"/>
            <a:ext cx="1185573" cy="10042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275521" y="4545511"/>
            <a:ext cx="301686" cy="369332"/>
          </a:xfrm>
          <a:prstGeom prst="rect">
            <a:avLst/>
          </a:prstGeom>
          <a:solidFill>
            <a:schemeClr val="bg1">
              <a:alpha val="50000"/>
            </a:schemeClr>
          </a:solidFill>
        </p:spPr>
        <p:txBody>
          <a:bodyPr wrap="none" rtlCol="0">
            <a:spAutoFit/>
          </a:bodyPr>
          <a:lstStyle/>
          <a:p>
            <a:r>
              <a:rPr lang="en-US" altLang="ko-KR" b="1" dirty="0"/>
              <a:t>4</a:t>
            </a:r>
            <a:endParaRPr lang="ko-KR" altLang="en-US" b="1" dirty="0"/>
          </a:p>
        </p:txBody>
      </p:sp>
      <p:cxnSp>
        <p:nvCxnSpPr>
          <p:cNvPr id="15" name="Straight Arrow Connector 14"/>
          <p:cNvCxnSpPr>
            <a:stCxn id="8" idx="6"/>
            <a:endCxn id="10" idx="1"/>
          </p:cNvCxnSpPr>
          <p:nvPr/>
        </p:nvCxnSpPr>
        <p:spPr>
          <a:xfrm>
            <a:off x="8459201" y="3372628"/>
            <a:ext cx="622572" cy="74292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589784" y="3548001"/>
            <a:ext cx="418704" cy="369332"/>
          </a:xfrm>
          <a:prstGeom prst="rect">
            <a:avLst/>
          </a:prstGeom>
          <a:solidFill>
            <a:schemeClr val="bg1">
              <a:alpha val="50000"/>
            </a:schemeClr>
          </a:solidFill>
        </p:spPr>
        <p:txBody>
          <a:bodyPr wrap="none" rtlCol="0">
            <a:spAutoFit/>
          </a:bodyPr>
          <a:lstStyle/>
          <a:p>
            <a:r>
              <a:rPr lang="en-US" altLang="ko-KR" b="1" dirty="0"/>
              <a:t>20</a:t>
            </a:r>
            <a:endParaRPr lang="ko-KR" altLang="en-US" b="1" dirty="0"/>
          </a:p>
        </p:txBody>
      </p:sp>
      <p:cxnSp>
        <p:nvCxnSpPr>
          <p:cNvPr id="19" name="Straight Arrow Connector 18"/>
          <p:cNvCxnSpPr>
            <a:stCxn id="8" idx="3"/>
            <a:endCxn id="9" idx="0"/>
          </p:cNvCxnSpPr>
          <p:nvPr/>
        </p:nvCxnSpPr>
        <p:spPr>
          <a:xfrm flipH="1">
            <a:off x="7536160" y="3627214"/>
            <a:ext cx="308414" cy="737890"/>
          </a:xfrm>
          <a:prstGeom prst="straightConnector1">
            <a:avLst/>
          </a:prstGeom>
          <a:ln w="63500" cmpd="db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523652" y="3786209"/>
            <a:ext cx="301686" cy="369332"/>
          </a:xfrm>
          <a:prstGeom prst="rect">
            <a:avLst/>
          </a:prstGeom>
          <a:solidFill>
            <a:schemeClr val="bg1">
              <a:alpha val="50000"/>
            </a:schemeClr>
          </a:solidFill>
        </p:spPr>
        <p:txBody>
          <a:bodyPr wrap="none" rtlCol="0">
            <a:spAutoFit/>
          </a:bodyPr>
          <a:lstStyle/>
          <a:p>
            <a:r>
              <a:rPr lang="en-US" altLang="ko-KR" b="1" dirty="0"/>
              <a:t>9</a:t>
            </a:r>
            <a:endParaRPr lang="ko-KR" altLang="en-US" b="1" dirty="0"/>
          </a:p>
        </p:txBody>
      </p:sp>
      <p:sp>
        <p:nvSpPr>
          <p:cNvPr id="23" name="Rectangular Callout 22"/>
          <p:cNvSpPr/>
          <p:nvPr/>
        </p:nvSpPr>
        <p:spPr>
          <a:xfrm>
            <a:off x="6672064" y="5373216"/>
            <a:ext cx="1512168" cy="1008112"/>
          </a:xfrm>
          <a:prstGeom prst="wedgeRectCallout">
            <a:avLst>
              <a:gd name="adj1" fmla="val 2903"/>
              <a:gd name="adj2" fmla="val -8940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Somehow, I know it takes 9 to reach 3</a:t>
            </a:r>
            <a:endParaRPr lang="ko-KR" altLang="en-US" dirty="0"/>
          </a:p>
        </p:txBody>
      </p:sp>
      <p:sp>
        <p:nvSpPr>
          <p:cNvPr id="25" name="Rectangular Callout 24"/>
          <p:cNvSpPr/>
          <p:nvPr/>
        </p:nvSpPr>
        <p:spPr>
          <a:xfrm>
            <a:off x="8770487" y="5107017"/>
            <a:ext cx="1512168" cy="1274311"/>
          </a:xfrm>
          <a:prstGeom prst="wedgeRectCallout">
            <a:avLst>
              <a:gd name="adj1" fmla="val 2903"/>
              <a:gd name="adj2" fmla="val -8940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Will I update the time 20 with time 9+4?</a:t>
            </a:r>
            <a:endParaRPr lang="ko-KR" altLang="en-US" dirty="0"/>
          </a:p>
        </p:txBody>
      </p:sp>
      <p:sp>
        <p:nvSpPr>
          <p:cNvPr id="24" name="Rectangular Callout 23"/>
          <p:cNvSpPr/>
          <p:nvPr/>
        </p:nvSpPr>
        <p:spPr>
          <a:xfrm>
            <a:off x="5231904" y="2708921"/>
            <a:ext cx="2196244" cy="1077289"/>
          </a:xfrm>
          <a:prstGeom prst="wedgeRectCallout">
            <a:avLst>
              <a:gd name="adj1" fmla="val -52089"/>
              <a:gd name="adj2" fmla="val 12004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Retrieving minimum distance from a list. Does that ring a bell?</a:t>
            </a:r>
            <a:endParaRPr lang="ko-KR" altLang="en-US" dirty="0"/>
          </a:p>
        </p:txBody>
      </p:sp>
      <p:sp>
        <p:nvSpPr>
          <p:cNvPr id="27" name="Rectangular Callout 26"/>
          <p:cNvSpPr/>
          <p:nvPr/>
        </p:nvSpPr>
        <p:spPr>
          <a:xfrm>
            <a:off x="4338449" y="1139701"/>
            <a:ext cx="2196244" cy="433725"/>
          </a:xfrm>
          <a:prstGeom prst="wedgeRectCallout">
            <a:avLst>
              <a:gd name="adj1" fmla="val -93724"/>
              <a:gd name="adj2" fmla="val 3919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err="1"/>
              <a:t>Memoization</a:t>
            </a:r>
            <a:r>
              <a:rPr lang="en-US" altLang="ko-KR" dirty="0"/>
              <a:t> Table</a:t>
            </a:r>
            <a:endParaRPr lang="ko-KR" altLang="en-US" dirty="0"/>
          </a:p>
        </p:txBody>
      </p:sp>
    </p:spTree>
    <p:extLst>
      <p:ext uri="{BB962C8B-B14F-4D97-AF65-F5344CB8AC3E}">
        <p14:creationId xmlns:p14="http://schemas.microsoft.com/office/powerpoint/2010/main" val="613612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4" grpId="0" animBg="1"/>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Progress of </a:t>
            </a:r>
            <a:r>
              <a:rPr lang="en-US" altLang="ko-KR" dirty="0" err="1" smtClean="0"/>
              <a:t>Dijkstra’s</a:t>
            </a:r>
            <a:r>
              <a:rPr lang="en-US" altLang="ko-KR" dirty="0" smtClean="0"/>
              <a:t> algorithm (1)</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16</a:t>
            </a:fld>
            <a:endParaRPr lang="ko-KR" altLang="en-US"/>
          </a:p>
        </p:txBody>
      </p:sp>
      <p:sp>
        <p:nvSpPr>
          <p:cNvPr id="6" name="Oval 5"/>
          <p:cNvSpPr/>
          <p:nvPr/>
        </p:nvSpPr>
        <p:spPr>
          <a:xfrm>
            <a:off x="1703512" y="2180246"/>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S</a:t>
            </a:r>
          </a:p>
          <a:p>
            <a:pPr algn="ctr"/>
            <a:r>
              <a:rPr lang="en-US" altLang="ko-KR" sz="1600" dirty="0"/>
              <a:t>(0)</a:t>
            </a:r>
            <a:endParaRPr lang="ko-KR" altLang="en-US" sz="1600" dirty="0"/>
          </a:p>
        </p:txBody>
      </p:sp>
      <mc:AlternateContent xmlns:mc="http://schemas.openxmlformats.org/markup-compatibility/2006" xmlns:a14="http://schemas.microsoft.com/office/drawing/2010/main">
        <mc:Choice Requires="a14">
          <p:sp>
            <p:nvSpPr>
              <p:cNvPr id="7" name="Oval 6"/>
              <p:cNvSpPr/>
              <p:nvPr/>
            </p:nvSpPr>
            <p:spPr>
              <a:xfrm>
                <a:off x="3105993" y="3124734"/>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1</a:t>
                </a:r>
              </a:p>
              <a:p>
                <a:pPr algn="ctr"/>
                <a:r>
                  <a:rPr lang="en-US" altLang="ko-KR" sz="1600" dirty="0"/>
                  <a:t>(</a:t>
                </a:r>
                <a14:m>
                  <m:oMath xmlns:m="http://schemas.openxmlformats.org/officeDocument/2006/math">
                    <m:r>
                      <a:rPr lang="en-US" altLang="ko-KR" sz="1600" i="1">
                        <a:latin typeface="Cambria Math"/>
                        <a:ea typeface="Cambria Math"/>
                      </a:rPr>
                      <m:t>∞</m:t>
                    </m:r>
                  </m:oMath>
                </a14:m>
                <a:r>
                  <a:rPr lang="en-US" altLang="ko-KR" sz="1600" dirty="0"/>
                  <a:t>)</a:t>
                </a:r>
                <a:endParaRPr lang="ko-KR" altLang="en-US" sz="1600" dirty="0"/>
              </a:p>
            </p:txBody>
          </p:sp>
        </mc:Choice>
        <mc:Fallback xmlns="">
          <p:sp>
            <p:nvSpPr>
              <p:cNvPr id="7" name="Oval 6"/>
              <p:cNvSpPr>
                <a:spLocks noRot="1" noChangeAspect="1" noMove="1" noResize="1" noEditPoints="1" noAdjustHandles="1" noChangeArrowheads="1" noChangeShapeType="1" noTextEdit="1"/>
              </p:cNvSpPr>
              <p:nvPr/>
            </p:nvSpPr>
            <p:spPr>
              <a:xfrm>
                <a:off x="3105993" y="3124734"/>
                <a:ext cx="720080" cy="720080"/>
              </a:xfrm>
              <a:prstGeom prst="ellipse">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4618161" y="2520653"/>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2</a:t>
                </a:r>
              </a:p>
              <a:p>
                <a:pPr algn="ctr"/>
                <a:r>
                  <a:rPr lang="en-US" altLang="ko-KR" sz="1600" dirty="0"/>
                  <a:t>(</a:t>
                </a:r>
                <a14:m>
                  <m:oMath xmlns:m="http://schemas.openxmlformats.org/officeDocument/2006/math">
                    <m:r>
                      <a:rPr lang="en-US" altLang="ko-KR" sz="1600" i="1">
                        <a:latin typeface="Cambria Math"/>
                        <a:ea typeface="Cambria Math"/>
                      </a:rPr>
                      <m:t>∞</m:t>
                    </m:r>
                  </m:oMath>
                </a14:m>
                <a:r>
                  <a:rPr lang="en-US" altLang="ko-KR" sz="1600" dirty="0"/>
                  <a:t>)</a:t>
                </a:r>
                <a:endParaRPr lang="ko-KR" altLang="en-US" sz="1600" dirty="0"/>
              </a:p>
            </p:txBody>
          </p:sp>
        </mc:Choice>
        <mc:Fallback xmlns="">
          <p:sp>
            <p:nvSpPr>
              <p:cNvPr id="8" name="Oval 7"/>
              <p:cNvSpPr>
                <a:spLocks noRot="1" noChangeAspect="1" noMove="1" noResize="1" noEditPoints="1" noAdjustHandles="1" noChangeArrowheads="1" noChangeShapeType="1" noTextEdit="1"/>
              </p:cNvSpPr>
              <p:nvPr/>
            </p:nvSpPr>
            <p:spPr>
              <a:xfrm>
                <a:off x="4618161" y="2520653"/>
                <a:ext cx="720080" cy="720080"/>
              </a:xfrm>
              <a:prstGeom prst="ellipse">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3322017" y="4653136"/>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3</a:t>
                </a:r>
              </a:p>
              <a:p>
                <a:pPr algn="ctr"/>
                <a:r>
                  <a:rPr lang="en-US" altLang="ko-KR" sz="1600" dirty="0"/>
                  <a:t>(</a:t>
                </a:r>
                <a14:m>
                  <m:oMath xmlns:m="http://schemas.openxmlformats.org/officeDocument/2006/math">
                    <m:r>
                      <a:rPr lang="en-US" altLang="ko-KR" sz="1600" i="1">
                        <a:latin typeface="Cambria Math"/>
                        <a:ea typeface="Cambria Math"/>
                      </a:rPr>
                      <m:t>∞</m:t>
                    </m:r>
                  </m:oMath>
                </a14:m>
                <a:r>
                  <a:rPr lang="en-US" altLang="ko-KR" sz="1600" dirty="0"/>
                  <a:t>)</a:t>
                </a:r>
                <a:endParaRPr lang="ko-KR" altLang="en-US" sz="1600" dirty="0"/>
              </a:p>
            </p:txBody>
          </p:sp>
        </mc:Choice>
        <mc:Fallback xmlns="">
          <p:sp>
            <p:nvSpPr>
              <p:cNvPr id="9" name="Oval 8"/>
              <p:cNvSpPr>
                <a:spLocks noRot="1" noChangeAspect="1" noMove="1" noResize="1" noEditPoints="1" noAdjustHandles="1" noChangeArrowheads="1" noChangeShapeType="1" noTextEdit="1"/>
              </p:cNvSpPr>
              <p:nvPr/>
            </p:nvSpPr>
            <p:spPr>
              <a:xfrm>
                <a:off x="3322017" y="4653136"/>
                <a:ext cx="720080" cy="720080"/>
              </a:xfrm>
              <a:prstGeom prst="ellipse">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5122217" y="4298129"/>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D</a:t>
                </a:r>
                <a:br>
                  <a:rPr lang="en-US" altLang="ko-KR" sz="1600" dirty="0"/>
                </a:br>
                <a:r>
                  <a:rPr lang="en-US" altLang="ko-KR" sz="1600" dirty="0"/>
                  <a:t>(</a:t>
                </a:r>
                <a14:m>
                  <m:oMath xmlns:m="http://schemas.openxmlformats.org/officeDocument/2006/math">
                    <m:r>
                      <a:rPr lang="en-US" altLang="ko-KR" sz="1600" i="1">
                        <a:latin typeface="Cambria Math"/>
                        <a:ea typeface="Cambria Math"/>
                      </a:rPr>
                      <m:t>∞</m:t>
                    </m:r>
                  </m:oMath>
                </a14:m>
                <a:r>
                  <a:rPr lang="en-US" altLang="ko-KR" sz="1600" dirty="0"/>
                  <a:t>)</a:t>
                </a:r>
                <a:endParaRPr lang="ko-KR" altLang="en-US" sz="1600" dirty="0"/>
              </a:p>
            </p:txBody>
          </p:sp>
        </mc:Choice>
        <mc:Fallback xmlns="">
          <p:sp>
            <p:nvSpPr>
              <p:cNvPr id="10" name="Oval 9"/>
              <p:cNvSpPr>
                <a:spLocks noRot="1" noChangeAspect="1" noMove="1" noResize="1" noEditPoints="1" noAdjustHandles="1" noChangeArrowheads="1" noChangeShapeType="1" noTextEdit="1"/>
              </p:cNvSpPr>
              <p:nvPr/>
            </p:nvSpPr>
            <p:spPr>
              <a:xfrm>
                <a:off x="5122217" y="4298129"/>
                <a:ext cx="720080" cy="720080"/>
              </a:xfrm>
              <a:prstGeom prst="ellipse">
                <a:avLst/>
              </a:prstGeom>
              <a:blipFill>
                <a:blip r:embed="rId6"/>
                <a:stretch>
                  <a:fillRect/>
                </a:stretch>
              </a:blipFill>
            </p:spPr>
            <p:txBody>
              <a:bodyPr/>
              <a:lstStyle/>
              <a:p>
                <a:r>
                  <a:rPr lang="ko-KR" altLang="en-US">
                    <a:noFill/>
                  </a:rPr>
                  <a:t> </a:t>
                </a:r>
              </a:p>
            </p:txBody>
          </p:sp>
        </mc:Fallback>
      </mc:AlternateContent>
      <p:cxnSp>
        <p:nvCxnSpPr>
          <p:cNvPr id="11" name="Straight Arrow Connector 10"/>
          <p:cNvCxnSpPr>
            <a:stCxn id="6" idx="5"/>
            <a:endCxn id="7" idx="1"/>
          </p:cNvCxnSpPr>
          <p:nvPr/>
        </p:nvCxnSpPr>
        <p:spPr>
          <a:xfrm>
            <a:off x="2318140" y="2794873"/>
            <a:ext cx="893307" cy="43531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7"/>
            <a:endCxn id="8" idx="2"/>
          </p:cNvCxnSpPr>
          <p:nvPr/>
        </p:nvCxnSpPr>
        <p:spPr>
          <a:xfrm flipV="1">
            <a:off x="3720621" y="2880693"/>
            <a:ext cx="897541" cy="34949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5"/>
            <a:endCxn id="10" idx="2"/>
          </p:cNvCxnSpPr>
          <p:nvPr/>
        </p:nvCxnSpPr>
        <p:spPr>
          <a:xfrm>
            <a:off x="3720621" y="3739361"/>
            <a:ext cx="1401597" cy="91880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4"/>
            <a:endCxn id="9" idx="0"/>
          </p:cNvCxnSpPr>
          <p:nvPr/>
        </p:nvCxnSpPr>
        <p:spPr>
          <a:xfrm>
            <a:off x="3466033" y="3844814"/>
            <a:ext cx="216024" cy="80832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6"/>
            <a:endCxn id="10" idx="3"/>
          </p:cNvCxnSpPr>
          <p:nvPr/>
        </p:nvCxnSpPr>
        <p:spPr>
          <a:xfrm flipV="1">
            <a:off x="4042098" y="4912756"/>
            <a:ext cx="1185573" cy="10042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4"/>
            <a:endCxn id="10" idx="0"/>
          </p:cNvCxnSpPr>
          <p:nvPr/>
        </p:nvCxnSpPr>
        <p:spPr>
          <a:xfrm>
            <a:off x="4978201" y="3240733"/>
            <a:ext cx="504056" cy="105739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529929" y="2828318"/>
            <a:ext cx="301686" cy="369332"/>
          </a:xfrm>
          <a:prstGeom prst="rect">
            <a:avLst/>
          </a:prstGeom>
          <a:solidFill>
            <a:schemeClr val="bg1">
              <a:alpha val="50000"/>
            </a:schemeClr>
          </a:solidFill>
        </p:spPr>
        <p:txBody>
          <a:bodyPr wrap="none" rtlCol="0">
            <a:spAutoFit/>
          </a:bodyPr>
          <a:lstStyle/>
          <a:p>
            <a:r>
              <a:rPr lang="en-US" altLang="ko-KR" b="1" dirty="0"/>
              <a:t>3</a:t>
            </a:r>
            <a:endParaRPr lang="ko-KR" altLang="en-US" b="1" dirty="0"/>
          </a:p>
        </p:txBody>
      </p:sp>
      <p:sp>
        <p:nvSpPr>
          <p:cNvPr id="18" name="TextBox 17"/>
          <p:cNvSpPr txBox="1"/>
          <p:nvPr/>
        </p:nvSpPr>
        <p:spPr>
          <a:xfrm>
            <a:off x="3413584" y="4064309"/>
            <a:ext cx="301686" cy="369332"/>
          </a:xfrm>
          <a:prstGeom prst="rect">
            <a:avLst/>
          </a:prstGeom>
          <a:solidFill>
            <a:schemeClr val="bg1">
              <a:alpha val="50000"/>
            </a:schemeClr>
          </a:solidFill>
        </p:spPr>
        <p:txBody>
          <a:bodyPr wrap="none" rtlCol="0">
            <a:spAutoFit/>
          </a:bodyPr>
          <a:lstStyle/>
          <a:p>
            <a:r>
              <a:rPr lang="en-US" altLang="ko-KR" b="1" dirty="0"/>
              <a:t>6</a:t>
            </a:r>
            <a:endParaRPr lang="ko-KR" altLang="en-US" b="1" dirty="0"/>
          </a:p>
        </p:txBody>
      </p:sp>
      <p:sp>
        <p:nvSpPr>
          <p:cNvPr id="19" name="TextBox 18"/>
          <p:cNvSpPr txBox="1"/>
          <p:nvPr/>
        </p:nvSpPr>
        <p:spPr>
          <a:xfrm>
            <a:off x="4169390" y="3928797"/>
            <a:ext cx="418704" cy="369332"/>
          </a:xfrm>
          <a:prstGeom prst="rect">
            <a:avLst/>
          </a:prstGeom>
          <a:solidFill>
            <a:schemeClr val="bg1">
              <a:alpha val="50000"/>
            </a:schemeClr>
          </a:solidFill>
        </p:spPr>
        <p:txBody>
          <a:bodyPr wrap="none" rtlCol="0">
            <a:spAutoFit/>
          </a:bodyPr>
          <a:lstStyle/>
          <a:p>
            <a:r>
              <a:rPr lang="en-US" altLang="ko-KR" b="1" dirty="0"/>
              <a:t>15</a:t>
            </a:r>
            <a:endParaRPr lang="ko-KR" altLang="en-US" b="1" dirty="0"/>
          </a:p>
        </p:txBody>
      </p:sp>
      <p:sp>
        <p:nvSpPr>
          <p:cNvPr id="20" name="TextBox 19"/>
          <p:cNvSpPr txBox="1"/>
          <p:nvPr/>
        </p:nvSpPr>
        <p:spPr>
          <a:xfrm>
            <a:off x="4421418" y="4833543"/>
            <a:ext cx="301686" cy="369332"/>
          </a:xfrm>
          <a:prstGeom prst="rect">
            <a:avLst/>
          </a:prstGeom>
          <a:solidFill>
            <a:schemeClr val="bg1">
              <a:alpha val="50000"/>
            </a:schemeClr>
          </a:solidFill>
        </p:spPr>
        <p:txBody>
          <a:bodyPr wrap="none" rtlCol="0">
            <a:spAutoFit/>
          </a:bodyPr>
          <a:lstStyle/>
          <a:p>
            <a:r>
              <a:rPr lang="en-US" altLang="ko-KR" b="1" dirty="0"/>
              <a:t>4</a:t>
            </a:r>
            <a:endParaRPr lang="ko-KR" altLang="en-US" b="1" dirty="0"/>
          </a:p>
        </p:txBody>
      </p:sp>
      <p:sp>
        <p:nvSpPr>
          <p:cNvPr id="21" name="TextBox 20"/>
          <p:cNvSpPr txBox="1"/>
          <p:nvPr/>
        </p:nvSpPr>
        <p:spPr>
          <a:xfrm>
            <a:off x="4008929" y="2884294"/>
            <a:ext cx="301686" cy="369332"/>
          </a:xfrm>
          <a:prstGeom prst="rect">
            <a:avLst/>
          </a:prstGeom>
          <a:solidFill>
            <a:schemeClr val="bg1">
              <a:alpha val="50000"/>
            </a:schemeClr>
          </a:solidFill>
        </p:spPr>
        <p:txBody>
          <a:bodyPr wrap="none" rtlCol="0">
            <a:spAutoFit/>
          </a:bodyPr>
          <a:lstStyle/>
          <a:p>
            <a:r>
              <a:rPr lang="en-US" altLang="ko-KR" b="1" dirty="0"/>
              <a:t>5</a:t>
            </a:r>
            <a:endParaRPr lang="ko-KR" altLang="en-US" b="1" dirty="0"/>
          </a:p>
        </p:txBody>
      </p:sp>
      <p:sp>
        <p:nvSpPr>
          <p:cNvPr id="22" name="TextBox 21"/>
          <p:cNvSpPr txBox="1"/>
          <p:nvPr/>
        </p:nvSpPr>
        <p:spPr>
          <a:xfrm>
            <a:off x="5122217" y="3484774"/>
            <a:ext cx="301686" cy="369332"/>
          </a:xfrm>
          <a:prstGeom prst="rect">
            <a:avLst/>
          </a:prstGeom>
          <a:solidFill>
            <a:schemeClr val="bg1">
              <a:alpha val="50000"/>
            </a:schemeClr>
          </a:solidFill>
        </p:spPr>
        <p:txBody>
          <a:bodyPr wrap="none" rtlCol="0">
            <a:spAutoFit/>
          </a:bodyPr>
          <a:lstStyle/>
          <a:p>
            <a:r>
              <a:rPr lang="en-US" altLang="ko-KR" b="1" dirty="0"/>
              <a:t>7</a:t>
            </a:r>
            <a:endParaRPr lang="ko-KR" altLang="en-US" b="1" dirty="0"/>
          </a:p>
        </p:txBody>
      </p:sp>
      <p:sp>
        <p:nvSpPr>
          <p:cNvPr id="25" name="Freeform 24"/>
          <p:cNvSpPr/>
          <p:nvPr/>
        </p:nvSpPr>
        <p:spPr>
          <a:xfrm>
            <a:off x="2282393" y="2236668"/>
            <a:ext cx="3601288" cy="2127902"/>
          </a:xfrm>
          <a:custGeom>
            <a:avLst/>
            <a:gdLst>
              <a:gd name="connsiteX0" fmla="*/ 0 w 3601288"/>
              <a:gd name="connsiteY0" fmla="*/ 0 h 2127902"/>
              <a:gd name="connsiteX1" fmla="*/ 2247544 w 3601288"/>
              <a:gd name="connsiteY1" fmla="*/ 34183 h 2127902"/>
              <a:gd name="connsiteX2" fmla="*/ 3520867 w 3601288"/>
              <a:gd name="connsiteY2" fmla="*/ 205099 h 2127902"/>
              <a:gd name="connsiteX3" fmla="*/ 3469592 w 3601288"/>
              <a:gd name="connsiteY3" fmla="*/ 2127902 h 2127902"/>
            </a:gdLst>
            <a:ahLst/>
            <a:cxnLst>
              <a:cxn ang="0">
                <a:pos x="connsiteX0" y="connsiteY0"/>
              </a:cxn>
              <a:cxn ang="0">
                <a:pos x="connsiteX1" y="connsiteY1"/>
              </a:cxn>
              <a:cxn ang="0">
                <a:pos x="connsiteX2" y="connsiteY2"/>
              </a:cxn>
              <a:cxn ang="0">
                <a:pos x="connsiteX3" y="connsiteY3"/>
              </a:cxn>
            </a:cxnLst>
            <a:rect l="l" t="t" r="r" b="b"/>
            <a:pathLst>
              <a:path w="3601288" h="2127902">
                <a:moveTo>
                  <a:pt x="0" y="0"/>
                </a:moveTo>
                <a:cubicBezTo>
                  <a:pt x="830366" y="0"/>
                  <a:pt x="1660733" y="0"/>
                  <a:pt x="2247544" y="34183"/>
                </a:cubicBezTo>
                <a:cubicBezTo>
                  <a:pt x="2834355" y="68366"/>
                  <a:pt x="3317192" y="-143854"/>
                  <a:pt x="3520867" y="205099"/>
                </a:cubicBezTo>
                <a:cubicBezTo>
                  <a:pt x="3724542" y="554052"/>
                  <a:pt x="3478138" y="1813132"/>
                  <a:pt x="3469592" y="212790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graphicFrame>
            <p:nvGraphicFramePr>
              <p:cNvPr id="26" name="Table 25"/>
              <p:cNvGraphicFramePr>
                <a:graphicFrameLocks noGrp="1"/>
              </p:cNvGraphicFramePr>
              <p:nvPr>
                <p:extLst/>
              </p:nvPr>
            </p:nvGraphicFramePr>
            <p:xfrm>
              <a:off x="2063552" y="5589240"/>
              <a:ext cx="3487008" cy="741680"/>
            </p:xfrm>
            <a:graphic>
              <a:graphicData uri="http://schemas.openxmlformats.org/drawingml/2006/table">
                <a:tbl>
                  <a:tblPr firstRow="1" bandRow="1">
                    <a:tableStyleId>{5C22544A-7EE6-4342-B048-85BDC9FD1C3A}</a:tableStyleId>
                  </a:tblPr>
                  <a:tblGrid>
                    <a:gridCol w="581168">
                      <a:extLst>
                        <a:ext uri="{9D8B030D-6E8A-4147-A177-3AD203B41FA5}">
                          <a16:colId xmlns:a16="http://schemas.microsoft.com/office/drawing/2014/main" val="20000"/>
                        </a:ext>
                      </a:extLst>
                    </a:gridCol>
                    <a:gridCol w="581168">
                      <a:extLst>
                        <a:ext uri="{9D8B030D-6E8A-4147-A177-3AD203B41FA5}">
                          <a16:colId xmlns:a16="http://schemas.microsoft.com/office/drawing/2014/main" val="20001"/>
                        </a:ext>
                      </a:extLst>
                    </a:gridCol>
                    <a:gridCol w="581168">
                      <a:extLst>
                        <a:ext uri="{9D8B030D-6E8A-4147-A177-3AD203B41FA5}">
                          <a16:colId xmlns:a16="http://schemas.microsoft.com/office/drawing/2014/main" val="20002"/>
                        </a:ext>
                      </a:extLst>
                    </a:gridCol>
                    <a:gridCol w="581168">
                      <a:extLst>
                        <a:ext uri="{9D8B030D-6E8A-4147-A177-3AD203B41FA5}">
                          <a16:colId xmlns:a16="http://schemas.microsoft.com/office/drawing/2014/main" val="20003"/>
                        </a:ext>
                      </a:extLst>
                    </a:gridCol>
                    <a:gridCol w="581168">
                      <a:extLst>
                        <a:ext uri="{9D8B030D-6E8A-4147-A177-3AD203B41FA5}">
                          <a16:colId xmlns:a16="http://schemas.microsoft.com/office/drawing/2014/main" val="20004"/>
                        </a:ext>
                      </a:extLst>
                    </a:gridCol>
                    <a:gridCol w="581168">
                      <a:extLst>
                        <a:ext uri="{9D8B030D-6E8A-4147-A177-3AD203B41FA5}">
                          <a16:colId xmlns:a16="http://schemas.microsoft.com/office/drawing/2014/main" val="20005"/>
                        </a:ext>
                      </a:extLst>
                    </a:gridCol>
                  </a:tblGrid>
                  <a:tr h="370840">
                    <a:tc>
                      <a:txBody>
                        <a:bodyPr/>
                        <a:lstStyle/>
                        <a:p>
                          <a:pPr algn="ctr" latinLnBrk="1"/>
                          <a:r>
                            <a:rPr lang="en-US" altLang="ko-KR" dirty="0" smtClean="0"/>
                            <a:t>V</a:t>
                          </a:r>
                          <a:endParaRPr lang="ko-KR" altLang="en-US" dirty="0"/>
                        </a:p>
                      </a:txBody>
                      <a:tcPr anchor="ctr"/>
                    </a:tc>
                    <a:tc>
                      <a:txBody>
                        <a:bodyPr/>
                        <a:lstStyle/>
                        <a:p>
                          <a:pPr algn="ctr" latinLnBrk="1"/>
                          <a:r>
                            <a:rPr lang="en-US" altLang="ko-KR" dirty="0" smtClean="0"/>
                            <a:t>S</a:t>
                          </a:r>
                          <a:endParaRPr lang="ko-KR" altLang="en-US" dirty="0"/>
                        </a:p>
                      </a:txBody>
                      <a:tcPr anchor="ctr"/>
                    </a:tc>
                    <a:tc>
                      <a:txBody>
                        <a:bodyPr/>
                        <a:lstStyle/>
                        <a:p>
                          <a:pPr algn="ctr" latinLnBrk="1"/>
                          <a:r>
                            <a:rPr lang="en-US" altLang="ko-KR" dirty="0" smtClean="0"/>
                            <a:t>1</a:t>
                          </a:r>
                          <a:endParaRPr lang="ko-KR" altLang="en-US" dirty="0"/>
                        </a:p>
                      </a:txBody>
                      <a:tcPr anchor="ctr"/>
                    </a:tc>
                    <a:tc>
                      <a:txBody>
                        <a:bodyPr/>
                        <a:lstStyle/>
                        <a:p>
                          <a:pPr algn="ctr" latinLnBrk="1"/>
                          <a:r>
                            <a:rPr lang="en-US" altLang="ko-KR" dirty="0" smtClean="0"/>
                            <a:t>2</a:t>
                          </a:r>
                          <a:endParaRPr lang="ko-KR" altLang="en-US" dirty="0"/>
                        </a:p>
                      </a:txBody>
                      <a:tcPr anchor="ctr"/>
                    </a:tc>
                    <a:tc>
                      <a:txBody>
                        <a:bodyPr/>
                        <a:lstStyle/>
                        <a:p>
                          <a:pPr algn="ctr" latinLnBrk="1"/>
                          <a:r>
                            <a:rPr lang="en-US" altLang="ko-KR" dirty="0" smtClean="0"/>
                            <a:t>3</a:t>
                          </a:r>
                          <a:endParaRPr lang="ko-KR" altLang="en-US" dirty="0"/>
                        </a:p>
                      </a:txBody>
                      <a:tcPr anchor="ctr"/>
                    </a:tc>
                    <a:tc>
                      <a:txBody>
                        <a:bodyPr/>
                        <a:lstStyle/>
                        <a:p>
                          <a:pPr algn="ctr" latinLnBrk="1"/>
                          <a:r>
                            <a:rPr lang="en-US" altLang="ko-KR" dirty="0" smtClean="0"/>
                            <a:t>D</a:t>
                          </a:r>
                          <a:endParaRPr lang="ko-KR" altLang="en-US" dirty="0"/>
                        </a:p>
                      </a:txBody>
                      <a:tcPr anchor="ctr"/>
                    </a:tc>
                    <a:extLst>
                      <a:ext uri="{0D108BD9-81ED-4DB2-BD59-A6C34878D82A}">
                        <a16:rowId xmlns:a16="http://schemas.microsoft.com/office/drawing/2014/main" val="10000"/>
                      </a:ext>
                    </a:extLst>
                  </a:tr>
                  <a:tr h="370840">
                    <a:tc>
                      <a:txBody>
                        <a:bodyPr/>
                        <a:lstStyle/>
                        <a:p>
                          <a:pPr algn="ctr" latinLnBrk="1"/>
                          <a:r>
                            <a:rPr lang="en-US" altLang="ko-KR" dirty="0" err="1" smtClean="0"/>
                            <a:t>Dist</a:t>
                          </a:r>
                          <a:endParaRPr lang="ko-KR" altLang="en-US" dirty="0"/>
                        </a:p>
                      </a:txBody>
                      <a:tcPr anchor="ctr"/>
                    </a:tc>
                    <a:tc>
                      <a:txBody>
                        <a:bodyPr/>
                        <a:lstStyle/>
                        <a:p>
                          <a:pPr algn="ctr" latinLnBrk="1"/>
                          <a:r>
                            <a:rPr lang="en-US" altLang="ko-KR" dirty="0" smtClean="0"/>
                            <a:t>0</a:t>
                          </a:r>
                          <a:endParaRPr lang="ko-KR" altLang="en-US"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i="1" smtClean="0">
                                    <a:latin typeface="Cambria Math"/>
                                    <a:ea typeface="Cambria Math"/>
                                  </a:rPr>
                                  <m:t>∞</m:t>
                                </m:r>
                              </m:oMath>
                            </m:oMathPara>
                          </a14:m>
                          <a:endParaRPr lang="ko-KR" altLang="en-US"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i="1" smtClean="0">
                                    <a:latin typeface="Cambria Math"/>
                                    <a:ea typeface="Cambria Math"/>
                                  </a:rPr>
                                  <m:t>∞</m:t>
                                </m:r>
                              </m:oMath>
                            </m:oMathPara>
                          </a14:m>
                          <a:endParaRPr lang="ko-KR" altLang="en-US"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i="1" smtClean="0">
                                    <a:latin typeface="Cambria Math"/>
                                    <a:ea typeface="Cambria Math"/>
                                  </a:rPr>
                                  <m:t>∞</m:t>
                                </m:r>
                              </m:oMath>
                            </m:oMathPara>
                          </a14:m>
                          <a:endParaRPr lang="ko-KR" altLang="en-US"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i="1" smtClean="0">
                                    <a:latin typeface="Cambria Math"/>
                                    <a:ea typeface="Cambria Math"/>
                                  </a:rPr>
                                  <m:t>∞</m:t>
                                </m:r>
                              </m:oMath>
                            </m:oMathPara>
                          </a14:m>
                          <a:endParaRPr lang="ko-KR" altLang="en-US" dirty="0"/>
                        </a:p>
                      </a:txBody>
                      <a:tcPr anchor="ctr"/>
                    </a:tc>
                    <a:extLst>
                      <a:ext uri="{0D108BD9-81ED-4DB2-BD59-A6C34878D82A}">
                        <a16:rowId xmlns:a16="http://schemas.microsoft.com/office/drawing/2014/main" val="10001"/>
                      </a:ext>
                    </a:extLst>
                  </a:tr>
                </a:tbl>
              </a:graphicData>
            </a:graphic>
          </p:graphicFrame>
        </mc:Choice>
        <mc:Fallback xmlns="">
          <p:graphicFrame>
            <p:nvGraphicFramePr>
              <p:cNvPr id="26" name="Table 25"/>
              <p:cNvGraphicFramePr>
                <a:graphicFrameLocks noGrp="1"/>
              </p:cNvGraphicFramePr>
              <p:nvPr>
                <p:extLst/>
              </p:nvPr>
            </p:nvGraphicFramePr>
            <p:xfrm>
              <a:off x="2063552" y="5589240"/>
              <a:ext cx="3487008" cy="1010920"/>
            </p:xfrm>
            <a:graphic>
              <a:graphicData uri="http://schemas.openxmlformats.org/drawingml/2006/table">
                <a:tbl>
                  <a:tblPr firstRow="1" bandRow="1">
                    <a:tableStyleId>{5C22544A-7EE6-4342-B048-85BDC9FD1C3A}</a:tableStyleId>
                  </a:tblPr>
                  <a:tblGrid>
                    <a:gridCol w="581168">
                      <a:extLst>
                        <a:ext uri="{9D8B030D-6E8A-4147-A177-3AD203B41FA5}">
                          <a16:colId xmlns:a16="http://schemas.microsoft.com/office/drawing/2014/main" val="20000"/>
                        </a:ext>
                      </a:extLst>
                    </a:gridCol>
                    <a:gridCol w="581168">
                      <a:extLst>
                        <a:ext uri="{9D8B030D-6E8A-4147-A177-3AD203B41FA5}">
                          <a16:colId xmlns:a16="http://schemas.microsoft.com/office/drawing/2014/main" val="20001"/>
                        </a:ext>
                      </a:extLst>
                    </a:gridCol>
                    <a:gridCol w="581168">
                      <a:extLst>
                        <a:ext uri="{9D8B030D-6E8A-4147-A177-3AD203B41FA5}">
                          <a16:colId xmlns:a16="http://schemas.microsoft.com/office/drawing/2014/main" val="20002"/>
                        </a:ext>
                      </a:extLst>
                    </a:gridCol>
                    <a:gridCol w="581168">
                      <a:extLst>
                        <a:ext uri="{9D8B030D-6E8A-4147-A177-3AD203B41FA5}">
                          <a16:colId xmlns:a16="http://schemas.microsoft.com/office/drawing/2014/main" val="20003"/>
                        </a:ext>
                      </a:extLst>
                    </a:gridCol>
                    <a:gridCol w="581168">
                      <a:extLst>
                        <a:ext uri="{9D8B030D-6E8A-4147-A177-3AD203B41FA5}">
                          <a16:colId xmlns:a16="http://schemas.microsoft.com/office/drawing/2014/main" val="20004"/>
                        </a:ext>
                      </a:extLst>
                    </a:gridCol>
                    <a:gridCol w="581168">
                      <a:extLst>
                        <a:ext uri="{9D8B030D-6E8A-4147-A177-3AD203B41FA5}">
                          <a16:colId xmlns:a16="http://schemas.microsoft.com/office/drawing/2014/main" val="20005"/>
                        </a:ext>
                      </a:extLst>
                    </a:gridCol>
                  </a:tblGrid>
                  <a:tr h="370840">
                    <a:tc>
                      <a:txBody>
                        <a:bodyPr/>
                        <a:lstStyle/>
                        <a:p>
                          <a:pPr algn="ctr" latinLnBrk="1"/>
                          <a:r>
                            <a:rPr lang="en-US" altLang="ko-KR" dirty="0" smtClean="0"/>
                            <a:t>V</a:t>
                          </a:r>
                          <a:endParaRPr lang="ko-KR" altLang="en-US" dirty="0"/>
                        </a:p>
                      </a:txBody>
                      <a:tcPr anchor="ctr"/>
                    </a:tc>
                    <a:tc>
                      <a:txBody>
                        <a:bodyPr/>
                        <a:lstStyle/>
                        <a:p>
                          <a:pPr algn="ctr" latinLnBrk="1"/>
                          <a:r>
                            <a:rPr lang="en-US" altLang="ko-KR" dirty="0" smtClean="0"/>
                            <a:t>S</a:t>
                          </a:r>
                          <a:endParaRPr lang="ko-KR" altLang="en-US" dirty="0"/>
                        </a:p>
                      </a:txBody>
                      <a:tcPr anchor="ctr"/>
                    </a:tc>
                    <a:tc>
                      <a:txBody>
                        <a:bodyPr/>
                        <a:lstStyle/>
                        <a:p>
                          <a:pPr algn="ctr" latinLnBrk="1"/>
                          <a:r>
                            <a:rPr lang="en-US" altLang="ko-KR" dirty="0" smtClean="0"/>
                            <a:t>1</a:t>
                          </a:r>
                          <a:endParaRPr lang="ko-KR" altLang="en-US" dirty="0"/>
                        </a:p>
                      </a:txBody>
                      <a:tcPr anchor="ctr"/>
                    </a:tc>
                    <a:tc>
                      <a:txBody>
                        <a:bodyPr/>
                        <a:lstStyle/>
                        <a:p>
                          <a:pPr algn="ctr" latinLnBrk="1"/>
                          <a:r>
                            <a:rPr lang="en-US" altLang="ko-KR" dirty="0" smtClean="0"/>
                            <a:t>2</a:t>
                          </a:r>
                          <a:endParaRPr lang="ko-KR" altLang="en-US" dirty="0"/>
                        </a:p>
                      </a:txBody>
                      <a:tcPr anchor="ctr"/>
                    </a:tc>
                    <a:tc>
                      <a:txBody>
                        <a:bodyPr/>
                        <a:lstStyle/>
                        <a:p>
                          <a:pPr algn="ctr" latinLnBrk="1"/>
                          <a:r>
                            <a:rPr lang="en-US" altLang="ko-KR" dirty="0" smtClean="0"/>
                            <a:t>3</a:t>
                          </a:r>
                          <a:endParaRPr lang="ko-KR" altLang="en-US" dirty="0"/>
                        </a:p>
                      </a:txBody>
                      <a:tcPr anchor="ctr"/>
                    </a:tc>
                    <a:tc>
                      <a:txBody>
                        <a:bodyPr/>
                        <a:lstStyle/>
                        <a:p>
                          <a:pPr algn="ctr" latinLnBrk="1"/>
                          <a:r>
                            <a:rPr lang="en-US" altLang="ko-KR" dirty="0" smtClean="0"/>
                            <a:t>D</a:t>
                          </a:r>
                          <a:endParaRPr lang="ko-KR" altLang="en-US" dirty="0"/>
                        </a:p>
                      </a:txBody>
                      <a:tcPr anchor="ctr"/>
                    </a:tc>
                    <a:extLst>
                      <a:ext uri="{0D108BD9-81ED-4DB2-BD59-A6C34878D82A}">
                        <a16:rowId xmlns:a16="http://schemas.microsoft.com/office/drawing/2014/main" val="10000"/>
                      </a:ext>
                    </a:extLst>
                  </a:tr>
                  <a:tr h="640080">
                    <a:tc>
                      <a:txBody>
                        <a:bodyPr/>
                        <a:lstStyle/>
                        <a:p>
                          <a:pPr algn="ctr" latinLnBrk="1"/>
                          <a:r>
                            <a:rPr lang="en-US" altLang="ko-KR" dirty="0" err="1" smtClean="0"/>
                            <a:t>Dist</a:t>
                          </a:r>
                          <a:endParaRPr lang="ko-KR" altLang="en-US" dirty="0"/>
                        </a:p>
                      </a:txBody>
                      <a:tcPr anchor="ctr"/>
                    </a:tc>
                    <a:tc>
                      <a:txBody>
                        <a:bodyPr/>
                        <a:lstStyle/>
                        <a:p>
                          <a:pPr algn="ctr" latinLnBrk="1"/>
                          <a:r>
                            <a:rPr lang="en-US" altLang="ko-KR" dirty="0" smtClean="0"/>
                            <a:t>0</a:t>
                          </a:r>
                          <a:endParaRPr lang="ko-KR" altLang="en-US" dirty="0"/>
                        </a:p>
                      </a:txBody>
                      <a:tcPr anchor="ctr"/>
                    </a:tc>
                    <a:tc>
                      <a:txBody>
                        <a:bodyPr/>
                        <a:lstStyle/>
                        <a:p>
                          <a:endParaRPr lang="ko-KR"/>
                        </a:p>
                      </a:txBody>
                      <a:tcPr anchor="ctr">
                        <a:blipFill>
                          <a:blip r:embed="rId7"/>
                          <a:stretch>
                            <a:fillRect l="-200000" t="-61321" r="-302083" b="-15094"/>
                          </a:stretch>
                        </a:blipFill>
                      </a:tcPr>
                    </a:tc>
                    <a:tc>
                      <a:txBody>
                        <a:bodyPr/>
                        <a:lstStyle/>
                        <a:p>
                          <a:endParaRPr lang="ko-KR"/>
                        </a:p>
                      </a:txBody>
                      <a:tcPr anchor="ctr">
                        <a:blipFill>
                          <a:blip r:embed="rId7"/>
                          <a:stretch>
                            <a:fillRect l="-303158" t="-61321" r="-205263" b="-15094"/>
                          </a:stretch>
                        </a:blipFill>
                      </a:tcPr>
                    </a:tc>
                    <a:tc>
                      <a:txBody>
                        <a:bodyPr/>
                        <a:lstStyle/>
                        <a:p>
                          <a:endParaRPr lang="ko-KR"/>
                        </a:p>
                      </a:txBody>
                      <a:tcPr anchor="ctr">
                        <a:blipFill>
                          <a:blip r:embed="rId7"/>
                          <a:stretch>
                            <a:fillRect l="-398958" t="-61321" r="-103125" b="-15094"/>
                          </a:stretch>
                        </a:blipFill>
                      </a:tcPr>
                    </a:tc>
                    <a:tc>
                      <a:txBody>
                        <a:bodyPr/>
                        <a:lstStyle/>
                        <a:p>
                          <a:endParaRPr lang="ko-KR"/>
                        </a:p>
                      </a:txBody>
                      <a:tcPr anchor="ctr">
                        <a:blipFill>
                          <a:blip r:embed="rId7"/>
                          <a:stretch>
                            <a:fillRect l="-504211" t="-61321" r="-4211" b="-15094"/>
                          </a:stretch>
                        </a:blipFill>
                      </a:tcPr>
                    </a:tc>
                    <a:extLst>
                      <a:ext uri="{0D108BD9-81ED-4DB2-BD59-A6C34878D82A}">
                        <a16:rowId xmlns:a16="http://schemas.microsoft.com/office/drawing/2014/main" val="10001"/>
                      </a:ext>
                    </a:extLst>
                  </a:tr>
                </a:tbl>
              </a:graphicData>
            </a:graphic>
          </p:graphicFrame>
        </mc:Fallback>
      </mc:AlternateContent>
      <p:sp>
        <p:nvSpPr>
          <p:cNvPr id="27" name="Oval 26"/>
          <p:cNvSpPr/>
          <p:nvPr/>
        </p:nvSpPr>
        <p:spPr>
          <a:xfrm>
            <a:off x="6321883" y="2229677"/>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S</a:t>
            </a:r>
          </a:p>
          <a:p>
            <a:pPr algn="ctr"/>
            <a:r>
              <a:rPr lang="en-US" altLang="ko-KR" sz="1600" dirty="0"/>
              <a:t>(0)</a:t>
            </a:r>
            <a:endParaRPr lang="ko-KR" altLang="en-US" sz="1600" dirty="0"/>
          </a:p>
        </p:txBody>
      </p:sp>
      <mc:AlternateContent xmlns:mc="http://schemas.openxmlformats.org/markup-compatibility/2006" xmlns:a14="http://schemas.microsoft.com/office/drawing/2010/main">
        <mc:Choice Requires="a14">
          <p:sp>
            <p:nvSpPr>
              <p:cNvPr id="28" name="Oval 27"/>
              <p:cNvSpPr/>
              <p:nvPr/>
            </p:nvSpPr>
            <p:spPr>
              <a:xfrm>
                <a:off x="7724364" y="3174165"/>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1</a:t>
                </a:r>
              </a:p>
              <a:p>
                <a:pPr algn="ctr"/>
                <a:r>
                  <a:rPr lang="en-US" altLang="ko-KR" sz="1600" dirty="0"/>
                  <a:t>(</a:t>
                </a:r>
                <a14:m>
                  <m:oMath xmlns:m="http://schemas.openxmlformats.org/officeDocument/2006/math">
                    <m:r>
                      <a:rPr lang="en-US" altLang="ko-KR" sz="1600" i="1">
                        <a:latin typeface="Cambria Math"/>
                        <a:ea typeface="Cambria Math"/>
                      </a:rPr>
                      <m:t>3</m:t>
                    </m:r>
                  </m:oMath>
                </a14:m>
                <a:r>
                  <a:rPr lang="en-US" altLang="ko-KR" sz="1600" dirty="0"/>
                  <a:t>)</a:t>
                </a:r>
                <a:endParaRPr lang="ko-KR" altLang="en-US" sz="1600" dirty="0"/>
              </a:p>
            </p:txBody>
          </p:sp>
        </mc:Choice>
        <mc:Fallback xmlns="">
          <p:sp>
            <p:nvSpPr>
              <p:cNvPr id="28" name="Oval 27"/>
              <p:cNvSpPr>
                <a:spLocks noRot="1" noChangeAspect="1" noMove="1" noResize="1" noEditPoints="1" noAdjustHandles="1" noChangeArrowheads="1" noChangeShapeType="1" noTextEdit="1"/>
              </p:cNvSpPr>
              <p:nvPr/>
            </p:nvSpPr>
            <p:spPr>
              <a:xfrm>
                <a:off x="7724364" y="3174165"/>
                <a:ext cx="720080" cy="720080"/>
              </a:xfrm>
              <a:prstGeom prst="ellipse">
                <a:avLst/>
              </a:prstGeom>
              <a:blipFill>
                <a:blip r:embed="rId8"/>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9" name="Oval 28"/>
              <p:cNvSpPr/>
              <p:nvPr/>
            </p:nvSpPr>
            <p:spPr>
              <a:xfrm>
                <a:off x="9236532" y="2570084"/>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2</a:t>
                </a:r>
              </a:p>
              <a:p>
                <a:pPr algn="ctr"/>
                <a:r>
                  <a:rPr lang="en-US" altLang="ko-KR" sz="1600" dirty="0"/>
                  <a:t>(</a:t>
                </a:r>
                <a14:m>
                  <m:oMath xmlns:m="http://schemas.openxmlformats.org/officeDocument/2006/math">
                    <m:r>
                      <a:rPr lang="en-US" altLang="ko-KR" sz="1600" i="1">
                        <a:latin typeface="Cambria Math"/>
                        <a:ea typeface="Cambria Math"/>
                      </a:rPr>
                      <m:t>∞</m:t>
                    </m:r>
                  </m:oMath>
                </a14:m>
                <a:r>
                  <a:rPr lang="en-US" altLang="ko-KR" sz="1600" dirty="0"/>
                  <a:t>)</a:t>
                </a:r>
                <a:endParaRPr lang="ko-KR" altLang="en-US" sz="1600" dirty="0"/>
              </a:p>
            </p:txBody>
          </p:sp>
        </mc:Choice>
        <mc:Fallback xmlns="">
          <p:sp>
            <p:nvSpPr>
              <p:cNvPr id="29" name="Oval 28"/>
              <p:cNvSpPr>
                <a:spLocks noRot="1" noChangeAspect="1" noMove="1" noResize="1" noEditPoints="1" noAdjustHandles="1" noChangeArrowheads="1" noChangeShapeType="1" noTextEdit="1"/>
              </p:cNvSpPr>
              <p:nvPr/>
            </p:nvSpPr>
            <p:spPr>
              <a:xfrm>
                <a:off x="9236532" y="2570084"/>
                <a:ext cx="720080" cy="720080"/>
              </a:xfrm>
              <a:prstGeom prst="ellipse">
                <a:avLst/>
              </a:prstGeom>
              <a:blipFill>
                <a:blip r:embed="rId9"/>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0" name="Oval 29"/>
              <p:cNvSpPr/>
              <p:nvPr/>
            </p:nvSpPr>
            <p:spPr>
              <a:xfrm>
                <a:off x="7940388" y="4702567"/>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3</a:t>
                </a:r>
              </a:p>
              <a:p>
                <a:pPr algn="ctr"/>
                <a:r>
                  <a:rPr lang="en-US" altLang="ko-KR" sz="1600" dirty="0"/>
                  <a:t>(</a:t>
                </a:r>
                <a14:m>
                  <m:oMath xmlns:m="http://schemas.openxmlformats.org/officeDocument/2006/math">
                    <m:r>
                      <a:rPr lang="en-US" altLang="ko-KR" sz="1600" i="1">
                        <a:latin typeface="Cambria Math"/>
                        <a:ea typeface="Cambria Math"/>
                      </a:rPr>
                      <m:t>∞</m:t>
                    </m:r>
                  </m:oMath>
                </a14:m>
                <a:r>
                  <a:rPr lang="en-US" altLang="ko-KR" sz="1600" dirty="0"/>
                  <a:t>)</a:t>
                </a:r>
                <a:endParaRPr lang="ko-KR" altLang="en-US" sz="1600" dirty="0"/>
              </a:p>
            </p:txBody>
          </p:sp>
        </mc:Choice>
        <mc:Fallback xmlns="">
          <p:sp>
            <p:nvSpPr>
              <p:cNvPr id="30" name="Oval 29"/>
              <p:cNvSpPr>
                <a:spLocks noRot="1" noChangeAspect="1" noMove="1" noResize="1" noEditPoints="1" noAdjustHandles="1" noChangeArrowheads="1" noChangeShapeType="1" noTextEdit="1"/>
              </p:cNvSpPr>
              <p:nvPr/>
            </p:nvSpPr>
            <p:spPr>
              <a:xfrm>
                <a:off x="7940388" y="4702567"/>
                <a:ext cx="720080" cy="720080"/>
              </a:xfrm>
              <a:prstGeom prst="ellipse">
                <a:avLst/>
              </a:prstGeom>
              <a:blipFill>
                <a:blip r:embed="rId10"/>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1" name="Oval 30"/>
              <p:cNvSpPr/>
              <p:nvPr/>
            </p:nvSpPr>
            <p:spPr>
              <a:xfrm>
                <a:off x="9740588" y="4347560"/>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D</a:t>
                </a:r>
                <a:br>
                  <a:rPr lang="en-US" altLang="ko-KR" sz="1600" dirty="0"/>
                </a:br>
                <a:r>
                  <a:rPr lang="en-US" altLang="ko-KR" sz="1600" dirty="0"/>
                  <a:t>(</a:t>
                </a:r>
                <a14:m>
                  <m:oMath xmlns:m="http://schemas.openxmlformats.org/officeDocument/2006/math">
                    <m:r>
                      <a:rPr lang="en-US" altLang="ko-KR" sz="1600" i="1">
                        <a:latin typeface="Cambria Math"/>
                        <a:ea typeface="Cambria Math"/>
                      </a:rPr>
                      <m:t>20</m:t>
                    </m:r>
                  </m:oMath>
                </a14:m>
                <a:r>
                  <a:rPr lang="en-US" altLang="ko-KR" sz="1600" dirty="0"/>
                  <a:t>)</a:t>
                </a:r>
                <a:endParaRPr lang="ko-KR" altLang="en-US" sz="1600" dirty="0"/>
              </a:p>
            </p:txBody>
          </p:sp>
        </mc:Choice>
        <mc:Fallback xmlns="">
          <p:sp>
            <p:nvSpPr>
              <p:cNvPr id="31" name="Oval 30"/>
              <p:cNvSpPr>
                <a:spLocks noRot="1" noChangeAspect="1" noMove="1" noResize="1" noEditPoints="1" noAdjustHandles="1" noChangeArrowheads="1" noChangeShapeType="1" noTextEdit="1"/>
              </p:cNvSpPr>
              <p:nvPr/>
            </p:nvSpPr>
            <p:spPr>
              <a:xfrm>
                <a:off x="9740588" y="4347560"/>
                <a:ext cx="720080" cy="720080"/>
              </a:xfrm>
              <a:prstGeom prst="ellipse">
                <a:avLst/>
              </a:prstGeom>
              <a:blipFill>
                <a:blip r:embed="rId11"/>
                <a:stretch>
                  <a:fillRect/>
                </a:stretch>
              </a:blipFill>
            </p:spPr>
            <p:txBody>
              <a:bodyPr/>
              <a:lstStyle/>
              <a:p>
                <a:r>
                  <a:rPr lang="ko-KR" altLang="en-US">
                    <a:noFill/>
                  </a:rPr>
                  <a:t> </a:t>
                </a:r>
              </a:p>
            </p:txBody>
          </p:sp>
        </mc:Fallback>
      </mc:AlternateContent>
      <p:cxnSp>
        <p:nvCxnSpPr>
          <p:cNvPr id="32" name="Straight Arrow Connector 31"/>
          <p:cNvCxnSpPr>
            <a:stCxn id="27" idx="5"/>
            <a:endCxn id="28" idx="1"/>
          </p:cNvCxnSpPr>
          <p:nvPr/>
        </p:nvCxnSpPr>
        <p:spPr>
          <a:xfrm>
            <a:off x="6936511" y="2844304"/>
            <a:ext cx="893307" cy="43531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8" idx="7"/>
            <a:endCxn id="29" idx="2"/>
          </p:cNvCxnSpPr>
          <p:nvPr/>
        </p:nvCxnSpPr>
        <p:spPr>
          <a:xfrm flipV="1">
            <a:off x="8338992" y="2930124"/>
            <a:ext cx="897541" cy="34949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8" idx="5"/>
            <a:endCxn id="31" idx="2"/>
          </p:cNvCxnSpPr>
          <p:nvPr/>
        </p:nvCxnSpPr>
        <p:spPr>
          <a:xfrm>
            <a:off x="8338992" y="3788792"/>
            <a:ext cx="1401597" cy="91880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8" idx="4"/>
            <a:endCxn id="30" idx="0"/>
          </p:cNvCxnSpPr>
          <p:nvPr/>
        </p:nvCxnSpPr>
        <p:spPr>
          <a:xfrm>
            <a:off x="8084404" y="3894245"/>
            <a:ext cx="216024" cy="80832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0" idx="6"/>
            <a:endCxn id="31" idx="3"/>
          </p:cNvCxnSpPr>
          <p:nvPr/>
        </p:nvCxnSpPr>
        <p:spPr>
          <a:xfrm flipV="1">
            <a:off x="8660469" y="4962187"/>
            <a:ext cx="1185573" cy="10042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9" idx="4"/>
            <a:endCxn id="31" idx="0"/>
          </p:cNvCxnSpPr>
          <p:nvPr/>
        </p:nvCxnSpPr>
        <p:spPr>
          <a:xfrm>
            <a:off x="9596572" y="3290164"/>
            <a:ext cx="504056" cy="105739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148300" y="2877749"/>
            <a:ext cx="301686" cy="369332"/>
          </a:xfrm>
          <a:prstGeom prst="rect">
            <a:avLst/>
          </a:prstGeom>
          <a:solidFill>
            <a:schemeClr val="bg1">
              <a:alpha val="50000"/>
            </a:schemeClr>
          </a:solidFill>
        </p:spPr>
        <p:txBody>
          <a:bodyPr wrap="none" rtlCol="0">
            <a:spAutoFit/>
          </a:bodyPr>
          <a:lstStyle/>
          <a:p>
            <a:r>
              <a:rPr lang="en-US" altLang="ko-KR" b="1" dirty="0"/>
              <a:t>3</a:t>
            </a:r>
            <a:endParaRPr lang="ko-KR" altLang="en-US" b="1" dirty="0"/>
          </a:p>
        </p:txBody>
      </p:sp>
      <p:sp>
        <p:nvSpPr>
          <p:cNvPr id="39" name="TextBox 38"/>
          <p:cNvSpPr txBox="1"/>
          <p:nvPr/>
        </p:nvSpPr>
        <p:spPr>
          <a:xfrm>
            <a:off x="8031955" y="4113740"/>
            <a:ext cx="301686" cy="369332"/>
          </a:xfrm>
          <a:prstGeom prst="rect">
            <a:avLst/>
          </a:prstGeom>
          <a:solidFill>
            <a:schemeClr val="bg1">
              <a:alpha val="50000"/>
            </a:schemeClr>
          </a:solidFill>
        </p:spPr>
        <p:txBody>
          <a:bodyPr wrap="none" rtlCol="0">
            <a:spAutoFit/>
          </a:bodyPr>
          <a:lstStyle/>
          <a:p>
            <a:r>
              <a:rPr lang="en-US" altLang="ko-KR" b="1" dirty="0"/>
              <a:t>6</a:t>
            </a:r>
            <a:endParaRPr lang="ko-KR" altLang="en-US" b="1" dirty="0"/>
          </a:p>
        </p:txBody>
      </p:sp>
      <p:sp>
        <p:nvSpPr>
          <p:cNvPr id="40" name="TextBox 39"/>
          <p:cNvSpPr txBox="1"/>
          <p:nvPr/>
        </p:nvSpPr>
        <p:spPr>
          <a:xfrm>
            <a:off x="8787761" y="3978228"/>
            <a:ext cx="418704" cy="369332"/>
          </a:xfrm>
          <a:prstGeom prst="rect">
            <a:avLst/>
          </a:prstGeom>
          <a:solidFill>
            <a:schemeClr val="bg1">
              <a:alpha val="50000"/>
            </a:schemeClr>
          </a:solidFill>
        </p:spPr>
        <p:txBody>
          <a:bodyPr wrap="none" rtlCol="0">
            <a:spAutoFit/>
          </a:bodyPr>
          <a:lstStyle/>
          <a:p>
            <a:r>
              <a:rPr lang="en-US" altLang="ko-KR" b="1" dirty="0"/>
              <a:t>15</a:t>
            </a:r>
            <a:endParaRPr lang="ko-KR" altLang="en-US" b="1" dirty="0"/>
          </a:p>
        </p:txBody>
      </p:sp>
      <p:sp>
        <p:nvSpPr>
          <p:cNvPr id="41" name="TextBox 40"/>
          <p:cNvSpPr txBox="1"/>
          <p:nvPr/>
        </p:nvSpPr>
        <p:spPr>
          <a:xfrm>
            <a:off x="9039789" y="4882974"/>
            <a:ext cx="301686" cy="369332"/>
          </a:xfrm>
          <a:prstGeom prst="rect">
            <a:avLst/>
          </a:prstGeom>
          <a:solidFill>
            <a:schemeClr val="bg1">
              <a:alpha val="50000"/>
            </a:schemeClr>
          </a:solidFill>
        </p:spPr>
        <p:txBody>
          <a:bodyPr wrap="none" rtlCol="0">
            <a:spAutoFit/>
          </a:bodyPr>
          <a:lstStyle/>
          <a:p>
            <a:r>
              <a:rPr lang="en-US" altLang="ko-KR" b="1" dirty="0"/>
              <a:t>4</a:t>
            </a:r>
            <a:endParaRPr lang="ko-KR" altLang="en-US" b="1" dirty="0"/>
          </a:p>
        </p:txBody>
      </p:sp>
      <p:sp>
        <p:nvSpPr>
          <p:cNvPr id="42" name="TextBox 41"/>
          <p:cNvSpPr txBox="1"/>
          <p:nvPr/>
        </p:nvSpPr>
        <p:spPr>
          <a:xfrm>
            <a:off x="8627300" y="2933725"/>
            <a:ext cx="301686" cy="369332"/>
          </a:xfrm>
          <a:prstGeom prst="rect">
            <a:avLst/>
          </a:prstGeom>
          <a:solidFill>
            <a:schemeClr val="bg1">
              <a:alpha val="50000"/>
            </a:schemeClr>
          </a:solidFill>
        </p:spPr>
        <p:txBody>
          <a:bodyPr wrap="none" rtlCol="0">
            <a:spAutoFit/>
          </a:bodyPr>
          <a:lstStyle/>
          <a:p>
            <a:r>
              <a:rPr lang="en-US" altLang="ko-KR" b="1" dirty="0"/>
              <a:t>5</a:t>
            </a:r>
            <a:endParaRPr lang="ko-KR" altLang="en-US" b="1" dirty="0"/>
          </a:p>
        </p:txBody>
      </p:sp>
      <p:sp>
        <p:nvSpPr>
          <p:cNvPr id="43" name="TextBox 42"/>
          <p:cNvSpPr txBox="1"/>
          <p:nvPr/>
        </p:nvSpPr>
        <p:spPr>
          <a:xfrm>
            <a:off x="9740588" y="3534205"/>
            <a:ext cx="301686" cy="369332"/>
          </a:xfrm>
          <a:prstGeom prst="rect">
            <a:avLst/>
          </a:prstGeom>
          <a:solidFill>
            <a:schemeClr val="bg1">
              <a:alpha val="50000"/>
            </a:schemeClr>
          </a:solidFill>
        </p:spPr>
        <p:txBody>
          <a:bodyPr wrap="none" rtlCol="0">
            <a:spAutoFit/>
          </a:bodyPr>
          <a:lstStyle/>
          <a:p>
            <a:r>
              <a:rPr lang="en-US" altLang="ko-KR" b="1" dirty="0"/>
              <a:t>7</a:t>
            </a:r>
            <a:endParaRPr lang="ko-KR" altLang="en-US" b="1" dirty="0"/>
          </a:p>
        </p:txBody>
      </p:sp>
      <p:sp>
        <p:nvSpPr>
          <p:cNvPr id="44" name="Freeform 43"/>
          <p:cNvSpPr/>
          <p:nvPr/>
        </p:nvSpPr>
        <p:spPr>
          <a:xfrm>
            <a:off x="6900764" y="2286099"/>
            <a:ext cx="3601288" cy="2127902"/>
          </a:xfrm>
          <a:custGeom>
            <a:avLst/>
            <a:gdLst>
              <a:gd name="connsiteX0" fmla="*/ 0 w 3601288"/>
              <a:gd name="connsiteY0" fmla="*/ 0 h 2127902"/>
              <a:gd name="connsiteX1" fmla="*/ 2247544 w 3601288"/>
              <a:gd name="connsiteY1" fmla="*/ 34183 h 2127902"/>
              <a:gd name="connsiteX2" fmla="*/ 3520867 w 3601288"/>
              <a:gd name="connsiteY2" fmla="*/ 205099 h 2127902"/>
              <a:gd name="connsiteX3" fmla="*/ 3469592 w 3601288"/>
              <a:gd name="connsiteY3" fmla="*/ 2127902 h 2127902"/>
            </a:gdLst>
            <a:ahLst/>
            <a:cxnLst>
              <a:cxn ang="0">
                <a:pos x="connsiteX0" y="connsiteY0"/>
              </a:cxn>
              <a:cxn ang="0">
                <a:pos x="connsiteX1" y="connsiteY1"/>
              </a:cxn>
              <a:cxn ang="0">
                <a:pos x="connsiteX2" y="connsiteY2"/>
              </a:cxn>
              <a:cxn ang="0">
                <a:pos x="connsiteX3" y="connsiteY3"/>
              </a:cxn>
            </a:cxnLst>
            <a:rect l="l" t="t" r="r" b="b"/>
            <a:pathLst>
              <a:path w="3601288" h="2127902">
                <a:moveTo>
                  <a:pt x="0" y="0"/>
                </a:moveTo>
                <a:cubicBezTo>
                  <a:pt x="830366" y="0"/>
                  <a:pt x="1660733" y="0"/>
                  <a:pt x="2247544" y="34183"/>
                </a:cubicBezTo>
                <a:cubicBezTo>
                  <a:pt x="2834355" y="68366"/>
                  <a:pt x="3317192" y="-143854"/>
                  <a:pt x="3520867" y="205099"/>
                </a:cubicBezTo>
                <a:cubicBezTo>
                  <a:pt x="3724542" y="554052"/>
                  <a:pt x="3478138" y="1813132"/>
                  <a:pt x="3469592" y="2127902"/>
                </a:cubicBezTo>
              </a:path>
            </a:pathLst>
          </a:custGeom>
          <a:noFill/>
          <a:ln w="635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graphicFrame>
            <p:nvGraphicFramePr>
              <p:cNvPr id="45" name="Table 44"/>
              <p:cNvGraphicFramePr>
                <a:graphicFrameLocks noGrp="1"/>
              </p:cNvGraphicFramePr>
              <p:nvPr>
                <p:extLst/>
              </p:nvPr>
            </p:nvGraphicFramePr>
            <p:xfrm>
              <a:off x="6681923" y="5638671"/>
              <a:ext cx="3487008" cy="741680"/>
            </p:xfrm>
            <a:graphic>
              <a:graphicData uri="http://schemas.openxmlformats.org/drawingml/2006/table">
                <a:tbl>
                  <a:tblPr firstRow="1" bandRow="1">
                    <a:tableStyleId>{5C22544A-7EE6-4342-B048-85BDC9FD1C3A}</a:tableStyleId>
                  </a:tblPr>
                  <a:tblGrid>
                    <a:gridCol w="581168">
                      <a:extLst>
                        <a:ext uri="{9D8B030D-6E8A-4147-A177-3AD203B41FA5}">
                          <a16:colId xmlns:a16="http://schemas.microsoft.com/office/drawing/2014/main" val="20000"/>
                        </a:ext>
                      </a:extLst>
                    </a:gridCol>
                    <a:gridCol w="581168">
                      <a:extLst>
                        <a:ext uri="{9D8B030D-6E8A-4147-A177-3AD203B41FA5}">
                          <a16:colId xmlns:a16="http://schemas.microsoft.com/office/drawing/2014/main" val="20001"/>
                        </a:ext>
                      </a:extLst>
                    </a:gridCol>
                    <a:gridCol w="581168">
                      <a:extLst>
                        <a:ext uri="{9D8B030D-6E8A-4147-A177-3AD203B41FA5}">
                          <a16:colId xmlns:a16="http://schemas.microsoft.com/office/drawing/2014/main" val="20002"/>
                        </a:ext>
                      </a:extLst>
                    </a:gridCol>
                    <a:gridCol w="581168">
                      <a:extLst>
                        <a:ext uri="{9D8B030D-6E8A-4147-A177-3AD203B41FA5}">
                          <a16:colId xmlns:a16="http://schemas.microsoft.com/office/drawing/2014/main" val="20003"/>
                        </a:ext>
                      </a:extLst>
                    </a:gridCol>
                    <a:gridCol w="581168">
                      <a:extLst>
                        <a:ext uri="{9D8B030D-6E8A-4147-A177-3AD203B41FA5}">
                          <a16:colId xmlns:a16="http://schemas.microsoft.com/office/drawing/2014/main" val="20004"/>
                        </a:ext>
                      </a:extLst>
                    </a:gridCol>
                    <a:gridCol w="581168">
                      <a:extLst>
                        <a:ext uri="{9D8B030D-6E8A-4147-A177-3AD203B41FA5}">
                          <a16:colId xmlns:a16="http://schemas.microsoft.com/office/drawing/2014/main" val="20005"/>
                        </a:ext>
                      </a:extLst>
                    </a:gridCol>
                  </a:tblGrid>
                  <a:tr h="370840">
                    <a:tc>
                      <a:txBody>
                        <a:bodyPr/>
                        <a:lstStyle/>
                        <a:p>
                          <a:pPr algn="ctr" latinLnBrk="1"/>
                          <a:r>
                            <a:rPr lang="en-US" altLang="ko-KR" dirty="0" smtClean="0"/>
                            <a:t>V</a:t>
                          </a:r>
                          <a:endParaRPr lang="ko-KR" altLang="en-US" dirty="0"/>
                        </a:p>
                      </a:txBody>
                      <a:tcPr anchor="ctr"/>
                    </a:tc>
                    <a:tc>
                      <a:txBody>
                        <a:bodyPr/>
                        <a:lstStyle/>
                        <a:p>
                          <a:pPr algn="ctr" latinLnBrk="1"/>
                          <a:r>
                            <a:rPr lang="en-US" altLang="ko-KR" dirty="0" smtClean="0">
                              <a:solidFill>
                                <a:schemeClr val="tx1"/>
                              </a:solidFill>
                            </a:rPr>
                            <a:t>S</a:t>
                          </a:r>
                          <a:endParaRPr lang="ko-KR" altLang="en-US" dirty="0">
                            <a:solidFill>
                              <a:schemeClr val="tx1"/>
                            </a:solidFill>
                          </a:endParaRPr>
                        </a:p>
                      </a:txBody>
                      <a:tcPr anchor="ctr"/>
                    </a:tc>
                    <a:tc>
                      <a:txBody>
                        <a:bodyPr/>
                        <a:lstStyle/>
                        <a:p>
                          <a:pPr algn="ctr" latinLnBrk="1"/>
                          <a:r>
                            <a:rPr lang="en-US" altLang="ko-KR" dirty="0" smtClean="0"/>
                            <a:t>1</a:t>
                          </a:r>
                          <a:endParaRPr lang="ko-KR" altLang="en-US" dirty="0"/>
                        </a:p>
                      </a:txBody>
                      <a:tcPr anchor="ctr"/>
                    </a:tc>
                    <a:tc>
                      <a:txBody>
                        <a:bodyPr/>
                        <a:lstStyle/>
                        <a:p>
                          <a:pPr algn="ctr" latinLnBrk="1"/>
                          <a:r>
                            <a:rPr lang="en-US" altLang="ko-KR" dirty="0" smtClean="0"/>
                            <a:t>2</a:t>
                          </a:r>
                          <a:endParaRPr lang="ko-KR" altLang="en-US" dirty="0"/>
                        </a:p>
                      </a:txBody>
                      <a:tcPr anchor="ctr"/>
                    </a:tc>
                    <a:tc>
                      <a:txBody>
                        <a:bodyPr/>
                        <a:lstStyle/>
                        <a:p>
                          <a:pPr algn="ctr" latinLnBrk="1"/>
                          <a:r>
                            <a:rPr lang="en-US" altLang="ko-KR" dirty="0" smtClean="0"/>
                            <a:t>3</a:t>
                          </a:r>
                          <a:endParaRPr lang="ko-KR" altLang="en-US" dirty="0"/>
                        </a:p>
                      </a:txBody>
                      <a:tcPr anchor="ctr"/>
                    </a:tc>
                    <a:tc>
                      <a:txBody>
                        <a:bodyPr/>
                        <a:lstStyle/>
                        <a:p>
                          <a:pPr algn="ctr" latinLnBrk="1"/>
                          <a:r>
                            <a:rPr lang="en-US" altLang="ko-KR" dirty="0" smtClean="0"/>
                            <a:t>D</a:t>
                          </a:r>
                          <a:endParaRPr lang="ko-KR" altLang="en-US" dirty="0"/>
                        </a:p>
                      </a:txBody>
                      <a:tcPr anchor="ctr"/>
                    </a:tc>
                    <a:extLst>
                      <a:ext uri="{0D108BD9-81ED-4DB2-BD59-A6C34878D82A}">
                        <a16:rowId xmlns:a16="http://schemas.microsoft.com/office/drawing/2014/main" val="10000"/>
                      </a:ext>
                    </a:extLst>
                  </a:tr>
                  <a:tr h="370840">
                    <a:tc>
                      <a:txBody>
                        <a:bodyPr/>
                        <a:lstStyle/>
                        <a:p>
                          <a:pPr algn="ctr" latinLnBrk="1"/>
                          <a:r>
                            <a:rPr lang="en-US" altLang="ko-KR" dirty="0" err="1" smtClean="0"/>
                            <a:t>Dist</a:t>
                          </a:r>
                          <a:endParaRPr lang="ko-KR" altLang="en-US" dirty="0"/>
                        </a:p>
                      </a:txBody>
                      <a:tcPr anchor="ctr"/>
                    </a:tc>
                    <a:tc>
                      <a:txBody>
                        <a:bodyPr/>
                        <a:lstStyle/>
                        <a:p>
                          <a:pPr algn="ctr" latinLnBrk="1"/>
                          <a:r>
                            <a:rPr lang="en-US" altLang="ko-KR" dirty="0" smtClean="0"/>
                            <a:t>0</a:t>
                          </a:r>
                          <a:endParaRPr lang="ko-KR" altLang="en-US" dirty="0"/>
                        </a:p>
                      </a:txBody>
                      <a:tcPr anchor="ctr"/>
                    </a:tc>
                    <a:tc>
                      <a:txBody>
                        <a:bodyPr/>
                        <a:lstStyle/>
                        <a:p>
                          <a:pPr algn="ctr" latinLnBrk="1"/>
                          <a:r>
                            <a:rPr lang="en-US" altLang="ko-KR" dirty="0" smtClean="0"/>
                            <a:t>3</a:t>
                          </a:r>
                          <a:endParaRPr lang="ko-KR" altLang="en-US"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i="1" smtClean="0">
                                    <a:latin typeface="Cambria Math"/>
                                    <a:ea typeface="Cambria Math"/>
                                  </a:rPr>
                                  <m:t>∞</m:t>
                                </m:r>
                              </m:oMath>
                            </m:oMathPara>
                          </a14:m>
                          <a:endParaRPr lang="ko-KR" altLang="en-US"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i="1" smtClean="0">
                                    <a:latin typeface="Cambria Math"/>
                                    <a:ea typeface="Cambria Math"/>
                                  </a:rPr>
                                  <m:t>∞</m:t>
                                </m:r>
                              </m:oMath>
                            </m:oMathPara>
                          </a14:m>
                          <a:endParaRPr lang="ko-KR" altLang="en-US" dirty="0"/>
                        </a:p>
                      </a:txBody>
                      <a:tcPr anchor="ctr"/>
                    </a:tc>
                    <a:tc>
                      <a:txBody>
                        <a:bodyPr/>
                        <a:lstStyle/>
                        <a:p>
                          <a:pPr algn="ctr" latinLnBrk="1"/>
                          <a:r>
                            <a:rPr lang="en-US" altLang="ko-KR" dirty="0" smtClean="0"/>
                            <a:t>20</a:t>
                          </a:r>
                          <a:endParaRPr lang="ko-KR" altLang="en-US" dirty="0"/>
                        </a:p>
                      </a:txBody>
                      <a:tcPr anchor="ctr"/>
                    </a:tc>
                    <a:extLst>
                      <a:ext uri="{0D108BD9-81ED-4DB2-BD59-A6C34878D82A}">
                        <a16:rowId xmlns:a16="http://schemas.microsoft.com/office/drawing/2014/main" val="10001"/>
                      </a:ext>
                    </a:extLst>
                  </a:tr>
                </a:tbl>
              </a:graphicData>
            </a:graphic>
          </p:graphicFrame>
        </mc:Choice>
        <mc:Fallback xmlns="">
          <p:graphicFrame>
            <p:nvGraphicFramePr>
              <p:cNvPr id="45" name="Table 44"/>
              <p:cNvGraphicFramePr>
                <a:graphicFrameLocks noGrp="1"/>
              </p:cNvGraphicFramePr>
              <p:nvPr>
                <p:extLst/>
              </p:nvPr>
            </p:nvGraphicFramePr>
            <p:xfrm>
              <a:off x="6681923" y="5638671"/>
              <a:ext cx="3487008" cy="1010920"/>
            </p:xfrm>
            <a:graphic>
              <a:graphicData uri="http://schemas.openxmlformats.org/drawingml/2006/table">
                <a:tbl>
                  <a:tblPr firstRow="1" bandRow="1">
                    <a:tableStyleId>{5C22544A-7EE6-4342-B048-85BDC9FD1C3A}</a:tableStyleId>
                  </a:tblPr>
                  <a:tblGrid>
                    <a:gridCol w="581168">
                      <a:extLst>
                        <a:ext uri="{9D8B030D-6E8A-4147-A177-3AD203B41FA5}">
                          <a16:colId xmlns:a16="http://schemas.microsoft.com/office/drawing/2014/main" val="20000"/>
                        </a:ext>
                      </a:extLst>
                    </a:gridCol>
                    <a:gridCol w="581168">
                      <a:extLst>
                        <a:ext uri="{9D8B030D-6E8A-4147-A177-3AD203B41FA5}">
                          <a16:colId xmlns:a16="http://schemas.microsoft.com/office/drawing/2014/main" val="20001"/>
                        </a:ext>
                      </a:extLst>
                    </a:gridCol>
                    <a:gridCol w="581168">
                      <a:extLst>
                        <a:ext uri="{9D8B030D-6E8A-4147-A177-3AD203B41FA5}">
                          <a16:colId xmlns:a16="http://schemas.microsoft.com/office/drawing/2014/main" val="20002"/>
                        </a:ext>
                      </a:extLst>
                    </a:gridCol>
                    <a:gridCol w="581168">
                      <a:extLst>
                        <a:ext uri="{9D8B030D-6E8A-4147-A177-3AD203B41FA5}">
                          <a16:colId xmlns:a16="http://schemas.microsoft.com/office/drawing/2014/main" val="20003"/>
                        </a:ext>
                      </a:extLst>
                    </a:gridCol>
                    <a:gridCol w="581168">
                      <a:extLst>
                        <a:ext uri="{9D8B030D-6E8A-4147-A177-3AD203B41FA5}">
                          <a16:colId xmlns:a16="http://schemas.microsoft.com/office/drawing/2014/main" val="20004"/>
                        </a:ext>
                      </a:extLst>
                    </a:gridCol>
                    <a:gridCol w="581168">
                      <a:extLst>
                        <a:ext uri="{9D8B030D-6E8A-4147-A177-3AD203B41FA5}">
                          <a16:colId xmlns:a16="http://schemas.microsoft.com/office/drawing/2014/main" val="20005"/>
                        </a:ext>
                      </a:extLst>
                    </a:gridCol>
                  </a:tblGrid>
                  <a:tr h="370840">
                    <a:tc>
                      <a:txBody>
                        <a:bodyPr/>
                        <a:lstStyle/>
                        <a:p>
                          <a:pPr algn="ctr" latinLnBrk="1"/>
                          <a:r>
                            <a:rPr lang="en-US" altLang="ko-KR" dirty="0" smtClean="0"/>
                            <a:t>V</a:t>
                          </a:r>
                          <a:endParaRPr lang="ko-KR" altLang="en-US" dirty="0"/>
                        </a:p>
                      </a:txBody>
                      <a:tcPr anchor="ctr"/>
                    </a:tc>
                    <a:tc>
                      <a:txBody>
                        <a:bodyPr/>
                        <a:lstStyle/>
                        <a:p>
                          <a:pPr algn="ctr" latinLnBrk="1"/>
                          <a:r>
                            <a:rPr lang="en-US" altLang="ko-KR" dirty="0" smtClean="0">
                              <a:solidFill>
                                <a:schemeClr val="tx1"/>
                              </a:solidFill>
                            </a:rPr>
                            <a:t>S</a:t>
                          </a:r>
                          <a:endParaRPr lang="ko-KR" altLang="en-US" dirty="0">
                            <a:solidFill>
                              <a:schemeClr val="tx1"/>
                            </a:solidFill>
                          </a:endParaRPr>
                        </a:p>
                      </a:txBody>
                      <a:tcPr anchor="ctr"/>
                    </a:tc>
                    <a:tc>
                      <a:txBody>
                        <a:bodyPr/>
                        <a:lstStyle/>
                        <a:p>
                          <a:pPr algn="ctr" latinLnBrk="1"/>
                          <a:r>
                            <a:rPr lang="en-US" altLang="ko-KR" dirty="0" smtClean="0"/>
                            <a:t>1</a:t>
                          </a:r>
                          <a:endParaRPr lang="ko-KR" altLang="en-US" dirty="0"/>
                        </a:p>
                      </a:txBody>
                      <a:tcPr anchor="ctr"/>
                    </a:tc>
                    <a:tc>
                      <a:txBody>
                        <a:bodyPr/>
                        <a:lstStyle/>
                        <a:p>
                          <a:pPr algn="ctr" latinLnBrk="1"/>
                          <a:r>
                            <a:rPr lang="en-US" altLang="ko-KR" dirty="0" smtClean="0"/>
                            <a:t>2</a:t>
                          </a:r>
                          <a:endParaRPr lang="ko-KR" altLang="en-US" dirty="0"/>
                        </a:p>
                      </a:txBody>
                      <a:tcPr anchor="ctr"/>
                    </a:tc>
                    <a:tc>
                      <a:txBody>
                        <a:bodyPr/>
                        <a:lstStyle/>
                        <a:p>
                          <a:pPr algn="ctr" latinLnBrk="1"/>
                          <a:r>
                            <a:rPr lang="en-US" altLang="ko-KR" dirty="0" smtClean="0"/>
                            <a:t>3</a:t>
                          </a:r>
                          <a:endParaRPr lang="ko-KR" altLang="en-US" dirty="0"/>
                        </a:p>
                      </a:txBody>
                      <a:tcPr anchor="ctr"/>
                    </a:tc>
                    <a:tc>
                      <a:txBody>
                        <a:bodyPr/>
                        <a:lstStyle/>
                        <a:p>
                          <a:pPr algn="ctr" latinLnBrk="1"/>
                          <a:r>
                            <a:rPr lang="en-US" altLang="ko-KR" dirty="0" smtClean="0"/>
                            <a:t>D</a:t>
                          </a:r>
                          <a:endParaRPr lang="ko-KR" altLang="en-US" dirty="0"/>
                        </a:p>
                      </a:txBody>
                      <a:tcPr anchor="ctr"/>
                    </a:tc>
                    <a:extLst>
                      <a:ext uri="{0D108BD9-81ED-4DB2-BD59-A6C34878D82A}">
                        <a16:rowId xmlns:a16="http://schemas.microsoft.com/office/drawing/2014/main" val="10000"/>
                      </a:ext>
                    </a:extLst>
                  </a:tr>
                  <a:tr h="640080">
                    <a:tc>
                      <a:txBody>
                        <a:bodyPr/>
                        <a:lstStyle/>
                        <a:p>
                          <a:pPr algn="ctr" latinLnBrk="1"/>
                          <a:r>
                            <a:rPr lang="en-US" altLang="ko-KR" dirty="0" err="1" smtClean="0"/>
                            <a:t>Dist</a:t>
                          </a:r>
                          <a:endParaRPr lang="ko-KR" altLang="en-US" dirty="0"/>
                        </a:p>
                      </a:txBody>
                      <a:tcPr anchor="ctr"/>
                    </a:tc>
                    <a:tc>
                      <a:txBody>
                        <a:bodyPr/>
                        <a:lstStyle/>
                        <a:p>
                          <a:pPr algn="ctr" latinLnBrk="1"/>
                          <a:r>
                            <a:rPr lang="en-US" altLang="ko-KR" dirty="0" smtClean="0"/>
                            <a:t>0</a:t>
                          </a:r>
                          <a:endParaRPr lang="ko-KR" altLang="en-US" dirty="0"/>
                        </a:p>
                      </a:txBody>
                      <a:tcPr anchor="ctr"/>
                    </a:tc>
                    <a:tc>
                      <a:txBody>
                        <a:bodyPr/>
                        <a:lstStyle/>
                        <a:p>
                          <a:pPr algn="ctr" latinLnBrk="1"/>
                          <a:r>
                            <a:rPr lang="en-US" altLang="ko-KR" dirty="0" smtClean="0"/>
                            <a:t>3</a:t>
                          </a:r>
                          <a:endParaRPr lang="ko-KR" altLang="en-US" dirty="0"/>
                        </a:p>
                      </a:txBody>
                      <a:tcPr anchor="ctr"/>
                    </a:tc>
                    <a:tc>
                      <a:txBody>
                        <a:bodyPr/>
                        <a:lstStyle/>
                        <a:p>
                          <a:endParaRPr lang="ko-KR"/>
                        </a:p>
                      </a:txBody>
                      <a:tcPr anchor="ctr">
                        <a:blipFill>
                          <a:blip r:embed="rId12"/>
                          <a:stretch>
                            <a:fillRect l="-303158" t="-61321" r="-205263" b="-15094"/>
                          </a:stretch>
                        </a:blipFill>
                      </a:tcPr>
                    </a:tc>
                    <a:tc>
                      <a:txBody>
                        <a:bodyPr/>
                        <a:lstStyle/>
                        <a:p>
                          <a:endParaRPr lang="ko-KR"/>
                        </a:p>
                      </a:txBody>
                      <a:tcPr anchor="ctr">
                        <a:blipFill>
                          <a:blip r:embed="rId12"/>
                          <a:stretch>
                            <a:fillRect l="-398958" t="-61321" r="-103125" b="-15094"/>
                          </a:stretch>
                        </a:blipFill>
                      </a:tcPr>
                    </a:tc>
                    <a:tc>
                      <a:txBody>
                        <a:bodyPr/>
                        <a:lstStyle/>
                        <a:p>
                          <a:pPr algn="ctr" latinLnBrk="1"/>
                          <a:r>
                            <a:rPr lang="en-US" altLang="ko-KR" dirty="0" smtClean="0"/>
                            <a:t>20</a:t>
                          </a:r>
                          <a:endParaRPr lang="ko-KR" altLang="en-US" dirty="0"/>
                        </a:p>
                      </a:txBody>
                      <a:tcPr anchor="ctr"/>
                    </a:tc>
                    <a:extLst>
                      <a:ext uri="{0D108BD9-81ED-4DB2-BD59-A6C34878D82A}">
                        <a16:rowId xmlns:a16="http://schemas.microsoft.com/office/drawing/2014/main" val="10001"/>
                      </a:ext>
                    </a:extLst>
                  </a:tr>
                </a:tbl>
              </a:graphicData>
            </a:graphic>
          </p:graphicFrame>
        </mc:Fallback>
      </mc:AlternateContent>
      <p:sp>
        <p:nvSpPr>
          <p:cNvPr id="46" name="TextBox 45"/>
          <p:cNvSpPr txBox="1"/>
          <p:nvPr/>
        </p:nvSpPr>
        <p:spPr>
          <a:xfrm>
            <a:off x="8431880" y="2159401"/>
            <a:ext cx="418704" cy="369332"/>
          </a:xfrm>
          <a:prstGeom prst="rect">
            <a:avLst/>
          </a:prstGeom>
          <a:solidFill>
            <a:schemeClr val="bg1">
              <a:alpha val="50000"/>
            </a:schemeClr>
          </a:solidFill>
        </p:spPr>
        <p:txBody>
          <a:bodyPr wrap="none" rtlCol="0">
            <a:spAutoFit/>
          </a:bodyPr>
          <a:lstStyle/>
          <a:p>
            <a:r>
              <a:rPr lang="en-US" altLang="ko-KR" b="1" dirty="0"/>
              <a:t>20</a:t>
            </a:r>
            <a:endParaRPr lang="ko-KR" altLang="en-US" b="1" dirty="0"/>
          </a:p>
        </p:txBody>
      </p:sp>
      <p:sp>
        <p:nvSpPr>
          <p:cNvPr id="47" name="TextBox 46"/>
          <p:cNvSpPr txBox="1"/>
          <p:nvPr/>
        </p:nvSpPr>
        <p:spPr>
          <a:xfrm>
            <a:off x="3826073" y="2101433"/>
            <a:ext cx="418704" cy="369332"/>
          </a:xfrm>
          <a:prstGeom prst="rect">
            <a:avLst/>
          </a:prstGeom>
          <a:solidFill>
            <a:schemeClr val="bg1">
              <a:alpha val="50000"/>
            </a:schemeClr>
          </a:solidFill>
        </p:spPr>
        <p:txBody>
          <a:bodyPr wrap="none" rtlCol="0">
            <a:spAutoFit/>
          </a:bodyPr>
          <a:lstStyle/>
          <a:p>
            <a:r>
              <a:rPr lang="en-US" altLang="ko-KR" b="1" dirty="0"/>
              <a:t>20</a:t>
            </a:r>
            <a:endParaRPr lang="ko-KR" altLang="en-US" b="1" dirty="0"/>
          </a:p>
        </p:txBody>
      </p:sp>
    </p:spTree>
    <p:extLst>
      <p:ext uri="{BB962C8B-B14F-4D97-AF65-F5344CB8AC3E}">
        <p14:creationId xmlns:p14="http://schemas.microsoft.com/office/powerpoint/2010/main" val="326598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8" grpId="0" animBg="1"/>
      <p:bldP spid="39" grpId="0" animBg="1"/>
      <p:bldP spid="40" grpId="0" animBg="1"/>
      <p:bldP spid="41" grpId="0" animBg="1"/>
      <p:bldP spid="42" grpId="0" animBg="1"/>
      <p:bldP spid="43" grpId="0" animBg="1"/>
      <p:bldP spid="44" grpId="0" animBg="1"/>
      <p:bldP spid="4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Progress of </a:t>
            </a:r>
            <a:r>
              <a:rPr lang="en-US" altLang="ko-KR" dirty="0" err="1" smtClean="0"/>
              <a:t>Dijkstra’s</a:t>
            </a:r>
            <a:r>
              <a:rPr lang="en-US" altLang="ko-KR" dirty="0" smtClean="0"/>
              <a:t> algorithm (2)</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17</a:t>
            </a:fld>
            <a:endParaRPr lang="ko-KR" altLang="en-US"/>
          </a:p>
        </p:txBody>
      </p:sp>
      <p:sp>
        <p:nvSpPr>
          <p:cNvPr id="6" name="Oval 5"/>
          <p:cNvSpPr/>
          <p:nvPr/>
        </p:nvSpPr>
        <p:spPr>
          <a:xfrm>
            <a:off x="1703512" y="2180246"/>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S</a:t>
            </a:r>
          </a:p>
          <a:p>
            <a:pPr algn="ctr"/>
            <a:r>
              <a:rPr lang="en-US" altLang="ko-KR" sz="1600" dirty="0"/>
              <a:t>(0)</a:t>
            </a:r>
            <a:endParaRPr lang="ko-KR" altLang="en-US" sz="1600" dirty="0"/>
          </a:p>
        </p:txBody>
      </p:sp>
      <mc:AlternateContent xmlns:mc="http://schemas.openxmlformats.org/markup-compatibility/2006" xmlns:a14="http://schemas.microsoft.com/office/drawing/2010/main">
        <mc:Choice Requires="a14">
          <p:sp>
            <p:nvSpPr>
              <p:cNvPr id="7" name="Oval 6"/>
              <p:cNvSpPr/>
              <p:nvPr/>
            </p:nvSpPr>
            <p:spPr>
              <a:xfrm>
                <a:off x="3105993" y="3124734"/>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1</a:t>
                </a:r>
              </a:p>
              <a:p>
                <a:pPr algn="ctr"/>
                <a:r>
                  <a:rPr lang="en-US" altLang="ko-KR" sz="1600" dirty="0"/>
                  <a:t>(</a:t>
                </a:r>
                <a14:m>
                  <m:oMath xmlns:m="http://schemas.openxmlformats.org/officeDocument/2006/math">
                    <m:r>
                      <a:rPr lang="en-US" altLang="ko-KR" sz="1600" i="1">
                        <a:latin typeface="Cambria Math"/>
                        <a:ea typeface="Cambria Math"/>
                      </a:rPr>
                      <m:t>3</m:t>
                    </m:r>
                  </m:oMath>
                </a14:m>
                <a:r>
                  <a:rPr lang="en-US" altLang="ko-KR" sz="1600" dirty="0"/>
                  <a:t>)</a:t>
                </a:r>
                <a:endParaRPr lang="ko-KR" altLang="en-US" sz="1600" dirty="0"/>
              </a:p>
            </p:txBody>
          </p:sp>
        </mc:Choice>
        <mc:Fallback xmlns="">
          <p:sp>
            <p:nvSpPr>
              <p:cNvPr id="7" name="Oval 6"/>
              <p:cNvSpPr>
                <a:spLocks noRot="1" noChangeAspect="1" noMove="1" noResize="1" noEditPoints="1" noAdjustHandles="1" noChangeArrowheads="1" noChangeShapeType="1" noTextEdit="1"/>
              </p:cNvSpPr>
              <p:nvPr/>
            </p:nvSpPr>
            <p:spPr>
              <a:xfrm>
                <a:off x="3105993" y="3124734"/>
                <a:ext cx="720080" cy="720080"/>
              </a:xfrm>
              <a:prstGeom prst="ellipse">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4618161" y="2520653"/>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2</a:t>
                </a:r>
              </a:p>
              <a:p>
                <a:pPr algn="ctr"/>
                <a:r>
                  <a:rPr lang="en-US" altLang="ko-KR" sz="1600" dirty="0"/>
                  <a:t>(</a:t>
                </a:r>
                <a14:m>
                  <m:oMath xmlns:m="http://schemas.openxmlformats.org/officeDocument/2006/math">
                    <m:r>
                      <a:rPr lang="en-US" altLang="ko-KR" sz="1600" i="1">
                        <a:latin typeface="Cambria Math"/>
                        <a:ea typeface="Cambria Math"/>
                      </a:rPr>
                      <m:t>8</m:t>
                    </m:r>
                  </m:oMath>
                </a14:m>
                <a:r>
                  <a:rPr lang="en-US" altLang="ko-KR" sz="1600" dirty="0"/>
                  <a:t>)</a:t>
                </a:r>
                <a:endParaRPr lang="ko-KR" altLang="en-US" sz="1600" dirty="0"/>
              </a:p>
            </p:txBody>
          </p:sp>
        </mc:Choice>
        <mc:Fallback xmlns="">
          <p:sp>
            <p:nvSpPr>
              <p:cNvPr id="8" name="Oval 7"/>
              <p:cNvSpPr>
                <a:spLocks noRot="1" noChangeAspect="1" noMove="1" noResize="1" noEditPoints="1" noAdjustHandles="1" noChangeArrowheads="1" noChangeShapeType="1" noTextEdit="1"/>
              </p:cNvSpPr>
              <p:nvPr/>
            </p:nvSpPr>
            <p:spPr>
              <a:xfrm>
                <a:off x="4618161" y="2520653"/>
                <a:ext cx="720080" cy="720080"/>
              </a:xfrm>
              <a:prstGeom prst="ellipse">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3322017" y="4653136"/>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3</a:t>
                </a:r>
              </a:p>
              <a:p>
                <a:pPr algn="ctr"/>
                <a:r>
                  <a:rPr lang="en-US" altLang="ko-KR" sz="1600" dirty="0"/>
                  <a:t>(</a:t>
                </a:r>
                <a14:m>
                  <m:oMath xmlns:m="http://schemas.openxmlformats.org/officeDocument/2006/math">
                    <m:r>
                      <a:rPr lang="en-US" altLang="ko-KR" sz="1600" i="1">
                        <a:latin typeface="Cambria Math"/>
                        <a:ea typeface="Cambria Math"/>
                      </a:rPr>
                      <m:t>9</m:t>
                    </m:r>
                  </m:oMath>
                </a14:m>
                <a:r>
                  <a:rPr lang="en-US" altLang="ko-KR" sz="1600" dirty="0"/>
                  <a:t>)</a:t>
                </a:r>
                <a:endParaRPr lang="ko-KR" altLang="en-US" sz="1600" dirty="0"/>
              </a:p>
            </p:txBody>
          </p:sp>
        </mc:Choice>
        <mc:Fallback xmlns="">
          <p:sp>
            <p:nvSpPr>
              <p:cNvPr id="9" name="Oval 8"/>
              <p:cNvSpPr>
                <a:spLocks noRot="1" noChangeAspect="1" noMove="1" noResize="1" noEditPoints="1" noAdjustHandles="1" noChangeArrowheads="1" noChangeShapeType="1" noTextEdit="1"/>
              </p:cNvSpPr>
              <p:nvPr/>
            </p:nvSpPr>
            <p:spPr>
              <a:xfrm>
                <a:off x="3322017" y="4653136"/>
                <a:ext cx="720080" cy="720080"/>
              </a:xfrm>
              <a:prstGeom prst="ellipse">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5122217" y="4298129"/>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D</a:t>
                </a:r>
                <a:br>
                  <a:rPr lang="en-US" altLang="ko-KR" sz="1600" dirty="0"/>
                </a:br>
                <a:r>
                  <a:rPr lang="en-US" altLang="ko-KR" sz="1600" dirty="0"/>
                  <a:t>(</a:t>
                </a:r>
                <a14:m>
                  <m:oMath xmlns:m="http://schemas.openxmlformats.org/officeDocument/2006/math">
                    <m:r>
                      <a:rPr lang="en-US" altLang="ko-KR" sz="1600" i="1">
                        <a:latin typeface="Cambria Math"/>
                        <a:ea typeface="Cambria Math"/>
                      </a:rPr>
                      <m:t>18</m:t>
                    </m:r>
                  </m:oMath>
                </a14:m>
                <a:r>
                  <a:rPr lang="en-US" altLang="ko-KR" sz="1600" dirty="0"/>
                  <a:t>)</a:t>
                </a:r>
                <a:endParaRPr lang="ko-KR" altLang="en-US" sz="1600" dirty="0"/>
              </a:p>
            </p:txBody>
          </p:sp>
        </mc:Choice>
        <mc:Fallback xmlns="">
          <p:sp>
            <p:nvSpPr>
              <p:cNvPr id="10" name="Oval 9"/>
              <p:cNvSpPr>
                <a:spLocks noRot="1" noChangeAspect="1" noMove="1" noResize="1" noEditPoints="1" noAdjustHandles="1" noChangeArrowheads="1" noChangeShapeType="1" noTextEdit="1"/>
              </p:cNvSpPr>
              <p:nvPr/>
            </p:nvSpPr>
            <p:spPr>
              <a:xfrm>
                <a:off x="5122217" y="4298129"/>
                <a:ext cx="720080" cy="720080"/>
              </a:xfrm>
              <a:prstGeom prst="ellipse">
                <a:avLst/>
              </a:prstGeom>
              <a:blipFill>
                <a:blip r:embed="rId6"/>
                <a:stretch>
                  <a:fillRect/>
                </a:stretch>
              </a:blipFill>
            </p:spPr>
            <p:txBody>
              <a:bodyPr/>
              <a:lstStyle/>
              <a:p>
                <a:r>
                  <a:rPr lang="ko-KR" altLang="en-US">
                    <a:noFill/>
                  </a:rPr>
                  <a:t> </a:t>
                </a:r>
              </a:p>
            </p:txBody>
          </p:sp>
        </mc:Fallback>
      </mc:AlternateContent>
      <p:cxnSp>
        <p:nvCxnSpPr>
          <p:cNvPr id="11" name="Straight Arrow Connector 10"/>
          <p:cNvCxnSpPr>
            <a:stCxn id="6" idx="5"/>
            <a:endCxn id="7" idx="1"/>
          </p:cNvCxnSpPr>
          <p:nvPr/>
        </p:nvCxnSpPr>
        <p:spPr>
          <a:xfrm>
            <a:off x="2318140" y="2794873"/>
            <a:ext cx="893307" cy="43531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7"/>
            <a:endCxn id="8" idx="2"/>
          </p:cNvCxnSpPr>
          <p:nvPr/>
        </p:nvCxnSpPr>
        <p:spPr>
          <a:xfrm flipV="1">
            <a:off x="3720621" y="2880693"/>
            <a:ext cx="897541" cy="34949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5"/>
            <a:endCxn id="10" idx="2"/>
          </p:cNvCxnSpPr>
          <p:nvPr/>
        </p:nvCxnSpPr>
        <p:spPr>
          <a:xfrm>
            <a:off x="3720621" y="3739361"/>
            <a:ext cx="1401597" cy="91880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4"/>
            <a:endCxn id="9" idx="0"/>
          </p:cNvCxnSpPr>
          <p:nvPr/>
        </p:nvCxnSpPr>
        <p:spPr>
          <a:xfrm>
            <a:off x="3466033" y="3844814"/>
            <a:ext cx="216024" cy="80832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6"/>
            <a:endCxn id="10" idx="3"/>
          </p:cNvCxnSpPr>
          <p:nvPr/>
        </p:nvCxnSpPr>
        <p:spPr>
          <a:xfrm flipV="1">
            <a:off x="4042098" y="4912756"/>
            <a:ext cx="1185573" cy="10042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4"/>
            <a:endCxn id="10" idx="0"/>
          </p:cNvCxnSpPr>
          <p:nvPr/>
        </p:nvCxnSpPr>
        <p:spPr>
          <a:xfrm>
            <a:off x="4978201" y="3240733"/>
            <a:ext cx="504056" cy="105739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529929" y="2828318"/>
            <a:ext cx="301686" cy="369332"/>
          </a:xfrm>
          <a:prstGeom prst="rect">
            <a:avLst/>
          </a:prstGeom>
          <a:solidFill>
            <a:schemeClr val="bg1">
              <a:alpha val="50000"/>
            </a:schemeClr>
          </a:solidFill>
        </p:spPr>
        <p:txBody>
          <a:bodyPr wrap="none" rtlCol="0">
            <a:spAutoFit/>
          </a:bodyPr>
          <a:lstStyle/>
          <a:p>
            <a:r>
              <a:rPr lang="en-US" altLang="ko-KR" b="1" dirty="0"/>
              <a:t>3</a:t>
            </a:r>
            <a:endParaRPr lang="ko-KR" altLang="en-US" b="1" dirty="0"/>
          </a:p>
        </p:txBody>
      </p:sp>
      <p:sp>
        <p:nvSpPr>
          <p:cNvPr id="18" name="TextBox 17"/>
          <p:cNvSpPr txBox="1"/>
          <p:nvPr/>
        </p:nvSpPr>
        <p:spPr>
          <a:xfrm>
            <a:off x="3413584" y="4064309"/>
            <a:ext cx="301686" cy="369332"/>
          </a:xfrm>
          <a:prstGeom prst="rect">
            <a:avLst/>
          </a:prstGeom>
          <a:solidFill>
            <a:schemeClr val="bg1">
              <a:alpha val="50000"/>
            </a:schemeClr>
          </a:solidFill>
        </p:spPr>
        <p:txBody>
          <a:bodyPr wrap="none" rtlCol="0">
            <a:spAutoFit/>
          </a:bodyPr>
          <a:lstStyle/>
          <a:p>
            <a:r>
              <a:rPr lang="en-US" altLang="ko-KR" b="1" dirty="0"/>
              <a:t>6</a:t>
            </a:r>
            <a:endParaRPr lang="ko-KR" altLang="en-US" b="1" dirty="0"/>
          </a:p>
        </p:txBody>
      </p:sp>
      <p:sp>
        <p:nvSpPr>
          <p:cNvPr id="19" name="TextBox 18"/>
          <p:cNvSpPr txBox="1"/>
          <p:nvPr/>
        </p:nvSpPr>
        <p:spPr>
          <a:xfrm>
            <a:off x="4169390" y="3928797"/>
            <a:ext cx="418704" cy="369332"/>
          </a:xfrm>
          <a:prstGeom prst="rect">
            <a:avLst/>
          </a:prstGeom>
          <a:solidFill>
            <a:schemeClr val="bg1">
              <a:alpha val="50000"/>
            </a:schemeClr>
          </a:solidFill>
        </p:spPr>
        <p:txBody>
          <a:bodyPr wrap="none" rtlCol="0">
            <a:spAutoFit/>
          </a:bodyPr>
          <a:lstStyle/>
          <a:p>
            <a:r>
              <a:rPr lang="en-US" altLang="ko-KR" b="1" dirty="0"/>
              <a:t>15</a:t>
            </a:r>
            <a:endParaRPr lang="ko-KR" altLang="en-US" b="1" dirty="0"/>
          </a:p>
        </p:txBody>
      </p:sp>
      <p:sp>
        <p:nvSpPr>
          <p:cNvPr id="20" name="TextBox 19"/>
          <p:cNvSpPr txBox="1"/>
          <p:nvPr/>
        </p:nvSpPr>
        <p:spPr>
          <a:xfrm>
            <a:off x="4421418" y="4833543"/>
            <a:ext cx="301686" cy="369332"/>
          </a:xfrm>
          <a:prstGeom prst="rect">
            <a:avLst/>
          </a:prstGeom>
          <a:solidFill>
            <a:schemeClr val="bg1">
              <a:alpha val="50000"/>
            </a:schemeClr>
          </a:solidFill>
        </p:spPr>
        <p:txBody>
          <a:bodyPr wrap="none" rtlCol="0">
            <a:spAutoFit/>
          </a:bodyPr>
          <a:lstStyle/>
          <a:p>
            <a:r>
              <a:rPr lang="en-US" altLang="ko-KR" b="1" dirty="0"/>
              <a:t>4</a:t>
            </a:r>
            <a:endParaRPr lang="ko-KR" altLang="en-US" b="1" dirty="0"/>
          </a:p>
        </p:txBody>
      </p:sp>
      <p:sp>
        <p:nvSpPr>
          <p:cNvPr id="21" name="TextBox 20"/>
          <p:cNvSpPr txBox="1"/>
          <p:nvPr/>
        </p:nvSpPr>
        <p:spPr>
          <a:xfrm>
            <a:off x="4008929" y="2884294"/>
            <a:ext cx="301686" cy="369332"/>
          </a:xfrm>
          <a:prstGeom prst="rect">
            <a:avLst/>
          </a:prstGeom>
          <a:solidFill>
            <a:schemeClr val="bg1">
              <a:alpha val="50000"/>
            </a:schemeClr>
          </a:solidFill>
        </p:spPr>
        <p:txBody>
          <a:bodyPr wrap="none" rtlCol="0">
            <a:spAutoFit/>
          </a:bodyPr>
          <a:lstStyle/>
          <a:p>
            <a:r>
              <a:rPr lang="en-US" altLang="ko-KR" b="1" dirty="0"/>
              <a:t>5</a:t>
            </a:r>
            <a:endParaRPr lang="ko-KR" altLang="en-US" b="1" dirty="0"/>
          </a:p>
        </p:txBody>
      </p:sp>
      <p:sp>
        <p:nvSpPr>
          <p:cNvPr id="22" name="TextBox 21"/>
          <p:cNvSpPr txBox="1"/>
          <p:nvPr/>
        </p:nvSpPr>
        <p:spPr>
          <a:xfrm>
            <a:off x="5122217" y="3484774"/>
            <a:ext cx="301686" cy="369332"/>
          </a:xfrm>
          <a:prstGeom prst="rect">
            <a:avLst/>
          </a:prstGeom>
          <a:solidFill>
            <a:schemeClr val="bg1">
              <a:alpha val="50000"/>
            </a:schemeClr>
          </a:solidFill>
        </p:spPr>
        <p:txBody>
          <a:bodyPr wrap="none" rtlCol="0">
            <a:spAutoFit/>
          </a:bodyPr>
          <a:lstStyle/>
          <a:p>
            <a:r>
              <a:rPr lang="en-US" altLang="ko-KR" b="1" dirty="0"/>
              <a:t>7</a:t>
            </a:r>
            <a:endParaRPr lang="ko-KR" altLang="en-US" b="1" dirty="0"/>
          </a:p>
        </p:txBody>
      </p:sp>
      <p:sp>
        <p:nvSpPr>
          <p:cNvPr id="25" name="Freeform 24"/>
          <p:cNvSpPr/>
          <p:nvPr/>
        </p:nvSpPr>
        <p:spPr>
          <a:xfrm>
            <a:off x="2282393" y="2236668"/>
            <a:ext cx="3601288" cy="2127902"/>
          </a:xfrm>
          <a:custGeom>
            <a:avLst/>
            <a:gdLst>
              <a:gd name="connsiteX0" fmla="*/ 0 w 3601288"/>
              <a:gd name="connsiteY0" fmla="*/ 0 h 2127902"/>
              <a:gd name="connsiteX1" fmla="*/ 2247544 w 3601288"/>
              <a:gd name="connsiteY1" fmla="*/ 34183 h 2127902"/>
              <a:gd name="connsiteX2" fmla="*/ 3520867 w 3601288"/>
              <a:gd name="connsiteY2" fmla="*/ 205099 h 2127902"/>
              <a:gd name="connsiteX3" fmla="*/ 3469592 w 3601288"/>
              <a:gd name="connsiteY3" fmla="*/ 2127902 h 2127902"/>
            </a:gdLst>
            <a:ahLst/>
            <a:cxnLst>
              <a:cxn ang="0">
                <a:pos x="connsiteX0" y="connsiteY0"/>
              </a:cxn>
              <a:cxn ang="0">
                <a:pos x="connsiteX1" y="connsiteY1"/>
              </a:cxn>
              <a:cxn ang="0">
                <a:pos x="connsiteX2" y="connsiteY2"/>
              </a:cxn>
              <a:cxn ang="0">
                <a:pos x="connsiteX3" y="connsiteY3"/>
              </a:cxn>
            </a:cxnLst>
            <a:rect l="l" t="t" r="r" b="b"/>
            <a:pathLst>
              <a:path w="3601288" h="2127902">
                <a:moveTo>
                  <a:pt x="0" y="0"/>
                </a:moveTo>
                <a:cubicBezTo>
                  <a:pt x="830366" y="0"/>
                  <a:pt x="1660733" y="0"/>
                  <a:pt x="2247544" y="34183"/>
                </a:cubicBezTo>
                <a:cubicBezTo>
                  <a:pt x="2834355" y="68366"/>
                  <a:pt x="3317192" y="-143854"/>
                  <a:pt x="3520867" y="205099"/>
                </a:cubicBezTo>
                <a:cubicBezTo>
                  <a:pt x="3724542" y="554052"/>
                  <a:pt x="3478138" y="1813132"/>
                  <a:pt x="3469592" y="212790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graphicFrame>
            <p:nvGraphicFramePr>
              <p:cNvPr id="26" name="Table 25"/>
              <p:cNvGraphicFramePr>
                <a:graphicFrameLocks noGrp="1"/>
              </p:cNvGraphicFramePr>
              <p:nvPr>
                <p:extLst/>
              </p:nvPr>
            </p:nvGraphicFramePr>
            <p:xfrm>
              <a:off x="2063552" y="5589240"/>
              <a:ext cx="3487008" cy="741680"/>
            </p:xfrm>
            <a:graphic>
              <a:graphicData uri="http://schemas.openxmlformats.org/drawingml/2006/table">
                <a:tbl>
                  <a:tblPr firstRow="1" bandRow="1">
                    <a:tableStyleId>{5C22544A-7EE6-4342-B048-85BDC9FD1C3A}</a:tableStyleId>
                  </a:tblPr>
                  <a:tblGrid>
                    <a:gridCol w="581168">
                      <a:extLst>
                        <a:ext uri="{9D8B030D-6E8A-4147-A177-3AD203B41FA5}">
                          <a16:colId xmlns:a16="http://schemas.microsoft.com/office/drawing/2014/main" val="20000"/>
                        </a:ext>
                      </a:extLst>
                    </a:gridCol>
                    <a:gridCol w="581168">
                      <a:extLst>
                        <a:ext uri="{9D8B030D-6E8A-4147-A177-3AD203B41FA5}">
                          <a16:colId xmlns:a16="http://schemas.microsoft.com/office/drawing/2014/main" val="20001"/>
                        </a:ext>
                      </a:extLst>
                    </a:gridCol>
                    <a:gridCol w="581168">
                      <a:extLst>
                        <a:ext uri="{9D8B030D-6E8A-4147-A177-3AD203B41FA5}">
                          <a16:colId xmlns:a16="http://schemas.microsoft.com/office/drawing/2014/main" val="20002"/>
                        </a:ext>
                      </a:extLst>
                    </a:gridCol>
                    <a:gridCol w="581168">
                      <a:extLst>
                        <a:ext uri="{9D8B030D-6E8A-4147-A177-3AD203B41FA5}">
                          <a16:colId xmlns:a16="http://schemas.microsoft.com/office/drawing/2014/main" val="20003"/>
                        </a:ext>
                      </a:extLst>
                    </a:gridCol>
                    <a:gridCol w="581168">
                      <a:extLst>
                        <a:ext uri="{9D8B030D-6E8A-4147-A177-3AD203B41FA5}">
                          <a16:colId xmlns:a16="http://schemas.microsoft.com/office/drawing/2014/main" val="20004"/>
                        </a:ext>
                      </a:extLst>
                    </a:gridCol>
                    <a:gridCol w="581168">
                      <a:extLst>
                        <a:ext uri="{9D8B030D-6E8A-4147-A177-3AD203B41FA5}">
                          <a16:colId xmlns:a16="http://schemas.microsoft.com/office/drawing/2014/main" val="20005"/>
                        </a:ext>
                      </a:extLst>
                    </a:gridCol>
                  </a:tblGrid>
                  <a:tr h="370840">
                    <a:tc>
                      <a:txBody>
                        <a:bodyPr/>
                        <a:lstStyle/>
                        <a:p>
                          <a:pPr algn="ctr" latinLnBrk="1"/>
                          <a:r>
                            <a:rPr lang="en-US" altLang="ko-KR" dirty="0" smtClean="0"/>
                            <a:t>V</a:t>
                          </a:r>
                          <a:endParaRPr lang="ko-KR" altLang="en-US" dirty="0"/>
                        </a:p>
                      </a:txBody>
                      <a:tcPr anchor="ctr"/>
                    </a:tc>
                    <a:tc>
                      <a:txBody>
                        <a:bodyPr/>
                        <a:lstStyle/>
                        <a:p>
                          <a:pPr algn="ctr" latinLnBrk="1"/>
                          <a:r>
                            <a:rPr lang="en-US" altLang="ko-KR" dirty="0" smtClean="0">
                              <a:solidFill>
                                <a:schemeClr val="tx1"/>
                              </a:solidFill>
                            </a:rPr>
                            <a:t>S</a:t>
                          </a:r>
                          <a:endParaRPr lang="ko-KR" altLang="en-US" dirty="0">
                            <a:solidFill>
                              <a:schemeClr val="tx1"/>
                            </a:solidFill>
                          </a:endParaRPr>
                        </a:p>
                      </a:txBody>
                      <a:tcPr anchor="ctr"/>
                    </a:tc>
                    <a:tc>
                      <a:txBody>
                        <a:bodyPr/>
                        <a:lstStyle/>
                        <a:p>
                          <a:pPr algn="ctr" latinLnBrk="1"/>
                          <a:r>
                            <a:rPr lang="en-US" altLang="ko-KR" dirty="0" smtClean="0">
                              <a:solidFill>
                                <a:schemeClr val="tx1"/>
                              </a:solidFill>
                            </a:rPr>
                            <a:t>1</a:t>
                          </a:r>
                          <a:endParaRPr lang="ko-KR" altLang="en-US" dirty="0">
                            <a:solidFill>
                              <a:schemeClr val="tx1"/>
                            </a:solidFill>
                          </a:endParaRPr>
                        </a:p>
                      </a:txBody>
                      <a:tcPr anchor="ctr"/>
                    </a:tc>
                    <a:tc>
                      <a:txBody>
                        <a:bodyPr/>
                        <a:lstStyle/>
                        <a:p>
                          <a:pPr algn="ctr" latinLnBrk="1"/>
                          <a:r>
                            <a:rPr lang="en-US" altLang="ko-KR" dirty="0" smtClean="0"/>
                            <a:t>2</a:t>
                          </a:r>
                          <a:endParaRPr lang="ko-KR" altLang="en-US" dirty="0"/>
                        </a:p>
                      </a:txBody>
                      <a:tcPr anchor="ctr"/>
                    </a:tc>
                    <a:tc>
                      <a:txBody>
                        <a:bodyPr/>
                        <a:lstStyle/>
                        <a:p>
                          <a:pPr algn="ctr" latinLnBrk="1"/>
                          <a:r>
                            <a:rPr lang="en-US" altLang="ko-KR" dirty="0" smtClean="0"/>
                            <a:t>3</a:t>
                          </a:r>
                          <a:endParaRPr lang="ko-KR" altLang="en-US" dirty="0"/>
                        </a:p>
                      </a:txBody>
                      <a:tcPr anchor="ctr"/>
                    </a:tc>
                    <a:tc>
                      <a:txBody>
                        <a:bodyPr/>
                        <a:lstStyle/>
                        <a:p>
                          <a:pPr algn="ctr" latinLnBrk="1"/>
                          <a:r>
                            <a:rPr lang="en-US" altLang="ko-KR" dirty="0" smtClean="0"/>
                            <a:t>D</a:t>
                          </a:r>
                          <a:endParaRPr lang="ko-KR" altLang="en-US" dirty="0"/>
                        </a:p>
                      </a:txBody>
                      <a:tcPr anchor="ctr"/>
                    </a:tc>
                    <a:extLst>
                      <a:ext uri="{0D108BD9-81ED-4DB2-BD59-A6C34878D82A}">
                        <a16:rowId xmlns:a16="http://schemas.microsoft.com/office/drawing/2014/main" val="10000"/>
                      </a:ext>
                    </a:extLst>
                  </a:tr>
                  <a:tr h="370840">
                    <a:tc>
                      <a:txBody>
                        <a:bodyPr/>
                        <a:lstStyle/>
                        <a:p>
                          <a:pPr algn="ctr" latinLnBrk="1"/>
                          <a:r>
                            <a:rPr lang="en-US" altLang="ko-KR" dirty="0" err="1" smtClean="0"/>
                            <a:t>Dist</a:t>
                          </a:r>
                          <a:endParaRPr lang="ko-KR" altLang="en-US" dirty="0"/>
                        </a:p>
                      </a:txBody>
                      <a:tcPr anchor="ctr"/>
                    </a:tc>
                    <a:tc>
                      <a:txBody>
                        <a:bodyPr/>
                        <a:lstStyle/>
                        <a:p>
                          <a:pPr algn="ctr" latinLnBrk="1"/>
                          <a:r>
                            <a:rPr lang="en-US" altLang="ko-KR" dirty="0" smtClean="0"/>
                            <a:t>0</a:t>
                          </a:r>
                          <a:endParaRPr lang="ko-KR" altLang="en-US" dirty="0"/>
                        </a:p>
                      </a:txBody>
                      <a:tcPr anchor="ctr"/>
                    </a:tc>
                    <a:tc>
                      <a:txBody>
                        <a:bodyPr/>
                        <a:lstStyle/>
                        <a:p>
                          <a:pPr algn="ctr" latinLnBrk="1"/>
                          <a:r>
                            <a:rPr lang="en-US" altLang="ko-KR" dirty="0" smtClean="0"/>
                            <a:t>3</a:t>
                          </a:r>
                          <a:endParaRPr lang="ko-KR" altLang="en-US"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a:ea typeface="Cambria Math"/>
                                  </a:rPr>
                                  <m:t>8</m:t>
                                </m:r>
                              </m:oMath>
                            </m:oMathPara>
                          </a14:m>
                          <a:endParaRPr lang="ko-KR" altLang="en-US"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a:ea typeface="Cambria Math"/>
                                  </a:rPr>
                                  <m:t>9</m:t>
                                </m:r>
                              </m:oMath>
                            </m:oMathPara>
                          </a14:m>
                          <a:endParaRPr lang="ko-KR" altLang="en-US" dirty="0"/>
                        </a:p>
                      </a:txBody>
                      <a:tcPr anchor="ctr"/>
                    </a:tc>
                    <a:tc>
                      <a:txBody>
                        <a:bodyPr/>
                        <a:lstStyle/>
                        <a:p>
                          <a:pPr algn="ctr" latinLnBrk="1"/>
                          <a:r>
                            <a:rPr lang="en-US" altLang="ko-KR" dirty="0" smtClean="0"/>
                            <a:t>18</a:t>
                          </a:r>
                          <a:endParaRPr lang="ko-KR" altLang="en-US" dirty="0"/>
                        </a:p>
                      </a:txBody>
                      <a:tcPr anchor="ctr"/>
                    </a:tc>
                    <a:extLst>
                      <a:ext uri="{0D108BD9-81ED-4DB2-BD59-A6C34878D82A}">
                        <a16:rowId xmlns:a16="http://schemas.microsoft.com/office/drawing/2014/main" val="10001"/>
                      </a:ext>
                    </a:extLst>
                  </a:tr>
                </a:tbl>
              </a:graphicData>
            </a:graphic>
          </p:graphicFrame>
        </mc:Choice>
        <mc:Fallback xmlns="">
          <p:graphicFrame>
            <p:nvGraphicFramePr>
              <p:cNvPr id="26" name="Table 25"/>
              <p:cNvGraphicFramePr>
                <a:graphicFrameLocks noGrp="1"/>
              </p:cNvGraphicFramePr>
              <p:nvPr>
                <p:extLst/>
              </p:nvPr>
            </p:nvGraphicFramePr>
            <p:xfrm>
              <a:off x="2063552" y="5589240"/>
              <a:ext cx="3487008" cy="1010920"/>
            </p:xfrm>
            <a:graphic>
              <a:graphicData uri="http://schemas.openxmlformats.org/drawingml/2006/table">
                <a:tbl>
                  <a:tblPr firstRow="1" bandRow="1">
                    <a:tableStyleId>{5C22544A-7EE6-4342-B048-85BDC9FD1C3A}</a:tableStyleId>
                  </a:tblPr>
                  <a:tblGrid>
                    <a:gridCol w="581168">
                      <a:extLst>
                        <a:ext uri="{9D8B030D-6E8A-4147-A177-3AD203B41FA5}">
                          <a16:colId xmlns:a16="http://schemas.microsoft.com/office/drawing/2014/main" val="20000"/>
                        </a:ext>
                      </a:extLst>
                    </a:gridCol>
                    <a:gridCol w="581168">
                      <a:extLst>
                        <a:ext uri="{9D8B030D-6E8A-4147-A177-3AD203B41FA5}">
                          <a16:colId xmlns:a16="http://schemas.microsoft.com/office/drawing/2014/main" val="20001"/>
                        </a:ext>
                      </a:extLst>
                    </a:gridCol>
                    <a:gridCol w="581168">
                      <a:extLst>
                        <a:ext uri="{9D8B030D-6E8A-4147-A177-3AD203B41FA5}">
                          <a16:colId xmlns:a16="http://schemas.microsoft.com/office/drawing/2014/main" val="20002"/>
                        </a:ext>
                      </a:extLst>
                    </a:gridCol>
                    <a:gridCol w="581168">
                      <a:extLst>
                        <a:ext uri="{9D8B030D-6E8A-4147-A177-3AD203B41FA5}">
                          <a16:colId xmlns:a16="http://schemas.microsoft.com/office/drawing/2014/main" val="20003"/>
                        </a:ext>
                      </a:extLst>
                    </a:gridCol>
                    <a:gridCol w="581168">
                      <a:extLst>
                        <a:ext uri="{9D8B030D-6E8A-4147-A177-3AD203B41FA5}">
                          <a16:colId xmlns:a16="http://schemas.microsoft.com/office/drawing/2014/main" val="20004"/>
                        </a:ext>
                      </a:extLst>
                    </a:gridCol>
                    <a:gridCol w="581168">
                      <a:extLst>
                        <a:ext uri="{9D8B030D-6E8A-4147-A177-3AD203B41FA5}">
                          <a16:colId xmlns:a16="http://schemas.microsoft.com/office/drawing/2014/main" val="20005"/>
                        </a:ext>
                      </a:extLst>
                    </a:gridCol>
                  </a:tblGrid>
                  <a:tr h="370840">
                    <a:tc>
                      <a:txBody>
                        <a:bodyPr/>
                        <a:lstStyle/>
                        <a:p>
                          <a:pPr algn="ctr" latinLnBrk="1"/>
                          <a:r>
                            <a:rPr lang="en-US" altLang="ko-KR" dirty="0" smtClean="0"/>
                            <a:t>V</a:t>
                          </a:r>
                          <a:endParaRPr lang="ko-KR" altLang="en-US" dirty="0"/>
                        </a:p>
                      </a:txBody>
                      <a:tcPr anchor="ctr"/>
                    </a:tc>
                    <a:tc>
                      <a:txBody>
                        <a:bodyPr/>
                        <a:lstStyle/>
                        <a:p>
                          <a:pPr algn="ctr" latinLnBrk="1"/>
                          <a:r>
                            <a:rPr lang="en-US" altLang="ko-KR" dirty="0" smtClean="0">
                              <a:solidFill>
                                <a:schemeClr val="tx1"/>
                              </a:solidFill>
                            </a:rPr>
                            <a:t>S</a:t>
                          </a:r>
                          <a:endParaRPr lang="ko-KR" altLang="en-US" dirty="0">
                            <a:solidFill>
                              <a:schemeClr val="tx1"/>
                            </a:solidFill>
                          </a:endParaRPr>
                        </a:p>
                      </a:txBody>
                      <a:tcPr anchor="ctr"/>
                    </a:tc>
                    <a:tc>
                      <a:txBody>
                        <a:bodyPr/>
                        <a:lstStyle/>
                        <a:p>
                          <a:pPr algn="ctr" latinLnBrk="1"/>
                          <a:r>
                            <a:rPr lang="en-US" altLang="ko-KR" dirty="0" smtClean="0">
                              <a:solidFill>
                                <a:schemeClr val="tx1"/>
                              </a:solidFill>
                            </a:rPr>
                            <a:t>1</a:t>
                          </a:r>
                          <a:endParaRPr lang="ko-KR" altLang="en-US" dirty="0">
                            <a:solidFill>
                              <a:schemeClr val="tx1"/>
                            </a:solidFill>
                          </a:endParaRPr>
                        </a:p>
                      </a:txBody>
                      <a:tcPr anchor="ctr"/>
                    </a:tc>
                    <a:tc>
                      <a:txBody>
                        <a:bodyPr/>
                        <a:lstStyle/>
                        <a:p>
                          <a:pPr algn="ctr" latinLnBrk="1"/>
                          <a:r>
                            <a:rPr lang="en-US" altLang="ko-KR" dirty="0" smtClean="0"/>
                            <a:t>2</a:t>
                          </a:r>
                          <a:endParaRPr lang="ko-KR" altLang="en-US" dirty="0"/>
                        </a:p>
                      </a:txBody>
                      <a:tcPr anchor="ctr"/>
                    </a:tc>
                    <a:tc>
                      <a:txBody>
                        <a:bodyPr/>
                        <a:lstStyle/>
                        <a:p>
                          <a:pPr algn="ctr" latinLnBrk="1"/>
                          <a:r>
                            <a:rPr lang="en-US" altLang="ko-KR" dirty="0" smtClean="0"/>
                            <a:t>3</a:t>
                          </a:r>
                          <a:endParaRPr lang="ko-KR" altLang="en-US" dirty="0"/>
                        </a:p>
                      </a:txBody>
                      <a:tcPr anchor="ctr"/>
                    </a:tc>
                    <a:tc>
                      <a:txBody>
                        <a:bodyPr/>
                        <a:lstStyle/>
                        <a:p>
                          <a:pPr algn="ctr" latinLnBrk="1"/>
                          <a:r>
                            <a:rPr lang="en-US" altLang="ko-KR" dirty="0" smtClean="0"/>
                            <a:t>D</a:t>
                          </a:r>
                          <a:endParaRPr lang="ko-KR" altLang="en-US" dirty="0"/>
                        </a:p>
                      </a:txBody>
                      <a:tcPr anchor="ctr"/>
                    </a:tc>
                    <a:extLst>
                      <a:ext uri="{0D108BD9-81ED-4DB2-BD59-A6C34878D82A}">
                        <a16:rowId xmlns:a16="http://schemas.microsoft.com/office/drawing/2014/main" val="10000"/>
                      </a:ext>
                    </a:extLst>
                  </a:tr>
                  <a:tr h="640080">
                    <a:tc>
                      <a:txBody>
                        <a:bodyPr/>
                        <a:lstStyle/>
                        <a:p>
                          <a:pPr algn="ctr" latinLnBrk="1"/>
                          <a:r>
                            <a:rPr lang="en-US" altLang="ko-KR" dirty="0" err="1" smtClean="0"/>
                            <a:t>Dist</a:t>
                          </a:r>
                          <a:endParaRPr lang="ko-KR" altLang="en-US" dirty="0"/>
                        </a:p>
                      </a:txBody>
                      <a:tcPr anchor="ctr"/>
                    </a:tc>
                    <a:tc>
                      <a:txBody>
                        <a:bodyPr/>
                        <a:lstStyle/>
                        <a:p>
                          <a:pPr algn="ctr" latinLnBrk="1"/>
                          <a:r>
                            <a:rPr lang="en-US" altLang="ko-KR" dirty="0" smtClean="0"/>
                            <a:t>0</a:t>
                          </a:r>
                          <a:endParaRPr lang="ko-KR" altLang="en-US" dirty="0"/>
                        </a:p>
                      </a:txBody>
                      <a:tcPr anchor="ctr"/>
                    </a:tc>
                    <a:tc>
                      <a:txBody>
                        <a:bodyPr/>
                        <a:lstStyle/>
                        <a:p>
                          <a:pPr algn="ctr" latinLnBrk="1"/>
                          <a:r>
                            <a:rPr lang="en-US" altLang="ko-KR" dirty="0" smtClean="0"/>
                            <a:t>3</a:t>
                          </a:r>
                          <a:endParaRPr lang="ko-KR" altLang="en-US" dirty="0"/>
                        </a:p>
                      </a:txBody>
                      <a:tcPr anchor="ctr"/>
                    </a:tc>
                    <a:tc>
                      <a:txBody>
                        <a:bodyPr/>
                        <a:lstStyle/>
                        <a:p>
                          <a:endParaRPr lang="ko-KR"/>
                        </a:p>
                      </a:txBody>
                      <a:tcPr anchor="ctr">
                        <a:blipFill>
                          <a:blip r:embed="rId7"/>
                          <a:stretch>
                            <a:fillRect l="-303158" t="-61321" r="-205263" b="-15094"/>
                          </a:stretch>
                        </a:blipFill>
                      </a:tcPr>
                    </a:tc>
                    <a:tc>
                      <a:txBody>
                        <a:bodyPr/>
                        <a:lstStyle/>
                        <a:p>
                          <a:endParaRPr lang="ko-KR"/>
                        </a:p>
                      </a:txBody>
                      <a:tcPr anchor="ctr">
                        <a:blipFill>
                          <a:blip r:embed="rId7"/>
                          <a:stretch>
                            <a:fillRect l="-398958" t="-61321" r="-103125" b="-15094"/>
                          </a:stretch>
                        </a:blipFill>
                      </a:tcPr>
                    </a:tc>
                    <a:tc>
                      <a:txBody>
                        <a:bodyPr/>
                        <a:lstStyle/>
                        <a:p>
                          <a:pPr algn="ctr" latinLnBrk="1"/>
                          <a:r>
                            <a:rPr lang="en-US" altLang="ko-KR" dirty="0" smtClean="0"/>
                            <a:t>18</a:t>
                          </a:r>
                          <a:endParaRPr lang="ko-KR" altLang="en-US" dirty="0"/>
                        </a:p>
                      </a:txBody>
                      <a:tcPr anchor="ctr"/>
                    </a:tc>
                    <a:extLst>
                      <a:ext uri="{0D108BD9-81ED-4DB2-BD59-A6C34878D82A}">
                        <a16:rowId xmlns:a16="http://schemas.microsoft.com/office/drawing/2014/main" val="10001"/>
                      </a:ext>
                    </a:extLst>
                  </a:tr>
                </a:tbl>
              </a:graphicData>
            </a:graphic>
          </p:graphicFrame>
        </mc:Fallback>
      </mc:AlternateContent>
      <p:sp>
        <p:nvSpPr>
          <p:cNvPr id="27" name="Oval 26"/>
          <p:cNvSpPr/>
          <p:nvPr/>
        </p:nvSpPr>
        <p:spPr>
          <a:xfrm>
            <a:off x="6321883" y="2229677"/>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S</a:t>
            </a:r>
          </a:p>
          <a:p>
            <a:pPr algn="ctr"/>
            <a:r>
              <a:rPr lang="en-US" altLang="ko-KR" sz="1600" dirty="0"/>
              <a:t>(0)</a:t>
            </a:r>
            <a:endParaRPr lang="ko-KR" altLang="en-US" sz="1600" dirty="0"/>
          </a:p>
        </p:txBody>
      </p:sp>
      <mc:AlternateContent xmlns:mc="http://schemas.openxmlformats.org/markup-compatibility/2006" xmlns:a14="http://schemas.microsoft.com/office/drawing/2010/main">
        <mc:Choice Requires="a14">
          <p:sp>
            <p:nvSpPr>
              <p:cNvPr id="28" name="Oval 27"/>
              <p:cNvSpPr/>
              <p:nvPr/>
            </p:nvSpPr>
            <p:spPr>
              <a:xfrm>
                <a:off x="7724364" y="3174165"/>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1</a:t>
                </a:r>
              </a:p>
              <a:p>
                <a:pPr algn="ctr"/>
                <a:r>
                  <a:rPr lang="en-US" altLang="ko-KR" sz="1600" dirty="0"/>
                  <a:t>(</a:t>
                </a:r>
                <a14:m>
                  <m:oMath xmlns:m="http://schemas.openxmlformats.org/officeDocument/2006/math">
                    <m:r>
                      <a:rPr lang="en-US" altLang="ko-KR" sz="1600" i="1">
                        <a:latin typeface="Cambria Math"/>
                        <a:ea typeface="Cambria Math"/>
                      </a:rPr>
                      <m:t>3</m:t>
                    </m:r>
                  </m:oMath>
                </a14:m>
                <a:r>
                  <a:rPr lang="en-US" altLang="ko-KR" sz="1600" dirty="0"/>
                  <a:t>)</a:t>
                </a:r>
                <a:endParaRPr lang="ko-KR" altLang="en-US" sz="1600" dirty="0"/>
              </a:p>
            </p:txBody>
          </p:sp>
        </mc:Choice>
        <mc:Fallback xmlns="">
          <p:sp>
            <p:nvSpPr>
              <p:cNvPr id="28" name="Oval 27"/>
              <p:cNvSpPr>
                <a:spLocks noRot="1" noChangeAspect="1" noMove="1" noResize="1" noEditPoints="1" noAdjustHandles="1" noChangeArrowheads="1" noChangeShapeType="1" noTextEdit="1"/>
              </p:cNvSpPr>
              <p:nvPr/>
            </p:nvSpPr>
            <p:spPr>
              <a:xfrm>
                <a:off x="7724364" y="3174165"/>
                <a:ext cx="720080" cy="720080"/>
              </a:xfrm>
              <a:prstGeom prst="ellipse">
                <a:avLst/>
              </a:prstGeom>
              <a:blipFill>
                <a:blip r:embed="rId8"/>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9" name="Oval 28"/>
              <p:cNvSpPr/>
              <p:nvPr/>
            </p:nvSpPr>
            <p:spPr>
              <a:xfrm>
                <a:off x="9236532" y="2570084"/>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2</a:t>
                </a:r>
              </a:p>
              <a:p>
                <a:pPr algn="ctr"/>
                <a:r>
                  <a:rPr lang="en-US" altLang="ko-KR" sz="1600" dirty="0"/>
                  <a:t>(</a:t>
                </a:r>
                <a14:m>
                  <m:oMath xmlns:m="http://schemas.openxmlformats.org/officeDocument/2006/math">
                    <m:r>
                      <a:rPr lang="en-US" altLang="ko-KR" sz="1600" i="1">
                        <a:latin typeface="Cambria Math"/>
                        <a:ea typeface="Cambria Math"/>
                      </a:rPr>
                      <m:t>8</m:t>
                    </m:r>
                  </m:oMath>
                </a14:m>
                <a:r>
                  <a:rPr lang="en-US" altLang="ko-KR" sz="1600" dirty="0"/>
                  <a:t>)</a:t>
                </a:r>
                <a:endParaRPr lang="ko-KR" altLang="en-US" sz="1600" dirty="0"/>
              </a:p>
            </p:txBody>
          </p:sp>
        </mc:Choice>
        <mc:Fallback xmlns="">
          <p:sp>
            <p:nvSpPr>
              <p:cNvPr id="29" name="Oval 28"/>
              <p:cNvSpPr>
                <a:spLocks noRot="1" noChangeAspect="1" noMove="1" noResize="1" noEditPoints="1" noAdjustHandles="1" noChangeArrowheads="1" noChangeShapeType="1" noTextEdit="1"/>
              </p:cNvSpPr>
              <p:nvPr/>
            </p:nvSpPr>
            <p:spPr>
              <a:xfrm>
                <a:off x="9236532" y="2570084"/>
                <a:ext cx="720080" cy="720080"/>
              </a:xfrm>
              <a:prstGeom prst="ellipse">
                <a:avLst/>
              </a:prstGeom>
              <a:blipFill>
                <a:blip r:embed="rId9"/>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0" name="Oval 29"/>
              <p:cNvSpPr/>
              <p:nvPr/>
            </p:nvSpPr>
            <p:spPr>
              <a:xfrm>
                <a:off x="7940388" y="4702567"/>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3</a:t>
                </a:r>
              </a:p>
              <a:p>
                <a:pPr algn="ctr"/>
                <a:r>
                  <a:rPr lang="en-US" altLang="ko-KR" sz="1600" dirty="0"/>
                  <a:t>(</a:t>
                </a:r>
                <a14:m>
                  <m:oMath xmlns:m="http://schemas.openxmlformats.org/officeDocument/2006/math">
                    <m:r>
                      <a:rPr lang="en-US" altLang="ko-KR" sz="1600" i="1">
                        <a:latin typeface="Cambria Math"/>
                        <a:ea typeface="Cambria Math"/>
                      </a:rPr>
                      <m:t>9</m:t>
                    </m:r>
                  </m:oMath>
                </a14:m>
                <a:r>
                  <a:rPr lang="en-US" altLang="ko-KR" sz="1600" dirty="0"/>
                  <a:t>)</a:t>
                </a:r>
                <a:endParaRPr lang="ko-KR" altLang="en-US" sz="1600" dirty="0"/>
              </a:p>
            </p:txBody>
          </p:sp>
        </mc:Choice>
        <mc:Fallback xmlns="">
          <p:sp>
            <p:nvSpPr>
              <p:cNvPr id="30" name="Oval 29"/>
              <p:cNvSpPr>
                <a:spLocks noRot="1" noChangeAspect="1" noMove="1" noResize="1" noEditPoints="1" noAdjustHandles="1" noChangeArrowheads="1" noChangeShapeType="1" noTextEdit="1"/>
              </p:cNvSpPr>
              <p:nvPr/>
            </p:nvSpPr>
            <p:spPr>
              <a:xfrm>
                <a:off x="7940388" y="4702567"/>
                <a:ext cx="720080" cy="720080"/>
              </a:xfrm>
              <a:prstGeom prst="ellipse">
                <a:avLst/>
              </a:prstGeom>
              <a:blipFill>
                <a:blip r:embed="rId10"/>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1" name="Oval 30"/>
              <p:cNvSpPr/>
              <p:nvPr/>
            </p:nvSpPr>
            <p:spPr>
              <a:xfrm>
                <a:off x="9740588" y="4347560"/>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D</a:t>
                </a:r>
                <a:br>
                  <a:rPr lang="en-US" altLang="ko-KR" sz="1600" dirty="0"/>
                </a:br>
                <a:r>
                  <a:rPr lang="en-US" altLang="ko-KR" sz="1600" dirty="0"/>
                  <a:t>(</a:t>
                </a:r>
                <a14:m>
                  <m:oMath xmlns:m="http://schemas.openxmlformats.org/officeDocument/2006/math">
                    <m:r>
                      <a:rPr lang="en-US" altLang="ko-KR" sz="1600" i="1">
                        <a:latin typeface="Cambria Math"/>
                        <a:ea typeface="Cambria Math"/>
                      </a:rPr>
                      <m:t>15</m:t>
                    </m:r>
                  </m:oMath>
                </a14:m>
                <a:r>
                  <a:rPr lang="en-US" altLang="ko-KR" sz="1600" dirty="0"/>
                  <a:t>)</a:t>
                </a:r>
                <a:endParaRPr lang="ko-KR" altLang="en-US" sz="1600" dirty="0"/>
              </a:p>
            </p:txBody>
          </p:sp>
        </mc:Choice>
        <mc:Fallback xmlns="">
          <p:sp>
            <p:nvSpPr>
              <p:cNvPr id="31" name="Oval 30"/>
              <p:cNvSpPr>
                <a:spLocks noRot="1" noChangeAspect="1" noMove="1" noResize="1" noEditPoints="1" noAdjustHandles="1" noChangeArrowheads="1" noChangeShapeType="1" noTextEdit="1"/>
              </p:cNvSpPr>
              <p:nvPr/>
            </p:nvSpPr>
            <p:spPr>
              <a:xfrm>
                <a:off x="9740588" y="4347560"/>
                <a:ext cx="720080" cy="720080"/>
              </a:xfrm>
              <a:prstGeom prst="ellipse">
                <a:avLst/>
              </a:prstGeom>
              <a:blipFill>
                <a:blip r:embed="rId11"/>
                <a:stretch>
                  <a:fillRect/>
                </a:stretch>
              </a:blipFill>
            </p:spPr>
            <p:txBody>
              <a:bodyPr/>
              <a:lstStyle/>
              <a:p>
                <a:r>
                  <a:rPr lang="ko-KR" altLang="en-US">
                    <a:noFill/>
                  </a:rPr>
                  <a:t> </a:t>
                </a:r>
              </a:p>
            </p:txBody>
          </p:sp>
        </mc:Fallback>
      </mc:AlternateContent>
      <p:cxnSp>
        <p:nvCxnSpPr>
          <p:cNvPr id="32" name="Straight Arrow Connector 31"/>
          <p:cNvCxnSpPr>
            <a:stCxn id="27" idx="5"/>
            <a:endCxn id="28" idx="1"/>
          </p:cNvCxnSpPr>
          <p:nvPr/>
        </p:nvCxnSpPr>
        <p:spPr>
          <a:xfrm>
            <a:off x="6936511" y="2844304"/>
            <a:ext cx="893307" cy="435314"/>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8" idx="7"/>
            <a:endCxn id="29" idx="2"/>
          </p:cNvCxnSpPr>
          <p:nvPr/>
        </p:nvCxnSpPr>
        <p:spPr>
          <a:xfrm flipV="1">
            <a:off x="8338992" y="2930124"/>
            <a:ext cx="897541" cy="34949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8" idx="5"/>
            <a:endCxn id="31" idx="2"/>
          </p:cNvCxnSpPr>
          <p:nvPr/>
        </p:nvCxnSpPr>
        <p:spPr>
          <a:xfrm>
            <a:off x="8338992" y="3788792"/>
            <a:ext cx="1401597" cy="91880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8" idx="4"/>
            <a:endCxn id="30" idx="0"/>
          </p:cNvCxnSpPr>
          <p:nvPr/>
        </p:nvCxnSpPr>
        <p:spPr>
          <a:xfrm>
            <a:off x="8084404" y="3894245"/>
            <a:ext cx="216024" cy="80832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0" idx="6"/>
            <a:endCxn id="31" idx="3"/>
          </p:cNvCxnSpPr>
          <p:nvPr/>
        </p:nvCxnSpPr>
        <p:spPr>
          <a:xfrm flipV="1">
            <a:off x="8660469" y="4962187"/>
            <a:ext cx="1185573" cy="10042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9" idx="4"/>
            <a:endCxn id="31" idx="0"/>
          </p:cNvCxnSpPr>
          <p:nvPr/>
        </p:nvCxnSpPr>
        <p:spPr>
          <a:xfrm>
            <a:off x="9596572" y="3290164"/>
            <a:ext cx="504056" cy="105739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148300" y="2877749"/>
            <a:ext cx="301686" cy="369332"/>
          </a:xfrm>
          <a:prstGeom prst="rect">
            <a:avLst/>
          </a:prstGeom>
          <a:solidFill>
            <a:schemeClr val="bg1">
              <a:alpha val="50000"/>
            </a:schemeClr>
          </a:solidFill>
        </p:spPr>
        <p:txBody>
          <a:bodyPr wrap="none" rtlCol="0">
            <a:spAutoFit/>
          </a:bodyPr>
          <a:lstStyle/>
          <a:p>
            <a:r>
              <a:rPr lang="en-US" altLang="ko-KR" b="1" dirty="0"/>
              <a:t>3</a:t>
            </a:r>
            <a:endParaRPr lang="ko-KR" altLang="en-US" b="1" dirty="0"/>
          </a:p>
        </p:txBody>
      </p:sp>
      <p:sp>
        <p:nvSpPr>
          <p:cNvPr id="39" name="TextBox 38"/>
          <p:cNvSpPr txBox="1"/>
          <p:nvPr/>
        </p:nvSpPr>
        <p:spPr>
          <a:xfrm>
            <a:off x="8031955" y="4113740"/>
            <a:ext cx="301686" cy="369332"/>
          </a:xfrm>
          <a:prstGeom prst="rect">
            <a:avLst/>
          </a:prstGeom>
          <a:solidFill>
            <a:schemeClr val="bg1">
              <a:alpha val="50000"/>
            </a:schemeClr>
          </a:solidFill>
        </p:spPr>
        <p:txBody>
          <a:bodyPr wrap="none" rtlCol="0">
            <a:spAutoFit/>
          </a:bodyPr>
          <a:lstStyle/>
          <a:p>
            <a:r>
              <a:rPr lang="en-US" altLang="ko-KR" b="1" dirty="0"/>
              <a:t>6</a:t>
            </a:r>
            <a:endParaRPr lang="ko-KR" altLang="en-US" b="1" dirty="0"/>
          </a:p>
        </p:txBody>
      </p:sp>
      <p:sp>
        <p:nvSpPr>
          <p:cNvPr id="40" name="TextBox 39"/>
          <p:cNvSpPr txBox="1"/>
          <p:nvPr/>
        </p:nvSpPr>
        <p:spPr>
          <a:xfrm>
            <a:off x="8787761" y="3978228"/>
            <a:ext cx="418704" cy="369332"/>
          </a:xfrm>
          <a:prstGeom prst="rect">
            <a:avLst/>
          </a:prstGeom>
          <a:solidFill>
            <a:schemeClr val="bg1">
              <a:alpha val="50000"/>
            </a:schemeClr>
          </a:solidFill>
        </p:spPr>
        <p:txBody>
          <a:bodyPr wrap="none" rtlCol="0">
            <a:spAutoFit/>
          </a:bodyPr>
          <a:lstStyle/>
          <a:p>
            <a:r>
              <a:rPr lang="en-US" altLang="ko-KR" b="1" dirty="0"/>
              <a:t>15</a:t>
            </a:r>
            <a:endParaRPr lang="ko-KR" altLang="en-US" b="1" dirty="0"/>
          </a:p>
        </p:txBody>
      </p:sp>
      <p:sp>
        <p:nvSpPr>
          <p:cNvPr id="41" name="TextBox 40"/>
          <p:cNvSpPr txBox="1"/>
          <p:nvPr/>
        </p:nvSpPr>
        <p:spPr>
          <a:xfrm>
            <a:off x="9039789" y="4882974"/>
            <a:ext cx="301686" cy="369332"/>
          </a:xfrm>
          <a:prstGeom prst="rect">
            <a:avLst/>
          </a:prstGeom>
          <a:solidFill>
            <a:schemeClr val="bg1">
              <a:alpha val="50000"/>
            </a:schemeClr>
          </a:solidFill>
        </p:spPr>
        <p:txBody>
          <a:bodyPr wrap="none" rtlCol="0">
            <a:spAutoFit/>
          </a:bodyPr>
          <a:lstStyle/>
          <a:p>
            <a:r>
              <a:rPr lang="en-US" altLang="ko-KR" b="1" dirty="0"/>
              <a:t>4</a:t>
            </a:r>
            <a:endParaRPr lang="ko-KR" altLang="en-US" b="1" dirty="0"/>
          </a:p>
        </p:txBody>
      </p:sp>
      <p:sp>
        <p:nvSpPr>
          <p:cNvPr id="42" name="TextBox 41"/>
          <p:cNvSpPr txBox="1"/>
          <p:nvPr/>
        </p:nvSpPr>
        <p:spPr>
          <a:xfrm>
            <a:off x="8627300" y="2933725"/>
            <a:ext cx="301686" cy="369332"/>
          </a:xfrm>
          <a:prstGeom prst="rect">
            <a:avLst/>
          </a:prstGeom>
          <a:solidFill>
            <a:schemeClr val="bg1">
              <a:alpha val="50000"/>
            </a:schemeClr>
          </a:solidFill>
        </p:spPr>
        <p:txBody>
          <a:bodyPr wrap="none" rtlCol="0">
            <a:spAutoFit/>
          </a:bodyPr>
          <a:lstStyle/>
          <a:p>
            <a:r>
              <a:rPr lang="en-US" altLang="ko-KR" b="1" dirty="0"/>
              <a:t>5</a:t>
            </a:r>
            <a:endParaRPr lang="ko-KR" altLang="en-US" b="1" dirty="0"/>
          </a:p>
        </p:txBody>
      </p:sp>
      <p:sp>
        <p:nvSpPr>
          <p:cNvPr id="43" name="TextBox 42"/>
          <p:cNvSpPr txBox="1"/>
          <p:nvPr/>
        </p:nvSpPr>
        <p:spPr>
          <a:xfrm>
            <a:off x="9740588" y="3534205"/>
            <a:ext cx="301686" cy="369332"/>
          </a:xfrm>
          <a:prstGeom prst="rect">
            <a:avLst/>
          </a:prstGeom>
          <a:solidFill>
            <a:schemeClr val="bg1">
              <a:alpha val="50000"/>
            </a:schemeClr>
          </a:solidFill>
        </p:spPr>
        <p:txBody>
          <a:bodyPr wrap="none" rtlCol="0">
            <a:spAutoFit/>
          </a:bodyPr>
          <a:lstStyle/>
          <a:p>
            <a:r>
              <a:rPr lang="en-US" altLang="ko-KR" b="1" dirty="0"/>
              <a:t>7</a:t>
            </a:r>
            <a:endParaRPr lang="ko-KR" altLang="en-US" b="1" dirty="0"/>
          </a:p>
        </p:txBody>
      </p:sp>
      <p:sp>
        <p:nvSpPr>
          <p:cNvPr id="44" name="Freeform 43"/>
          <p:cNvSpPr/>
          <p:nvPr/>
        </p:nvSpPr>
        <p:spPr>
          <a:xfrm>
            <a:off x="6900764" y="2286099"/>
            <a:ext cx="3601288" cy="2127902"/>
          </a:xfrm>
          <a:custGeom>
            <a:avLst/>
            <a:gdLst>
              <a:gd name="connsiteX0" fmla="*/ 0 w 3601288"/>
              <a:gd name="connsiteY0" fmla="*/ 0 h 2127902"/>
              <a:gd name="connsiteX1" fmla="*/ 2247544 w 3601288"/>
              <a:gd name="connsiteY1" fmla="*/ 34183 h 2127902"/>
              <a:gd name="connsiteX2" fmla="*/ 3520867 w 3601288"/>
              <a:gd name="connsiteY2" fmla="*/ 205099 h 2127902"/>
              <a:gd name="connsiteX3" fmla="*/ 3469592 w 3601288"/>
              <a:gd name="connsiteY3" fmla="*/ 2127902 h 2127902"/>
            </a:gdLst>
            <a:ahLst/>
            <a:cxnLst>
              <a:cxn ang="0">
                <a:pos x="connsiteX0" y="connsiteY0"/>
              </a:cxn>
              <a:cxn ang="0">
                <a:pos x="connsiteX1" y="connsiteY1"/>
              </a:cxn>
              <a:cxn ang="0">
                <a:pos x="connsiteX2" y="connsiteY2"/>
              </a:cxn>
              <a:cxn ang="0">
                <a:pos x="connsiteX3" y="connsiteY3"/>
              </a:cxn>
            </a:cxnLst>
            <a:rect l="l" t="t" r="r" b="b"/>
            <a:pathLst>
              <a:path w="3601288" h="2127902">
                <a:moveTo>
                  <a:pt x="0" y="0"/>
                </a:moveTo>
                <a:cubicBezTo>
                  <a:pt x="830366" y="0"/>
                  <a:pt x="1660733" y="0"/>
                  <a:pt x="2247544" y="34183"/>
                </a:cubicBezTo>
                <a:cubicBezTo>
                  <a:pt x="2834355" y="68366"/>
                  <a:pt x="3317192" y="-143854"/>
                  <a:pt x="3520867" y="205099"/>
                </a:cubicBezTo>
                <a:cubicBezTo>
                  <a:pt x="3724542" y="554052"/>
                  <a:pt x="3478138" y="1813132"/>
                  <a:pt x="3469592" y="212790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5" name="Table 44"/>
          <p:cNvGraphicFramePr>
            <a:graphicFrameLocks noGrp="1"/>
          </p:cNvGraphicFramePr>
          <p:nvPr>
            <p:extLst/>
          </p:nvPr>
        </p:nvGraphicFramePr>
        <p:xfrm>
          <a:off x="6681923" y="5638671"/>
          <a:ext cx="3487008" cy="741680"/>
        </p:xfrm>
        <a:graphic>
          <a:graphicData uri="http://schemas.openxmlformats.org/drawingml/2006/table">
            <a:tbl>
              <a:tblPr firstRow="1" bandRow="1">
                <a:tableStyleId>{5C22544A-7EE6-4342-B048-85BDC9FD1C3A}</a:tableStyleId>
              </a:tblPr>
              <a:tblGrid>
                <a:gridCol w="581168">
                  <a:extLst>
                    <a:ext uri="{9D8B030D-6E8A-4147-A177-3AD203B41FA5}">
                      <a16:colId xmlns:a16="http://schemas.microsoft.com/office/drawing/2014/main" val="20000"/>
                    </a:ext>
                  </a:extLst>
                </a:gridCol>
                <a:gridCol w="581168">
                  <a:extLst>
                    <a:ext uri="{9D8B030D-6E8A-4147-A177-3AD203B41FA5}">
                      <a16:colId xmlns:a16="http://schemas.microsoft.com/office/drawing/2014/main" val="20001"/>
                    </a:ext>
                  </a:extLst>
                </a:gridCol>
                <a:gridCol w="581168">
                  <a:extLst>
                    <a:ext uri="{9D8B030D-6E8A-4147-A177-3AD203B41FA5}">
                      <a16:colId xmlns:a16="http://schemas.microsoft.com/office/drawing/2014/main" val="20002"/>
                    </a:ext>
                  </a:extLst>
                </a:gridCol>
                <a:gridCol w="581168">
                  <a:extLst>
                    <a:ext uri="{9D8B030D-6E8A-4147-A177-3AD203B41FA5}">
                      <a16:colId xmlns:a16="http://schemas.microsoft.com/office/drawing/2014/main" val="20003"/>
                    </a:ext>
                  </a:extLst>
                </a:gridCol>
                <a:gridCol w="581168">
                  <a:extLst>
                    <a:ext uri="{9D8B030D-6E8A-4147-A177-3AD203B41FA5}">
                      <a16:colId xmlns:a16="http://schemas.microsoft.com/office/drawing/2014/main" val="20004"/>
                    </a:ext>
                  </a:extLst>
                </a:gridCol>
                <a:gridCol w="581168">
                  <a:extLst>
                    <a:ext uri="{9D8B030D-6E8A-4147-A177-3AD203B41FA5}">
                      <a16:colId xmlns:a16="http://schemas.microsoft.com/office/drawing/2014/main" val="20005"/>
                    </a:ext>
                  </a:extLst>
                </a:gridCol>
              </a:tblGrid>
              <a:tr h="370840">
                <a:tc>
                  <a:txBody>
                    <a:bodyPr/>
                    <a:lstStyle/>
                    <a:p>
                      <a:pPr algn="ctr" latinLnBrk="1"/>
                      <a:r>
                        <a:rPr lang="en-US" altLang="ko-KR" dirty="0" smtClean="0"/>
                        <a:t>V</a:t>
                      </a:r>
                      <a:endParaRPr lang="ko-KR" altLang="en-US" dirty="0"/>
                    </a:p>
                  </a:txBody>
                  <a:tcPr anchor="ctr"/>
                </a:tc>
                <a:tc>
                  <a:txBody>
                    <a:bodyPr/>
                    <a:lstStyle/>
                    <a:p>
                      <a:pPr algn="ctr" latinLnBrk="1"/>
                      <a:r>
                        <a:rPr lang="en-US" altLang="ko-KR" dirty="0" smtClean="0">
                          <a:solidFill>
                            <a:schemeClr val="tx1"/>
                          </a:solidFill>
                        </a:rPr>
                        <a:t>S</a:t>
                      </a:r>
                      <a:endParaRPr lang="ko-KR" altLang="en-US" dirty="0">
                        <a:solidFill>
                          <a:schemeClr val="tx1"/>
                        </a:solidFill>
                      </a:endParaRPr>
                    </a:p>
                  </a:txBody>
                  <a:tcPr anchor="ctr"/>
                </a:tc>
                <a:tc>
                  <a:txBody>
                    <a:bodyPr/>
                    <a:lstStyle/>
                    <a:p>
                      <a:pPr algn="ctr" latinLnBrk="1"/>
                      <a:r>
                        <a:rPr lang="en-US" altLang="ko-KR" dirty="0" smtClean="0">
                          <a:solidFill>
                            <a:schemeClr val="tx1"/>
                          </a:solidFill>
                        </a:rPr>
                        <a:t>1</a:t>
                      </a:r>
                      <a:endParaRPr lang="ko-KR" altLang="en-US" dirty="0">
                        <a:solidFill>
                          <a:schemeClr val="tx1"/>
                        </a:solidFill>
                      </a:endParaRPr>
                    </a:p>
                  </a:txBody>
                  <a:tcPr anchor="ctr"/>
                </a:tc>
                <a:tc>
                  <a:txBody>
                    <a:bodyPr/>
                    <a:lstStyle/>
                    <a:p>
                      <a:pPr algn="ctr" latinLnBrk="1"/>
                      <a:r>
                        <a:rPr lang="en-US" altLang="ko-KR" dirty="0" smtClean="0">
                          <a:solidFill>
                            <a:schemeClr val="tx1"/>
                          </a:solidFill>
                        </a:rPr>
                        <a:t>2</a:t>
                      </a:r>
                      <a:endParaRPr lang="ko-KR" altLang="en-US" dirty="0">
                        <a:solidFill>
                          <a:schemeClr val="tx1"/>
                        </a:solidFill>
                      </a:endParaRPr>
                    </a:p>
                  </a:txBody>
                  <a:tcPr anchor="ctr"/>
                </a:tc>
                <a:tc>
                  <a:txBody>
                    <a:bodyPr/>
                    <a:lstStyle/>
                    <a:p>
                      <a:pPr algn="ctr" latinLnBrk="1"/>
                      <a:r>
                        <a:rPr lang="en-US" altLang="ko-KR" dirty="0" smtClean="0"/>
                        <a:t>3</a:t>
                      </a:r>
                      <a:endParaRPr lang="ko-KR" altLang="en-US" dirty="0"/>
                    </a:p>
                  </a:txBody>
                  <a:tcPr anchor="ctr"/>
                </a:tc>
                <a:tc>
                  <a:txBody>
                    <a:bodyPr/>
                    <a:lstStyle/>
                    <a:p>
                      <a:pPr algn="ctr" latinLnBrk="1"/>
                      <a:r>
                        <a:rPr lang="en-US" altLang="ko-KR" dirty="0" smtClean="0"/>
                        <a:t>D</a:t>
                      </a:r>
                      <a:endParaRPr lang="ko-KR" altLang="en-US" dirty="0"/>
                    </a:p>
                  </a:txBody>
                  <a:tcPr anchor="ctr"/>
                </a:tc>
                <a:extLst>
                  <a:ext uri="{0D108BD9-81ED-4DB2-BD59-A6C34878D82A}">
                    <a16:rowId xmlns:a16="http://schemas.microsoft.com/office/drawing/2014/main" val="10000"/>
                  </a:ext>
                </a:extLst>
              </a:tr>
              <a:tr h="370840">
                <a:tc>
                  <a:txBody>
                    <a:bodyPr/>
                    <a:lstStyle/>
                    <a:p>
                      <a:pPr algn="ctr" latinLnBrk="1"/>
                      <a:r>
                        <a:rPr lang="en-US" altLang="ko-KR" dirty="0" err="1" smtClean="0"/>
                        <a:t>Dist</a:t>
                      </a:r>
                      <a:endParaRPr lang="ko-KR" altLang="en-US" dirty="0"/>
                    </a:p>
                  </a:txBody>
                  <a:tcPr anchor="ctr"/>
                </a:tc>
                <a:tc>
                  <a:txBody>
                    <a:bodyPr/>
                    <a:lstStyle/>
                    <a:p>
                      <a:pPr algn="ctr" latinLnBrk="1"/>
                      <a:r>
                        <a:rPr lang="en-US" altLang="ko-KR" dirty="0" smtClean="0"/>
                        <a:t>0</a:t>
                      </a:r>
                      <a:endParaRPr lang="ko-KR" altLang="en-US" dirty="0"/>
                    </a:p>
                  </a:txBody>
                  <a:tcPr anchor="ctr"/>
                </a:tc>
                <a:tc>
                  <a:txBody>
                    <a:bodyPr/>
                    <a:lstStyle/>
                    <a:p>
                      <a:pPr algn="ctr" latinLnBrk="1"/>
                      <a:r>
                        <a:rPr lang="en-US" altLang="ko-KR" dirty="0" smtClean="0"/>
                        <a:t>3</a:t>
                      </a:r>
                      <a:endParaRPr lang="ko-KR" altLang="en-US" dirty="0"/>
                    </a:p>
                  </a:txBody>
                  <a:tcPr anchor="ctr"/>
                </a:tc>
                <a:tc>
                  <a:txBody>
                    <a:bodyPr/>
                    <a:lstStyle/>
                    <a:p>
                      <a:pPr algn="ctr" latinLnBrk="1"/>
                      <a:r>
                        <a:rPr lang="en-US" altLang="ko-KR" dirty="0" smtClean="0"/>
                        <a:t>8</a:t>
                      </a:r>
                      <a:endParaRPr lang="ko-KR" altLang="en-US" dirty="0"/>
                    </a:p>
                  </a:txBody>
                  <a:tcPr anchor="ctr"/>
                </a:tc>
                <a:tc>
                  <a:txBody>
                    <a:bodyPr/>
                    <a:lstStyle/>
                    <a:p>
                      <a:pPr algn="ctr" latinLnBrk="1"/>
                      <a:r>
                        <a:rPr lang="en-US" altLang="ko-KR" dirty="0" smtClean="0"/>
                        <a:t>9</a:t>
                      </a:r>
                      <a:endParaRPr lang="ko-KR" altLang="en-US" dirty="0"/>
                    </a:p>
                  </a:txBody>
                  <a:tcPr anchor="ctr"/>
                </a:tc>
                <a:tc>
                  <a:txBody>
                    <a:bodyPr/>
                    <a:lstStyle/>
                    <a:p>
                      <a:pPr algn="ctr" latinLnBrk="1"/>
                      <a:r>
                        <a:rPr lang="en-US" altLang="ko-KR" dirty="0" smtClean="0"/>
                        <a:t>15</a:t>
                      </a:r>
                      <a:endParaRPr lang="ko-KR" altLang="en-US" dirty="0"/>
                    </a:p>
                  </a:txBody>
                  <a:tcPr anchor="ctr"/>
                </a:tc>
                <a:extLst>
                  <a:ext uri="{0D108BD9-81ED-4DB2-BD59-A6C34878D82A}">
                    <a16:rowId xmlns:a16="http://schemas.microsoft.com/office/drawing/2014/main" val="10001"/>
                  </a:ext>
                </a:extLst>
              </a:tr>
            </a:tbl>
          </a:graphicData>
        </a:graphic>
      </p:graphicFrame>
      <p:sp>
        <p:nvSpPr>
          <p:cNvPr id="46" name="TextBox 45"/>
          <p:cNvSpPr txBox="1"/>
          <p:nvPr/>
        </p:nvSpPr>
        <p:spPr>
          <a:xfrm>
            <a:off x="8431880" y="2159401"/>
            <a:ext cx="418704" cy="369332"/>
          </a:xfrm>
          <a:prstGeom prst="rect">
            <a:avLst/>
          </a:prstGeom>
          <a:solidFill>
            <a:schemeClr val="bg1">
              <a:alpha val="50000"/>
            </a:schemeClr>
          </a:solidFill>
        </p:spPr>
        <p:txBody>
          <a:bodyPr wrap="none" rtlCol="0">
            <a:spAutoFit/>
          </a:bodyPr>
          <a:lstStyle/>
          <a:p>
            <a:r>
              <a:rPr lang="en-US" altLang="ko-KR" b="1" dirty="0"/>
              <a:t>20</a:t>
            </a:r>
            <a:endParaRPr lang="ko-KR" altLang="en-US" b="1" dirty="0"/>
          </a:p>
        </p:txBody>
      </p:sp>
      <p:sp>
        <p:nvSpPr>
          <p:cNvPr id="47" name="TextBox 46"/>
          <p:cNvSpPr txBox="1"/>
          <p:nvPr/>
        </p:nvSpPr>
        <p:spPr>
          <a:xfrm>
            <a:off x="3826073" y="2101433"/>
            <a:ext cx="418704" cy="369332"/>
          </a:xfrm>
          <a:prstGeom prst="rect">
            <a:avLst/>
          </a:prstGeom>
          <a:solidFill>
            <a:schemeClr val="bg1">
              <a:alpha val="50000"/>
            </a:schemeClr>
          </a:solidFill>
        </p:spPr>
        <p:txBody>
          <a:bodyPr wrap="none" rtlCol="0">
            <a:spAutoFit/>
          </a:bodyPr>
          <a:lstStyle/>
          <a:p>
            <a:r>
              <a:rPr lang="en-US" altLang="ko-KR" b="1" dirty="0"/>
              <a:t>20</a:t>
            </a:r>
            <a:endParaRPr lang="ko-KR" altLang="en-US" b="1" dirty="0"/>
          </a:p>
        </p:txBody>
      </p:sp>
    </p:spTree>
    <p:extLst>
      <p:ext uri="{BB962C8B-B14F-4D97-AF65-F5344CB8AC3E}">
        <p14:creationId xmlns:p14="http://schemas.microsoft.com/office/powerpoint/2010/main" val="395239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8" grpId="0" animBg="1"/>
      <p:bldP spid="39" grpId="0" animBg="1"/>
      <p:bldP spid="40" grpId="0" animBg="1"/>
      <p:bldP spid="41" grpId="0" animBg="1"/>
      <p:bldP spid="42" grpId="0" animBg="1"/>
      <p:bldP spid="43" grpId="0" animBg="1"/>
      <p:bldP spid="44" grpId="0" animBg="1"/>
      <p:bldP spid="4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Progress of </a:t>
            </a:r>
            <a:r>
              <a:rPr lang="en-US" altLang="ko-KR" dirty="0" err="1" smtClean="0"/>
              <a:t>Dijkstra’s</a:t>
            </a:r>
            <a:r>
              <a:rPr lang="en-US" altLang="ko-KR" dirty="0" smtClean="0"/>
              <a:t> algorithm (3)</a:t>
            </a:r>
            <a:endParaRPr lang="ko-KR" altLang="en-US" dirty="0"/>
          </a:p>
        </p:txBody>
      </p:sp>
      <p:sp>
        <p:nvSpPr>
          <p:cNvPr id="48" name="Content Placeholder 2"/>
          <p:cNvSpPr>
            <a:spLocks noGrp="1"/>
          </p:cNvSpPr>
          <p:nvPr>
            <p:ph idx="1"/>
          </p:nvPr>
        </p:nvSpPr>
        <p:spPr>
          <a:xfrm>
            <a:off x="6240016" y="1484784"/>
            <a:ext cx="4176464" cy="5040560"/>
          </a:xfrm>
        </p:spPr>
        <p:txBody>
          <a:bodyPr>
            <a:normAutofit/>
          </a:bodyPr>
          <a:lstStyle/>
          <a:p>
            <a:r>
              <a:rPr lang="en-US" altLang="ko-KR" dirty="0" smtClean="0"/>
              <a:t>Time complexity</a:t>
            </a:r>
          </a:p>
          <a:p>
            <a:pPr lvl="1"/>
            <a:r>
              <a:rPr lang="en-US" altLang="ko-KR" dirty="0" smtClean="0"/>
              <a:t>O( (|E|+|V|)</a:t>
            </a:r>
            <a:r>
              <a:rPr lang="en-US" altLang="ko-KR" dirty="0" err="1" smtClean="0"/>
              <a:t>log|V</a:t>
            </a:r>
            <a:r>
              <a:rPr lang="en-US" altLang="ko-KR" dirty="0" smtClean="0"/>
              <a:t>| )</a:t>
            </a:r>
          </a:p>
          <a:p>
            <a:pPr lvl="2"/>
            <a:r>
              <a:rPr lang="en-US" altLang="ko-KR" dirty="0" smtClean="0"/>
              <a:t>We will not prove this</a:t>
            </a:r>
          </a:p>
          <a:p>
            <a:pPr lvl="1"/>
            <a:r>
              <a:rPr lang="en-US" altLang="ko-KR" dirty="0" smtClean="0"/>
              <a:t>|E|</a:t>
            </a:r>
          </a:p>
          <a:p>
            <a:pPr lvl="2"/>
            <a:r>
              <a:rPr lang="en-US" altLang="ko-KR" dirty="0" smtClean="0"/>
              <a:t>The number can vary</a:t>
            </a:r>
          </a:p>
          <a:p>
            <a:pPr lvl="2"/>
            <a:r>
              <a:rPr lang="en-US" altLang="ko-KR" dirty="0" smtClean="0"/>
              <a:t>It can be close to</a:t>
            </a:r>
          </a:p>
          <a:p>
            <a:pPr lvl="3"/>
            <a:r>
              <a:rPr lang="en-US" altLang="ko-KR" dirty="0" smtClean="0"/>
              <a:t>1 = dense graph</a:t>
            </a:r>
          </a:p>
          <a:p>
            <a:pPr lvl="3"/>
            <a:r>
              <a:rPr lang="en-US" altLang="ko-KR" dirty="0" smtClean="0"/>
              <a:t>0 = sparse graph</a:t>
            </a:r>
          </a:p>
          <a:p>
            <a:pPr lvl="2"/>
            <a:r>
              <a:rPr lang="en-US" altLang="ko-KR" dirty="0" smtClean="0"/>
              <a:t>If it is a dense graph,</a:t>
            </a:r>
          </a:p>
          <a:p>
            <a:pPr lvl="3"/>
            <a:r>
              <a:rPr lang="en-US" altLang="ko-KR" dirty="0" smtClean="0"/>
              <a:t>|E| is almost equal to |V| X |V|</a:t>
            </a:r>
          </a:p>
          <a:p>
            <a:pPr lvl="3"/>
            <a:r>
              <a:rPr lang="en-US" altLang="ko-KR" dirty="0" smtClean="0"/>
              <a:t>Then?</a:t>
            </a:r>
          </a:p>
          <a:p>
            <a:pPr lvl="3"/>
            <a:r>
              <a:rPr lang="en-US" altLang="ko-KR" dirty="0" smtClean="0"/>
              <a:t>O( |V|</a:t>
            </a:r>
            <a:r>
              <a:rPr lang="en-US" altLang="ko-KR" baseline="30000" dirty="0" smtClean="0"/>
              <a:t>2</a:t>
            </a:r>
            <a:r>
              <a:rPr lang="en-US" altLang="ko-KR" dirty="0" smtClean="0"/>
              <a:t>log|V| )</a:t>
            </a:r>
          </a:p>
          <a:p>
            <a:pPr lvl="3"/>
            <a:r>
              <a:rPr lang="en-US" altLang="ko-KR" dirty="0" smtClean="0"/>
              <a:t>More than a quadratic time complexity</a:t>
            </a:r>
          </a:p>
          <a:p>
            <a:pPr lvl="3"/>
            <a:r>
              <a:rPr lang="en-US" altLang="ko-KR" dirty="0" smtClean="0"/>
              <a:t>Pretty expensive!</a:t>
            </a:r>
          </a:p>
          <a:p>
            <a:pPr lvl="3"/>
            <a:endParaRPr lang="en-US" altLang="ko-KR" dirty="0" smtClean="0"/>
          </a:p>
          <a:p>
            <a:pPr lvl="1"/>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18</a:t>
            </a:fld>
            <a:endParaRPr lang="ko-KR" altLang="en-US"/>
          </a:p>
        </p:txBody>
      </p:sp>
      <p:sp>
        <p:nvSpPr>
          <p:cNvPr id="6" name="Oval 5"/>
          <p:cNvSpPr/>
          <p:nvPr/>
        </p:nvSpPr>
        <p:spPr>
          <a:xfrm>
            <a:off x="1703512" y="2180246"/>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S</a:t>
            </a:r>
          </a:p>
          <a:p>
            <a:pPr algn="ctr"/>
            <a:r>
              <a:rPr lang="en-US" altLang="ko-KR" sz="1600" dirty="0"/>
              <a:t>(0)</a:t>
            </a:r>
            <a:endParaRPr lang="ko-KR" altLang="en-US" sz="1600" dirty="0"/>
          </a:p>
        </p:txBody>
      </p:sp>
      <mc:AlternateContent xmlns:mc="http://schemas.openxmlformats.org/markup-compatibility/2006" xmlns:a14="http://schemas.microsoft.com/office/drawing/2010/main">
        <mc:Choice Requires="a14">
          <p:sp>
            <p:nvSpPr>
              <p:cNvPr id="7" name="Oval 6"/>
              <p:cNvSpPr/>
              <p:nvPr/>
            </p:nvSpPr>
            <p:spPr>
              <a:xfrm>
                <a:off x="3105993" y="3124734"/>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1</a:t>
                </a:r>
              </a:p>
              <a:p>
                <a:pPr algn="ctr"/>
                <a:r>
                  <a:rPr lang="en-US" altLang="ko-KR" sz="1600" dirty="0"/>
                  <a:t>(</a:t>
                </a:r>
                <a14:m>
                  <m:oMath xmlns:m="http://schemas.openxmlformats.org/officeDocument/2006/math">
                    <m:r>
                      <a:rPr lang="en-US" altLang="ko-KR" sz="1600" i="1">
                        <a:latin typeface="Cambria Math"/>
                        <a:ea typeface="Cambria Math"/>
                      </a:rPr>
                      <m:t>3</m:t>
                    </m:r>
                  </m:oMath>
                </a14:m>
                <a:r>
                  <a:rPr lang="en-US" altLang="ko-KR" sz="1600" dirty="0"/>
                  <a:t>)</a:t>
                </a:r>
                <a:endParaRPr lang="ko-KR" altLang="en-US" sz="1600" dirty="0"/>
              </a:p>
            </p:txBody>
          </p:sp>
        </mc:Choice>
        <mc:Fallback xmlns="">
          <p:sp>
            <p:nvSpPr>
              <p:cNvPr id="7" name="Oval 6"/>
              <p:cNvSpPr>
                <a:spLocks noRot="1" noChangeAspect="1" noMove="1" noResize="1" noEditPoints="1" noAdjustHandles="1" noChangeArrowheads="1" noChangeShapeType="1" noTextEdit="1"/>
              </p:cNvSpPr>
              <p:nvPr/>
            </p:nvSpPr>
            <p:spPr>
              <a:xfrm>
                <a:off x="3105993" y="3124734"/>
                <a:ext cx="720080" cy="720080"/>
              </a:xfrm>
              <a:prstGeom prst="ellipse">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 name="Oval 7"/>
              <p:cNvSpPr/>
              <p:nvPr/>
            </p:nvSpPr>
            <p:spPr>
              <a:xfrm>
                <a:off x="4618161" y="2520653"/>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2</a:t>
                </a:r>
              </a:p>
              <a:p>
                <a:pPr algn="ctr"/>
                <a:r>
                  <a:rPr lang="en-US" altLang="ko-KR" sz="1600" dirty="0"/>
                  <a:t>(</a:t>
                </a:r>
                <a14:m>
                  <m:oMath xmlns:m="http://schemas.openxmlformats.org/officeDocument/2006/math">
                    <m:r>
                      <a:rPr lang="en-US" altLang="ko-KR" sz="1600" i="1">
                        <a:latin typeface="Cambria Math"/>
                        <a:ea typeface="Cambria Math"/>
                      </a:rPr>
                      <m:t>8</m:t>
                    </m:r>
                  </m:oMath>
                </a14:m>
                <a:r>
                  <a:rPr lang="en-US" altLang="ko-KR" sz="1600" dirty="0"/>
                  <a:t>)</a:t>
                </a:r>
                <a:endParaRPr lang="ko-KR" altLang="en-US" sz="1600" dirty="0"/>
              </a:p>
            </p:txBody>
          </p:sp>
        </mc:Choice>
        <mc:Fallback xmlns="">
          <p:sp>
            <p:nvSpPr>
              <p:cNvPr id="8" name="Oval 7"/>
              <p:cNvSpPr>
                <a:spLocks noRot="1" noChangeAspect="1" noMove="1" noResize="1" noEditPoints="1" noAdjustHandles="1" noChangeArrowheads="1" noChangeShapeType="1" noTextEdit="1"/>
              </p:cNvSpPr>
              <p:nvPr/>
            </p:nvSpPr>
            <p:spPr>
              <a:xfrm>
                <a:off x="4618161" y="2520653"/>
                <a:ext cx="720080" cy="720080"/>
              </a:xfrm>
              <a:prstGeom prst="ellipse">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 name="Oval 8"/>
              <p:cNvSpPr/>
              <p:nvPr/>
            </p:nvSpPr>
            <p:spPr>
              <a:xfrm>
                <a:off x="3322017" y="4653136"/>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3</a:t>
                </a:r>
              </a:p>
              <a:p>
                <a:pPr algn="ctr"/>
                <a:r>
                  <a:rPr lang="en-US" altLang="ko-KR" sz="1600" dirty="0"/>
                  <a:t>(</a:t>
                </a:r>
                <a14:m>
                  <m:oMath xmlns:m="http://schemas.openxmlformats.org/officeDocument/2006/math">
                    <m:r>
                      <a:rPr lang="en-US" altLang="ko-KR" sz="1600" i="1">
                        <a:latin typeface="Cambria Math"/>
                        <a:ea typeface="Cambria Math"/>
                      </a:rPr>
                      <m:t>9</m:t>
                    </m:r>
                  </m:oMath>
                </a14:m>
                <a:r>
                  <a:rPr lang="en-US" altLang="ko-KR" sz="1600" dirty="0"/>
                  <a:t>)</a:t>
                </a:r>
                <a:endParaRPr lang="ko-KR" altLang="en-US" sz="1600" dirty="0"/>
              </a:p>
            </p:txBody>
          </p:sp>
        </mc:Choice>
        <mc:Fallback xmlns="">
          <p:sp>
            <p:nvSpPr>
              <p:cNvPr id="9" name="Oval 8"/>
              <p:cNvSpPr>
                <a:spLocks noRot="1" noChangeAspect="1" noMove="1" noResize="1" noEditPoints="1" noAdjustHandles="1" noChangeArrowheads="1" noChangeShapeType="1" noTextEdit="1"/>
              </p:cNvSpPr>
              <p:nvPr/>
            </p:nvSpPr>
            <p:spPr>
              <a:xfrm>
                <a:off x="3322017" y="4653136"/>
                <a:ext cx="720080" cy="720080"/>
              </a:xfrm>
              <a:prstGeom prst="ellipse">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5122217" y="4298129"/>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D</a:t>
                </a:r>
                <a:br>
                  <a:rPr lang="en-US" altLang="ko-KR" sz="1600" dirty="0"/>
                </a:br>
                <a:r>
                  <a:rPr lang="en-US" altLang="ko-KR" sz="1600" dirty="0"/>
                  <a:t>(</a:t>
                </a:r>
                <a14:m>
                  <m:oMath xmlns:m="http://schemas.openxmlformats.org/officeDocument/2006/math">
                    <m:r>
                      <a:rPr lang="en-US" altLang="ko-KR" sz="1600" i="1">
                        <a:latin typeface="Cambria Math"/>
                        <a:ea typeface="Cambria Math"/>
                      </a:rPr>
                      <m:t>13</m:t>
                    </m:r>
                  </m:oMath>
                </a14:m>
                <a:r>
                  <a:rPr lang="en-US" altLang="ko-KR" sz="1600" dirty="0"/>
                  <a:t>)</a:t>
                </a:r>
                <a:endParaRPr lang="ko-KR" altLang="en-US" sz="1600" dirty="0"/>
              </a:p>
            </p:txBody>
          </p:sp>
        </mc:Choice>
        <mc:Fallback xmlns="">
          <p:sp>
            <p:nvSpPr>
              <p:cNvPr id="10" name="Oval 9"/>
              <p:cNvSpPr>
                <a:spLocks noRot="1" noChangeAspect="1" noMove="1" noResize="1" noEditPoints="1" noAdjustHandles="1" noChangeArrowheads="1" noChangeShapeType="1" noTextEdit="1"/>
              </p:cNvSpPr>
              <p:nvPr/>
            </p:nvSpPr>
            <p:spPr>
              <a:xfrm>
                <a:off x="5122217" y="4298129"/>
                <a:ext cx="720080" cy="720080"/>
              </a:xfrm>
              <a:prstGeom prst="ellipse">
                <a:avLst/>
              </a:prstGeom>
              <a:blipFill>
                <a:blip r:embed="rId6"/>
                <a:stretch>
                  <a:fillRect/>
                </a:stretch>
              </a:blipFill>
            </p:spPr>
            <p:txBody>
              <a:bodyPr/>
              <a:lstStyle/>
              <a:p>
                <a:r>
                  <a:rPr lang="ko-KR" altLang="en-US">
                    <a:noFill/>
                  </a:rPr>
                  <a:t> </a:t>
                </a:r>
              </a:p>
            </p:txBody>
          </p:sp>
        </mc:Fallback>
      </mc:AlternateContent>
      <p:cxnSp>
        <p:nvCxnSpPr>
          <p:cNvPr id="11" name="Straight Arrow Connector 10"/>
          <p:cNvCxnSpPr>
            <a:stCxn id="6" idx="5"/>
            <a:endCxn id="7" idx="1"/>
          </p:cNvCxnSpPr>
          <p:nvPr/>
        </p:nvCxnSpPr>
        <p:spPr>
          <a:xfrm>
            <a:off x="2318140" y="2794873"/>
            <a:ext cx="893307" cy="43531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7"/>
            <a:endCxn id="8" idx="2"/>
          </p:cNvCxnSpPr>
          <p:nvPr/>
        </p:nvCxnSpPr>
        <p:spPr>
          <a:xfrm flipV="1">
            <a:off x="3720621" y="2880693"/>
            <a:ext cx="897541" cy="349494"/>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5"/>
            <a:endCxn id="10" idx="2"/>
          </p:cNvCxnSpPr>
          <p:nvPr/>
        </p:nvCxnSpPr>
        <p:spPr>
          <a:xfrm>
            <a:off x="3720621" y="3739361"/>
            <a:ext cx="1401597" cy="918808"/>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4"/>
            <a:endCxn id="9" idx="0"/>
          </p:cNvCxnSpPr>
          <p:nvPr/>
        </p:nvCxnSpPr>
        <p:spPr>
          <a:xfrm>
            <a:off x="3466033" y="3844814"/>
            <a:ext cx="216024" cy="808322"/>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6"/>
            <a:endCxn id="10" idx="3"/>
          </p:cNvCxnSpPr>
          <p:nvPr/>
        </p:nvCxnSpPr>
        <p:spPr>
          <a:xfrm flipV="1">
            <a:off x="4042098" y="4912756"/>
            <a:ext cx="1185573" cy="10042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4"/>
            <a:endCxn id="10" idx="0"/>
          </p:cNvCxnSpPr>
          <p:nvPr/>
        </p:nvCxnSpPr>
        <p:spPr>
          <a:xfrm>
            <a:off x="4978201" y="3240733"/>
            <a:ext cx="504056" cy="105739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529929" y="2828318"/>
            <a:ext cx="301686" cy="369332"/>
          </a:xfrm>
          <a:prstGeom prst="rect">
            <a:avLst/>
          </a:prstGeom>
          <a:solidFill>
            <a:schemeClr val="bg1">
              <a:alpha val="50000"/>
            </a:schemeClr>
          </a:solidFill>
        </p:spPr>
        <p:txBody>
          <a:bodyPr wrap="none" rtlCol="0">
            <a:spAutoFit/>
          </a:bodyPr>
          <a:lstStyle/>
          <a:p>
            <a:r>
              <a:rPr lang="en-US" altLang="ko-KR" b="1" dirty="0"/>
              <a:t>3</a:t>
            </a:r>
            <a:endParaRPr lang="ko-KR" altLang="en-US" b="1" dirty="0"/>
          </a:p>
        </p:txBody>
      </p:sp>
      <p:sp>
        <p:nvSpPr>
          <p:cNvPr id="18" name="TextBox 17"/>
          <p:cNvSpPr txBox="1"/>
          <p:nvPr/>
        </p:nvSpPr>
        <p:spPr>
          <a:xfrm>
            <a:off x="3413584" y="4064309"/>
            <a:ext cx="301686" cy="369332"/>
          </a:xfrm>
          <a:prstGeom prst="rect">
            <a:avLst/>
          </a:prstGeom>
          <a:solidFill>
            <a:schemeClr val="bg1">
              <a:alpha val="50000"/>
            </a:schemeClr>
          </a:solidFill>
        </p:spPr>
        <p:txBody>
          <a:bodyPr wrap="none" rtlCol="0">
            <a:spAutoFit/>
          </a:bodyPr>
          <a:lstStyle/>
          <a:p>
            <a:r>
              <a:rPr lang="en-US" altLang="ko-KR" b="1" dirty="0"/>
              <a:t>6</a:t>
            </a:r>
            <a:endParaRPr lang="ko-KR" altLang="en-US" b="1" dirty="0"/>
          </a:p>
        </p:txBody>
      </p:sp>
      <p:sp>
        <p:nvSpPr>
          <p:cNvPr id="19" name="TextBox 18"/>
          <p:cNvSpPr txBox="1"/>
          <p:nvPr/>
        </p:nvSpPr>
        <p:spPr>
          <a:xfrm>
            <a:off x="4169390" y="3928797"/>
            <a:ext cx="418704" cy="369332"/>
          </a:xfrm>
          <a:prstGeom prst="rect">
            <a:avLst/>
          </a:prstGeom>
          <a:solidFill>
            <a:schemeClr val="bg1">
              <a:alpha val="50000"/>
            </a:schemeClr>
          </a:solidFill>
        </p:spPr>
        <p:txBody>
          <a:bodyPr wrap="none" rtlCol="0">
            <a:spAutoFit/>
          </a:bodyPr>
          <a:lstStyle/>
          <a:p>
            <a:r>
              <a:rPr lang="en-US" altLang="ko-KR" b="1" dirty="0"/>
              <a:t>15</a:t>
            </a:r>
            <a:endParaRPr lang="ko-KR" altLang="en-US" b="1" dirty="0"/>
          </a:p>
        </p:txBody>
      </p:sp>
      <p:sp>
        <p:nvSpPr>
          <p:cNvPr id="20" name="TextBox 19"/>
          <p:cNvSpPr txBox="1"/>
          <p:nvPr/>
        </p:nvSpPr>
        <p:spPr>
          <a:xfrm>
            <a:off x="4421418" y="4833543"/>
            <a:ext cx="301686" cy="369332"/>
          </a:xfrm>
          <a:prstGeom prst="rect">
            <a:avLst/>
          </a:prstGeom>
          <a:solidFill>
            <a:schemeClr val="bg1">
              <a:alpha val="50000"/>
            </a:schemeClr>
          </a:solidFill>
        </p:spPr>
        <p:txBody>
          <a:bodyPr wrap="none" rtlCol="0">
            <a:spAutoFit/>
          </a:bodyPr>
          <a:lstStyle/>
          <a:p>
            <a:r>
              <a:rPr lang="en-US" altLang="ko-KR" b="1" dirty="0"/>
              <a:t>4</a:t>
            </a:r>
            <a:endParaRPr lang="ko-KR" altLang="en-US" b="1" dirty="0"/>
          </a:p>
        </p:txBody>
      </p:sp>
      <p:sp>
        <p:nvSpPr>
          <p:cNvPr id="21" name="TextBox 20"/>
          <p:cNvSpPr txBox="1"/>
          <p:nvPr/>
        </p:nvSpPr>
        <p:spPr>
          <a:xfrm>
            <a:off x="4008929" y="2884294"/>
            <a:ext cx="301686" cy="369332"/>
          </a:xfrm>
          <a:prstGeom prst="rect">
            <a:avLst/>
          </a:prstGeom>
          <a:solidFill>
            <a:schemeClr val="bg1">
              <a:alpha val="50000"/>
            </a:schemeClr>
          </a:solidFill>
        </p:spPr>
        <p:txBody>
          <a:bodyPr wrap="none" rtlCol="0">
            <a:spAutoFit/>
          </a:bodyPr>
          <a:lstStyle/>
          <a:p>
            <a:r>
              <a:rPr lang="en-US" altLang="ko-KR" b="1" dirty="0"/>
              <a:t>5</a:t>
            </a:r>
            <a:endParaRPr lang="ko-KR" altLang="en-US" b="1" dirty="0"/>
          </a:p>
        </p:txBody>
      </p:sp>
      <p:sp>
        <p:nvSpPr>
          <p:cNvPr id="22" name="TextBox 21"/>
          <p:cNvSpPr txBox="1"/>
          <p:nvPr/>
        </p:nvSpPr>
        <p:spPr>
          <a:xfrm>
            <a:off x="5122217" y="3484774"/>
            <a:ext cx="301686" cy="369332"/>
          </a:xfrm>
          <a:prstGeom prst="rect">
            <a:avLst/>
          </a:prstGeom>
          <a:solidFill>
            <a:schemeClr val="bg1">
              <a:alpha val="50000"/>
            </a:schemeClr>
          </a:solidFill>
        </p:spPr>
        <p:txBody>
          <a:bodyPr wrap="none" rtlCol="0">
            <a:spAutoFit/>
          </a:bodyPr>
          <a:lstStyle/>
          <a:p>
            <a:r>
              <a:rPr lang="en-US" altLang="ko-KR" b="1" dirty="0"/>
              <a:t>7</a:t>
            </a:r>
            <a:endParaRPr lang="ko-KR" altLang="en-US" b="1" dirty="0"/>
          </a:p>
        </p:txBody>
      </p:sp>
      <p:sp>
        <p:nvSpPr>
          <p:cNvPr id="25" name="Freeform 24"/>
          <p:cNvSpPr/>
          <p:nvPr/>
        </p:nvSpPr>
        <p:spPr>
          <a:xfrm>
            <a:off x="2282393" y="2236668"/>
            <a:ext cx="3601288" cy="2127902"/>
          </a:xfrm>
          <a:custGeom>
            <a:avLst/>
            <a:gdLst>
              <a:gd name="connsiteX0" fmla="*/ 0 w 3601288"/>
              <a:gd name="connsiteY0" fmla="*/ 0 h 2127902"/>
              <a:gd name="connsiteX1" fmla="*/ 2247544 w 3601288"/>
              <a:gd name="connsiteY1" fmla="*/ 34183 h 2127902"/>
              <a:gd name="connsiteX2" fmla="*/ 3520867 w 3601288"/>
              <a:gd name="connsiteY2" fmla="*/ 205099 h 2127902"/>
              <a:gd name="connsiteX3" fmla="*/ 3469592 w 3601288"/>
              <a:gd name="connsiteY3" fmla="*/ 2127902 h 2127902"/>
            </a:gdLst>
            <a:ahLst/>
            <a:cxnLst>
              <a:cxn ang="0">
                <a:pos x="connsiteX0" y="connsiteY0"/>
              </a:cxn>
              <a:cxn ang="0">
                <a:pos x="connsiteX1" y="connsiteY1"/>
              </a:cxn>
              <a:cxn ang="0">
                <a:pos x="connsiteX2" y="connsiteY2"/>
              </a:cxn>
              <a:cxn ang="0">
                <a:pos x="connsiteX3" y="connsiteY3"/>
              </a:cxn>
            </a:cxnLst>
            <a:rect l="l" t="t" r="r" b="b"/>
            <a:pathLst>
              <a:path w="3601288" h="2127902">
                <a:moveTo>
                  <a:pt x="0" y="0"/>
                </a:moveTo>
                <a:cubicBezTo>
                  <a:pt x="830366" y="0"/>
                  <a:pt x="1660733" y="0"/>
                  <a:pt x="2247544" y="34183"/>
                </a:cubicBezTo>
                <a:cubicBezTo>
                  <a:pt x="2834355" y="68366"/>
                  <a:pt x="3317192" y="-143854"/>
                  <a:pt x="3520867" y="205099"/>
                </a:cubicBezTo>
                <a:cubicBezTo>
                  <a:pt x="3724542" y="554052"/>
                  <a:pt x="3478138" y="1813132"/>
                  <a:pt x="3469592" y="212790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graphicFrame>
            <p:nvGraphicFramePr>
              <p:cNvPr id="26" name="Table 25"/>
              <p:cNvGraphicFramePr>
                <a:graphicFrameLocks noGrp="1"/>
              </p:cNvGraphicFramePr>
              <p:nvPr>
                <p:extLst/>
              </p:nvPr>
            </p:nvGraphicFramePr>
            <p:xfrm>
              <a:off x="2063552" y="5589240"/>
              <a:ext cx="3487008" cy="741680"/>
            </p:xfrm>
            <a:graphic>
              <a:graphicData uri="http://schemas.openxmlformats.org/drawingml/2006/table">
                <a:tbl>
                  <a:tblPr firstRow="1" bandRow="1">
                    <a:tableStyleId>{5C22544A-7EE6-4342-B048-85BDC9FD1C3A}</a:tableStyleId>
                  </a:tblPr>
                  <a:tblGrid>
                    <a:gridCol w="581168">
                      <a:extLst>
                        <a:ext uri="{9D8B030D-6E8A-4147-A177-3AD203B41FA5}">
                          <a16:colId xmlns:a16="http://schemas.microsoft.com/office/drawing/2014/main" val="20000"/>
                        </a:ext>
                      </a:extLst>
                    </a:gridCol>
                    <a:gridCol w="581168">
                      <a:extLst>
                        <a:ext uri="{9D8B030D-6E8A-4147-A177-3AD203B41FA5}">
                          <a16:colId xmlns:a16="http://schemas.microsoft.com/office/drawing/2014/main" val="20001"/>
                        </a:ext>
                      </a:extLst>
                    </a:gridCol>
                    <a:gridCol w="581168">
                      <a:extLst>
                        <a:ext uri="{9D8B030D-6E8A-4147-A177-3AD203B41FA5}">
                          <a16:colId xmlns:a16="http://schemas.microsoft.com/office/drawing/2014/main" val="20002"/>
                        </a:ext>
                      </a:extLst>
                    </a:gridCol>
                    <a:gridCol w="581168">
                      <a:extLst>
                        <a:ext uri="{9D8B030D-6E8A-4147-A177-3AD203B41FA5}">
                          <a16:colId xmlns:a16="http://schemas.microsoft.com/office/drawing/2014/main" val="20003"/>
                        </a:ext>
                      </a:extLst>
                    </a:gridCol>
                    <a:gridCol w="581168">
                      <a:extLst>
                        <a:ext uri="{9D8B030D-6E8A-4147-A177-3AD203B41FA5}">
                          <a16:colId xmlns:a16="http://schemas.microsoft.com/office/drawing/2014/main" val="20004"/>
                        </a:ext>
                      </a:extLst>
                    </a:gridCol>
                    <a:gridCol w="581168">
                      <a:extLst>
                        <a:ext uri="{9D8B030D-6E8A-4147-A177-3AD203B41FA5}">
                          <a16:colId xmlns:a16="http://schemas.microsoft.com/office/drawing/2014/main" val="20005"/>
                        </a:ext>
                      </a:extLst>
                    </a:gridCol>
                  </a:tblGrid>
                  <a:tr h="370840">
                    <a:tc>
                      <a:txBody>
                        <a:bodyPr/>
                        <a:lstStyle/>
                        <a:p>
                          <a:pPr algn="ctr" latinLnBrk="1"/>
                          <a:r>
                            <a:rPr lang="en-US" altLang="ko-KR" dirty="0" smtClean="0"/>
                            <a:t>V</a:t>
                          </a:r>
                          <a:endParaRPr lang="ko-KR" altLang="en-US" dirty="0"/>
                        </a:p>
                      </a:txBody>
                      <a:tcPr anchor="ctr"/>
                    </a:tc>
                    <a:tc>
                      <a:txBody>
                        <a:bodyPr/>
                        <a:lstStyle/>
                        <a:p>
                          <a:pPr algn="ctr" latinLnBrk="1"/>
                          <a:r>
                            <a:rPr lang="en-US" altLang="ko-KR" dirty="0" smtClean="0">
                              <a:solidFill>
                                <a:schemeClr val="tx1"/>
                              </a:solidFill>
                            </a:rPr>
                            <a:t>S</a:t>
                          </a:r>
                          <a:endParaRPr lang="ko-KR" altLang="en-US" dirty="0">
                            <a:solidFill>
                              <a:schemeClr val="tx1"/>
                            </a:solidFill>
                          </a:endParaRPr>
                        </a:p>
                      </a:txBody>
                      <a:tcPr anchor="ctr"/>
                    </a:tc>
                    <a:tc>
                      <a:txBody>
                        <a:bodyPr/>
                        <a:lstStyle/>
                        <a:p>
                          <a:pPr algn="ctr" latinLnBrk="1"/>
                          <a:r>
                            <a:rPr lang="en-US" altLang="ko-KR" dirty="0" smtClean="0">
                              <a:solidFill>
                                <a:schemeClr val="tx1"/>
                              </a:solidFill>
                            </a:rPr>
                            <a:t>1</a:t>
                          </a:r>
                          <a:endParaRPr lang="ko-KR" altLang="en-US" dirty="0">
                            <a:solidFill>
                              <a:schemeClr val="tx1"/>
                            </a:solidFill>
                          </a:endParaRPr>
                        </a:p>
                      </a:txBody>
                      <a:tcPr anchor="ctr"/>
                    </a:tc>
                    <a:tc>
                      <a:txBody>
                        <a:bodyPr/>
                        <a:lstStyle/>
                        <a:p>
                          <a:pPr algn="ctr" latinLnBrk="1"/>
                          <a:r>
                            <a:rPr lang="en-US" altLang="ko-KR" dirty="0" smtClean="0">
                              <a:solidFill>
                                <a:schemeClr val="tx1"/>
                              </a:solidFill>
                            </a:rPr>
                            <a:t>2</a:t>
                          </a:r>
                          <a:endParaRPr lang="ko-KR" altLang="en-US" dirty="0">
                            <a:solidFill>
                              <a:schemeClr val="tx1"/>
                            </a:solidFill>
                          </a:endParaRPr>
                        </a:p>
                      </a:txBody>
                      <a:tcPr anchor="ctr"/>
                    </a:tc>
                    <a:tc>
                      <a:txBody>
                        <a:bodyPr/>
                        <a:lstStyle/>
                        <a:p>
                          <a:pPr algn="ctr" latinLnBrk="1"/>
                          <a:r>
                            <a:rPr lang="en-US" altLang="ko-KR" dirty="0" smtClean="0">
                              <a:solidFill>
                                <a:schemeClr val="tx1"/>
                              </a:solidFill>
                            </a:rPr>
                            <a:t>3</a:t>
                          </a:r>
                          <a:endParaRPr lang="ko-KR" altLang="en-US" dirty="0">
                            <a:solidFill>
                              <a:schemeClr val="tx1"/>
                            </a:solidFill>
                          </a:endParaRPr>
                        </a:p>
                      </a:txBody>
                      <a:tcPr anchor="ctr"/>
                    </a:tc>
                    <a:tc>
                      <a:txBody>
                        <a:bodyPr/>
                        <a:lstStyle/>
                        <a:p>
                          <a:pPr algn="ctr" latinLnBrk="1"/>
                          <a:r>
                            <a:rPr lang="en-US" altLang="ko-KR" dirty="0" smtClean="0"/>
                            <a:t>D</a:t>
                          </a:r>
                          <a:endParaRPr lang="ko-KR" altLang="en-US" dirty="0"/>
                        </a:p>
                      </a:txBody>
                      <a:tcPr anchor="ctr"/>
                    </a:tc>
                    <a:extLst>
                      <a:ext uri="{0D108BD9-81ED-4DB2-BD59-A6C34878D82A}">
                        <a16:rowId xmlns:a16="http://schemas.microsoft.com/office/drawing/2014/main" val="10000"/>
                      </a:ext>
                    </a:extLst>
                  </a:tr>
                  <a:tr h="370840">
                    <a:tc>
                      <a:txBody>
                        <a:bodyPr/>
                        <a:lstStyle/>
                        <a:p>
                          <a:pPr algn="ctr" latinLnBrk="1"/>
                          <a:r>
                            <a:rPr lang="en-US" altLang="ko-KR" dirty="0" err="1" smtClean="0"/>
                            <a:t>Dist</a:t>
                          </a:r>
                          <a:endParaRPr lang="ko-KR" altLang="en-US" dirty="0"/>
                        </a:p>
                      </a:txBody>
                      <a:tcPr anchor="ctr"/>
                    </a:tc>
                    <a:tc>
                      <a:txBody>
                        <a:bodyPr/>
                        <a:lstStyle/>
                        <a:p>
                          <a:pPr algn="ctr" latinLnBrk="1"/>
                          <a:r>
                            <a:rPr lang="en-US" altLang="ko-KR" dirty="0" smtClean="0"/>
                            <a:t>0</a:t>
                          </a:r>
                          <a:endParaRPr lang="ko-KR" altLang="en-US" dirty="0"/>
                        </a:p>
                      </a:txBody>
                      <a:tcPr anchor="ctr"/>
                    </a:tc>
                    <a:tc>
                      <a:txBody>
                        <a:bodyPr/>
                        <a:lstStyle/>
                        <a:p>
                          <a:pPr algn="ctr" latinLnBrk="1"/>
                          <a:r>
                            <a:rPr lang="en-US" altLang="ko-KR" dirty="0" smtClean="0"/>
                            <a:t>3</a:t>
                          </a:r>
                          <a:endParaRPr lang="ko-KR" altLang="en-US"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a:ea typeface="Cambria Math"/>
                                  </a:rPr>
                                  <m:t>8</m:t>
                                </m:r>
                              </m:oMath>
                            </m:oMathPara>
                          </a14:m>
                          <a:endParaRPr lang="ko-KR" altLang="en-US"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a:ea typeface="Cambria Math"/>
                                  </a:rPr>
                                  <m:t>9</m:t>
                                </m:r>
                              </m:oMath>
                            </m:oMathPara>
                          </a14:m>
                          <a:endParaRPr lang="ko-KR" altLang="en-US" dirty="0"/>
                        </a:p>
                      </a:txBody>
                      <a:tcPr anchor="ctr"/>
                    </a:tc>
                    <a:tc>
                      <a:txBody>
                        <a:bodyPr/>
                        <a:lstStyle/>
                        <a:p>
                          <a:pPr algn="ctr" latinLnBrk="1"/>
                          <a:r>
                            <a:rPr lang="en-US" altLang="ko-KR" dirty="0" smtClean="0"/>
                            <a:t>13</a:t>
                          </a:r>
                          <a:endParaRPr lang="ko-KR" altLang="en-US" dirty="0"/>
                        </a:p>
                      </a:txBody>
                      <a:tcPr anchor="ctr"/>
                    </a:tc>
                    <a:extLst>
                      <a:ext uri="{0D108BD9-81ED-4DB2-BD59-A6C34878D82A}">
                        <a16:rowId xmlns:a16="http://schemas.microsoft.com/office/drawing/2014/main" val="10001"/>
                      </a:ext>
                    </a:extLst>
                  </a:tr>
                </a:tbl>
              </a:graphicData>
            </a:graphic>
          </p:graphicFrame>
        </mc:Choice>
        <mc:Fallback xmlns="">
          <p:graphicFrame>
            <p:nvGraphicFramePr>
              <p:cNvPr id="26" name="Table 25"/>
              <p:cNvGraphicFramePr>
                <a:graphicFrameLocks noGrp="1"/>
              </p:cNvGraphicFramePr>
              <p:nvPr>
                <p:extLst/>
              </p:nvPr>
            </p:nvGraphicFramePr>
            <p:xfrm>
              <a:off x="2063552" y="5589240"/>
              <a:ext cx="3487008" cy="1010920"/>
            </p:xfrm>
            <a:graphic>
              <a:graphicData uri="http://schemas.openxmlformats.org/drawingml/2006/table">
                <a:tbl>
                  <a:tblPr firstRow="1" bandRow="1">
                    <a:tableStyleId>{5C22544A-7EE6-4342-B048-85BDC9FD1C3A}</a:tableStyleId>
                  </a:tblPr>
                  <a:tblGrid>
                    <a:gridCol w="581168">
                      <a:extLst>
                        <a:ext uri="{9D8B030D-6E8A-4147-A177-3AD203B41FA5}">
                          <a16:colId xmlns:a16="http://schemas.microsoft.com/office/drawing/2014/main" val="20000"/>
                        </a:ext>
                      </a:extLst>
                    </a:gridCol>
                    <a:gridCol w="581168">
                      <a:extLst>
                        <a:ext uri="{9D8B030D-6E8A-4147-A177-3AD203B41FA5}">
                          <a16:colId xmlns:a16="http://schemas.microsoft.com/office/drawing/2014/main" val="20001"/>
                        </a:ext>
                      </a:extLst>
                    </a:gridCol>
                    <a:gridCol w="581168">
                      <a:extLst>
                        <a:ext uri="{9D8B030D-6E8A-4147-A177-3AD203B41FA5}">
                          <a16:colId xmlns:a16="http://schemas.microsoft.com/office/drawing/2014/main" val="20002"/>
                        </a:ext>
                      </a:extLst>
                    </a:gridCol>
                    <a:gridCol w="581168">
                      <a:extLst>
                        <a:ext uri="{9D8B030D-6E8A-4147-A177-3AD203B41FA5}">
                          <a16:colId xmlns:a16="http://schemas.microsoft.com/office/drawing/2014/main" val="20003"/>
                        </a:ext>
                      </a:extLst>
                    </a:gridCol>
                    <a:gridCol w="581168">
                      <a:extLst>
                        <a:ext uri="{9D8B030D-6E8A-4147-A177-3AD203B41FA5}">
                          <a16:colId xmlns:a16="http://schemas.microsoft.com/office/drawing/2014/main" val="20004"/>
                        </a:ext>
                      </a:extLst>
                    </a:gridCol>
                    <a:gridCol w="581168">
                      <a:extLst>
                        <a:ext uri="{9D8B030D-6E8A-4147-A177-3AD203B41FA5}">
                          <a16:colId xmlns:a16="http://schemas.microsoft.com/office/drawing/2014/main" val="20005"/>
                        </a:ext>
                      </a:extLst>
                    </a:gridCol>
                  </a:tblGrid>
                  <a:tr h="370840">
                    <a:tc>
                      <a:txBody>
                        <a:bodyPr/>
                        <a:lstStyle/>
                        <a:p>
                          <a:pPr algn="ctr" latinLnBrk="1"/>
                          <a:r>
                            <a:rPr lang="en-US" altLang="ko-KR" dirty="0" smtClean="0"/>
                            <a:t>V</a:t>
                          </a:r>
                          <a:endParaRPr lang="ko-KR" altLang="en-US" dirty="0"/>
                        </a:p>
                      </a:txBody>
                      <a:tcPr anchor="ctr"/>
                    </a:tc>
                    <a:tc>
                      <a:txBody>
                        <a:bodyPr/>
                        <a:lstStyle/>
                        <a:p>
                          <a:pPr algn="ctr" latinLnBrk="1"/>
                          <a:r>
                            <a:rPr lang="en-US" altLang="ko-KR" dirty="0" smtClean="0">
                              <a:solidFill>
                                <a:schemeClr val="tx1"/>
                              </a:solidFill>
                            </a:rPr>
                            <a:t>S</a:t>
                          </a:r>
                          <a:endParaRPr lang="ko-KR" altLang="en-US" dirty="0">
                            <a:solidFill>
                              <a:schemeClr val="tx1"/>
                            </a:solidFill>
                          </a:endParaRPr>
                        </a:p>
                      </a:txBody>
                      <a:tcPr anchor="ctr"/>
                    </a:tc>
                    <a:tc>
                      <a:txBody>
                        <a:bodyPr/>
                        <a:lstStyle/>
                        <a:p>
                          <a:pPr algn="ctr" latinLnBrk="1"/>
                          <a:r>
                            <a:rPr lang="en-US" altLang="ko-KR" dirty="0" smtClean="0">
                              <a:solidFill>
                                <a:schemeClr val="tx1"/>
                              </a:solidFill>
                            </a:rPr>
                            <a:t>1</a:t>
                          </a:r>
                          <a:endParaRPr lang="ko-KR" altLang="en-US" dirty="0">
                            <a:solidFill>
                              <a:schemeClr val="tx1"/>
                            </a:solidFill>
                          </a:endParaRPr>
                        </a:p>
                      </a:txBody>
                      <a:tcPr anchor="ctr"/>
                    </a:tc>
                    <a:tc>
                      <a:txBody>
                        <a:bodyPr/>
                        <a:lstStyle/>
                        <a:p>
                          <a:pPr algn="ctr" latinLnBrk="1"/>
                          <a:r>
                            <a:rPr lang="en-US" altLang="ko-KR" dirty="0" smtClean="0">
                              <a:solidFill>
                                <a:schemeClr val="tx1"/>
                              </a:solidFill>
                            </a:rPr>
                            <a:t>2</a:t>
                          </a:r>
                          <a:endParaRPr lang="ko-KR" altLang="en-US" dirty="0">
                            <a:solidFill>
                              <a:schemeClr val="tx1"/>
                            </a:solidFill>
                          </a:endParaRPr>
                        </a:p>
                      </a:txBody>
                      <a:tcPr anchor="ctr"/>
                    </a:tc>
                    <a:tc>
                      <a:txBody>
                        <a:bodyPr/>
                        <a:lstStyle/>
                        <a:p>
                          <a:pPr algn="ctr" latinLnBrk="1"/>
                          <a:r>
                            <a:rPr lang="en-US" altLang="ko-KR" dirty="0" smtClean="0">
                              <a:solidFill>
                                <a:schemeClr val="tx1"/>
                              </a:solidFill>
                            </a:rPr>
                            <a:t>3</a:t>
                          </a:r>
                          <a:endParaRPr lang="ko-KR" altLang="en-US" dirty="0">
                            <a:solidFill>
                              <a:schemeClr val="tx1"/>
                            </a:solidFill>
                          </a:endParaRPr>
                        </a:p>
                      </a:txBody>
                      <a:tcPr anchor="ctr"/>
                    </a:tc>
                    <a:tc>
                      <a:txBody>
                        <a:bodyPr/>
                        <a:lstStyle/>
                        <a:p>
                          <a:pPr algn="ctr" latinLnBrk="1"/>
                          <a:r>
                            <a:rPr lang="en-US" altLang="ko-KR" dirty="0" smtClean="0"/>
                            <a:t>D</a:t>
                          </a:r>
                          <a:endParaRPr lang="ko-KR" altLang="en-US" dirty="0"/>
                        </a:p>
                      </a:txBody>
                      <a:tcPr anchor="ctr"/>
                    </a:tc>
                    <a:extLst>
                      <a:ext uri="{0D108BD9-81ED-4DB2-BD59-A6C34878D82A}">
                        <a16:rowId xmlns:a16="http://schemas.microsoft.com/office/drawing/2014/main" val="10000"/>
                      </a:ext>
                    </a:extLst>
                  </a:tr>
                  <a:tr h="640080">
                    <a:tc>
                      <a:txBody>
                        <a:bodyPr/>
                        <a:lstStyle/>
                        <a:p>
                          <a:pPr algn="ctr" latinLnBrk="1"/>
                          <a:r>
                            <a:rPr lang="en-US" altLang="ko-KR" dirty="0" err="1" smtClean="0"/>
                            <a:t>Dist</a:t>
                          </a:r>
                          <a:endParaRPr lang="ko-KR" altLang="en-US" dirty="0"/>
                        </a:p>
                      </a:txBody>
                      <a:tcPr anchor="ctr"/>
                    </a:tc>
                    <a:tc>
                      <a:txBody>
                        <a:bodyPr/>
                        <a:lstStyle/>
                        <a:p>
                          <a:pPr algn="ctr" latinLnBrk="1"/>
                          <a:r>
                            <a:rPr lang="en-US" altLang="ko-KR" dirty="0" smtClean="0"/>
                            <a:t>0</a:t>
                          </a:r>
                          <a:endParaRPr lang="ko-KR" altLang="en-US" dirty="0"/>
                        </a:p>
                      </a:txBody>
                      <a:tcPr anchor="ctr"/>
                    </a:tc>
                    <a:tc>
                      <a:txBody>
                        <a:bodyPr/>
                        <a:lstStyle/>
                        <a:p>
                          <a:pPr algn="ctr" latinLnBrk="1"/>
                          <a:r>
                            <a:rPr lang="en-US" altLang="ko-KR" dirty="0" smtClean="0"/>
                            <a:t>3</a:t>
                          </a:r>
                          <a:endParaRPr lang="ko-KR" altLang="en-US" dirty="0"/>
                        </a:p>
                      </a:txBody>
                      <a:tcPr anchor="ctr"/>
                    </a:tc>
                    <a:tc>
                      <a:txBody>
                        <a:bodyPr/>
                        <a:lstStyle/>
                        <a:p>
                          <a:endParaRPr lang="ko-KR"/>
                        </a:p>
                      </a:txBody>
                      <a:tcPr anchor="ctr">
                        <a:blipFill>
                          <a:blip r:embed="rId7"/>
                          <a:stretch>
                            <a:fillRect l="-303158" t="-61321" r="-205263" b="-15094"/>
                          </a:stretch>
                        </a:blipFill>
                      </a:tcPr>
                    </a:tc>
                    <a:tc>
                      <a:txBody>
                        <a:bodyPr/>
                        <a:lstStyle/>
                        <a:p>
                          <a:endParaRPr lang="ko-KR"/>
                        </a:p>
                      </a:txBody>
                      <a:tcPr anchor="ctr">
                        <a:blipFill>
                          <a:blip r:embed="rId7"/>
                          <a:stretch>
                            <a:fillRect l="-398958" t="-61321" r="-103125" b="-15094"/>
                          </a:stretch>
                        </a:blipFill>
                      </a:tcPr>
                    </a:tc>
                    <a:tc>
                      <a:txBody>
                        <a:bodyPr/>
                        <a:lstStyle/>
                        <a:p>
                          <a:pPr algn="ctr" latinLnBrk="1"/>
                          <a:r>
                            <a:rPr lang="en-US" altLang="ko-KR" dirty="0" smtClean="0"/>
                            <a:t>13</a:t>
                          </a:r>
                          <a:endParaRPr lang="ko-KR" altLang="en-US" dirty="0"/>
                        </a:p>
                      </a:txBody>
                      <a:tcPr anchor="ctr"/>
                    </a:tc>
                    <a:extLst>
                      <a:ext uri="{0D108BD9-81ED-4DB2-BD59-A6C34878D82A}">
                        <a16:rowId xmlns:a16="http://schemas.microsoft.com/office/drawing/2014/main" val="10001"/>
                      </a:ext>
                    </a:extLst>
                  </a:tr>
                </a:tbl>
              </a:graphicData>
            </a:graphic>
          </p:graphicFrame>
        </mc:Fallback>
      </mc:AlternateContent>
      <p:sp>
        <p:nvSpPr>
          <p:cNvPr id="47" name="TextBox 46"/>
          <p:cNvSpPr txBox="1"/>
          <p:nvPr/>
        </p:nvSpPr>
        <p:spPr>
          <a:xfrm>
            <a:off x="3826073" y="2101433"/>
            <a:ext cx="418704" cy="369332"/>
          </a:xfrm>
          <a:prstGeom prst="rect">
            <a:avLst/>
          </a:prstGeom>
          <a:solidFill>
            <a:schemeClr val="bg1">
              <a:alpha val="50000"/>
            </a:schemeClr>
          </a:solidFill>
        </p:spPr>
        <p:txBody>
          <a:bodyPr wrap="none" rtlCol="0">
            <a:spAutoFit/>
          </a:bodyPr>
          <a:lstStyle/>
          <a:p>
            <a:r>
              <a:rPr lang="en-US" altLang="ko-KR" b="1" dirty="0"/>
              <a:t>20</a:t>
            </a:r>
            <a:endParaRPr lang="ko-KR" altLang="en-US" b="1" dirty="0"/>
          </a:p>
        </p:txBody>
      </p:sp>
    </p:spTree>
    <p:extLst>
      <p:ext uri="{BB962C8B-B14F-4D97-AF65-F5344CB8AC3E}">
        <p14:creationId xmlns:p14="http://schemas.microsoft.com/office/powerpoint/2010/main" val="7079812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Minimum Spanning Tree Problem</a:t>
            </a:r>
            <a:endParaRPr lang="ko-KR" altLang="en-US" dirty="0"/>
          </a:p>
        </p:txBody>
      </p:sp>
      <p:sp>
        <p:nvSpPr>
          <p:cNvPr id="3" name="Content Placeholder 2"/>
          <p:cNvSpPr>
            <a:spLocks noGrp="1"/>
          </p:cNvSpPr>
          <p:nvPr>
            <p:ph idx="1"/>
          </p:nvPr>
        </p:nvSpPr>
        <p:spPr>
          <a:xfrm>
            <a:off x="1981200" y="1600200"/>
            <a:ext cx="4834880" cy="4925144"/>
          </a:xfrm>
        </p:spPr>
        <p:txBody>
          <a:bodyPr>
            <a:normAutofit fontScale="92500" lnSpcReduction="20000"/>
          </a:bodyPr>
          <a:lstStyle/>
          <a:p>
            <a:r>
              <a:rPr lang="en-US" altLang="ko-KR" dirty="0" smtClean="0"/>
              <a:t>Shortest-path problem</a:t>
            </a:r>
          </a:p>
          <a:p>
            <a:pPr lvl="1"/>
            <a:r>
              <a:rPr lang="en-US" altLang="ko-KR" dirty="0" smtClean="0"/>
              <a:t>Path planning from a selected source</a:t>
            </a:r>
          </a:p>
          <a:p>
            <a:pPr lvl="1"/>
            <a:r>
              <a:rPr lang="en-US" altLang="ko-KR" dirty="0" smtClean="0"/>
              <a:t>Many times, algorithm for planning</a:t>
            </a:r>
          </a:p>
          <a:p>
            <a:r>
              <a:rPr lang="en-US" altLang="ko-KR" dirty="0" smtClean="0"/>
              <a:t>Minimum spanning tree</a:t>
            </a:r>
          </a:p>
          <a:p>
            <a:pPr lvl="1"/>
            <a:r>
              <a:rPr lang="en-US" altLang="ko-KR" dirty="0" smtClean="0"/>
              <a:t>Network control problem</a:t>
            </a:r>
          </a:p>
          <a:p>
            <a:pPr lvl="1"/>
            <a:r>
              <a:rPr lang="en-US" altLang="ko-KR" dirty="0" smtClean="0"/>
              <a:t>All vertex coverage with minimum cost</a:t>
            </a:r>
          </a:p>
          <a:p>
            <a:pPr lvl="1"/>
            <a:r>
              <a:rPr lang="en-US" altLang="ko-KR" dirty="0" smtClean="0"/>
              <a:t>Algorithm from network design</a:t>
            </a:r>
          </a:p>
          <a:p>
            <a:pPr lvl="2"/>
            <a:r>
              <a:rPr lang="en-US" altLang="ko-KR" dirty="0" smtClean="0"/>
              <a:t>Telephone network</a:t>
            </a:r>
          </a:p>
          <a:p>
            <a:pPr lvl="2"/>
            <a:r>
              <a:rPr lang="en-US" altLang="ko-KR" dirty="0" smtClean="0"/>
              <a:t>Electricity grid network </a:t>
            </a:r>
          </a:p>
          <a:p>
            <a:pPr lvl="2"/>
            <a:r>
              <a:rPr lang="en-US" altLang="ko-KR" dirty="0" smtClean="0"/>
              <a:t>TV cable network</a:t>
            </a:r>
          </a:p>
          <a:p>
            <a:pPr lvl="2"/>
            <a:r>
              <a:rPr lang="en-US" altLang="ko-KR" dirty="0" smtClean="0"/>
              <a:t>Computer network</a:t>
            </a:r>
          </a:p>
          <a:p>
            <a:pPr lvl="2"/>
            <a:r>
              <a:rPr lang="en-US" altLang="ko-KR" dirty="0" smtClean="0"/>
              <a:t>Road network</a:t>
            </a:r>
          </a:p>
          <a:p>
            <a:pPr lvl="1"/>
            <a:r>
              <a:rPr lang="en-US" altLang="ko-KR" dirty="0" smtClean="0"/>
              <a:t>Evolving to the influence propagation tree</a:t>
            </a:r>
          </a:p>
          <a:p>
            <a:pPr lvl="2"/>
            <a:r>
              <a:rPr lang="en-US" altLang="ko-KR" dirty="0" smtClean="0"/>
              <a:t>Social network influence</a:t>
            </a:r>
          </a:p>
          <a:p>
            <a:pPr lvl="3"/>
            <a:r>
              <a:rPr lang="en-US" altLang="ko-KR" dirty="0" smtClean="0"/>
              <a:t>From one politician to all tweeter accounts</a:t>
            </a:r>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19</a:t>
            </a:fld>
            <a:endParaRPr lang="ko-KR" altLang="en-US"/>
          </a:p>
        </p:txBody>
      </p:sp>
      <p:pic>
        <p:nvPicPr>
          <p:cNvPr id="1026" name="Picture 2" descr="http://geeksforgeeks.org/wp-content/uploads/MST-1024x626.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2104" y="1556792"/>
            <a:ext cx="3415894" cy="20882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upload.wikimedia.org/wikipedia/commons/thumb/d/d2/Minimum_spanning_tree.svg/300px-Minimum_spanning_tree.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2105" y="3789040"/>
            <a:ext cx="3409635" cy="2750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916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Weekly Objectives</a:t>
            </a:r>
            <a:endParaRPr lang="ko-KR" altLang="en-US" dirty="0"/>
          </a:p>
        </p:txBody>
      </p:sp>
      <p:sp>
        <p:nvSpPr>
          <p:cNvPr id="3" name="Content Placeholder 2"/>
          <p:cNvSpPr>
            <a:spLocks noGrp="1"/>
          </p:cNvSpPr>
          <p:nvPr>
            <p:ph idx="1"/>
          </p:nvPr>
        </p:nvSpPr>
        <p:spPr>
          <a:xfrm>
            <a:off x="962789" y="1732449"/>
            <a:ext cx="7643208" cy="4058751"/>
          </a:xfrm>
        </p:spPr>
        <p:txBody>
          <a:bodyPr>
            <a:normAutofit/>
          </a:bodyPr>
          <a:lstStyle/>
          <a:p>
            <a:r>
              <a:rPr lang="en-US" altLang="ko-KR" dirty="0"/>
              <a:t>This week, we </a:t>
            </a:r>
            <a:r>
              <a:rPr lang="en-US" altLang="ko-KR" dirty="0" smtClean="0"/>
              <a:t>study graphs. </a:t>
            </a:r>
          </a:p>
          <a:p>
            <a:r>
              <a:rPr lang="en-US" altLang="ko-KR" dirty="0" smtClean="0"/>
              <a:t>Objectives are</a:t>
            </a:r>
          </a:p>
          <a:p>
            <a:pPr lvl="1"/>
            <a:r>
              <a:rPr lang="en-US" altLang="ko-KR" dirty="0" smtClean="0"/>
              <a:t>Understanding the data structure of graphs</a:t>
            </a:r>
          </a:p>
          <a:p>
            <a:pPr lvl="2"/>
            <a:r>
              <a:rPr lang="en-US" altLang="ko-KR" dirty="0" smtClean="0"/>
              <a:t>Able to implement the data structure for dense graphs</a:t>
            </a:r>
          </a:p>
          <a:p>
            <a:pPr lvl="2"/>
            <a:r>
              <a:rPr lang="en-US" altLang="ko-KR" dirty="0" smtClean="0"/>
              <a:t>Able to implement the data structure for sparse graphs</a:t>
            </a:r>
          </a:p>
          <a:p>
            <a:pPr lvl="1"/>
            <a:r>
              <a:rPr lang="en-US" altLang="ko-KR" dirty="0" smtClean="0"/>
              <a:t>Understanding the operations of graphs</a:t>
            </a:r>
          </a:p>
          <a:p>
            <a:pPr lvl="2"/>
            <a:r>
              <a:rPr lang="en-US" altLang="ko-KR" dirty="0" smtClean="0"/>
              <a:t>BFS and DFS traverse</a:t>
            </a:r>
          </a:p>
          <a:p>
            <a:pPr lvl="1"/>
            <a:r>
              <a:rPr lang="en-US" altLang="ko-KR" dirty="0" smtClean="0"/>
              <a:t>Understanding the algorithms on graphs</a:t>
            </a:r>
          </a:p>
          <a:p>
            <a:pPr lvl="2"/>
            <a:r>
              <a:rPr lang="en-US" altLang="ko-KR" dirty="0" err="1" smtClean="0"/>
              <a:t>Dijkstra’s</a:t>
            </a:r>
            <a:r>
              <a:rPr lang="en-US" altLang="ko-KR" dirty="0" smtClean="0"/>
              <a:t> shortest path algorithm</a:t>
            </a:r>
          </a:p>
          <a:p>
            <a:pPr lvl="2"/>
            <a:r>
              <a:rPr lang="en-US" altLang="ko-KR" dirty="0" smtClean="0"/>
              <a:t>Minimum Spanning Tree</a:t>
            </a:r>
          </a:p>
        </p:txBody>
      </p:sp>
      <p:sp>
        <p:nvSpPr>
          <p:cNvPr id="5" name="Slide Number Placeholder 4"/>
          <p:cNvSpPr>
            <a:spLocks noGrp="1"/>
          </p:cNvSpPr>
          <p:nvPr>
            <p:ph type="sldNum" sz="quarter" idx="12"/>
          </p:nvPr>
        </p:nvSpPr>
        <p:spPr/>
        <p:txBody>
          <a:bodyPr/>
          <a:lstStyle/>
          <a:p>
            <a:fld id="{7F92C22C-EC2B-4071-B4C5-3756ABCA11CF}" type="slidenum">
              <a:rPr lang="ko-KR" altLang="en-US" smtClean="0"/>
              <a:t>2</a:t>
            </a:fld>
            <a:endParaRPr lang="ko-KR" altLang="en-US"/>
          </a:p>
        </p:txBody>
      </p:sp>
    </p:spTree>
    <p:extLst>
      <p:ext uri="{BB962C8B-B14F-4D97-AF65-F5344CB8AC3E}">
        <p14:creationId xmlns:p14="http://schemas.microsoft.com/office/powerpoint/2010/main" val="965892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Prim’s algorithm</a:t>
            </a:r>
            <a:endParaRPr lang="ko-KR" altLang="en-US" dirty="0"/>
          </a:p>
        </p:txBody>
      </p:sp>
      <mc:AlternateContent xmlns:mc="http://schemas.openxmlformats.org/markup-compatibility/2006" xmlns:a14="http://schemas.microsoft.com/office/drawing/2010/main">
        <mc:Choice Requires="a14">
          <p:sp>
            <p:nvSpPr>
              <p:cNvPr id="21" name="Content Placeholder 20"/>
              <p:cNvSpPr>
                <a:spLocks noGrp="1"/>
              </p:cNvSpPr>
              <p:nvPr>
                <p:ph idx="1"/>
              </p:nvPr>
            </p:nvSpPr>
            <p:spPr>
              <a:xfrm>
                <a:off x="1837184" y="1600200"/>
                <a:ext cx="4690864" cy="4925144"/>
              </a:xfrm>
            </p:spPr>
            <p:txBody>
              <a:bodyPr>
                <a:normAutofit fontScale="92500" lnSpcReduction="10000"/>
              </a:bodyPr>
              <a:lstStyle/>
              <a:p>
                <a:r>
                  <a:rPr lang="en-US" altLang="ko-KR" dirty="0" smtClean="0"/>
                  <a:t>V = the set of vertexes</a:t>
                </a:r>
              </a:p>
              <a:p>
                <a:r>
                  <a:rPr lang="en-US" altLang="ko-KR" dirty="0" smtClean="0"/>
                  <a:t>U </a:t>
                </a:r>
                <a:r>
                  <a:rPr lang="en-US" altLang="ko-KR" dirty="0"/>
                  <a:t>= the </a:t>
                </a:r>
                <a:r>
                  <a:rPr lang="en-US" altLang="ko-KR" dirty="0" smtClean="0"/>
                  <a:t>covered set </a:t>
                </a:r>
                <a:r>
                  <a:rPr lang="en-US" altLang="ko-KR" dirty="0"/>
                  <a:t>of vertexes</a:t>
                </a:r>
              </a:p>
              <a:p>
                <a:r>
                  <a:rPr lang="en-US" altLang="ko-KR" dirty="0" smtClean="0"/>
                  <a:t>W = the set of weights on edges</a:t>
                </a:r>
              </a:p>
              <a:p>
                <a:r>
                  <a:rPr lang="en-US" altLang="ko-KR" dirty="0" smtClean="0"/>
                  <a:t>E = the selected set of edges</a:t>
                </a:r>
              </a:p>
              <a:p>
                <a:r>
                  <a:rPr lang="en-US" altLang="ko-KR" dirty="0" smtClean="0"/>
                  <a:t>s = the source vertex</a:t>
                </a:r>
              </a:p>
              <a:p>
                <a:r>
                  <a:rPr lang="en-US" altLang="ko-KR" dirty="0" smtClean="0"/>
                  <a:t>Prim’s algorithm(V, W,s)</a:t>
                </a:r>
              </a:p>
              <a:p>
                <a:pPr lvl="1"/>
                <a:r>
                  <a:rPr lang="en-US" altLang="ko-KR" dirty="0" smtClean="0"/>
                  <a:t>U = {s}, E={}</a:t>
                </a:r>
              </a:p>
              <a:p>
                <a:pPr lvl="1"/>
                <a:r>
                  <a:rPr lang="en-US" altLang="ko-KR" dirty="0" smtClean="0"/>
                  <a:t>While U == V</a:t>
                </a:r>
              </a:p>
              <a:p>
                <a:pPr lvl="2"/>
                <a:r>
                  <a:rPr lang="en-US" altLang="ko-KR" i="1" dirty="0" smtClean="0"/>
                  <a:t>edges</a:t>
                </a:r>
                <a:r>
                  <a:rPr lang="en-US" altLang="ko-KR" dirty="0" smtClean="0"/>
                  <a:t> = Find edges of (</a:t>
                </a:r>
                <a:r>
                  <a:rPr lang="en-US" altLang="ko-KR" i="1" dirty="0" err="1" smtClean="0"/>
                  <a:t>src</a:t>
                </a:r>
                <a:r>
                  <a:rPr lang="en-US" altLang="ko-KR" i="1" dirty="0" smtClean="0"/>
                  <a:t>, </a:t>
                </a:r>
                <a:r>
                  <a:rPr lang="en-US" altLang="ko-KR" i="1" dirty="0" err="1" smtClean="0"/>
                  <a:t>dst</a:t>
                </a:r>
                <a:r>
                  <a:rPr lang="en-US" altLang="ko-KR" dirty="0" smtClean="0"/>
                  <a:t>) </a:t>
                </a:r>
                <a:r>
                  <a:rPr lang="en-US" altLang="ko-KR" dirty="0" err="1" smtClean="0"/>
                  <a:t>s.t.</a:t>
                </a:r>
                <a:r>
                  <a:rPr lang="en-US" altLang="ko-KR" dirty="0" smtClean="0"/>
                  <a:t>  </a:t>
                </a:r>
                <a14:m>
                  <m:oMath xmlns:m="http://schemas.openxmlformats.org/officeDocument/2006/math">
                    <m:r>
                      <a:rPr lang="en-US" altLang="ko-KR" b="0" i="1" smtClean="0">
                        <a:latin typeface="Cambria Math"/>
                      </a:rPr>
                      <m:t>𝑠𝑟𝑐</m:t>
                    </m:r>
                    <m:r>
                      <a:rPr lang="en-US" altLang="ko-KR" b="0" i="1" smtClean="0">
                        <a:latin typeface="Cambria Math"/>
                        <a:ea typeface="Cambria Math"/>
                      </a:rPr>
                      <m:t>∈</m:t>
                    </m:r>
                    <m:r>
                      <a:rPr lang="en-US" altLang="ko-KR" b="0" i="1" smtClean="0">
                        <a:latin typeface="Cambria Math"/>
                        <a:ea typeface="Cambria Math"/>
                      </a:rPr>
                      <m:t>𝑈</m:t>
                    </m:r>
                    <m:r>
                      <a:rPr lang="en-US" altLang="ko-KR" b="0" i="1" smtClean="0">
                        <a:latin typeface="Cambria Math"/>
                        <a:ea typeface="Cambria Math"/>
                      </a:rPr>
                      <m:t>, </m:t>
                    </m:r>
                    <m:r>
                      <a:rPr lang="en-US" altLang="ko-KR" b="0" i="1" smtClean="0">
                        <a:latin typeface="Cambria Math"/>
                        <a:ea typeface="Cambria Math"/>
                      </a:rPr>
                      <m:t>𝑑𝑠𝑡</m:t>
                    </m:r>
                    <m:r>
                      <a:rPr lang="en-US" altLang="ko-KR" b="0" i="1" smtClean="0">
                        <a:latin typeface="Cambria Math"/>
                        <a:ea typeface="Cambria Math"/>
                      </a:rPr>
                      <m:t>∈</m:t>
                    </m:r>
                    <m:r>
                      <a:rPr lang="en-US" altLang="ko-KR" b="0" i="1" smtClean="0">
                        <a:latin typeface="Cambria Math"/>
                        <a:ea typeface="Cambria Math"/>
                      </a:rPr>
                      <m:t>𝑉</m:t>
                    </m:r>
                  </m:oMath>
                </a14:m>
                <a:endParaRPr lang="en-US" altLang="ko-KR" dirty="0" smtClean="0"/>
              </a:p>
              <a:p>
                <a:pPr lvl="2"/>
                <a:r>
                  <a:rPr lang="en-US" altLang="ko-KR" i="1" dirty="0" smtClean="0"/>
                  <a:t>e</a:t>
                </a:r>
                <a:r>
                  <a:rPr lang="en-US" altLang="ko-KR" dirty="0" smtClean="0"/>
                  <a:t> = </a:t>
                </a:r>
                <a:r>
                  <a:rPr lang="en-US" altLang="ko-KR" dirty="0" err="1" smtClean="0"/>
                  <a:t>getEdgeWithMinimumWeight</a:t>
                </a:r>
                <a:r>
                  <a:rPr lang="en-US" altLang="ko-KR" dirty="0" smtClean="0"/>
                  <a:t>(</a:t>
                </a:r>
                <a:r>
                  <a:rPr lang="en-US" altLang="ko-KR" i="1" dirty="0" smtClean="0"/>
                  <a:t>edges</a:t>
                </a:r>
                <a:r>
                  <a:rPr lang="en-US" altLang="ko-KR" dirty="0" smtClean="0"/>
                  <a:t>)</a:t>
                </a:r>
              </a:p>
              <a:p>
                <a:pPr lvl="2"/>
                <a:r>
                  <a:rPr lang="en-US" altLang="ko-KR" i="1" dirty="0" smtClean="0"/>
                  <a:t>E</a:t>
                </a:r>
                <a:r>
                  <a:rPr lang="en-US" altLang="ko-KR" dirty="0" smtClean="0"/>
                  <a:t> =</a:t>
                </a:r>
                <a14:m>
                  <m:oMath xmlns:m="http://schemas.openxmlformats.org/officeDocument/2006/math">
                    <m:r>
                      <a:rPr lang="en-US" altLang="ko-KR" b="0" i="1" smtClean="0">
                        <a:latin typeface="Cambria Math"/>
                      </a:rPr>
                      <m:t>𝐸</m:t>
                    </m:r>
                    <m:r>
                      <a:rPr lang="en-US" altLang="ko-KR" b="0" i="1" smtClean="0">
                        <a:latin typeface="Cambria Math"/>
                        <a:ea typeface="Cambria Math"/>
                      </a:rPr>
                      <m:t>∪{</m:t>
                    </m:r>
                    <m:r>
                      <a:rPr lang="en-US" altLang="ko-KR" b="0" i="1" smtClean="0">
                        <a:latin typeface="Cambria Math"/>
                        <a:ea typeface="Cambria Math"/>
                      </a:rPr>
                      <m:t>𝑒</m:t>
                    </m:r>
                    <m:r>
                      <a:rPr lang="en-US" altLang="ko-KR" b="0" i="1" smtClean="0">
                        <a:latin typeface="Cambria Math"/>
                        <a:ea typeface="Cambria Math"/>
                      </a:rPr>
                      <m:t>}</m:t>
                    </m:r>
                  </m:oMath>
                </a14:m>
                <a:endParaRPr lang="en-US" altLang="ko-KR" dirty="0" smtClean="0"/>
              </a:p>
              <a:p>
                <a:pPr lvl="2"/>
                <a:r>
                  <a:rPr lang="en-US" altLang="ko-KR" i="1" dirty="0" smtClean="0"/>
                  <a:t>U</a:t>
                </a:r>
                <a:r>
                  <a:rPr lang="en-US" altLang="ko-KR" dirty="0" smtClean="0"/>
                  <a:t> </a:t>
                </a:r>
                <a:r>
                  <a:rPr lang="en-US" altLang="ko-KR" dirty="0"/>
                  <a:t>=</a:t>
                </a:r>
                <a14:m>
                  <m:oMath xmlns:m="http://schemas.openxmlformats.org/officeDocument/2006/math">
                    <m:r>
                      <a:rPr lang="en-US" altLang="ko-KR" b="0" i="1" smtClean="0">
                        <a:latin typeface="Cambria Math"/>
                      </a:rPr>
                      <m:t>𝑈</m:t>
                    </m:r>
                    <m:r>
                      <a:rPr lang="en-US" altLang="ko-KR" i="1">
                        <a:latin typeface="Cambria Math"/>
                        <a:ea typeface="Cambria Math"/>
                      </a:rPr>
                      <m:t>∪{</m:t>
                    </m:r>
                    <m:r>
                      <a:rPr lang="en-US" altLang="ko-KR" i="1">
                        <a:latin typeface="Cambria Math"/>
                        <a:ea typeface="Cambria Math"/>
                      </a:rPr>
                      <m:t>𝑒</m:t>
                    </m:r>
                    <m:r>
                      <a:rPr lang="en-US" altLang="ko-KR" b="0" i="1" smtClean="0">
                        <a:latin typeface="Cambria Math"/>
                        <a:ea typeface="Cambria Math"/>
                      </a:rPr>
                      <m:t>.</m:t>
                    </m:r>
                    <m:r>
                      <a:rPr lang="en-US" altLang="ko-KR" b="0" i="1" smtClean="0">
                        <a:latin typeface="Cambria Math"/>
                        <a:ea typeface="Cambria Math"/>
                      </a:rPr>
                      <m:t>𝑑𝑠𝑡</m:t>
                    </m:r>
                    <m:r>
                      <a:rPr lang="en-US" altLang="ko-KR" i="1">
                        <a:latin typeface="Cambria Math"/>
                        <a:ea typeface="Cambria Math"/>
                      </a:rPr>
                      <m:t>}</m:t>
                    </m:r>
                  </m:oMath>
                </a14:m>
                <a:endParaRPr lang="en-US" altLang="ko-KR" dirty="0"/>
              </a:p>
              <a:p>
                <a:pPr lvl="1"/>
                <a:r>
                  <a:rPr lang="en-US" altLang="ko-KR" dirty="0" smtClean="0"/>
                  <a:t>Return </a:t>
                </a:r>
                <a:r>
                  <a:rPr lang="en-US" altLang="ko-KR" i="1" dirty="0" smtClean="0"/>
                  <a:t>E</a:t>
                </a:r>
                <a:r>
                  <a:rPr lang="en-US" altLang="ko-KR" dirty="0" smtClean="0"/>
                  <a:t> and </a:t>
                </a:r>
                <a:r>
                  <a:rPr lang="en-US" altLang="ko-KR" i="1" dirty="0" smtClean="0"/>
                  <a:t>U</a:t>
                </a:r>
              </a:p>
            </p:txBody>
          </p:sp>
        </mc:Choice>
        <mc:Fallback xmlns="">
          <p:sp>
            <p:nvSpPr>
              <p:cNvPr id="21" name="Content Placeholder 20"/>
              <p:cNvSpPr>
                <a:spLocks noGrp="1" noRot="1" noChangeAspect="1" noMove="1" noResize="1" noEditPoints="1" noAdjustHandles="1" noChangeArrowheads="1" noChangeShapeType="1" noTextEdit="1"/>
              </p:cNvSpPr>
              <p:nvPr>
                <p:ph idx="1"/>
              </p:nvPr>
            </p:nvSpPr>
            <p:spPr>
              <a:xfrm>
                <a:off x="1837184" y="1600200"/>
                <a:ext cx="4690864" cy="4925144"/>
              </a:xfrm>
              <a:blipFill>
                <a:blip r:embed="rId5"/>
                <a:stretch>
                  <a:fillRect t="-1363"/>
                </a:stretch>
              </a:blipFill>
            </p:spPr>
            <p:txBody>
              <a:bodyPr/>
              <a:lstStyle/>
              <a:p>
                <a:r>
                  <a:rPr lang="ko-KR" altLang="en-US">
                    <a:noFill/>
                  </a:rPr>
                  <a:t> </a:t>
                </a:r>
              </a:p>
            </p:txBody>
          </p:sp>
        </mc:Fallback>
      </mc:AlternateContent>
      <p:sp>
        <p:nvSpPr>
          <p:cNvPr id="4" name="Slide Number Placeholder 3"/>
          <p:cNvSpPr>
            <a:spLocks noGrp="1"/>
          </p:cNvSpPr>
          <p:nvPr>
            <p:ph type="sldNum" sz="quarter" idx="12"/>
          </p:nvPr>
        </p:nvSpPr>
        <p:spPr/>
        <p:txBody>
          <a:bodyPr/>
          <a:lstStyle/>
          <a:p>
            <a:fld id="{7F92C22C-EC2B-4071-B4C5-3756ABCA11CF}" type="slidenum">
              <a:rPr lang="ko-KR" altLang="en-US" smtClean="0"/>
              <a:t>20</a:t>
            </a:fld>
            <a:endParaRPr lang="ko-KR" altLang="en-US"/>
          </a:p>
        </p:txBody>
      </p:sp>
      <p:sp>
        <p:nvSpPr>
          <p:cNvPr id="8" name="Oval 7"/>
          <p:cNvSpPr/>
          <p:nvPr/>
        </p:nvSpPr>
        <p:spPr>
          <a:xfrm>
            <a:off x="6759765" y="3444635"/>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1</a:t>
            </a:r>
            <a:endParaRPr lang="ko-KR" altLang="en-US" sz="1600" dirty="0"/>
          </a:p>
        </p:txBody>
      </p:sp>
      <p:sp>
        <p:nvSpPr>
          <p:cNvPr id="9" name="Oval 8"/>
          <p:cNvSpPr/>
          <p:nvPr/>
        </p:nvSpPr>
        <p:spPr>
          <a:xfrm>
            <a:off x="6744072" y="4967146"/>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2</a:t>
            </a:r>
            <a:endParaRPr lang="ko-KR" altLang="en-US" sz="1600" dirty="0"/>
          </a:p>
        </p:txBody>
      </p:sp>
      <p:sp>
        <p:nvSpPr>
          <p:cNvPr id="10" name="Oval 9"/>
          <p:cNvSpPr/>
          <p:nvPr/>
        </p:nvSpPr>
        <p:spPr>
          <a:xfrm>
            <a:off x="8621782" y="2909221"/>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3</a:t>
            </a:r>
            <a:endParaRPr lang="ko-KR" altLang="en-US" sz="1600" dirty="0"/>
          </a:p>
        </p:txBody>
      </p:sp>
      <p:cxnSp>
        <p:nvCxnSpPr>
          <p:cNvPr id="15" name="Straight Arrow Connector 14"/>
          <p:cNvCxnSpPr>
            <a:stCxn id="8" idx="6"/>
            <a:endCxn id="10" idx="2"/>
          </p:cNvCxnSpPr>
          <p:nvPr/>
        </p:nvCxnSpPr>
        <p:spPr>
          <a:xfrm flipV="1">
            <a:off x="7479846" y="3269261"/>
            <a:ext cx="1141937" cy="53541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757686" y="3352302"/>
            <a:ext cx="301686" cy="369332"/>
          </a:xfrm>
          <a:prstGeom prst="rect">
            <a:avLst/>
          </a:prstGeom>
          <a:solidFill>
            <a:schemeClr val="bg1">
              <a:alpha val="50000"/>
            </a:schemeClr>
          </a:solidFill>
        </p:spPr>
        <p:txBody>
          <a:bodyPr wrap="none" rtlCol="0">
            <a:spAutoFit/>
          </a:bodyPr>
          <a:lstStyle/>
          <a:p>
            <a:r>
              <a:rPr lang="en-US" altLang="ko-KR" b="1" dirty="0"/>
              <a:t>3</a:t>
            </a:r>
            <a:endParaRPr lang="ko-KR" altLang="en-US" b="1" dirty="0"/>
          </a:p>
        </p:txBody>
      </p:sp>
      <p:pic>
        <p:nvPicPr>
          <p:cNvPr id="3" name="[mix]minimum-spanning-tree.avi">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8101229" y="0"/>
            <a:ext cx="2600348" cy="2492896"/>
          </a:xfrm>
          <a:prstGeom prst="rect">
            <a:avLst/>
          </a:prstGeom>
        </p:spPr>
      </p:pic>
      <p:sp>
        <p:nvSpPr>
          <p:cNvPr id="30" name="Oval 29"/>
          <p:cNvSpPr/>
          <p:nvPr/>
        </p:nvSpPr>
        <p:spPr>
          <a:xfrm>
            <a:off x="8621782" y="4221088"/>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4</a:t>
            </a:r>
            <a:endParaRPr lang="ko-KR" altLang="en-US" sz="1600" dirty="0"/>
          </a:p>
        </p:txBody>
      </p:sp>
      <p:sp>
        <p:nvSpPr>
          <p:cNvPr id="31" name="Oval 30"/>
          <p:cNvSpPr/>
          <p:nvPr/>
        </p:nvSpPr>
        <p:spPr>
          <a:xfrm>
            <a:off x="8621782" y="5445224"/>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5</a:t>
            </a:r>
            <a:endParaRPr lang="ko-KR" altLang="en-US" sz="1600" dirty="0"/>
          </a:p>
        </p:txBody>
      </p:sp>
      <p:cxnSp>
        <p:nvCxnSpPr>
          <p:cNvPr id="36" name="Straight Arrow Connector 35"/>
          <p:cNvCxnSpPr>
            <a:stCxn id="9" idx="6"/>
            <a:endCxn id="30" idx="2"/>
          </p:cNvCxnSpPr>
          <p:nvPr/>
        </p:nvCxnSpPr>
        <p:spPr>
          <a:xfrm flipV="1">
            <a:off x="7464152" y="4581128"/>
            <a:ext cx="1157630" cy="74605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9" idx="6"/>
            <a:endCxn id="31" idx="2"/>
          </p:cNvCxnSpPr>
          <p:nvPr/>
        </p:nvCxnSpPr>
        <p:spPr>
          <a:xfrm>
            <a:off x="7464152" y="5327186"/>
            <a:ext cx="1157630" cy="47807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8" idx="6"/>
            <a:endCxn id="31" idx="1"/>
          </p:cNvCxnSpPr>
          <p:nvPr/>
        </p:nvCxnSpPr>
        <p:spPr>
          <a:xfrm>
            <a:off x="7479845" y="3804675"/>
            <a:ext cx="1247390" cy="174600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8" idx="4"/>
            <a:endCxn id="9" idx="0"/>
          </p:cNvCxnSpPr>
          <p:nvPr/>
        </p:nvCxnSpPr>
        <p:spPr>
          <a:xfrm flipH="1">
            <a:off x="7104113" y="4164716"/>
            <a:ext cx="15693" cy="8024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1" idx="0"/>
            <a:endCxn id="30" idx="4"/>
          </p:cNvCxnSpPr>
          <p:nvPr/>
        </p:nvCxnSpPr>
        <p:spPr>
          <a:xfrm flipV="1">
            <a:off x="8981822" y="4941168"/>
            <a:ext cx="0" cy="50405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782618" y="4269263"/>
            <a:ext cx="301686" cy="369332"/>
          </a:xfrm>
          <a:prstGeom prst="rect">
            <a:avLst/>
          </a:prstGeom>
          <a:solidFill>
            <a:schemeClr val="bg1">
              <a:alpha val="50000"/>
            </a:schemeClr>
          </a:solidFill>
        </p:spPr>
        <p:txBody>
          <a:bodyPr wrap="none" rtlCol="0">
            <a:spAutoFit/>
          </a:bodyPr>
          <a:lstStyle/>
          <a:p>
            <a:r>
              <a:rPr lang="en-US" altLang="ko-KR" b="1" dirty="0"/>
              <a:t>9</a:t>
            </a:r>
            <a:endParaRPr lang="ko-KR" altLang="en-US" b="1" dirty="0"/>
          </a:p>
        </p:txBody>
      </p:sp>
      <p:sp>
        <p:nvSpPr>
          <p:cNvPr id="60" name="TextBox 59"/>
          <p:cNvSpPr txBox="1"/>
          <p:nvPr/>
        </p:nvSpPr>
        <p:spPr>
          <a:xfrm>
            <a:off x="7714491" y="4854034"/>
            <a:ext cx="418704" cy="369332"/>
          </a:xfrm>
          <a:prstGeom prst="rect">
            <a:avLst/>
          </a:prstGeom>
          <a:solidFill>
            <a:schemeClr val="bg1">
              <a:alpha val="50000"/>
            </a:schemeClr>
          </a:solidFill>
        </p:spPr>
        <p:txBody>
          <a:bodyPr wrap="none" rtlCol="0">
            <a:spAutoFit/>
          </a:bodyPr>
          <a:lstStyle/>
          <a:p>
            <a:r>
              <a:rPr lang="en-US" altLang="ko-KR" b="1" dirty="0"/>
              <a:t>13</a:t>
            </a:r>
            <a:endParaRPr lang="ko-KR" altLang="en-US" b="1" dirty="0"/>
          </a:p>
        </p:txBody>
      </p:sp>
      <p:sp>
        <p:nvSpPr>
          <p:cNvPr id="61" name="TextBox 60"/>
          <p:cNvSpPr txBox="1"/>
          <p:nvPr/>
        </p:nvSpPr>
        <p:spPr>
          <a:xfrm>
            <a:off x="7757686" y="5343552"/>
            <a:ext cx="418704" cy="369332"/>
          </a:xfrm>
          <a:prstGeom prst="rect">
            <a:avLst/>
          </a:prstGeom>
          <a:solidFill>
            <a:schemeClr val="bg1">
              <a:alpha val="50000"/>
            </a:schemeClr>
          </a:solidFill>
        </p:spPr>
        <p:txBody>
          <a:bodyPr wrap="none" rtlCol="0">
            <a:spAutoFit/>
          </a:bodyPr>
          <a:lstStyle/>
          <a:p>
            <a:r>
              <a:rPr lang="en-US" altLang="ko-KR" b="1" dirty="0"/>
              <a:t>20</a:t>
            </a:r>
            <a:endParaRPr lang="ko-KR" altLang="en-US" b="1" dirty="0"/>
          </a:p>
        </p:txBody>
      </p:sp>
      <p:sp>
        <p:nvSpPr>
          <p:cNvPr id="62" name="TextBox 61"/>
          <p:cNvSpPr txBox="1"/>
          <p:nvPr/>
        </p:nvSpPr>
        <p:spPr>
          <a:xfrm>
            <a:off x="8825339" y="5008530"/>
            <a:ext cx="301686" cy="369332"/>
          </a:xfrm>
          <a:prstGeom prst="rect">
            <a:avLst/>
          </a:prstGeom>
          <a:solidFill>
            <a:schemeClr val="bg1">
              <a:alpha val="50000"/>
            </a:schemeClr>
          </a:solidFill>
        </p:spPr>
        <p:txBody>
          <a:bodyPr wrap="none" rtlCol="0">
            <a:spAutoFit/>
          </a:bodyPr>
          <a:lstStyle/>
          <a:p>
            <a:r>
              <a:rPr lang="en-US" altLang="ko-KR" b="1" dirty="0"/>
              <a:t>2</a:t>
            </a:r>
            <a:endParaRPr lang="ko-KR" altLang="en-US" b="1" dirty="0"/>
          </a:p>
        </p:txBody>
      </p:sp>
      <p:cxnSp>
        <p:nvCxnSpPr>
          <p:cNvPr id="63" name="Straight Arrow Connector 62"/>
          <p:cNvCxnSpPr>
            <a:stCxn id="10" idx="4"/>
            <a:endCxn id="30" idx="0"/>
          </p:cNvCxnSpPr>
          <p:nvPr/>
        </p:nvCxnSpPr>
        <p:spPr>
          <a:xfrm>
            <a:off x="8981822" y="3629302"/>
            <a:ext cx="0" cy="59178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8753234" y="3679295"/>
            <a:ext cx="418704" cy="369332"/>
          </a:xfrm>
          <a:prstGeom prst="rect">
            <a:avLst/>
          </a:prstGeom>
          <a:solidFill>
            <a:schemeClr val="bg1">
              <a:alpha val="50000"/>
            </a:schemeClr>
          </a:solidFill>
        </p:spPr>
        <p:txBody>
          <a:bodyPr wrap="none" rtlCol="0">
            <a:spAutoFit/>
          </a:bodyPr>
          <a:lstStyle/>
          <a:p>
            <a:r>
              <a:rPr lang="en-US" altLang="ko-KR" b="1" dirty="0"/>
              <a:t>15</a:t>
            </a:r>
            <a:endParaRPr lang="ko-KR" altLang="en-US" b="1" dirty="0"/>
          </a:p>
        </p:txBody>
      </p:sp>
      <p:sp>
        <p:nvSpPr>
          <p:cNvPr id="70" name="TextBox 69"/>
          <p:cNvSpPr txBox="1"/>
          <p:nvPr/>
        </p:nvSpPr>
        <p:spPr>
          <a:xfrm>
            <a:off x="6891217" y="4381264"/>
            <a:ext cx="301686" cy="369332"/>
          </a:xfrm>
          <a:prstGeom prst="rect">
            <a:avLst/>
          </a:prstGeom>
          <a:solidFill>
            <a:schemeClr val="bg1">
              <a:alpha val="50000"/>
            </a:schemeClr>
          </a:solidFill>
        </p:spPr>
        <p:txBody>
          <a:bodyPr wrap="none" rtlCol="0">
            <a:spAutoFit/>
          </a:bodyPr>
          <a:lstStyle/>
          <a:p>
            <a:r>
              <a:rPr lang="en-US" altLang="ko-KR" b="1" dirty="0"/>
              <a:t>5</a:t>
            </a:r>
            <a:endParaRPr lang="ko-KR" altLang="en-US" b="1" dirty="0"/>
          </a:p>
        </p:txBody>
      </p:sp>
      <p:sp>
        <p:nvSpPr>
          <p:cNvPr id="1029" name="Freeform 1028"/>
          <p:cNvSpPr/>
          <p:nvPr/>
        </p:nvSpPr>
        <p:spPr>
          <a:xfrm>
            <a:off x="6888088" y="2751667"/>
            <a:ext cx="670092" cy="3683000"/>
          </a:xfrm>
          <a:custGeom>
            <a:avLst/>
            <a:gdLst>
              <a:gd name="connsiteX0" fmla="*/ 93134 w 670092"/>
              <a:gd name="connsiteY0" fmla="*/ 0 h 3683000"/>
              <a:gd name="connsiteX1" fmla="*/ 550334 w 670092"/>
              <a:gd name="connsiteY1" fmla="*/ 558800 h 3683000"/>
              <a:gd name="connsiteX2" fmla="*/ 668867 w 670092"/>
              <a:gd name="connsiteY2" fmla="*/ 1286933 h 3683000"/>
              <a:gd name="connsiteX3" fmla="*/ 567267 w 670092"/>
              <a:gd name="connsiteY3" fmla="*/ 3031066 h 3683000"/>
              <a:gd name="connsiteX4" fmla="*/ 0 w 670092"/>
              <a:gd name="connsiteY4" fmla="*/ 3683000 h 368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092" h="3683000">
                <a:moveTo>
                  <a:pt x="93134" y="0"/>
                </a:moveTo>
                <a:cubicBezTo>
                  <a:pt x="273756" y="172155"/>
                  <a:pt x="454379" y="344311"/>
                  <a:pt x="550334" y="558800"/>
                </a:cubicBezTo>
                <a:cubicBezTo>
                  <a:pt x="646289" y="773289"/>
                  <a:pt x="666045" y="874889"/>
                  <a:pt x="668867" y="1286933"/>
                </a:cubicBezTo>
                <a:cubicBezTo>
                  <a:pt x="671689" y="1698977"/>
                  <a:pt x="678745" y="2631722"/>
                  <a:pt x="567267" y="3031066"/>
                </a:cubicBezTo>
                <a:cubicBezTo>
                  <a:pt x="455789" y="3430410"/>
                  <a:pt x="227894" y="3556705"/>
                  <a:pt x="0" y="3683000"/>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030" name="Freeform 1029"/>
          <p:cNvSpPr/>
          <p:nvPr/>
        </p:nvSpPr>
        <p:spPr>
          <a:xfrm>
            <a:off x="8446796" y="2692400"/>
            <a:ext cx="817557" cy="3772228"/>
          </a:xfrm>
          <a:custGeom>
            <a:avLst/>
            <a:gdLst>
              <a:gd name="connsiteX0" fmla="*/ 648224 w 817557"/>
              <a:gd name="connsiteY0" fmla="*/ 0 h 3772228"/>
              <a:gd name="connsiteX1" fmla="*/ 114824 w 817557"/>
              <a:gd name="connsiteY1" fmla="*/ 465667 h 3772228"/>
              <a:gd name="connsiteX2" fmla="*/ 47090 w 817557"/>
              <a:gd name="connsiteY2" fmla="*/ 1811867 h 3772228"/>
              <a:gd name="connsiteX3" fmla="*/ 64024 w 817557"/>
              <a:gd name="connsiteY3" fmla="*/ 3496733 h 3772228"/>
              <a:gd name="connsiteX4" fmla="*/ 817557 w 817557"/>
              <a:gd name="connsiteY4" fmla="*/ 3750733 h 3772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557" h="3772228">
                <a:moveTo>
                  <a:pt x="648224" y="0"/>
                </a:moveTo>
                <a:cubicBezTo>
                  <a:pt x="431618" y="81844"/>
                  <a:pt x="215013" y="163689"/>
                  <a:pt x="114824" y="465667"/>
                </a:cubicBezTo>
                <a:cubicBezTo>
                  <a:pt x="14635" y="767645"/>
                  <a:pt x="55557" y="1306689"/>
                  <a:pt x="47090" y="1811867"/>
                </a:cubicBezTo>
                <a:cubicBezTo>
                  <a:pt x="38623" y="2317045"/>
                  <a:pt x="-64387" y="3173589"/>
                  <a:pt x="64024" y="3496733"/>
                </a:cubicBezTo>
                <a:cubicBezTo>
                  <a:pt x="192435" y="3819877"/>
                  <a:pt x="504996" y="3785305"/>
                  <a:pt x="817557" y="3750733"/>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031" name="TextBox 1030"/>
          <p:cNvSpPr txBox="1"/>
          <p:nvPr/>
        </p:nvSpPr>
        <p:spPr>
          <a:xfrm>
            <a:off x="6023993" y="2692400"/>
            <a:ext cx="1689373" cy="369332"/>
          </a:xfrm>
          <a:prstGeom prst="rect">
            <a:avLst/>
          </a:prstGeom>
          <a:noFill/>
        </p:spPr>
        <p:txBody>
          <a:bodyPr wrap="none" rtlCol="0">
            <a:spAutoFit/>
          </a:bodyPr>
          <a:lstStyle/>
          <a:p>
            <a:r>
              <a:rPr lang="en-US" altLang="ko-KR" dirty="0"/>
              <a:t>Covered Nodes</a:t>
            </a:r>
            <a:endParaRPr lang="ko-KR" altLang="en-US" dirty="0"/>
          </a:p>
        </p:txBody>
      </p:sp>
      <p:sp>
        <p:nvSpPr>
          <p:cNvPr id="74" name="TextBox 73"/>
          <p:cNvSpPr txBox="1"/>
          <p:nvPr/>
        </p:nvSpPr>
        <p:spPr>
          <a:xfrm>
            <a:off x="8256240" y="2507734"/>
            <a:ext cx="1937838" cy="369332"/>
          </a:xfrm>
          <a:prstGeom prst="rect">
            <a:avLst/>
          </a:prstGeom>
          <a:noFill/>
        </p:spPr>
        <p:txBody>
          <a:bodyPr wrap="none" rtlCol="0">
            <a:spAutoFit/>
          </a:bodyPr>
          <a:lstStyle/>
          <a:p>
            <a:r>
              <a:rPr lang="en-US" altLang="ko-KR" dirty="0"/>
              <a:t>Uncovered Nodes</a:t>
            </a:r>
            <a:endParaRPr lang="ko-KR" altLang="en-US" dirty="0"/>
          </a:p>
        </p:txBody>
      </p:sp>
      <p:sp>
        <p:nvSpPr>
          <p:cNvPr id="1032" name="Rectangular Callout 1031"/>
          <p:cNvSpPr/>
          <p:nvPr/>
        </p:nvSpPr>
        <p:spPr>
          <a:xfrm>
            <a:off x="5015880" y="3629301"/>
            <a:ext cx="1440160" cy="535414"/>
          </a:xfrm>
          <a:prstGeom prst="wedgeRectCallout">
            <a:avLst>
              <a:gd name="adj1" fmla="val 79110"/>
              <a:gd name="adj2" fmla="val 1136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Edges of don’t care</a:t>
            </a:r>
            <a:endParaRPr lang="ko-KR" altLang="en-US" dirty="0"/>
          </a:p>
        </p:txBody>
      </p:sp>
      <p:sp>
        <p:nvSpPr>
          <p:cNvPr id="76" name="Rectangular Callout 75"/>
          <p:cNvSpPr/>
          <p:nvPr/>
        </p:nvSpPr>
        <p:spPr>
          <a:xfrm>
            <a:off x="9480377" y="4750596"/>
            <a:ext cx="1114903" cy="936630"/>
          </a:xfrm>
          <a:prstGeom prst="wedgeRectCallout">
            <a:avLst>
              <a:gd name="adj1" fmla="val -75050"/>
              <a:gd name="adj2" fmla="val -13920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Edges of don’t care</a:t>
            </a:r>
            <a:endParaRPr lang="ko-KR" altLang="en-US" dirty="0"/>
          </a:p>
        </p:txBody>
      </p:sp>
      <p:sp>
        <p:nvSpPr>
          <p:cNvPr id="77" name="Rectangular Callout 76"/>
          <p:cNvSpPr/>
          <p:nvPr/>
        </p:nvSpPr>
        <p:spPr>
          <a:xfrm>
            <a:off x="9480377" y="4742078"/>
            <a:ext cx="1114903" cy="945148"/>
          </a:xfrm>
          <a:prstGeom prst="wedgeRectCallout">
            <a:avLst>
              <a:gd name="adj1" fmla="val -77329"/>
              <a:gd name="adj2" fmla="val 1826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Edges of don’t care</a:t>
            </a:r>
            <a:endParaRPr lang="ko-KR" altLang="en-US" dirty="0"/>
          </a:p>
        </p:txBody>
      </p:sp>
      <p:sp>
        <p:nvSpPr>
          <p:cNvPr id="78" name="Rectangular Callout 77"/>
          <p:cNvSpPr/>
          <p:nvPr/>
        </p:nvSpPr>
        <p:spPr>
          <a:xfrm>
            <a:off x="7360696" y="6079514"/>
            <a:ext cx="1114903" cy="710307"/>
          </a:xfrm>
          <a:prstGeom prst="wedgeRectCallout">
            <a:avLst>
              <a:gd name="adj1" fmla="val 32786"/>
              <a:gd name="adj2" fmla="val -7709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Edges to consider</a:t>
            </a:r>
            <a:endParaRPr lang="ko-KR" altLang="en-US" dirty="0"/>
          </a:p>
        </p:txBody>
      </p:sp>
      <p:sp>
        <p:nvSpPr>
          <p:cNvPr id="1033" name="Freeform 1032"/>
          <p:cNvSpPr/>
          <p:nvPr/>
        </p:nvSpPr>
        <p:spPr>
          <a:xfrm>
            <a:off x="7606437" y="2988271"/>
            <a:ext cx="781608" cy="3069280"/>
          </a:xfrm>
          <a:custGeom>
            <a:avLst/>
            <a:gdLst>
              <a:gd name="connsiteX0" fmla="*/ 267563 w 781608"/>
              <a:gd name="connsiteY0" fmla="*/ 135929 h 3069280"/>
              <a:gd name="connsiteX1" fmla="*/ 55896 w 781608"/>
              <a:gd name="connsiteY1" fmla="*/ 432262 h 3069280"/>
              <a:gd name="connsiteX2" fmla="*/ 55896 w 781608"/>
              <a:gd name="connsiteY2" fmla="*/ 2709796 h 3069280"/>
              <a:gd name="connsiteX3" fmla="*/ 690896 w 781608"/>
              <a:gd name="connsiteY3" fmla="*/ 2811396 h 3069280"/>
              <a:gd name="connsiteX4" fmla="*/ 724763 w 781608"/>
              <a:gd name="connsiteY4" fmla="*/ 237529 h 3069280"/>
              <a:gd name="connsiteX5" fmla="*/ 191363 w 781608"/>
              <a:gd name="connsiteY5" fmla="*/ 102062 h 3069280"/>
              <a:gd name="connsiteX6" fmla="*/ 267563 w 781608"/>
              <a:gd name="connsiteY6" fmla="*/ 135929 h 306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1608" h="3069280">
                <a:moveTo>
                  <a:pt x="267563" y="135929"/>
                </a:moveTo>
                <a:cubicBezTo>
                  <a:pt x="244985" y="190962"/>
                  <a:pt x="91174" y="3284"/>
                  <a:pt x="55896" y="432262"/>
                </a:cubicBezTo>
                <a:cubicBezTo>
                  <a:pt x="20618" y="861240"/>
                  <a:pt x="-49937" y="2313274"/>
                  <a:pt x="55896" y="2709796"/>
                </a:cubicBezTo>
                <a:cubicBezTo>
                  <a:pt x="161729" y="3106318"/>
                  <a:pt x="579418" y="3223441"/>
                  <a:pt x="690896" y="2811396"/>
                </a:cubicBezTo>
                <a:cubicBezTo>
                  <a:pt x="802374" y="2399351"/>
                  <a:pt x="808019" y="689085"/>
                  <a:pt x="724763" y="237529"/>
                </a:cubicBezTo>
                <a:cubicBezTo>
                  <a:pt x="641507" y="-214027"/>
                  <a:pt x="266152" y="120406"/>
                  <a:pt x="191363" y="102062"/>
                </a:cubicBezTo>
                <a:cubicBezTo>
                  <a:pt x="116574" y="83718"/>
                  <a:pt x="290141" y="80896"/>
                  <a:pt x="267563" y="135929"/>
                </a:cubicBezTo>
                <a:close/>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25878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25495" fill="hold"/>
                                        <p:tgtEl>
                                          <p:spTgt spid="3"/>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21" fill="hold" display="0">
                  <p:stCondLst>
                    <p:cond delay="indefinite"/>
                  </p:stCondLst>
                </p:cTn>
                <p:tgtEl>
                  <p:spTgt spid="3"/>
                </p:tgtEl>
              </p:cMediaNode>
            </p:video>
          </p:childTnLst>
        </p:cTn>
      </p:par>
    </p:tnLst>
    <p:bldLst>
      <p:bldP spid="1032" grpId="0" animBg="1"/>
      <p:bldP spid="76" grpId="0" animBg="1"/>
      <p:bldP spid="77" grpId="0" animBg="1"/>
      <p:bldP spid="78" grpId="0" animBg="1"/>
      <p:bldP spid="103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Progress of Prim’s Algorithm (1)</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21</a:t>
            </a:fld>
            <a:endParaRPr lang="ko-KR" altLang="en-US"/>
          </a:p>
        </p:txBody>
      </p:sp>
      <p:sp>
        <p:nvSpPr>
          <p:cNvPr id="5" name="Oval 4"/>
          <p:cNvSpPr/>
          <p:nvPr/>
        </p:nvSpPr>
        <p:spPr>
          <a:xfrm>
            <a:off x="1703512" y="1923637"/>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1</a:t>
            </a:r>
          </a:p>
        </p:txBody>
      </p:sp>
      <p:sp>
        <p:nvSpPr>
          <p:cNvPr id="6" name="Oval 5"/>
          <p:cNvSpPr/>
          <p:nvPr/>
        </p:nvSpPr>
        <p:spPr>
          <a:xfrm>
            <a:off x="3105993" y="2868125"/>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2</a:t>
            </a:r>
          </a:p>
        </p:txBody>
      </p:sp>
      <p:sp>
        <p:nvSpPr>
          <p:cNvPr id="7" name="Oval 6"/>
          <p:cNvSpPr/>
          <p:nvPr/>
        </p:nvSpPr>
        <p:spPr>
          <a:xfrm>
            <a:off x="4618161" y="2264044"/>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4</a:t>
            </a:r>
          </a:p>
        </p:txBody>
      </p:sp>
      <p:sp>
        <p:nvSpPr>
          <p:cNvPr id="8" name="Oval 7"/>
          <p:cNvSpPr/>
          <p:nvPr/>
        </p:nvSpPr>
        <p:spPr>
          <a:xfrm>
            <a:off x="3322017" y="4396527"/>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3</a:t>
            </a:r>
          </a:p>
        </p:txBody>
      </p:sp>
      <p:sp>
        <p:nvSpPr>
          <p:cNvPr id="9" name="Oval 8"/>
          <p:cNvSpPr/>
          <p:nvPr/>
        </p:nvSpPr>
        <p:spPr>
          <a:xfrm>
            <a:off x="5122217" y="4041520"/>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5</a:t>
            </a:r>
            <a:endParaRPr lang="ko-KR" altLang="en-US" sz="1600" dirty="0"/>
          </a:p>
        </p:txBody>
      </p:sp>
      <p:cxnSp>
        <p:nvCxnSpPr>
          <p:cNvPr id="10" name="Straight Arrow Connector 9"/>
          <p:cNvCxnSpPr>
            <a:stCxn id="5" idx="5"/>
            <a:endCxn id="6" idx="1"/>
          </p:cNvCxnSpPr>
          <p:nvPr/>
        </p:nvCxnSpPr>
        <p:spPr>
          <a:xfrm>
            <a:off x="2318140" y="2538264"/>
            <a:ext cx="893307" cy="435314"/>
          </a:xfrm>
          <a:prstGeom prst="straightConnector1">
            <a:avLst/>
          </a:prstGeom>
          <a:ln w="6350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7"/>
            <a:endCxn id="7" idx="2"/>
          </p:cNvCxnSpPr>
          <p:nvPr/>
        </p:nvCxnSpPr>
        <p:spPr>
          <a:xfrm flipV="1">
            <a:off x="3720621" y="2624084"/>
            <a:ext cx="897541" cy="349494"/>
          </a:xfrm>
          <a:prstGeom prst="straightConnector1">
            <a:avLst/>
          </a:prstGeom>
          <a:ln w="635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5"/>
            <a:endCxn id="9" idx="2"/>
          </p:cNvCxnSpPr>
          <p:nvPr/>
        </p:nvCxnSpPr>
        <p:spPr>
          <a:xfrm>
            <a:off x="3720621" y="3482752"/>
            <a:ext cx="1401597" cy="918808"/>
          </a:xfrm>
          <a:prstGeom prst="straightConnector1">
            <a:avLst/>
          </a:prstGeom>
          <a:ln w="635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4"/>
            <a:endCxn id="8" idx="0"/>
          </p:cNvCxnSpPr>
          <p:nvPr/>
        </p:nvCxnSpPr>
        <p:spPr>
          <a:xfrm>
            <a:off x="3466033" y="3588205"/>
            <a:ext cx="216024" cy="808322"/>
          </a:xfrm>
          <a:prstGeom prst="straightConnector1">
            <a:avLst/>
          </a:prstGeom>
          <a:ln w="635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6"/>
            <a:endCxn id="9" idx="3"/>
          </p:cNvCxnSpPr>
          <p:nvPr/>
        </p:nvCxnSpPr>
        <p:spPr>
          <a:xfrm flipV="1">
            <a:off x="4042098" y="4656147"/>
            <a:ext cx="1185573" cy="100420"/>
          </a:xfrm>
          <a:prstGeom prst="straightConnector1">
            <a:avLst/>
          </a:prstGeom>
          <a:ln w="635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4"/>
            <a:endCxn id="9" idx="0"/>
          </p:cNvCxnSpPr>
          <p:nvPr/>
        </p:nvCxnSpPr>
        <p:spPr>
          <a:xfrm>
            <a:off x="4978201" y="2984124"/>
            <a:ext cx="504056" cy="1057396"/>
          </a:xfrm>
          <a:prstGeom prst="straightConnector1">
            <a:avLst/>
          </a:prstGeom>
          <a:ln w="635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529929" y="2571709"/>
            <a:ext cx="301686" cy="369332"/>
          </a:xfrm>
          <a:prstGeom prst="rect">
            <a:avLst/>
          </a:prstGeom>
          <a:solidFill>
            <a:schemeClr val="bg1">
              <a:alpha val="50000"/>
            </a:schemeClr>
          </a:solidFill>
        </p:spPr>
        <p:txBody>
          <a:bodyPr wrap="none" rtlCol="0">
            <a:spAutoFit/>
          </a:bodyPr>
          <a:lstStyle/>
          <a:p>
            <a:r>
              <a:rPr lang="en-US" altLang="ko-KR" b="1" dirty="0"/>
              <a:t>3</a:t>
            </a:r>
            <a:endParaRPr lang="ko-KR" altLang="en-US" b="1" dirty="0"/>
          </a:p>
        </p:txBody>
      </p:sp>
      <p:sp>
        <p:nvSpPr>
          <p:cNvPr id="17" name="TextBox 16"/>
          <p:cNvSpPr txBox="1"/>
          <p:nvPr/>
        </p:nvSpPr>
        <p:spPr>
          <a:xfrm>
            <a:off x="3413584" y="3807700"/>
            <a:ext cx="301686" cy="369332"/>
          </a:xfrm>
          <a:prstGeom prst="rect">
            <a:avLst/>
          </a:prstGeom>
          <a:solidFill>
            <a:schemeClr val="bg1">
              <a:alpha val="50000"/>
            </a:schemeClr>
          </a:solidFill>
        </p:spPr>
        <p:txBody>
          <a:bodyPr wrap="none" rtlCol="0">
            <a:spAutoFit/>
          </a:bodyPr>
          <a:lstStyle/>
          <a:p>
            <a:r>
              <a:rPr lang="en-US" altLang="ko-KR" b="1" dirty="0"/>
              <a:t>6</a:t>
            </a:r>
            <a:endParaRPr lang="ko-KR" altLang="en-US" b="1" dirty="0"/>
          </a:p>
        </p:txBody>
      </p:sp>
      <p:sp>
        <p:nvSpPr>
          <p:cNvPr id="18" name="TextBox 17"/>
          <p:cNvSpPr txBox="1"/>
          <p:nvPr/>
        </p:nvSpPr>
        <p:spPr>
          <a:xfrm>
            <a:off x="4169390" y="3672188"/>
            <a:ext cx="418704" cy="369332"/>
          </a:xfrm>
          <a:prstGeom prst="rect">
            <a:avLst/>
          </a:prstGeom>
          <a:solidFill>
            <a:schemeClr val="bg1">
              <a:alpha val="50000"/>
            </a:schemeClr>
          </a:solidFill>
        </p:spPr>
        <p:txBody>
          <a:bodyPr wrap="none" rtlCol="0">
            <a:spAutoFit/>
          </a:bodyPr>
          <a:lstStyle/>
          <a:p>
            <a:r>
              <a:rPr lang="en-US" altLang="ko-KR" b="1" dirty="0"/>
              <a:t>15</a:t>
            </a:r>
            <a:endParaRPr lang="ko-KR" altLang="en-US" b="1" dirty="0"/>
          </a:p>
        </p:txBody>
      </p:sp>
      <p:sp>
        <p:nvSpPr>
          <p:cNvPr id="19" name="TextBox 18"/>
          <p:cNvSpPr txBox="1"/>
          <p:nvPr/>
        </p:nvSpPr>
        <p:spPr>
          <a:xfrm>
            <a:off x="4421418" y="4576934"/>
            <a:ext cx="301686" cy="369332"/>
          </a:xfrm>
          <a:prstGeom prst="rect">
            <a:avLst/>
          </a:prstGeom>
          <a:solidFill>
            <a:schemeClr val="bg1">
              <a:alpha val="50000"/>
            </a:schemeClr>
          </a:solidFill>
        </p:spPr>
        <p:txBody>
          <a:bodyPr wrap="none" rtlCol="0">
            <a:spAutoFit/>
          </a:bodyPr>
          <a:lstStyle/>
          <a:p>
            <a:r>
              <a:rPr lang="en-US" altLang="ko-KR" b="1" dirty="0"/>
              <a:t>4</a:t>
            </a:r>
            <a:endParaRPr lang="ko-KR" altLang="en-US" b="1" dirty="0"/>
          </a:p>
        </p:txBody>
      </p:sp>
      <p:sp>
        <p:nvSpPr>
          <p:cNvPr id="20" name="TextBox 19"/>
          <p:cNvSpPr txBox="1"/>
          <p:nvPr/>
        </p:nvSpPr>
        <p:spPr>
          <a:xfrm>
            <a:off x="4008929" y="2627685"/>
            <a:ext cx="301686" cy="369332"/>
          </a:xfrm>
          <a:prstGeom prst="rect">
            <a:avLst/>
          </a:prstGeom>
          <a:solidFill>
            <a:schemeClr val="bg1">
              <a:alpha val="50000"/>
            </a:schemeClr>
          </a:solidFill>
        </p:spPr>
        <p:txBody>
          <a:bodyPr wrap="none" rtlCol="0">
            <a:spAutoFit/>
          </a:bodyPr>
          <a:lstStyle/>
          <a:p>
            <a:r>
              <a:rPr lang="en-US" altLang="ko-KR" b="1" dirty="0"/>
              <a:t>5</a:t>
            </a:r>
            <a:endParaRPr lang="ko-KR" altLang="en-US" b="1" dirty="0"/>
          </a:p>
        </p:txBody>
      </p:sp>
      <p:sp>
        <p:nvSpPr>
          <p:cNvPr id="21" name="TextBox 20"/>
          <p:cNvSpPr txBox="1"/>
          <p:nvPr/>
        </p:nvSpPr>
        <p:spPr>
          <a:xfrm>
            <a:off x="5122217" y="3228165"/>
            <a:ext cx="301686" cy="369332"/>
          </a:xfrm>
          <a:prstGeom prst="rect">
            <a:avLst/>
          </a:prstGeom>
          <a:solidFill>
            <a:schemeClr val="bg1">
              <a:alpha val="50000"/>
            </a:schemeClr>
          </a:solidFill>
        </p:spPr>
        <p:txBody>
          <a:bodyPr wrap="none" rtlCol="0">
            <a:spAutoFit/>
          </a:bodyPr>
          <a:lstStyle/>
          <a:p>
            <a:r>
              <a:rPr lang="en-US" altLang="ko-KR" b="1" dirty="0"/>
              <a:t>7</a:t>
            </a:r>
            <a:endParaRPr lang="ko-KR" altLang="en-US" b="1" dirty="0"/>
          </a:p>
        </p:txBody>
      </p:sp>
      <p:sp>
        <p:nvSpPr>
          <p:cNvPr id="22" name="Freeform 21"/>
          <p:cNvSpPr/>
          <p:nvPr/>
        </p:nvSpPr>
        <p:spPr>
          <a:xfrm>
            <a:off x="2282393" y="1980059"/>
            <a:ext cx="3601288" cy="2127902"/>
          </a:xfrm>
          <a:custGeom>
            <a:avLst/>
            <a:gdLst>
              <a:gd name="connsiteX0" fmla="*/ 0 w 3601288"/>
              <a:gd name="connsiteY0" fmla="*/ 0 h 2127902"/>
              <a:gd name="connsiteX1" fmla="*/ 2247544 w 3601288"/>
              <a:gd name="connsiteY1" fmla="*/ 34183 h 2127902"/>
              <a:gd name="connsiteX2" fmla="*/ 3520867 w 3601288"/>
              <a:gd name="connsiteY2" fmla="*/ 205099 h 2127902"/>
              <a:gd name="connsiteX3" fmla="*/ 3469592 w 3601288"/>
              <a:gd name="connsiteY3" fmla="*/ 2127902 h 2127902"/>
            </a:gdLst>
            <a:ahLst/>
            <a:cxnLst>
              <a:cxn ang="0">
                <a:pos x="connsiteX0" y="connsiteY0"/>
              </a:cxn>
              <a:cxn ang="0">
                <a:pos x="connsiteX1" y="connsiteY1"/>
              </a:cxn>
              <a:cxn ang="0">
                <a:pos x="connsiteX2" y="connsiteY2"/>
              </a:cxn>
              <a:cxn ang="0">
                <a:pos x="connsiteX3" y="connsiteY3"/>
              </a:cxn>
            </a:cxnLst>
            <a:rect l="l" t="t" r="r" b="b"/>
            <a:pathLst>
              <a:path w="3601288" h="2127902">
                <a:moveTo>
                  <a:pt x="0" y="0"/>
                </a:moveTo>
                <a:cubicBezTo>
                  <a:pt x="830366" y="0"/>
                  <a:pt x="1660733" y="0"/>
                  <a:pt x="2247544" y="34183"/>
                </a:cubicBezTo>
                <a:cubicBezTo>
                  <a:pt x="2834355" y="68366"/>
                  <a:pt x="3317192" y="-143854"/>
                  <a:pt x="3520867" y="205099"/>
                </a:cubicBezTo>
                <a:cubicBezTo>
                  <a:pt x="3724542" y="554052"/>
                  <a:pt x="3478138" y="1813132"/>
                  <a:pt x="3469592" y="2127902"/>
                </a:cubicBezTo>
              </a:path>
            </a:pathLst>
          </a:custGeom>
          <a:noFill/>
          <a:ln w="63500">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p:cNvSpPr txBox="1"/>
          <p:nvPr/>
        </p:nvSpPr>
        <p:spPr>
          <a:xfrm>
            <a:off x="3826073" y="1844824"/>
            <a:ext cx="418704" cy="369332"/>
          </a:xfrm>
          <a:prstGeom prst="rect">
            <a:avLst/>
          </a:prstGeom>
          <a:solidFill>
            <a:schemeClr val="bg1">
              <a:alpha val="50000"/>
            </a:schemeClr>
          </a:solidFill>
        </p:spPr>
        <p:txBody>
          <a:bodyPr wrap="none" rtlCol="0">
            <a:spAutoFit/>
          </a:bodyPr>
          <a:lstStyle/>
          <a:p>
            <a:r>
              <a:rPr lang="en-US" altLang="ko-KR" b="1" dirty="0"/>
              <a:t>20</a:t>
            </a:r>
            <a:endParaRPr lang="ko-KR" altLang="en-US" b="1" dirty="0"/>
          </a:p>
        </p:txBody>
      </p:sp>
      <p:sp>
        <p:nvSpPr>
          <p:cNvPr id="25" name="TextBox 24"/>
          <p:cNvSpPr txBox="1"/>
          <p:nvPr/>
        </p:nvSpPr>
        <p:spPr>
          <a:xfrm>
            <a:off x="2666396" y="5301209"/>
            <a:ext cx="2031325" cy="1200329"/>
          </a:xfrm>
          <a:prstGeom prst="rect">
            <a:avLst/>
          </a:prstGeom>
          <a:noFill/>
        </p:spPr>
        <p:txBody>
          <a:bodyPr wrap="none" rtlCol="0">
            <a:spAutoFit/>
          </a:bodyPr>
          <a:lstStyle/>
          <a:p>
            <a:pPr algn="ctr"/>
            <a:r>
              <a:rPr lang="en-US" altLang="ko-KR" sz="2400" dirty="0"/>
              <a:t>V={1,2,3,4,5}</a:t>
            </a:r>
          </a:p>
          <a:p>
            <a:pPr algn="ctr"/>
            <a:r>
              <a:rPr lang="en-US" altLang="ko-KR" sz="2400" dirty="0"/>
              <a:t>U={1}</a:t>
            </a:r>
          </a:p>
          <a:p>
            <a:pPr algn="ctr"/>
            <a:r>
              <a:rPr lang="en-US" altLang="ko-KR" sz="2400" dirty="0"/>
              <a:t>E={}</a:t>
            </a:r>
            <a:endParaRPr lang="ko-KR" altLang="en-US" sz="2400" dirty="0"/>
          </a:p>
        </p:txBody>
      </p:sp>
      <p:sp>
        <p:nvSpPr>
          <p:cNvPr id="26" name="Freeform 25"/>
          <p:cNvSpPr/>
          <p:nvPr/>
        </p:nvSpPr>
        <p:spPr>
          <a:xfrm>
            <a:off x="1604649" y="1625500"/>
            <a:ext cx="1173566" cy="1427431"/>
          </a:xfrm>
          <a:custGeom>
            <a:avLst/>
            <a:gdLst>
              <a:gd name="connsiteX0" fmla="*/ 401951 w 1173566"/>
              <a:gd name="connsiteY0" fmla="*/ 8568 h 1427431"/>
              <a:gd name="connsiteX1" fmla="*/ 4018 w 1173566"/>
              <a:gd name="connsiteY1" fmla="*/ 431901 h 1427431"/>
              <a:gd name="connsiteX2" fmla="*/ 258018 w 1173566"/>
              <a:gd name="connsiteY2" fmla="*/ 1422501 h 1427431"/>
              <a:gd name="connsiteX3" fmla="*/ 1172418 w 1173566"/>
              <a:gd name="connsiteY3" fmla="*/ 779034 h 1427431"/>
              <a:gd name="connsiteX4" fmla="*/ 401951 w 1173566"/>
              <a:gd name="connsiteY4" fmla="*/ 8568 h 1427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3566" h="1427431">
                <a:moveTo>
                  <a:pt x="401951" y="8568"/>
                </a:moveTo>
                <a:cubicBezTo>
                  <a:pt x="207218" y="-49287"/>
                  <a:pt x="28007" y="196246"/>
                  <a:pt x="4018" y="431901"/>
                </a:cubicBezTo>
                <a:cubicBezTo>
                  <a:pt x="-19971" y="667557"/>
                  <a:pt x="63285" y="1364646"/>
                  <a:pt x="258018" y="1422501"/>
                </a:cubicBezTo>
                <a:cubicBezTo>
                  <a:pt x="452751" y="1480356"/>
                  <a:pt x="1141374" y="1014689"/>
                  <a:pt x="1172418" y="779034"/>
                </a:cubicBezTo>
                <a:cubicBezTo>
                  <a:pt x="1203462" y="543379"/>
                  <a:pt x="596684" y="66423"/>
                  <a:pt x="401951" y="8568"/>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Oval 26"/>
          <p:cNvSpPr/>
          <p:nvPr/>
        </p:nvSpPr>
        <p:spPr>
          <a:xfrm>
            <a:off x="6349703" y="1923637"/>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1</a:t>
            </a:r>
          </a:p>
        </p:txBody>
      </p:sp>
      <p:sp>
        <p:nvSpPr>
          <p:cNvPr id="28" name="Oval 27"/>
          <p:cNvSpPr/>
          <p:nvPr/>
        </p:nvSpPr>
        <p:spPr>
          <a:xfrm>
            <a:off x="7752184" y="2868125"/>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2</a:t>
            </a:r>
          </a:p>
        </p:txBody>
      </p:sp>
      <p:sp>
        <p:nvSpPr>
          <p:cNvPr id="29" name="Oval 28"/>
          <p:cNvSpPr/>
          <p:nvPr/>
        </p:nvSpPr>
        <p:spPr>
          <a:xfrm>
            <a:off x="9264352" y="2264044"/>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4</a:t>
            </a:r>
          </a:p>
        </p:txBody>
      </p:sp>
      <p:sp>
        <p:nvSpPr>
          <p:cNvPr id="30" name="Oval 29"/>
          <p:cNvSpPr/>
          <p:nvPr/>
        </p:nvSpPr>
        <p:spPr>
          <a:xfrm>
            <a:off x="7968208" y="4396527"/>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3</a:t>
            </a:r>
          </a:p>
        </p:txBody>
      </p:sp>
      <p:sp>
        <p:nvSpPr>
          <p:cNvPr id="31" name="Oval 30"/>
          <p:cNvSpPr/>
          <p:nvPr/>
        </p:nvSpPr>
        <p:spPr>
          <a:xfrm>
            <a:off x="9768408" y="4041520"/>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5</a:t>
            </a:r>
            <a:endParaRPr lang="ko-KR" altLang="en-US" sz="1600" dirty="0"/>
          </a:p>
        </p:txBody>
      </p:sp>
      <p:cxnSp>
        <p:nvCxnSpPr>
          <p:cNvPr id="32" name="Straight Arrow Connector 31"/>
          <p:cNvCxnSpPr>
            <a:stCxn id="27" idx="5"/>
            <a:endCxn id="28" idx="1"/>
          </p:cNvCxnSpPr>
          <p:nvPr/>
        </p:nvCxnSpPr>
        <p:spPr>
          <a:xfrm>
            <a:off x="6964331" y="2538264"/>
            <a:ext cx="893307" cy="435314"/>
          </a:xfrm>
          <a:prstGeom prst="straightConnector1">
            <a:avLst/>
          </a:prstGeom>
          <a:ln w="635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8" idx="7"/>
            <a:endCxn id="29" idx="2"/>
          </p:cNvCxnSpPr>
          <p:nvPr/>
        </p:nvCxnSpPr>
        <p:spPr>
          <a:xfrm flipV="1">
            <a:off x="8366812" y="2624084"/>
            <a:ext cx="897541" cy="349494"/>
          </a:xfrm>
          <a:prstGeom prst="straightConnector1">
            <a:avLst/>
          </a:prstGeom>
          <a:ln w="6350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8" idx="5"/>
            <a:endCxn id="31" idx="2"/>
          </p:cNvCxnSpPr>
          <p:nvPr/>
        </p:nvCxnSpPr>
        <p:spPr>
          <a:xfrm>
            <a:off x="8366812" y="3482752"/>
            <a:ext cx="1401597" cy="918808"/>
          </a:xfrm>
          <a:prstGeom prst="straightConnector1">
            <a:avLst/>
          </a:prstGeom>
          <a:ln w="6350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8" idx="4"/>
            <a:endCxn id="30" idx="0"/>
          </p:cNvCxnSpPr>
          <p:nvPr/>
        </p:nvCxnSpPr>
        <p:spPr>
          <a:xfrm>
            <a:off x="8112224" y="3588205"/>
            <a:ext cx="216024" cy="808322"/>
          </a:xfrm>
          <a:prstGeom prst="straightConnector1">
            <a:avLst/>
          </a:prstGeom>
          <a:ln w="6350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0" idx="6"/>
            <a:endCxn id="31" idx="3"/>
          </p:cNvCxnSpPr>
          <p:nvPr/>
        </p:nvCxnSpPr>
        <p:spPr>
          <a:xfrm flipV="1">
            <a:off x="8688289" y="4656147"/>
            <a:ext cx="1185573" cy="100420"/>
          </a:xfrm>
          <a:prstGeom prst="straightConnector1">
            <a:avLst/>
          </a:prstGeom>
          <a:ln w="635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9" idx="4"/>
            <a:endCxn id="31" idx="0"/>
          </p:cNvCxnSpPr>
          <p:nvPr/>
        </p:nvCxnSpPr>
        <p:spPr>
          <a:xfrm>
            <a:off x="9624392" y="2984124"/>
            <a:ext cx="504056" cy="1057396"/>
          </a:xfrm>
          <a:prstGeom prst="straightConnector1">
            <a:avLst/>
          </a:prstGeom>
          <a:ln w="635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176120" y="2571709"/>
            <a:ext cx="301686" cy="369332"/>
          </a:xfrm>
          <a:prstGeom prst="rect">
            <a:avLst/>
          </a:prstGeom>
          <a:solidFill>
            <a:schemeClr val="bg1">
              <a:alpha val="50000"/>
            </a:schemeClr>
          </a:solidFill>
        </p:spPr>
        <p:txBody>
          <a:bodyPr wrap="none" rtlCol="0">
            <a:spAutoFit/>
          </a:bodyPr>
          <a:lstStyle/>
          <a:p>
            <a:r>
              <a:rPr lang="en-US" altLang="ko-KR" b="1" dirty="0"/>
              <a:t>3</a:t>
            </a:r>
            <a:endParaRPr lang="ko-KR" altLang="en-US" b="1" dirty="0"/>
          </a:p>
        </p:txBody>
      </p:sp>
      <p:sp>
        <p:nvSpPr>
          <p:cNvPr id="39" name="TextBox 38"/>
          <p:cNvSpPr txBox="1"/>
          <p:nvPr/>
        </p:nvSpPr>
        <p:spPr>
          <a:xfrm>
            <a:off x="8059775" y="3807700"/>
            <a:ext cx="301686" cy="369332"/>
          </a:xfrm>
          <a:prstGeom prst="rect">
            <a:avLst/>
          </a:prstGeom>
          <a:solidFill>
            <a:schemeClr val="bg1">
              <a:alpha val="50000"/>
            </a:schemeClr>
          </a:solidFill>
        </p:spPr>
        <p:txBody>
          <a:bodyPr wrap="none" rtlCol="0">
            <a:spAutoFit/>
          </a:bodyPr>
          <a:lstStyle/>
          <a:p>
            <a:r>
              <a:rPr lang="en-US" altLang="ko-KR" b="1" dirty="0"/>
              <a:t>6</a:t>
            </a:r>
            <a:endParaRPr lang="ko-KR" altLang="en-US" b="1" dirty="0"/>
          </a:p>
        </p:txBody>
      </p:sp>
      <p:sp>
        <p:nvSpPr>
          <p:cNvPr id="40" name="TextBox 39"/>
          <p:cNvSpPr txBox="1"/>
          <p:nvPr/>
        </p:nvSpPr>
        <p:spPr>
          <a:xfrm>
            <a:off x="8815581" y="3672188"/>
            <a:ext cx="418704" cy="369332"/>
          </a:xfrm>
          <a:prstGeom prst="rect">
            <a:avLst/>
          </a:prstGeom>
          <a:solidFill>
            <a:schemeClr val="bg1">
              <a:alpha val="50000"/>
            </a:schemeClr>
          </a:solidFill>
        </p:spPr>
        <p:txBody>
          <a:bodyPr wrap="none" rtlCol="0">
            <a:spAutoFit/>
          </a:bodyPr>
          <a:lstStyle/>
          <a:p>
            <a:r>
              <a:rPr lang="en-US" altLang="ko-KR" b="1" dirty="0"/>
              <a:t>15</a:t>
            </a:r>
            <a:endParaRPr lang="ko-KR" altLang="en-US" b="1" dirty="0"/>
          </a:p>
        </p:txBody>
      </p:sp>
      <p:sp>
        <p:nvSpPr>
          <p:cNvPr id="41" name="TextBox 40"/>
          <p:cNvSpPr txBox="1"/>
          <p:nvPr/>
        </p:nvSpPr>
        <p:spPr>
          <a:xfrm>
            <a:off x="9067609" y="4576934"/>
            <a:ext cx="301686" cy="369332"/>
          </a:xfrm>
          <a:prstGeom prst="rect">
            <a:avLst/>
          </a:prstGeom>
          <a:solidFill>
            <a:schemeClr val="bg1">
              <a:alpha val="50000"/>
            </a:schemeClr>
          </a:solidFill>
        </p:spPr>
        <p:txBody>
          <a:bodyPr wrap="none" rtlCol="0">
            <a:spAutoFit/>
          </a:bodyPr>
          <a:lstStyle/>
          <a:p>
            <a:r>
              <a:rPr lang="en-US" altLang="ko-KR" b="1" dirty="0"/>
              <a:t>4</a:t>
            </a:r>
            <a:endParaRPr lang="ko-KR" altLang="en-US" b="1" dirty="0"/>
          </a:p>
        </p:txBody>
      </p:sp>
      <p:sp>
        <p:nvSpPr>
          <p:cNvPr id="42" name="TextBox 41"/>
          <p:cNvSpPr txBox="1"/>
          <p:nvPr/>
        </p:nvSpPr>
        <p:spPr>
          <a:xfrm>
            <a:off x="8655120" y="2627685"/>
            <a:ext cx="301686" cy="369332"/>
          </a:xfrm>
          <a:prstGeom prst="rect">
            <a:avLst/>
          </a:prstGeom>
          <a:solidFill>
            <a:schemeClr val="bg1">
              <a:alpha val="50000"/>
            </a:schemeClr>
          </a:solidFill>
        </p:spPr>
        <p:txBody>
          <a:bodyPr wrap="none" rtlCol="0">
            <a:spAutoFit/>
          </a:bodyPr>
          <a:lstStyle/>
          <a:p>
            <a:r>
              <a:rPr lang="en-US" altLang="ko-KR" b="1" dirty="0"/>
              <a:t>5</a:t>
            </a:r>
            <a:endParaRPr lang="ko-KR" altLang="en-US" b="1" dirty="0"/>
          </a:p>
        </p:txBody>
      </p:sp>
      <p:sp>
        <p:nvSpPr>
          <p:cNvPr id="43" name="TextBox 42"/>
          <p:cNvSpPr txBox="1"/>
          <p:nvPr/>
        </p:nvSpPr>
        <p:spPr>
          <a:xfrm>
            <a:off x="9768408" y="3228165"/>
            <a:ext cx="301686" cy="369332"/>
          </a:xfrm>
          <a:prstGeom prst="rect">
            <a:avLst/>
          </a:prstGeom>
          <a:solidFill>
            <a:schemeClr val="bg1">
              <a:alpha val="50000"/>
            </a:schemeClr>
          </a:solidFill>
        </p:spPr>
        <p:txBody>
          <a:bodyPr wrap="none" rtlCol="0">
            <a:spAutoFit/>
          </a:bodyPr>
          <a:lstStyle/>
          <a:p>
            <a:r>
              <a:rPr lang="en-US" altLang="ko-KR" b="1" dirty="0"/>
              <a:t>7</a:t>
            </a:r>
            <a:endParaRPr lang="ko-KR" altLang="en-US" b="1" dirty="0"/>
          </a:p>
        </p:txBody>
      </p:sp>
      <p:sp>
        <p:nvSpPr>
          <p:cNvPr id="44" name="Freeform 43"/>
          <p:cNvSpPr/>
          <p:nvPr/>
        </p:nvSpPr>
        <p:spPr>
          <a:xfrm>
            <a:off x="6928584" y="1980059"/>
            <a:ext cx="3601288" cy="2127902"/>
          </a:xfrm>
          <a:custGeom>
            <a:avLst/>
            <a:gdLst>
              <a:gd name="connsiteX0" fmla="*/ 0 w 3601288"/>
              <a:gd name="connsiteY0" fmla="*/ 0 h 2127902"/>
              <a:gd name="connsiteX1" fmla="*/ 2247544 w 3601288"/>
              <a:gd name="connsiteY1" fmla="*/ 34183 h 2127902"/>
              <a:gd name="connsiteX2" fmla="*/ 3520867 w 3601288"/>
              <a:gd name="connsiteY2" fmla="*/ 205099 h 2127902"/>
              <a:gd name="connsiteX3" fmla="*/ 3469592 w 3601288"/>
              <a:gd name="connsiteY3" fmla="*/ 2127902 h 2127902"/>
            </a:gdLst>
            <a:ahLst/>
            <a:cxnLst>
              <a:cxn ang="0">
                <a:pos x="connsiteX0" y="connsiteY0"/>
              </a:cxn>
              <a:cxn ang="0">
                <a:pos x="connsiteX1" y="connsiteY1"/>
              </a:cxn>
              <a:cxn ang="0">
                <a:pos x="connsiteX2" y="connsiteY2"/>
              </a:cxn>
              <a:cxn ang="0">
                <a:pos x="connsiteX3" y="connsiteY3"/>
              </a:cxn>
            </a:cxnLst>
            <a:rect l="l" t="t" r="r" b="b"/>
            <a:pathLst>
              <a:path w="3601288" h="2127902">
                <a:moveTo>
                  <a:pt x="0" y="0"/>
                </a:moveTo>
                <a:cubicBezTo>
                  <a:pt x="830366" y="0"/>
                  <a:pt x="1660733" y="0"/>
                  <a:pt x="2247544" y="34183"/>
                </a:cubicBezTo>
                <a:cubicBezTo>
                  <a:pt x="2834355" y="68366"/>
                  <a:pt x="3317192" y="-143854"/>
                  <a:pt x="3520867" y="205099"/>
                </a:cubicBezTo>
                <a:cubicBezTo>
                  <a:pt x="3724542" y="554052"/>
                  <a:pt x="3478138" y="1813132"/>
                  <a:pt x="3469592" y="2127902"/>
                </a:cubicBezTo>
              </a:path>
            </a:pathLst>
          </a:custGeom>
          <a:noFill/>
          <a:ln w="63500">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p:cNvSpPr txBox="1"/>
          <p:nvPr/>
        </p:nvSpPr>
        <p:spPr>
          <a:xfrm>
            <a:off x="8472264" y="1844824"/>
            <a:ext cx="418704" cy="369332"/>
          </a:xfrm>
          <a:prstGeom prst="rect">
            <a:avLst/>
          </a:prstGeom>
          <a:solidFill>
            <a:schemeClr val="bg1">
              <a:alpha val="50000"/>
            </a:schemeClr>
          </a:solidFill>
        </p:spPr>
        <p:txBody>
          <a:bodyPr wrap="none" rtlCol="0">
            <a:spAutoFit/>
          </a:bodyPr>
          <a:lstStyle/>
          <a:p>
            <a:r>
              <a:rPr lang="en-US" altLang="ko-KR" b="1" dirty="0"/>
              <a:t>20</a:t>
            </a:r>
            <a:endParaRPr lang="ko-KR" altLang="en-US" b="1" dirty="0"/>
          </a:p>
        </p:txBody>
      </p:sp>
      <p:sp>
        <p:nvSpPr>
          <p:cNvPr id="46" name="TextBox 45"/>
          <p:cNvSpPr txBox="1"/>
          <p:nvPr/>
        </p:nvSpPr>
        <p:spPr>
          <a:xfrm>
            <a:off x="7312587" y="5301209"/>
            <a:ext cx="2031325" cy="1200329"/>
          </a:xfrm>
          <a:prstGeom prst="rect">
            <a:avLst/>
          </a:prstGeom>
          <a:noFill/>
        </p:spPr>
        <p:txBody>
          <a:bodyPr wrap="none" rtlCol="0">
            <a:spAutoFit/>
          </a:bodyPr>
          <a:lstStyle/>
          <a:p>
            <a:pPr algn="ctr"/>
            <a:r>
              <a:rPr lang="en-US" altLang="ko-KR" sz="2400" dirty="0"/>
              <a:t>V={1,2,3,4,5}</a:t>
            </a:r>
          </a:p>
          <a:p>
            <a:pPr algn="ctr"/>
            <a:r>
              <a:rPr lang="en-US" altLang="ko-KR" sz="2400" dirty="0"/>
              <a:t>U={1,2}</a:t>
            </a:r>
          </a:p>
          <a:p>
            <a:pPr algn="ctr"/>
            <a:r>
              <a:rPr lang="en-US" altLang="ko-KR" sz="2400" dirty="0"/>
              <a:t>E={(1,2)}</a:t>
            </a:r>
            <a:endParaRPr lang="ko-KR" altLang="en-US" sz="2400" dirty="0"/>
          </a:p>
        </p:txBody>
      </p:sp>
      <p:sp>
        <p:nvSpPr>
          <p:cNvPr id="48" name="Freeform 47"/>
          <p:cNvSpPr/>
          <p:nvPr/>
        </p:nvSpPr>
        <p:spPr>
          <a:xfrm>
            <a:off x="6108957" y="1701793"/>
            <a:ext cx="2737866" cy="2052786"/>
          </a:xfrm>
          <a:custGeom>
            <a:avLst/>
            <a:gdLst>
              <a:gd name="connsiteX0" fmla="*/ 410376 w 2737866"/>
              <a:gd name="connsiteY0" fmla="*/ 7 h 2052786"/>
              <a:gd name="connsiteX1" fmla="*/ 46310 w 2737866"/>
              <a:gd name="connsiteY1" fmla="*/ 508007 h 2052786"/>
              <a:gd name="connsiteX2" fmla="*/ 1307843 w 2737866"/>
              <a:gd name="connsiteY2" fmla="*/ 1854207 h 2052786"/>
              <a:gd name="connsiteX3" fmla="*/ 2484710 w 2737866"/>
              <a:gd name="connsiteY3" fmla="*/ 2015074 h 2052786"/>
              <a:gd name="connsiteX4" fmla="*/ 2679443 w 2737866"/>
              <a:gd name="connsiteY4" fmla="*/ 1549407 h 2052786"/>
              <a:gd name="connsiteX5" fmla="*/ 1705776 w 2737866"/>
              <a:gd name="connsiteY5" fmla="*/ 516474 h 2052786"/>
              <a:gd name="connsiteX6" fmla="*/ 410376 w 2737866"/>
              <a:gd name="connsiteY6" fmla="*/ 7 h 205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7866" h="2052786">
                <a:moveTo>
                  <a:pt x="410376" y="7"/>
                </a:moveTo>
                <a:cubicBezTo>
                  <a:pt x="133798" y="-1404"/>
                  <a:pt x="-103268" y="198974"/>
                  <a:pt x="46310" y="508007"/>
                </a:cubicBezTo>
                <a:cubicBezTo>
                  <a:pt x="195888" y="817040"/>
                  <a:pt x="901443" y="1603029"/>
                  <a:pt x="1307843" y="1854207"/>
                </a:cubicBezTo>
                <a:cubicBezTo>
                  <a:pt x="1714243" y="2105385"/>
                  <a:pt x="2256110" y="2065874"/>
                  <a:pt x="2484710" y="2015074"/>
                </a:cubicBezTo>
                <a:cubicBezTo>
                  <a:pt x="2713310" y="1964274"/>
                  <a:pt x="2809265" y="1799174"/>
                  <a:pt x="2679443" y="1549407"/>
                </a:cubicBezTo>
                <a:cubicBezTo>
                  <a:pt x="2549621" y="1299640"/>
                  <a:pt x="2085365" y="770474"/>
                  <a:pt x="1705776" y="516474"/>
                </a:cubicBezTo>
                <a:cubicBezTo>
                  <a:pt x="1326187" y="262474"/>
                  <a:pt x="686954" y="1418"/>
                  <a:pt x="410376" y="7"/>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71893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8" grpId="0" animBg="1"/>
      <p:bldP spid="39" grpId="0" animBg="1"/>
      <p:bldP spid="40" grpId="0" animBg="1"/>
      <p:bldP spid="41" grpId="0" animBg="1"/>
      <p:bldP spid="42" grpId="0" animBg="1"/>
      <p:bldP spid="43" grpId="0" animBg="1"/>
      <p:bldP spid="44" grpId="0" animBg="1"/>
      <p:bldP spid="45" grpId="0" animBg="1"/>
      <p:bldP spid="46" grpId="0"/>
      <p:bldP spid="4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Progress of Prim’s Algorithm (2)</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22</a:t>
            </a:fld>
            <a:endParaRPr lang="ko-KR" altLang="en-US"/>
          </a:p>
        </p:txBody>
      </p:sp>
      <p:sp>
        <p:nvSpPr>
          <p:cNvPr id="5" name="Oval 4"/>
          <p:cNvSpPr/>
          <p:nvPr/>
        </p:nvSpPr>
        <p:spPr>
          <a:xfrm>
            <a:off x="1703512" y="1923637"/>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1</a:t>
            </a:r>
          </a:p>
        </p:txBody>
      </p:sp>
      <p:sp>
        <p:nvSpPr>
          <p:cNvPr id="6" name="Oval 5"/>
          <p:cNvSpPr/>
          <p:nvPr/>
        </p:nvSpPr>
        <p:spPr>
          <a:xfrm>
            <a:off x="3105993" y="2868125"/>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2</a:t>
            </a:r>
          </a:p>
        </p:txBody>
      </p:sp>
      <p:sp>
        <p:nvSpPr>
          <p:cNvPr id="7" name="Oval 6"/>
          <p:cNvSpPr/>
          <p:nvPr/>
        </p:nvSpPr>
        <p:spPr>
          <a:xfrm>
            <a:off x="4618161" y="2264044"/>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4</a:t>
            </a:r>
          </a:p>
        </p:txBody>
      </p:sp>
      <p:sp>
        <p:nvSpPr>
          <p:cNvPr id="8" name="Oval 7"/>
          <p:cNvSpPr/>
          <p:nvPr/>
        </p:nvSpPr>
        <p:spPr>
          <a:xfrm>
            <a:off x="3322017" y="4396527"/>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3</a:t>
            </a:r>
          </a:p>
        </p:txBody>
      </p:sp>
      <p:sp>
        <p:nvSpPr>
          <p:cNvPr id="9" name="Oval 8"/>
          <p:cNvSpPr/>
          <p:nvPr/>
        </p:nvSpPr>
        <p:spPr>
          <a:xfrm>
            <a:off x="5122217" y="4041520"/>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5</a:t>
            </a:r>
            <a:endParaRPr lang="ko-KR" altLang="en-US" sz="1600" dirty="0"/>
          </a:p>
        </p:txBody>
      </p:sp>
      <p:cxnSp>
        <p:nvCxnSpPr>
          <p:cNvPr id="10" name="Straight Arrow Connector 9"/>
          <p:cNvCxnSpPr>
            <a:stCxn id="5" idx="5"/>
            <a:endCxn id="6" idx="1"/>
          </p:cNvCxnSpPr>
          <p:nvPr/>
        </p:nvCxnSpPr>
        <p:spPr>
          <a:xfrm>
            <a:off x="2318140" y="2538264"/>
            <a:ext cx="893307" cy="435314"/>
          </a:xfrm>
          <a:prstGeom prst="straightConnector1">
            <a:avLst/>
          </a:prstGeom>
          <a:ln w="635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7"/>
            <a:endCxn id="7" idx="2"/>
          </p:cNvCxnSpPr>
          <p:nvPr/>
        </p:nvCxnSpPr>
        <p:spPr>
          <a:xfrm flipV="1">
            <a:off x="3720621" y="2624084"/>
            <a:ext cx="897541" cy="349494"/>
          </a:xfrm>
          <a:prstGeom prst="straightConnector1">
            <a:avLst/>
          </a:prstGeom>
          <a:ln w="635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5"/>
            <a:endCxn id="9" idx="2"/>
          </p:cNvCxnSpPr>
          <p:nvPr/>
        </p:nvCxnSpPr>
        <p:spPr>
          <a:xfrm>
            <a:off x="3720621" y="3482752"/>
            <a:ext cx="1401597" cy="918808"/>
          </a:xfrm>
          <a:prstGeom prst="straightConnector1">
            <a:avLst/>
          </a:prstGeom>
          <a:ln w="6350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4"/>
            <a:endCxn id="8" idx="0"/>
          </p:cNvCxnSpPr>
          <p:nvPr/>
        </p:nvCxnSpPr>
        <p:spPr>
          <a:xfrm>
            <a:off x="3466033" y="3588205"/>
            <a:ext cx="216024" cy="808322"/>
          </a:xfrm>
          <a:prstGeom prst="straightConnector1">
            <a:avLst/>
          </a:prstGeom>
          <a:ln w="6350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6"/>
            <a:endCxn id="9" idx="3"/>
          </p:cNvCxnSpPr>
          <p:nvPr/>
        </p:nvCxnSpPr>
        <p:spPr>
          <a:xfrm flipV="1">
            <a:off x="4042098" y="4656147"/>
            <a:ext cx="1185573" cy="100420"/>
          </a:xfrm>
          <a:prstGeom prst="straightConnector1">
            <a:avLst/>
          </a:prstGeom>
          <a:ln w="635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4"/>
            <a:endCxn id="9" idx="0"/>
          </p:cNvCxnSpPr>
          <p:nvPr/>
        </p:nvCxnSpPr>
        <p:spPr>
          <a:xfrm>
            <a:off x="4978201" y="2984124"/>
            <a:ext cx="504056" cy="1057396"/>
          </a:xfrm>
          <a:prstGeom prst="straightConnector1">
            <a:avLst/>
          </a:prstGeom>
          <a:ln w="6350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529929" y="2571709"/>
            <a:ext cx="301686" cy="369332"/>
          </a:xfrm>
          <a:prstGeom prst="rect">
            <a:avLst/>
          </a:prstGeom>
          <a:solidFill>
            <a:schemeClr val="bg1">
              <a:alpha val="50000"/>
            </a:schemeClr>
          </a:solidFill>
        </p:spPr>
        <p:txBody>
          <a:bodyPr wrap="none" rtlCol="0">
            <a:spAutoFit/>
          </a:bodyPr>
          <a:lstStyle/>
          <a:p>
            <a:r>
              <a:rPr lang="en-US" altLang="ko-KR" b="1" dirty="0"/>
              <a:t>3</a:t>
            </a:r>
            <a:endParaRPr lang="ko-KR" altLang="en-US" b="1" dirty="0"/>
          </a:p>
        </p:txBody>
      </p:sp>
      <p:sp>
        <p:nvSpPr>
          <p:cNvPr id="17" name="TextBox 16"/>
          <p:cNvSpPr txBox="1"/>
          <p:nvPr/>
        </p:nvSpPr>
        <p:spPr>
          <a:xfrm>
            <a:off x="3413584" y="3807700"/>
            <a:ext cx="301686" cy="369332"/>
          </a:xfrm>
          <a:prstGeom prst="rect">
            <a:avLst/>
          </a:prstGeom>
          <a:solidFill>
            <a:schemeClr val="bg1">
              <a:alpha val="50000"/>
            </a:schemeClr>
          </a:solidFill>
        </p:spPr>
        <p:txBody>
          <a:bodyPr wrap="none" rtlCol="0">
            <a:spAutoFit/>
          </a:bodyPr>
          <a:lstStyle/>
          <a:p>
            <a:r>
              <a:rPr lang="en-US" altLang="ko-KR" b="1" dirty="0"/>
              <a:t>6</a:t>
            </a:r>
            <a:endParaRPr lang="ko-KR" altLang="en-US" b="1" dirty="0"/>
          </a:p>
        </p:txBody>
      </p:sp>
      <p:sp>
        <p:nvSpPr>
          <p:cNvPr id="18" name="TextBox 17"/>
          <p:cNvSpPr txBox="1"/>
          <p:nvPr/>
        </p:nvSpPr>
        <p:spPr>
          <a:xfrm>
            <a:off x="4169390" y="3672188"/>
            <a:ext cx="418704" cy="369332"/>
          </a:xfrm>
          <a:prstGeom prst="rect">
            <a:avLst/>
          </a:prstGeom>
          <a:solidFill>
            <a:schemeClr val="bg1">
              <a:alpha val="50000"/>
            </a:schemeClr>
          </a:solidFill>
        </p:spPr>
        <p:txBody>
          <a:bodyPr wrap="none" rtlCol="0">
            <a:spAutoFit/>
          </a:bodyPr>
          <a:lstStyle/>
          <a:p>
            <a:r>
              <a:rPr lang="en-US" altLang="ko-KR" b="1" dirty="0"/>
              <a:t>15</a:t>
            </a:r>
            <a:endParaRPr lang="ko-KR" altLang="en-US" b="1" dirty="0"/>
          </a:p>
        </p:txBody>
      </p:sp>
      <p:sp>
        <p:nvSpPr>
          <p:cNvPr id="19" name="TextBox 18"/>
          <p:cNvSpPr txBox="1"/>
          <p:nvPr/>
        </p:nvSpPr>
        <p:spPr>
          <a:xfrm>
            <a:off x="4421418" y="4576934"/>
            <a:ext cx="301686" cy="369332"/>
          </a:xfrm>
          <a:prstGeom prst="rect">
            <a:avLst/>
          </a:prstGeom>
          <a:solidFill>
            <a:schemeClr val="bg1">
              <a:alpha val="50000"/>
            </a:schemeClr>
          </a:solidFill>
        </p:spPr>
        <p:txBody>
          <a:bodyPr wrap="none" rtlCol="0">
            <a:spAutoFit/>
          </a:bodyPr>
          <a:lstStyle/>
          <a:p>
            <a:r>
              <a:rPr lang="en-US" altLang="ko-KR" b="1" dirty="0"/>
              <a:t>4</a:t>
            </a:r>
            <a:endParaRPr lang="ko-KR" altLang="en-US" b="1" dirty="0"/>
          </a:p>
        </p:txBody>
      </p:sp>
      <p:sp>
        <p:nvSpPr>
          <p:cNvPr id="20" name="TextBox 19"/>
          <p:cNvSpPr txBox="1"/>
          <p:nvPr/>
        </p:nvSpPr>
        <p:spPr>
          <a:xfrm>
            <a:off x="4008929" y="2627685"/>
            <a:ext cx="301686" cy="369332"/>
          </a:xfrm>
          <a:prstGeom prst="rect">
            <a:avLst/>
          </a:prstGeom>
          <a:solidFill>
            <a:schemeClr val="bg1">
              <a:alpha val="50000"/>
            </a:schemeClr>
          </a:solidFill>
        </p:spPr>
        <p:txBody>
          <a:bodyPr wrap="none" rtlCol="0">
            <a:spAutoFit/>
          </a:bodyPr>
          <a:lstStyle/>
          <a:p>
            <a:r>
              <a:rPr lang="en-US" altLang="ko-KR" b="1" dirty="0"/>
              <a:t>5</a:t>
            </a:r>
            <a:endParaRPr lang="ko-KR" altLang="en-US" b="1" dirty="0"/>
          </a:p>
        </p:txBody>
      </p:sp>
      <p:sp>
        <p:nvSpPr>
          <p:cNvPr id="21" name="TextBox 20"/>
          <p:cNvSpPr txBox="1"/>
          <p:nvPr/>
        </p:nvSpPr>
        <p:spPr>
          <a:xfrm>
            <a:off x="5122217" y="3228165"/>
            <a:ext cx="301686" cy="369332"/>
          </a:xfrm>
          <a:prstGeom prst="rect">
            <a:avLst/>
          </a:prstGeom>
          <a:solidFill>
            <a:schemeClr val="bg1">
              <a:alpha val="50000"/>
            </a:schemeClr>
          </a:solidFill>
        </p:spPr>
        <p:txBody>
          <a:bodyPr wrap="none" rtlCol="0">
            <a:spAutoFit/>
          </a:bodyPr>
          <a:lstStyle/>
          <a:p>
            <a:r>
              <a:rPr lang="en-US" altLang="ko-KR" b="1" dirty="0"/>
              <a:t>7</a:t>
            </a:r>
            <a:endParaRPr lang="ko-KR" altLang="en-US" b="1" dirty="0"/>
          </a:p>
        </p:txBody>
      </p:sp>
      <p:sp>
        <p:nvSpPr>
          <p:cNvPr id="22" name="Freeform 21"/>
          <p:cNvSpPr/>
          <p:nvPr/>
        </p:nvSpPr>
        <p:spPr>
          <a:xfrm>
            <a:off x="2282393" y="1980059"/>
            <a:ext cx="3601288" cy="2127902"/>
          </a:xfrm>
          <a:custGeom>
            <a:avLst/>
            <a:gdLst>
              <a:gd name="connsiteX0" fmla="*/ 0 w 3601288"/>
              <a:gd name="connsiteY0" fmla="*/ 0 h 2127902"/>
              <a:gd name="connsiteX1" fmla="*/ 2247544 w 3601288"/>
              <a:gd name="connsiteY1" fmla="*/ 34183 h 2127902"/>
              <a:gd name="connsiteX2" fmla="*/ 3520867 w 3601288"/>
              <a:gd name="connsiteY2" fmla="*/ 205099 h 2127902"/>
              <a:gd name="connsiteX3" fmla="*/ 3469592 w 3601288"/>
              <a:gd name="connsiteY3" fmla="*/ 2127902 h 2127902"/>
            </a:gdLst>
            <a:ahLst/>
            <a:cxnLst>
              <a:cxn ang="0">
                <a:pos x="connsiteX0" y="connsiteY0"/>
              </a:cxn>
              <a:cxn ang="0">
                <a:pos x="connsiteX1" y="connsiteY1"/>
              </a:cxn>
              <a:cxn ang="0">
                <a:pos x="connsiteX2" y="connsiteY2"/>
              </a:cxn>
              <a:cxn ang="0">
                <a:pos x="connsiteX3" y="connsiteY3"/>
              </a:cxn>
            </a:cxnLst>
            <a:rect l="l" t="t" r="r" b="b"/>
            <a:pathLst>
              <a:path w="3601288" h="2127902">
                <a:moveTo>
                  <a:pt x="0" y="0"/>
                </a:moveTo>
                <a:cubicBezTo>
                  <a:pt x="830366" y="0"/>
                  <a:pt x="1660733" y="0"/>
                  <a:pt x="2247544" y="34183"/>
                </a:cubicBezTo>
                <a:cubicBezTo>
                  <a:pt x="2834355" y="68366"/>
                  <a:pt x="3317192" y="-143854"/>
                  <a:pt x="3520867" y="205099"/>
                </a:cubicBezTo>
                <a:cubicBezTo>
                  <a:pt x="3724542" y="554052"/>
                  <a:pt x="3478138" y="1813132"/>
                  <a:pt x="3469592" y="2127902"/>
                </a:cubicBezTo>
              </a:path>
            </a:pathLst>
          </a:custGeom>
          <a:noFill/>
          <a:ln w="63500">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p:cNvSpPr txBox="1"/>
          <p:nvPr/>
        </p:nvSpPr>
        <p:spPr>
          <a:xfrm>
            <a:off x="3826073" y="1844824"/>
            <a:ext cx="418704" cy="369332"/>
          </a:xfrm>
          <a:prstGeom prst="rect">
            <a:avLst/>
          </a:prstGeom>
          <a:solidFill>
            <a:schemeClr val="bg1">
              <a:alpha val="50000"/>
            </a:schemeClr>
          </a:solidFill>
        </p:spPr>
        <p:txBody>
          <a:bodyPr wrap="none" rtlCol="0">
            <a:spAutoFit/>
          </a:bodyPr>
          <a:lstStyle/>
          <a:p>
            <a:r>
              <a:rPr lang="en-US" altLang="ko-KR" b="1" dirty="0"/>
              <a:t>20</a:t>
            </a:r>
            <a:endParaRPr lang="ko-KR" altLang="en-US" b="1" dirty="0"/>
          </a:p>
        </p:txBody>
      </p:sp>
      <p:sp>
        <p:nvSpPr>
          <p:cNvPr id="25" name="TextBox 24"/>
          <p:cNvSpPr txBox="1"/>
          <p:nvPr/>
        </p:nvSpPr>
        <p:spPr>
          <a:xfrm>
            <a:off x="2594260" y="5301209"/>
            <a:ext cx="2175596" cy="1200329"/>
          </a:xfrm>
          <a:prstGeom prst="rect">
            <a:avLst/>
          </a:prstGeom>
          <a:noFill/>
        </p:spPr>
        <p:txBody>
          <a:bodyPr wrap="none" rtlCol="0">
            <a:spAutoFit/>
          </a:bodyPr>
          <a:lstStyle/>
          <a:p>
            <a:pPr algn="ctr"/>
            <a:r>
              <a:rPr lang="en-US" altLang="ko-KR" sz="2400" dirty="0"/>
              <a:t>V={1,2,3,4,5}</a:t>
            </a:r>
          </a:p>
          <a:p>
            <a:pPr algn="ctr"/>
            <a:r>
              <a:rPr lang="en-US" altLang="ko-KR" sz="2400" dirty="0"/>
              <a:t>U={1,2,4}</a:t>
            </a:r>
          </a:p>
          <a:p>
            <a:pPr algn="ctr"/>
            <a:r>
              <a:rPr lang="en-US" altLang="ko-KR" sz="2400" dirty="0"/>
              <a:t>E={(1,2),(2,4)}</a:t>
            </a:r>
            <a:endParaRPr lang="ko-KR" altLang="en-US" sz="2400" dirty="0"/>
          </a:p>
        </p:txBody>
      </p:sp>
      <p:sp>
        <p:nvSpPr>
          <p:cNvPr id="27" name="Oval 26"/>
          <p:cNvSpPr/>
          <p:nvPr/>
        </p:nvSpPr>
        <p:spPr>
          <a:xfrm>
            <a:off x="6349703" y="1923637"/>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1</a:t>
            </a:r>
          </a:p>
        </p:txBody>
      </p:sp>
      <p:sp>
        <p:nvSpPr>
          <p:cNvPr id="28" name="Oval 27"/>
          <p:cNvSpPr/>
          <p:nvPr/>
        </p:nvSpPr>
        <p:spPr>
          <a:xfrm>
            <a:off x="7752184" y="2868125"/>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2</a:t>
            </a:r>
          </a:p>
        </p:txBody>
      </p:sp>
      <p:sp>
        <p:nvSpPr>
          <p:cNvPr id="29" name="Oval 28"/>
          <p:cNvSpPr/>
          <p:nvPr/>
        </p:nvSpPr>
        <p:spPr>
          <a:xfrm>
            <a:off x="9264352" y="2264044"/>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4</a:t>
            </a:r>
          </a:p>
        </p:txBody>
      </p:sp>
      <p:sp>
        <p:nvSpPr>
          <p:cNvPr id="30" name="Oval 29"/>
          <p:cNvSpPr/>
          <p:nvPr/>
        </p:nvSpPr>
        <p:spPr>
          <a:xfrm>
            <a:off x="7968208" y="4396527"/>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3</a:t>
            </a:r>
          </a:p>
        </p:txBody>
      </p:sp>
      <p:sp>
        <p:nvSpPr>
          <p:cNvPr id="31" name="Oval 30"/>
          <p:cNvSpPr/>
          <p:nvPr/>
        </p:nvSpPr>
        <p:spPr>
          <a:xfrm>
            <a:off x="9768408" y="4041520"/>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5</a:t>
            </a:r>
            <a:endParaRPr lang="ko-KR" altLang="en-US" sz="1600" dirty="0"/>
          </a:p>
        </p:txBody>
      </p:sp>
      <p:cxnSp>
        <p:nvCxnSpPr>
          <p:cNvPr id="32" name="Straight Arrow Connector 31"/>
          <p:cNvCxnSpPr>
            <a:stCxn id="27" idx="5"/>
            <a:endCxn id="28" idx="1"/>
          </p:cNvCxnSpPr>
          <p:nvPr/>
        </p:nvCxnSpPr>
        <p:spPr>
          <a:xfrm>
            <a:off x="6964331" y="2538264"/>
            <a:ext cx="893307" cy="435314"/>
          </a:xfrm>
          <a:prstGeom prst="straightConnector1">
            <a:avLst/>
          </a:prstGeom>
          <a:ln w="635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8" idx="7"/>
            <a:endCxn id="29" idx="2"/>
          </p:cNvCxnSpPr>
          <p:nvPr/>
        </p:nvCxnSpPr>
        <p:spPr>
          <a:xfrm flipV="1">
            <a:off x="8366812" y="2624084"/>
            <a:ext cx="897541" cy="349494"/>
          </a:xfrm>
          <a:prstGeom prst="straightConnector1">
            <a:avLst/>
          </a:prstGeom>
          <a:ln w="635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8" idx="5"/>
            <a:endCxn id="31" idx="2"/>
          </p:cNvCxnSpPr>
          <p:nvPr/>
        </p:nvCxnSpPr>
        <p:spPr>
          <a:xfrm>
            <a:off x="8366812" y="3482752"/>
            <a:ext cx="1401597" cy="918808"/>
          </a:xfrm>
          <a:prstGeom prst="straightConnector1">
            <a:avLst/>
          </a:prstGeom>
          <a:ln w="6350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8" idx="4"/>
            <a:endCxn id="30" idx="0"/>
          </p:cNvCxnSpPr>
          <p:nvPr/>
        </p:nvCxnSpPr>
        <p:spPr>
          <a:xfrm>
            <a:off x="8112224" y="3588205"/>
            <a:ext cx="216024" cy="808322"/>
          </a:xfrm>
          <a:prstGeom prst="straightConnector1">
            <a:avLst/>
          </a:prstGeom>
          <a:ln w="635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0" idx="6"/>
            <a:endCxn id="31" idx="3"/>
          </p:cNvCxnSpPr>
          <p:nvPr/>
        </p:nvCxnSpPr>
        <p:spPr>
          <a:xfrm flipV="1">
            <a:off x="8688289" y="4656147"/>
            <a:ext cx="1185573" cy="100420"/>
          </a:xfrm>
          <a:prstGeom prst="straightConnector1">
            <a:avLst/>
          </a:prstGeom>
          <a:ln w="6350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9" idx="4"/>
            <a:endCxn id="31" idx="0"/>
          </p:cNvCxnSpPr>
          <p:nvPr/>
        </p:nvCxnSpPr>
        <p:spPr>
          <a:xfrm>
            <a:off x="9624392" y="2984124"/>
            <a:ext cx="504056" cy="1057396"/>
          </a:xfrm>
          <a:prstGeom prst="straightConnector1">
            <a:avLst/>
          </a:prstGeom>
          <a:ln w="6350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176120" y="2571709"/>
            <a:ext cx="301686" cy="369332"/>
          </a:xfrm>
          <a:prstGeom prst="rect">
            <a:avLst/>
          </a:prstGeom>
          <a:solidFill>
            <a:schemeClr val="bg1">
              <a:alpha val="50000"/>
            </a:schemeClr>
          </a:solidFill>
        </p:spPr>
        <p:txBody>
          <a:bodyPr wrap="none" rtlCol="0">
            <a:spAutoFit/>
          </a:bodyPr>
          <a:lstStyle/>
          <a:p>
            <a:r>
              <a:rPr lang="en-US" altLang="ko-KR" b="1" dirty="0"/>
              <a:t>3</a:t>
            </a:r>
            <a:endParaRPr lang="ko-KR" altLang="en-US" b="1" dirty="0"/>
          </a:p>
        </p:txBody>
      </p:sp>
      <p:sp>
        <p:nvSpPr>
          <p:cNvPr id="39" name="TextBox 38"/>
          <p:cNvSpPr txBox="1"/>
          <p:nvPr/>
        </p:nvSpPr>
        <p:spPr>
          <a:xfrm>
            <a:off x="8059775" y="3807700"/>
            <a:ext cx="301686" cy="369332"/>
          </a:xfrm>
          <a:prstGeom prst="rect">
            <a:avLst/>
          </a:prstGeom>
          <a:solidFill>
            <a:schemeClr val="bg1">
              <a:alpha val="50000"/>
            </a:schemeClr>
          </a:solidFill>
        </p:spPr>
        <p:txBody>
          <a:bodyPr wrap="none" rtlCol="0">
            <a:spAutoFit/>
          </a:bodyPr>
          <a:lstStyle/>
          <a:p>
            <a:r>
              <a:rPr lang="en-US" altLang="ko-KR" b="1" dirty="0"/>
              <a:t>6</a:t>
            </a:r>
            <a:endParaRPr lang="ko-KR" altLang="en-US" b="1" dirty="0"/>
          </a:p>
        </p:txBody>
      </p:sp>
      <p:sp>
        <p:nvSpPr>
          <p:cNvPr id="40" name="TextBox 39"/>
          <p:cNvSpPr txBox="1"/>
          <p:nvPr/>
        </p:nvSpPr>
        <p:spPr>
          <a:xfrm>
            <a:off x="8815581" y="3672188"/>
            <a:ext cx="418704" cy="369332"/>
          </a:xfrm>
          <a:prstGeom prst="rect">
            <a:avLst/>
          </a:prstGeom>
          <a:solidFill>
            <a:schemeClr val="bg1">
              <a:alpha val="50000"/>
            </a:schemeClr>
          </a:solidFill>
        </p:spPr>
        <p:txBody>
          <a:bodyPr wrap="none" rtlCol="0">
            <a:spAutoFit/>
          </a:bodyPr>
          <a:lstStyle/>
          <a:p>
            <a:r>
              <a:rPr lang="en-US" altLang="ko-KR" b="1" dirty="0"/>
              <a:t>15</a:t>
            </a:r>
            <a:endParaRPr lang="ko-KR" altLang="en-US" b="1" dirty="0"/>
          </a:p>
        </p:txBody>
      </p:sp>
      <p:sp>
        <p:nvSpPr>
          <p:cNvPr id="41" name="TextBox 40"/>
          <p:cNvSpPr txBox="1"/>
          <p:nvPr/>
        </p:nvSpPr>
        <p:spPr>
          <a:xfrm>
            <a:off x="9067609" y="4576934"/>
            <a:ext cx="301686" cy="369332"/>
          </a:xfrm>
          <a:prstGeom prst="rect">
            <a:avLst/>
          </a:prstGeom>
          <a:solidFill>
            <a:schemeClr val="bg1">
              <a:alpha val="50000"/>
            </a:schemeClr>
          </a:solidFill>
        </p:spPr>
        <p:txBody>
          <a:bodyPr wrap="none" rtlCol="0">
            <a:spAutoFit/>
          </a:bodyPr>
          <a:lstStyle/>
          <a:p>
            <a:r>
              <a:rPr lang="en-US" altLang="ko-KR" b="1" dirty="0"/>
              <a:t>4</a:t>
            </a:r>
            <a:endParaRPr lang="ko-KR" altLang="en-US" b="1" dirty="0"/>
          </a:p>
        </p:txBody>
      </p:sp>
      <p:sp>
        <p:nvSpPr>
          <p:cNvPr id="42" name="TextBox 41"/>
          <p:cNvSpPr txBox="1"/>
          <p:nvPr/>
        </p:nvSpPr>
        <p:spPr>
          <a:xfrm>
            <a:off x="8655120" y="2627685"/>
            <a:ext cx="301686" cy="369332"/>
          </a:xfrm>
          <a:prstGeom prst="rect">
            <a:avLst/>
          </a:prstGeom>
          <a:solidFill>
            <a:schemeClr val="bg1">
              <a:alpha val="50000"/>
            </a:schemeClr>
          </a:solidFill>
        </p:spPr>
        <p:txBody>
          <a:bodyPr wrap="none" rtlCol="0">
            <a:spAutoFit/>
          </a:bodyPr>
          <a:lstStyle/>
          <a:p>
            <a:r>
              <a:rPr lang="en-US" altLang="ko-KR" b="1" dirty="0"/>
              <a:t>5</a:t>
            </a:r>
            <a:endParaRPr lang="ko-KR" altLang="en-US" b="1" dirty="0"/>
          </a:p>
        </p:txBody>
      </p:sp>
      <p:sp>
        <p:nvSpPr>
          <p:cNvPr id="43" name="TextBox 42"/>
          <p:cNvSpPr txBox="1"/>
          <p:nvPr/>
        </p:nvSpPr>
        <p:spPr>
          <a:xfrm>
            <a:off x="9768408" y="3228165"/>
            <a:ext cx="301686" cy="369332"/>
          </a:xfrm>
          <a:prstGeom prst="rect">
            <a:avLst/>
          </a:prstGeom>
          <a:solidFill>
            <a:schemeClr val="bg1">
              <a:alpha val="50000"/>
            </a:schemeClr>
          </a:solidFill>
        </p:spPr>
        <p:txBody>
          <a:bodyPr wrap="none" rtlCol="0">
            <a:spAutoFit/>
          </a:bodyPr>
          <a:lstStyle/>
          <a:p>
            <a:r>
              <a:rPr lang="en-US" altLang="ko-KR" b="1" dirty="0"/>
              <a:t>7</a:t>
            </a:r>
            <a:endParaRPr lang="ko-KR" altLang="en-US" b="1" dirty="0"/>
          </a:p>
        </p:txBody>
      </p:sp>
      <p:sp>
        <p:nvSpPr>
          <p:cNvPr id="44" name="Freeform 43"/>
          <p:cNvSpPr/>
          <p:nvPr/>
        </p:nvSpPr>
        <p:spPr>
          <a:xfrm>
            <a:off x="6928584" y="1980059"/>
            <a:ext cx="3601288" cy="2127902"/>
          </a:xfrm>
          <a:custGeom>
            <a:avLst/>
            <a:gdLst>
              <a:gd name="connsiteX0" fmla="*/ 0 w 3601288"/>
              <a:gd name="connsiteY0" fmla="*/ 0 h 2127902"/>
              <a:gd name="connsiteX1" fmla="*/ 2247544 w 3601288"/>
              <a:gd name="connsiteY1" fmla="*/ 34183 h 2127902"/>
              <a:gd name="connsiteX2" fmla="*/ 3520867 w 3601288"/>
              <a:gd name="connsiteY2" fmla="*/ 205099 h 2127902"/>
              <a:gd name="connsiteX3" fmla="*/ 3469592 w 3601288"/>
              <a:gd name="connsiteY3" fmla="*/ 2127902 h 2127902"/>
            </a:gdLst>
            <a:ahLst/>
            <a:cxnLst>
              <a:cxn ang="0">
                <a:pos x="connsiteX0" y="connsiteY0"/>
              </a:cxn>
              <a:cxn ang="0">
                <a:pos x="connsiteX1" y="connsiteY1"/>
              </a:cxn>
              <a:cxn ang="0">
                <a:pos x="connsiteX2" y="connsiteY2"/>
              </a:cxn>
              <a:cxn ang="0">
                <a:pos x="connsiteX3" y="connsiteY3"/>
              </a:cxn>
            </a:cxnLst>
            <a:rect l="l" t="t" r="r" b="b"/>
            <a:pathLst>
              <a:path w="3601288" h="2127902">
                <a:moveTo>
                  <a:pt x="0" y="0"/>
                </a:moveTo>
                <a:cubicBezTo>
                  <a:pt x="830366" y="0"/>
                  <a:pt x="1660733" y="0"/>
                  <a:pt x="2247544" y="34183"/>
                </a:cubicBezTo>
                <a:cubicBezTo>
                  <a:pt x="2834355" y="68366"/>
                  <a:pt x="3317192" y="-143854"/>
                  <a:pt x="3520867" y="205099"/>
                </a:cubicBezTo>
                <a:cubicBezTo>
                  <a:pt x="3724542" y="554052"/>
                  <a:pt x="3478138" y="1813132"/>
                  <a:pt x="3469592" y="2127902"/>
                </a:cubicBezTo>
              </a:path>
            </a:pathLst>
          </a:custGeom>
          <a:noFill/>
          <a:ln w="63500">
            <a:solidFill>
              <a:srgbClr val="00206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p:cNvSpPr txBox="1"/>
          <p:nvPr/>
        </p:nvSpPr>
        <p:spPr>
          <a:xfrm>
            <a:off x="8472264" y="1844824"/>
            <a:ext cx="418704" cy="369332"/>
          </a:xfrm>
          <a:prstGeom prst="rect">
            <a:avLst/>
          </a:prstGeom>
          <a:solidFill>
            <a:schemeClr val="bg1">
              <a:alpha val="50000"/>
            </a:schemeClr>
          </a:solidFill>
        </p:spPr>
        <p:txBody>
          <a:bodyPr wrap="none" rtlCol="0">
            <a:spAutoFit/>
          </a:bodyPr>
          <a:lstStyle/>
          <a:p>
            <a:r>
              <a:rPr lang="en-US" altLang="ko-KR" b="1" dirty="0"/>
              <a:t>20</a:t>
            </a:r>
            <a:endParaRPr lang="ko-KR" altLang="en-US" b="1" dirty="0"/>
          </a:p>
        </p:txBody>
      </p:sp>
      <p:sp>
        <p:nvSpPr>
          <p:cNvPr id="46" name="TextBox 45"/>
          <p:cNvSpPr txBox="1"/>
          <p:nvPr/>
        </p:nvSpPr>
        <p:spPr>
          <a:xfrm>
            <a:off x="6897410" y="5301209"/>
            <a:ext cx="2861681" cy="1200329"/>
          </a:xfrm>
          <a:prstGeom prst="rect">
            <a:avLst/>
          </a:prstGeom>
          <a:noFill/>
        </p:spPr>
        <p:txBody>
          <a:bodyPr wrap="none" rtlCol="0">
            <a:spAutoFit/>
          </a:bodyPr>
          <a:lstStyle/>
          <a:p>
            <a:pPr algn="ctr"/>
            <a:r>
              <a:rPr lang="en-US" altLang="ko-KR" sz="2400" dirty="0"/>
              <a:t>V={1,2,3,4,5}</a:t>
            </a:r>
          </a:p>
          <a:p>
            <a:pPr algn="ctr"/>
            <a:r>
              <a:rPr lang="en-US" altLang="ko-KR" sz="2400" dirty="0"/>
              <a:t>U={1,2,3,4}</a:t>
            </a:r>
          </a:p>
          <a:p>
            <a:pPr algn="ctr"/>
            <a:r>
              <a:rPr lang="en-US" altLang="ko-KR" sz="2400" dirty="0"/>
              <a:t>E={(1,2),(2,4),(2,3)}</a:t>
            </a:r>
            <a:endParaRPr lang="ko-KR" altLang="en-US" sz="2400" dirty="0"/>
          </a:p>
        </p:txBody>
      </p:sp>
      <p:sp>
        <p:nvSpPr>
          <p:cNvPr id="3" name="Freeform 2"/>
          <p:cNvSpPr/>
          <p:nvPr/>
        </p:nvSpPr>
        <p:spPr>
          <a:xfrm>
            <a:off x="1548317" y="1617069"/>
            <a:ext cx="4219763" cy="2160485"/>
          </a:xfrm>
          <a:custGeom>
            <a:avLst/>
            <a:gdLst>
              <a:gd name="connsiteX0" fmla="*/ 348217 w 4219763"/>
              <a:gd name="connsiteY0" fmla="*/ 8532 h 2160485"/>
              <a:gd name="connsiteX1" fmla="*/ 18017 w 4219763"/>
              <a:gd name="connsiteY1" fmla="*/ 592732 h 2160485"/>
              <a:gd name="connsiteX2" fmla="*/ 729217 w 4219763"/>
              <a:gd name="connsiteY2" fmla="*/ 1828865 h 2160485"/>
              <a:gd name="connsiteX3" fmla="*/ 2363284 w 4219763"/>
              <a:gd name="connsiteY3" fmla="*/ 2125199 h 2160485"/>
              <a:gd name="connsiteX4" fmla="*/ 4132817 w 4219763"/>
              <a:gd name="connsiteY4" fmla="*/ 1185399 h 2160485"/>
              <a:gd name="connsiteX5" fmla="*/ 3802617 w 4219763"/>
              <a:gd name="connsiteY5" fmla="*/ 558865 h 2160485"/>
              <a:gd name="connsiteX6" fmla="*/ 2541084 w 4219763"/>
              <a:gd name="connsiteY6" fmla="*/ 702799 h 2160485"/>
              <a:gd name="connsiteX7" fmla="*/ 1762151 w 4219763"/>
              <a:gd name="connsiteY7" fmla="*/ 999132 h 2160485"/>
              <a:gd name="connsiteX8" fmla="*/ 348217 w 4219763"/>
              <a:gd name="connsiteY8" fmla="*/ 8532 h 2160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9763" h="2160485">
                <a:moveTo>
                  <a:pt x="348217" y="8532"/>
                </a:moveTo>
                <a:cubicBezTo>
                  <a:pt x="57528" y="-59201"/>
                  <a:pt x="-45483" y="289343"/>
                  <a:pt x="18017" y="592732"/>
                </a:cubicBezTo>
                <a:cubicBezTo>
                  <a:pt x="81517" y="896121"/>
                  <a:pt x="338339" y="1573454"/>
                  <a:pt x="729217" y="1828865"/>
                </a:cubicBezTo>
                <a:cubicBezTo>
                  <a:pt x="1120095" y="2084276"/>
                  <a:pt x="1796017" y="2232443"/>
                  <a:pt x="2363284" y="2125199"/>
                </a:cubicBezTo>
                <a:cubicBezTo>
                  <a:pt x="2930551" y="2017955"/>
                  <a:pt x="3892928" y="1446455"/>
                  <a:pt x="4132817" y="1185399"/>
                </a:cubicBezTo>
                <a:cubicBezTo>
                  <a:pt x="4372706" y="924343"/>
                  <a:pt x="4067906" y="639298"/>
                  <a:pt x="3802617" y="558865"/>
                </a:cubicBezTo>
                <a:cubicBezTo>
                  <a:pt x="3537328" y="478432"/>
                  <a:pt x="2881162" y="629421"/>
                  <a:pt x="2541084" y="702799"/>
                </a:cubicBezTo>
                <a:cubicBezTo>
                  <a:pt x="2201006" y="776177"/>
                  <a:pt x="2121984" y="1113432"/>
                  <a:pt x="1762151" y="999132"/>
                </a:cubicBezTo>
                <a:cubicBezTo>
                  <a:pt x="1402318" y="884832"/>
                  <a:pt x="638906" y="76265"/>
                  <a:pt x="348217" y="8532"/>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Freeform 22"/>
          <p:cNvSpPr/>
          <p:nvPr/>
        </p:nvSpPr>
        <p:spPr>
          <a:xfrm>
            <a:off x="6160993" y="1635068"/>
            <a:ext cx="4116263" cy="3697551"/>
          </a:xfrm>
          <a:custGeom>
            <a:avLst/>
            <a:gdLst>
              <a:gd name="connsiteX0" fmla="*/ 409141 w 4116263"/>
              <a:gd name="connsiteY0" fmla="*/ 100600 h 3697551"/>
              <a:gd name="connsiteX1" fmla="*/ 11208 w 4116263"/>
              <a:gd name="connsiteY1" fmla="*/ 473133 h 3697551"/>
              <a:gd name="connsiteX2" fmla="*/ 248275 w 4116263"/>
              <a:gd name="connsiteY2" fmla="*/ 1269000 h 3697551"/>
              <a:gd name="connsiteX3" fmla="*/ 1586008 w 4116263"/>
              <a:gd name="connsiteY3" fmla="*/ 2115666 h 3697551"/>
              <a:gd name="connsiteX4" fmla="*/ 1594475 w 4116263"/>
              <a:gd name="connsiteY4" fmla="*/ 3495733 h 3697551"/>
              <a:gd name="connsiteX5" fmla="*/ 2585075 w 4116263"/>
              <a:gd name="connsiteY5" fmla="*/ 3605800 h 3697551"/>
              <a:gd name="connsiteX6" fmla="*/ 2703608 w 4116263"/>
              <a:gd name="connsiteY6" fmla="*/ 2682933 h 3697551"/>
              <a:gd name="connsiteX7" fmla="*/ 2407275 w 4116263"/>
              <a:gd name="connsiteY7" fmla="*/ 1895533 h 3697551"/>
              <a:gd name="connsiteX8" fmla="*/ 3050741 w 4116263"/>
              <a:gd name="connsiteY8" fmla="*/ 1548400 h 3697551"/>
              <a:gd name="connsiteX9" fmla="*/ 4015941 w 4116263"/>
              <a:gd name="connsiteY9" fmla="*/ 1345200 h 3697551"/>
              <a:gd name="connsiteX10" fmla="*/ 3990541 w 4116263"/>
              <a:gd name="connsiteY10" fmla="*/ 684800 h 3697551"/>
              <a:gd name="connsiteX11" fmla="*/ 3169275 w 4116263"/>
              <a:gd name="connsiteY11" fmla="*/ 532400 h 3697551"/>
              <a:gd name="connsiteX12" fmla="*/ 2017808 w 4116263"/>
              <a:gd name="connsiteY12" fmla="*/ 998066 h 3697551"/>
              <a:gd name="connsiteX13" fmla="*/ 722408 w 4116263"/>
              <a:gd name="connsiteY13" fmla="*/ 75200 h 3697551"/>
              <a:gd name="connsiteX14" fmla="*/ 409141 w 4116263"/>
              <a:gd name="connsiteY14" fmla="*/ 100600 h 3697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6263" h="3697551">
                <a:moveTo>
                  <a:pt x="409141" y="100600"/>
                </a:moveTo>
                <a:cubicBezTo>
                  <a:pt x="290608" y="166922"/>
                  <a:pt x="38019" y="278400"/>
                  <a:pt x="11208" y="473133"/>
                </a:cubicBezTo>
                <a:cubicBezTo>
                  <a:pt x="-15603" y="667866"/>
                  <a:pt x="-14192" y="995245"/>
                  <a:pt x="248275" y="1269000"/>
                </a:cubicBezTo>
                <a:cubicBezTo>
                  <a:pt x="510742" y="1542755"/>
                  <a:pt x="1361641" y="1744544"/>
                  <a:pt x="1586008" y="2115666"/>
                </a:cubicBezTo>
                <a:cubicBezTo>
                  <a:pt x="1810375" y="2486788"/>
                  <a:pt x="1427964" y="3247377"/>
                  <a:pt x="1594475" y="3495733"/>
                </a:cubicBezTo>
                <a:cubicBezTo>
                  <a:pt x="1760986" y="3744089"/>
                  <a:pt x="2400220" y="3741267"/>
                  <a:pt x="2585075" y="3605800"/>
                </a:cubicBezTo>
                <a:cubicBezTo>
                  <a:pt x="2769930" y="3470333"/>
                  <a:pt x="2733241" y="2967978"/>
                  <a:pt x="2703608" y="2682933"/>
                </a:cubicBezTo>
                <a:cubicBezTo>
                  <a:pt x="2673975" y="2397889"/>
                  <a:pt x="2349420" y="2084622"/>
                  <a:pt x="2407275" y="1895533"/>
                </a:cubicBezTo>
                <a:cubicBezTo>
                  <a:pt x="2465130" y="1706444"/>
                  <a:pt x="2782630" y="1640122"/>
                  <a:pt x="3050741" y="1548400"/>
                </a:cubicBezTo>
                <a:cubicBezTo>
                  <a:pt x="3318852" y="1456678"/>
                  <a:pt x="3859308" y="1489133"/>
                  <a:pt x="4015941" y="1345200"/>
                </a:cubicBezTo>
                <a:cubicBezTo>
                  <a:pt x="4172574" y="1201267"/>
                  <a:pt x="4131652" y="820267"/>
                  <a:pt x="3990541" y="684800"/>
                </a:cubicBezTo>
                <a:cubicBezTo>
                  <a:pt x="3849430" y="549333"/>
                  <a:pt x="3498064" y="480189"/>
                  <a:pt x="3169275" y="532400"/>
                </a:cubicBezTo>
                <a:cubicBezTo>
                  <a:pt x="2840486" y="584611"/>
                  <a:pt x="2425619" y="1074266"/>
                  <a:pt x="2017808" y="998066"/>
                </a:cubicBezTo>
                <a:cubicBezTo>
                  <a:pt x="1609997" y="921866"/>
                  <a:pt x="989108" y="224778"/>
                  <a:pt x="722408" y="75200"/>
                </a:cubicBezTo>
                <a:cubicBezTo>
                  <a:pt x="455708" y="-74378"/>
                  <a:pt x="527674" y="34278"/>
                  <a:pt x="409141" y="10060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53109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8" grpId="0" animBg="1"/>
      <p:bldP spid="39" grpId="0" animBg="1"/>
      <p:bldP spid="40" grpId="0" animBg="1"/>
      <p:bldP spid="41" grpId="0" animBg="1"/>
      <p:bldP spid="42" grpId="0" animBg="1"/>
      <p:bldP spid="43" grpId="0" animBg="1"/>
      <p:bldP spid="44" grpId="0" animBg="1"/>
      <p:bldP spid="45" grpId="0" animBg="1"/>
      <p:bldP spid="46" grpId="0"/>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Progress of Prim’s Algorithm (3)</a:t>
            </a:r>
            <a:endParaRPr lang="ko-KR" altLang="en-US" dirty="0"/>
          </a:p>
        </p:txBody>
      </p:sp>
      <p:sp>
        <p:nvSpPr>
          <p:cNvPr id="47" name="Content Placeholder 2"/>
          <p:cNvSpPr>
            <a:spLocks noGrp="1"/>
          </p:cNvSpPr>
          <p:nvPr>
            <p:ph idx="1"/>
          </p:nvPr>
        </p:nvSpPr>
        <p:spPr>
          <a:xfrm>
            <a:off x="6240016" y="1484784"/>
            <a:ext cx="4176464" cy="5040560"/>
          </a:xfrm>
        </p:spPr>
        <p:txBody>
          <a:bodyPr/>
          <a:lstStyle/>
          <a:p>
            <a:r>
              <a:rPr lang="en-US" altLang="ko-KR" dirty="0" smtClean="0"/>
              <a:t>Time complexity</a:t>
            </a:r>
          </a:p>
          <a:p>
            <a:pPr lvl="1"/>
            <a:r>
              <a:rPr lang="en-US" altLang="ko-KR" dirty="0" smtClean="0"/>
              <a:t>O( (|E|+|V|)</a:t>
            </a:r>
            <a:r>
              <a:rPr lang="en-US" altLang="ko-KR" dirty="0" err="1" smtClean="0"/>
              <a:t>log|V</a:t>
            </a:r>
            <a:r>
              <a:rPr lang="en-US" altLang="ko-KR" dirty="0" smtClean="0"/>
              <a:t>| )</a:t>
            </a:r>
          </a:p>
          <a:p>
            <a:pPr lvl="2"/>
            <a:r>
              <a:rPr lang="en-US" altLang="ko-KR" dirty="0" smtClean="0"/>
              <a:t>We will not prove this</a:t>
            </a:r>
          </a:p>
          <a:p>
            <a:pPr lvl="1"/>
            <a:r>
              <a:rPr lang="en-US" altLang="ko-KR" dirty="0" smtClean="0"/>
              <a:t>Same time complexity to the </a:t>
            </a:r>
            <a:r>
              <a:rPr lang="en-US" altLang="ko-KR" dirty="0" err="1" smtClean="0"/>
              <a:t>Dijkstra’s</a:t>
            </a:r>
            <a:r>
              <a:rPr lang="en-US" altLang="ko-KR" dirty="0" smtClean="0"/>
              <a:t> algorithm</a:t>
            </a:r>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23</a:t>
            </a:fld>
            <a:endParaRPr lang="ko-KR" altLang="en-US"/>
          </a:p>
        </p:txBody>
      </p:sp>
      <p:sp>
        <p:nvSpPr>
          <p:cNvPr id="5" name="Oval 4"/>
          <p:cNvSpPr/>
          <p:nvPr/>
        </p:nvSpPr>
        <p:spPr>
          <a:xfrm>
            <a:off x="1703512" y="1923637"/>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1</a:t>
            </a:r>
          </a:p>
        </p:txBody>
      </p:sp>
      <p:sp>
        <p:nvSpPr>
          <p:cNvPr id="6" name="Oval 5"/>
          <p:cNvSpPr/>
          <p:nvPr/>
        </p:nvSpPr>
        <p:spPr>
          <a:xfrm>
            <a:off x="3105993" y="2868125"/>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2</a:t>
            </a:r>
          </a:p>
        </p:txBody>
      </p:sp>
      <p:sp>
        <p:nvSpPr>
          <p:cNvPr id="7" name="Oval 6"/>
          <p:cNvSpPr/>
          <p:nvPr/>
        </p:nvSpPr>
        <p:spPr>
          <a:xfrm>
            <a:off x="4618161" y="2264044"/>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4</a:t>
            </a:r>
          </a:p>
        </p:txBody>
      </p:sp>
      <p:sp>
        <p:nvSpPr>
          <p:cNvPr id="8" name="Oval 7"/>
          <p:cNvSpPr/>
          <p:nvPr/>
        </p:nvSpPr>
        <p:spPr>
          <a:xfrm>
            <a:off x="3322017" y="4396527"/>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3</a:t>
            </a:r>
          </a:p>
        </p:txBody>
      </p:sp>
      <p:sp>
        <p:nvSpPr>
          <p:cNvPr id="9" name="Oval 8"/>
          <p:cNvSpPr/>
          <p:nvPr/>
        </p:nvSpPr>
        <p:spPr>
          <a:xfrm>
            <a:off x="5122217" y="4041520"/>
            <a:ext cx="72008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t>5</a:t>
            </a:r>
            <a:endParaRPr lang="ko-KR" altLang="en-US" sz="1600" dirty="0"/>
          </a:p>
        </p:txBody>
      </p:sp>
      <p:cxnSp>
        <p:nvCxnSpPr>
          <p:cNvPr id="10" name="Straight Arrow Connector 9"/>
          <p:cNvCxnSpPr>
            <a:stCxn id="5" idx="5"/>
            <a:endCxn id="6" idx="1"/>
          </p:cNvCxnSpPr>
          <p:nvPr/>
        </p:nvCxnSpPr>
        <p:spPr>
          <a:xfrm>
            <a:off x="2318140" y="2538264"/>
            <a:ext cx="893307" cy="435314"/>
          </a:xfrm>
          <a:prstGeom prst="straightConnector1">
            <a:avLst/>
          </a:prstGeom>
          <a:ln w="635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7"/>
            <a:endCxn id="7" idx="2"/>
          </p:cNvCxnSpPr>
          <p:nvPr/>
        </p:nvCxnSpPr>
        <p:spPr>
          <a:xfrm flipV="1">
            <a:off x="3720621" y="2624084"/>
            <a:ext cx="897541" cy="349494"/>
          </a:xfrm>
          <a:prstGeom prst="straightConnector1">
            <a:avLst/>
          </a:prstGeom>
          <a:ln w="635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5"/>
            <a:endCxn id="9" idx="2"/>
          </p:cNvCxnSpPr>
          <p:nvPr/>
        </p:nvCxnSpPr>
        <p:spPr>
          <a:xfrm>
            <a:off x="3720621" y="3482752"/>
            <a:ext cx="1401597" cy="918808"/>
          </a:xfrm>
          <a:prstGeom prst="straightConnector1">
            <a:avLst/>
          </a:prstGeom>
          <a:ln w="635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4"/>
            <a:endCxn id="8" idx="0"/>
          </p:cNvCxnSpPr>
          <p:nvPr/>
        </p:nvCxnSpPr>
        <p:spPr>
          <a:xfrm>
            <a:off x="3466033" y="3588205"/>
            <a:ext cx="216024" cy="808322"/>
          </a:xfrm>
          <a:prstGeom prst="straightConnector1">
            <a:avLst/>
          </a:prstGeom>
          <a:ln w="635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6"/>
            <a:endCxn id="9" idx="3"/>
          </p:cNvCxnSpPr>
          <p:nvPr/>
        </p:nvCxnSpPr>
        <p:spPr>
          <a:xfrm flipV="1">
            <a:off x="4042098" y="4656147"/>
            <a:ext cx="1185573" cy="100420"/>
          </a:xfrm>
          <a:prstGeom prst="straightConnector1">
            <a:avLst/>
          </a:prstGeom>
          <a:ln w="635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4"/>
            <a:endCxn id="9" idx="0"/>
          </p:cNvCxnSpPr>
          <p:nvPr/>
        </p:nvCxnSpPr>
        <p:spPr>
          <a:xfrm>
            <a:off x="4978201" y="2984124"/>
            <a:ext cx="504056" cy="1057396"/>
          </a:xfrm>
          <a:prstGeom prst="straightConnector1">
            <a:avLst/>
          </a:prstGeom>
          <a:ln w="635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529929" y="2571709"/>
            <a:ext cx="301686" cy="369332"/>
          </a:xfrm>
          <a:prstGeom prst="rect">
            <a:avLst/>
          </a:prstGeom>
          <a:solidFill>
            <a:schemeClr val="bg1">
              <a:alpha val="50000"/>
            </a:schemeClr>
          </a:solidFill>
        </p:spPr>
        <p:txBody>
          <a:bodyPr wrap="none" rtlCol="0">
            <a:spAutoFit/>
          </a:bodyPr>
          <a:lstStyle/>
          <a:p>
            <a:r>
              <a:rPr lang="en-US" altLang="ko-KR" b="1" dirty="0"/>
              <a:t>3</a:t>
            </a:r>
            <a:endParaRPr lang="ko-KR" altLang="en-US" b="1" dirty="0"/>
          </a:p>
        </p:txBody>
      </p:sp>
      <p:sp>
        <p:nvSpPr>
          <p:cNvPr id="17" name="TextBox 16"/>
          <p:cNvSpPr txBox="1"/>
          <p:nvPr/>
        </p:nvSpPr>
        <p:spPr>
          <a:xfrm>
            <a:off x="3413584" y="3807700"/>
            <a:ext cx="301686" cy="369332"/>
          </a:xfrm>
          <a:prstGeom prst="rect">
            <a:avLst/>
          </a:prstGeom>
          <a:solidFill>
            <a:schemeClr val="bg1">
              <a:alpha val="50000"/>
            </a:schemeClr>
          </a:solidFill>
        </p:spPr>
        <p:txBody>
          <a:bodyPr wrap="none" rtlCol="0">
            <a:spAutoFit/>
          </a:bodyPr>
          <a:lstStyle/>
          <a:p>
            <a:r>
              <a:rPr lang="en-US" altLang="ko-KR" b="1" dirty="0"/>
              <a:t>6</a:t>
            </a:r>
            <a:endParaRPr lang="ko-KR" altLang="en-US" b="1" dirty="0"/>
          </a:p>
        </p:txBody>
      </p:sp>
      <p:sp>
        <p:nvSpPr>
          <p:cNvPr id="18" name="TextBox 17"/>
          <p:cNvSpPr txBox="1"/>
          <p:nvPr/>
        </p:nvSpPr>
        <p:spPr>
          <a:xfrm>
            <a:off x="4169390" y="3672188"/>
            <a:ext cx="418704" cy="369332"/>
          </a:xfrm>
          <a:prstGeom prst="rect">
            <a:avLst/>
          </a:prstGeom>
          <a:solidFill>
            <a:schemeClr val="bg1">
              <a:alpha val="50000"/>
            </a:schemeClr>
          </a:solidFill>
        </p:spPr>
        <p:txBody>
          <a:bodyPr wrap="none" rtlCol="0">
            <a:spAutoFit/>
          </a:bodyPr>
          <a:lstStyle/>
          <a:p>
            <a:r>
              <a:rPr lang="en-US" altLang="ko-KR" b="1" dirty="0"/>
              <a:t>15</a:t>
            </a:r>
            <a:endParaRPr lang="ko-KR" altLang="en-US" b="1" dirty="0"/>
          </a:p>
        </p:txBody>
      </p:sp>
      <p:sp>
        <p:nvSpPr>
          <p:cNvPr id="19" name="TextBox 18"/>
          <p:cNvSpPr txBox="1"/>
          <p:nvPr/>
        </p:nvSpPr>
        <p:spPr>
          <a:xfrm>
            <a:off x="4421418" y="4576934"/>
            <a:ext cx="301686" cy="369332"/>
          </a:xfrm>
          <a:prstGeom prst="rect">
            <a:avLst/>
          </a:prstGeom>
          <a:solidFill>
            <a:schemeClr val="bg1">
              <a:alpha val="50000"/>
            </a:schemeClr>
          </a:solidFill>
        </p:spPr>
        <p:txBody>
          <a:bodyPr wrap="none" rtlCol="0">
            <a:spAutoFit/>
          </a:bodyPr>
          <a:lstStyle/>
          <a:p>
            <a:r>
              <a:rPr lang="en-US" altLang="ko-KR" b="1" dirty="0"/>
              <a:t>4</a:t>
            </a:r>
            <a:endParaRPr lang="ko-KR" altLang="en-US" b="1" dirty="0"/>
          </a:p>
        </p:txBody>
      </p:sp>
      <p:sp>
        <p:nvSpPr>
          <p:cNvPr id="20" name="TextBox 19"/>
          <p:cNvSpPr txBox="1"/>
          <p:nvPr/>
        </p:nvSpPr>
        <p:spPr>
          <a:xfrm>
            <a:off x="4008929" y="2627685"/>
            <a:ext cx="301686" cy="369332"/>
          </a:xfrm>
          <a:prstGeom prst="rect">
            <a:avLst/>
          </a:prstGeom>
          <a:solidFill>
            <a:schemeClr val="bg1">
              <a:alpha val="50000"/>
            </a:schemeClr>
          </a:solidFill>
        </p:spPr>
        <p:txBody>
          <a:bodyPr wrap="none" rtlCol="0">
            <a:spAutoFit/>
          </a:bodyPr>
          <a:lstStyle/>
          <a:p>
            <a:r>
              <a:rPr lang="en-US" altLang="ko-KR" b="1" dirty="0"/>
              <a:t>5</a:t>
            </a:r>
            <a:endParaRPr lang="ko-KR" altLang="en-US" b="1" dirty="0"/>
          </a:p>
        </p:txBody>
      </p:sp>
      <p:sp>
        <p:nvSpPr>
          <p:cNvPr id="21" name="TextBox 20"/>
          <p:cNvSpPr txBox="1"/>
          <p:nvPr/>
        </p:nvSpPr>
        <p:spPr>
          <a:xfrm>
            <a:off x="5122217" y="3228165"/>
            <a:ext cx="301686" cy="369332"/>
          </a:xfrm>
          <a:prstGeom prst="rect">
            <a:avLst/>
          </a:prstGeom>
          <a:solidFill>
            <a:schemeClr val="bg1">
              <a:alpha val="50000"/>
            </a:schemeClr>
          </a:solidFill>
        </p:spPr>
        <p:txBody>
          <a:bodyPr wrap="none" rtlCol="0">
            <a:spAutoFit/>
          </a:bodyPr>
          <a:lstStyle/>
          <a:p>
            <a:r>
              <a:rPr lang="en-US" altLang="ko-KR" b="1" dirty="0"/>
              <a:t>7</a:t>
            </a:r>
            <a:endParaRPr lang="ko-KR" altLang="en-US" b="1" dirty="0"/>
          </a:p>
        </p:txBody>
      </p:sp>
      <p:sp>
        <p:nvSpPr>
          <p:cNvPr id="22" name="Freeform 21"/>
          <p:cNvSpPr/>
          <p:nvPr/>
        </p:nvSpPr>
        <p:spPr>
          <a:xfrm>
            <a:off x="2282393" y="1980059"/>
            <a:ext cx="3601288" cy="2127902"/>
          </a:xfrm>
          <a:custGeom>
            <a:avLst/>
            <a:gdLst>
              <a:gd name="connsiteX0" fmla="*/ 0 w 3601288"/>
              <a:gd name="connsiteY0" fmla="*/ 0 h 2127902"/>
              <a:gd name="connsiteX1" fmla="*/ 2247544 w 3601288"/>
              <a:gd name="connsiteY1" fmla="*/ 34183 h 2127902"/>
              <a:gd name="connsiteX2" fmla="*/ 3520867 w 3601288"/>
              <a:gd name="connsiteY2" fmla="*/ 205099 h 2127902"/>
              <a:gd name="connsiteX3" fmla="*/ 3469592 w 3601288"/>
              <a:gd name="connsiteY3" fmla="*/ 2127902 h 2127902"/>
            </a:gdLst>
            <a:ahLst/>
            <a:cxnLst>
              <a:cxn ang="0">
                <a:pos x="connsiteX0" y="connsiteY0"/>
              </a:cxn>
              <a:cxn ang="0">
                <a:pos x="connsiteX1" y="connsiteY1"/>
              </a:cxn>
              <a:cxn ang="0">
                <a:pos x="connsiteX2" y="connsiteY2"/>
              </a:cxn>
              <a:cxn ang="0">
                <a:pos x="connsiteX3" y="connsiteY3"/>
              </a:cxn>
            </a:cxnLst>
            <a:rect l="l" t="t" r="r" b="b"/>
            <a:pathLst>
              <a:path w="3601288" h="2127902">
                <a:moveTo>
                  <a:pt x="0" y="0"/>
                </a:moveTo>
                <a:cubicBezTo>
                  <a:pt x="830366" y="0"/>
                  <a:pt x="1660733" y="0"/>
                  <a:pt x="2247544" y="34183"/>
                </a:cubicBezTo>
                <a:cubicBezTo>
                  <a:pt x="2834355" y="68366"/>
                  <a:pt x="3317192" y="-143854"/>
                  <a:pt x="3520867" y="205099"/>
                </a:cubicBezTo>
                <a:cubicBezTo>
                  <a:pt x="3724542" y="554052"/>
                  <a:pt x="3478138" y="1813132"/>
                  <a:pt x="3469592" y="2127902"/>
                </a:cubicBezTo>
              </a:path>
            </a:pathLst>
          </a:custGeom>
          <a:noFill/>
          <a:ln w="635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p:cNvSpPr txBox="1"/>
          <p:nvPr/>
        </p:nvSpPr>
        <p:spPr>
          <a:xfrm>
            <a:off x="3826073" y="1844824"/>
            <a:ext cx="418704" cy="369332"/>
          </a:xfrm>
          <a:prstGeom prst="rect">
            <a:avLst/>
          </a:prstGeom>
          <a:solidFill>
            <a:schemeClr val="bg1">
              <a:alpha val="50000"/>
            </a:schemeClr>
          </a:solidFill>
        </p:spPr>
        <p:txBody>
          <a:bodyPr wrap="none" rtlCol="0">
            <a:spAutoFit/>
          </a:bodyPr>
          <a:lstStyle/>
          <a:p>
            <a:r>
              <a:rPr lang="en-US" altLang="ko-KR" b="1" dirty="0"/>
              <a:t>20</a:t>
            </a:r>
            <a:endParaRPr lang="ko-KR" altLang="en-US" b="1" dirty="0"/>
          </a:p>
        </p:txBody>
      </p:sp>
      <p:sp>
        <p:nvSpPr>
          <p:cNvPr id="25" name="TextBox 24"/>
          <p:cNvSpPr txBox="1"/>
          <p:nvPr/>
        </p:nvSpPr>
        <p:spPr>
          <a:xfrm>
            <a:off x="1908176" y="5301209"/>
            <a:ext cx="3547766" cy="1200329"/>
          </a:xfrm>
          <a:prstGeom prst="rect">
            <a:avLst/>
          </a:prstGeom>
          <a:noFill/>
        </p:spPr>
        <p:txBody>
          <a:bodyPr wrap="none" rtlCol="0">
            <a:spAutoFit/>
          </a:bodyPr>
          <a:lstStyle/>
          <a:p>
            <a:pPr algn="ctr"/>
            <a:r>
              <a:rPr lang="en-US" altLang="ko-KR" sz="2400" dirty="0"/>
              <a:t>V={1,2,3,4,5}</a:t>
            </a:r>
          </a:p>
          <a:p>
            <a:pPr algn="ctr"/>
            <a:r>
              <a:rPr lang="en-US" altLang="ko-KR" sz="2400" dirty="0"/>
              <a:t>U={1,2,3,4,5}</a:t>
            </a:r>
          </a:p>
          <a:p>
            <a:pPr algn="ctr"/>
            <a:r>
              <a:rPr lang="en-US" altLang="ko-KR" sz="2400" dirty="0"/>
              <a:t>E={(1,2),(2,4),(2,3),(3,5)}</a:t>
            </a:r>
            <a:endParaRPr lang="ko-KR" altLang="en-US" sz="2400" dirty="0"/>
          </a:p>
        </p:txBody>
      </p:sp>
      <p:sp>
        <p:nvSpPr>
          <p:cNvPr id="26" name="Freeform 25"/>
          <p:cNvSpPr/>
          <p:nvPr/>
        </p:nvSpPr>
        <p:spPr>
          <a:xfrm>
            <a:off x="1613991" y="1566984"/>
            <a:ext cx="4681428" cy="3715296"/>
          </a:xfrm>
          <a:custGeom>
            <a:avLst/>
            <a:gdLst>
              <a:gd name="connsiteX0" fmla="*/ 367209 w 4681428"/>
              <a:gd name="connsiteY0" fmla="*/ 50149 h 3715296"/>
              <a:gd name="connsiteX1" fmla="*/ 20076 w 4681428"/>
              <a:gd name="connsiteY1" fmla="*/ 515816 h 3715296"/>
              <a:gd name="connsiteX2" fmla="*/ 189409 w 4681428"/>
              <a:gd name="connsiteY2" fmla="*/ 1345549 h 3715296"/>
              <a:gd name="connsiteX3" fmla="*/ 1391676 w 4681428"/>
              <a:gd name="connsiteY3" fmla="*/ 1989016 h 3715296"/>
              <a:gd name="connsiteX4" fmla="*/ 1577942 w 4681428"/>
              <a:gd name="connsiteY4" fmla="*/ 3597683 h 3715296"/>
              <a:gd name="connsiteX5" fmla="*/ 3389809 w 4681428"/>
              <a:gd name="connsiteY5" fmla="*/ 3504549 h 3715296"/>
              <a:gd name="connsiteX6" fmla="*/ 4676742 w 4681428"/>
              <a:gd name="connsiteY6" fmla="*/ 2801816 h 3715296"/>
              <a:gd name="connsiteX7" fmla="*/ 3745409 w 4681428"/>
              <a:gd name="connsiteY7" fmla="*/ 651283 h 3715296"/>
              <a:gd name="connsiteX8" fmla="*/ 1815009 w 4681428"/>
              <a:gd name="connsiteY8" fmla="*/ 989949 h 3715296"/>
              <a:gd name="connsiteX9" fmla="*/ 841342 w 4681428"/>
              <a:gd name="connsiteY9" fmla="*/ 117883 h 3715296"/>
              <a:gd name="connsiteX10" fmla="*/ 367209 w 4681428"/>
              <a:gd name="connsiteY10" fmla="*/ 50149 h 3715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81428" h="3715296">
                <a:moveTo>
                  <a:pt x="367209" y="50149"/>
                </a:moveTo>
                <a:cubicBezTo>
                  <a:pt x="230331" y="116471"/>
                  <a:pt x="49709" y="299916"/>
                  <a:pt x="20076" y="515816"/>
                </a:cubicBezTo>
                <a:cubicBezTo>
                  <a:pt x="-9557" y="731716"/>
                  <a:pt x="-39191" y="1100016"/>
                  <a:pt x="189409" y="1345549"/>
                </a:cubicBezTo>
                <a:cubicBezTo>
                  <a:pt x="418009" y="1591082"/>
                  <a:pt x="1160254" y="1613660"/>
                  <a:pt x="1391676" y="1989016"/>
                </a:cubicBezTo>
                <a:cubicBezTo>
                  <a:pt x="1623098" y="2364372"/>
                  <a:pt x="1244920" y="3345094"/>
                  <a:pt x="1577942" y="3597683"/>
                </a:cubicBezTo>
                <a:cubicBezTo>
                  <a:pt x="1910964" y="3850272"/>
                  <a:pt x="2873342" y="3637193"/>
                  <a:pt x="3389809" y="3504549"/>
                </a:cubicBezTo>
                <a:cubicBezTo>
                  <a:pt x="3906276" y="3371905"/>
                  <a:pt x="4617475" y="3277360"/>
                  <a:pt x="4676742" y="2801816"/>
                </a:cubicBezTo>
                <a:cubicBezTo>
                  <a:pt x="4736009" y="2326272"/>
                  <a:pt x="4222364" y="953261"/>
                  <a:pt x="3745409" y="651283"/>
                </a:cubicBezTo>
                <a:cubicBezTo>
                  <a:pt x="3268454" y="349305"/>
                  <a:pt x="2299020" y="1078849"/>
                  <a:pt x="1815009" y="989949"/>
                </a:cubicBezTo>
                <a:cubicBezTo>
                  <a:pt x="1330998" y="901049"/>
                  <a:pt x="1088287" y="273105"/>
                  <a:pt x="841342" y="117883"/>
                </a:cubicBezTo>
                <a:cubicBezTo>
                  <a:pt x="594398" y="-37339"/>
                  <a:pt x="504087" y="-16173"/>
                  <a:pt x="367209" y="50149"/>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853782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Further Reading</a:t>
            </a:r>
            <a:endParaRPr lang="ko-KR" altLang="en-US" dirty="0"/>
          </a:p>
        </p:txBody>
      </p:sp>
      <p:sp>
        <p:nvSpPr>
          <p:cNvPr id="3" name="Content Placeholder 2"/>
          <p:cNvSpPr>
            <a:spLocks noGrp="1"/>
          </p:cNvSpPr>
          <p:nvPr>
            <p:ph idx="1"/>
          </p:nvPr>
        </p:nvSpPr>
        <p:spPr/>
        <p:txBody>
          <a:bodyPr/>
          <a:lstStyle/>
          <a:p>
            <a:r>
              <a:rPr lang="en-US" altLang="ko-KR" dirty="0"/>
              <a:t>Introductions to Algorithms by </a:t>
            </a:r>
            <a:r>
              <a:rPr lang="en-US" altLang="ko-KR" dirty="0" err="1"/>
              <a:t>Cormen</a:t>
            </a:r>
            <a:r>
              <a:rPr lang="en-US" altLang="ko-KR" dirty="0"/>
              <a:t> et al.</a:t>
            </a:r>
          </a:p>
          <a:p>
            <a:pPr lvl="1"/>
            <a:r>
              <a:rPr lang="en-US" altLang="ko-KR" dirty="0"/>
              <a:t>pp. </a:t>
            </a:r>
            <a:r>
              <a:rPr lang="en-US" altLang="ko-KR" dirty="0" smtClean="0"/>
              <a:t>527-619</a:t>
            </a:r>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24</a:t>
            </a:fld>
            <a:endParaRPr lang="ko-KR" altLang="en-US"/>
          </a:p>
        </p:txBody>
      </p:sp>
    </p:spTree>
    <p:extLst>
      <p:ext uri="{BB962C8B-B14F-4D97-AF65-F5344CB8AC3E}">
        <p14:creationId xmlns:p14="http://schemas.microsoft.com/office/powerpoint/2010/main" val="4119649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76643" y="135775"/>
            <a:ext cx="7959092" cy="970450"/>
          </a:xfrm>
        </p:spPr>
        <p:txBody>
          <a:bodyPr/>
          <a:lstStyle/>
          <a:p>
            <a:pPr eaLnBrk="1" hangingPunct="1"/>
            <a:r>
              <a:rPr lang="en-US" altLang="ko-KR" dirty="0" smtClean="0"/>
              <a:t>Graphs</a:t>
            </a:r>
          </a:p>
        </p:txBody>
      </p:sp>
      <p:sp>
        <p:nvSpPr>
          <p:cNvPr id="5123" name="Rectangle 3"/>
          <p:cNvSpPr>
            <a:spLocks noGrp="1" noChangeArrowheads="1"/>
          </p:cNvSpPr>
          <p:nvPr>
            <p:ph idx="1"/>
          </p:nvPr>
        </p:nvSpPr>
        <p:spPr>
          <a:xfrm>
            <a:off x="838445" y="1106225"/>
            <a:ext cx="7772400" cy="3048000"/>
          </a:xfrm>
        </p:spPr>
        <p:txBody>
          <a:bodyPr>
            <a:normAutofit fontScale="92500" lnSpcReduction="10000"/>
          </a:bodyPr>
          <a:lstStyle/>
          <a:p>
            <a:pPr eaLnBrk="1" hangingPunct="1"/>
            <a:r>
              <a:rPr lang="en-US" altLang="ko-KR" dirty="0" smtClean="0"/>
              <a:t>Examples of ordered collections, where each item may have successors and predecessors :</a:t>
            </a:r>
          </a:p>
          <a:p>
            <a:pPr lvl="1" eaLnBrk="1" hangingPunct="1"/>
            <a:r>
              <a:rPr lang="en-US" altLang="ko-KR" dirty="0" smtClean="0"/>
              <a:t>List : one predecessor, one successor at most</a:t>
            </a:r>
          </a:p>
          <a:p>
            <a:pPr lvl="1" eaLnBrk="1" hangingPunct="1"/>
            <a:r>
              <a:rPr lang="en-US" altLang="ko-KR" dirty="0" smtClean="0"/>
              <a:t>Tree : one predecessor (parent), several successors (children)</a:t>
            </a:r>
          </a:p>
          <a:p>
            <a:pPr lvl="1" eaLnBrk="1" hangingPunct="1"/>
            <a:r>
              <a:rPr lang="en-US" altLang="ko-KR" dirty="0" smtClean="0">
                <a:solidFill>
                  <a:schemeClr val="hlink"/>
                </a:solidFill>
              </a:rPr>
              <a:t>Graph : several predecessors and successors</a:t>
            </a:r>
          </a:p>
          <a:p>
            <a:pPr eaLnBrk="1" hangingPunct="1"/>
            <a:r>
              <a:rPr lang="en-US" altLang="ko-KR" dirty="0" smtClean="0"/>
              <a:t>Graph G = (V, E)</a:t>
            </a:r>
          </a:p>
          <a:p>
            <a:pPr lvl="1" eaLnBrk="1" hangingPunct="1"/>
            <a:r>
              <a:rPr lang="en-US" altLang="ko-KR" dirty="0" smtClean="0"/>
              <a:t>V = { v</a:t>
            </a:r>
            <a:r>
              <a:rPr lang="en-US" altLang="ko-KR" baseline="-25000" dirty="0" smtClean="0"/>
              <a:t>i</a:t>
            </a:r>
            <a:r>
              <a:rPr lang="en-US" altLang="ko-KR" dirty="0" smtClean="0"/>
              <a:t> } : a finite non-empty set of vertices (or nodes)</a:t>
            </a:r>
          </a:p>
          <a:p>
            <a:pPr lvl="1" eaLnBrk="1" hangingPunct="1"/>
            <a:r>
              <a:rPr lang="en-US" altLang="ko-KR" dirty="0" smtClean="0"/>
              <a:t>E = { </a:t>
            </a:r>
            <a:r>
              <a:rPr lang="en-US" altLang="ko-KR" dirty="0" err="1" smtClean="0"/>
              <a:t>e</a:t>
            </a:r>
            <a:r>
              <a:rPr lang="en-US" altLang="ko-KR" baseline="-25000" dirty="0" err="1" smtClean="0"/>
              <a:t>i</a:t>
            </a:r>
            <a:r>
              <a:rPr lang="en-US" altLang="ko-KR" dirty="0" smtClean="0"/>
              <a:t> } :  a finite (possibly empty) set of edges (or arcs)</a:t>
            </a:r>
          </a:p>
          <a:p>
            <a:pPr lvl="2" eaLnBrk="1" hangingPunct="1"/>
            <a:r>
              <a:rPr lang="en-US" altLang="ko-KR" dirty="0" err="1" smtClean="0"/>
              <a:t>e</a:t>
            </a:r>
            <a:r>
              <a:rPr lang="en-US" altLang="ko-KR" baseline="-25000" dirty="0" err="1" smtClean="0"/>
              <a:t>i</a:t>
            </a:r>
            <a:r>
              <a:rPr lang="en-US" altLang="ko-KR" dirty="0" smtClean="0"/>
              <a:t> connects two vertices in V</a:t>
            </a:r>
            <a:endParaRPr lang="ko-KR" altLang="en-US" dirty="0" smtClean="0">
              <a:solidFill>
                <a:schemeClr val="hlink"/>
              </a:solidFill>
            </a:endParaRPr>
          </a:p>
        </p:txBody>
      </p:sp>
      <p:grpSp>
        <p:nvGrpSpPr>
          <p:cNvPr id="24" name="Group 23"/>
          <p:cNvGrpSpPr/>
          <p:nvPr/>
        </p:nvGrpSpPr>
        <p:grpSpPr>
          <a:xfrm>
            <a:off x="2851265" y="4556323"/>
            <a:ext cx="2255093" cy="1697059"/>
            <a:chOff x="3499658" y="4639450"/>
            <a:chExt cx="2255093" cy="1697059"/>
          </a:xfrm>
        </p:grpSpPr>
        <p:sp>
          <p:nvSpPr>
            <p:cNvPr id="2" name="Oval 1"/>
            <p:cNvSpPr/>
            <p:nvPr/>
          </p:nvSpPr>
          <p:spPr>
            <a:xfrm>
              <a:off x="3726659" y="463945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p:cNvSpPr/>
            <p:nvPr/>
          </p:nvSpPr>
          <p:spPr>
            <a:xfrm>
              <a:off x="3499658" y="543193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4402761" y="5215361"/>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p:nvSpPr>
          <p:spPr>
            <a:xfrm>
              <a:off x="4056397" y="591256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p:nvSpPr>
          <p:spPr>
            <a:xfrm>
              <a:off x="5305864" y="5063399"/>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 name="Straight Connector 3"/>
            <p:cNvCxnSpPr>
              <a:stCxn id="2" idx="3"/>
              <a:endCxn id="6" idx="0"/>
            </p:cNvCxnSpPr>
            <p:nvPr/>
          </p:nvCxnSpPr>
          <p:spPr>
            <a:xfrm flipH="1">
              <a:off x="3724102" y="5001313"/>
              <a:ext cx="68295" cy="43061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1"/>
              <a:endCxn id="2" idx="5"/>
            </p:cNvCxnSpPr>
            <p:nvPr/>
          </p:nvCxnSpPr>
          <p:spPr>
            <a:xfrm flipH="1" flipV="1">
              <a:off x="4109808" y="5001313"/>
              <a:ext cx="358691" cy="27613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1"/>
              <a:endCxn id="6" idx="5"/>
            </p:cNvCxnSpPr>
            <p:nvPr/>
          </p:nvCxnSpPr>
          <p:spPr>
            <a:xfrm flipH="1" flipV="1">
              <a:off x="3882807" y="5793793"/>
              <a:ext cx="239328" cy="18085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7"/>
              <a:endCxn id="7" idx="4"/>
            </p:cNvCxnSpPr>
            <p:nvPr/>
          </p:nvCxnSpPr>
          <p:spPr>
            <a:xfrm flipV="1">
              <a:off x="4439546" y="5639310"/>
              <a:ext cx="187659" cy="33533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6"/>
              <a:endCxn id="9" idx="3"/>
            </p:cNvCxnSpPr>
            <p:nvPr/>
          </p:nvCxnSpPr>
          <p:spPr>
            <a:xfrm flipV="1">
              <a:off x="4505284" y="5425262"/>
              <a:ext cx="866318" cy="69927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4240040" y="5829433"/>
            <a:ext cx="1874039" cy="369332"/>
          </a:xfrm>
          <a:prstGeom prst="rect">
            <a:avLst/>
          </a:prstGeom>
          <a:noFill/>
        </p:spPr>
        <p:txBody>
          <a:bodyPr wrap="none" rtlCol="0">
            <a:spAutoFit/>
          </a:bodyPr>
          <a:lstStyle/>
          <a:p>
            <a:r>
              <a:rPr lang="en-US" altLang="ko-KR" dirty="0" err="1" smtClean="0"/>
              <a:t>Unlabeld</a:t>
            </a:r>
            <a:r>
              <a:rPr lang="en-US" altLang="ko-KR" dirty="0" smtClean="0"/>
              <a:t> vertices</a:t>
            </a:r>
            <a:endParaRPr lang="ko-KR" altLang="en-US" dirty="0"/>
          </a:p>
        </p:txBody>
      </p:sp>
      <p:grpSp>
        <p:nvGrpSpPr>
          <p:cNvPr id="28" name="Group 27"/>
          <p:cNvGrpSpPr/>
          <p:nvPr/>
        </p:nvGrpSpPr>
        <p:grpSpPr>
          <a:xfrm>
            <a:off x="5995943" y="4493605"/>
            <a:ext cx="2255093" cy="1697059"/>
            <a:chOff x="3499658" y="4639450"/>
            <a:chExt cx="2255093" cy="1697059"/>
          </a:xfrm>
        </p:grpSpPr>
        <p:sp>
          <p:nvSpPr>
            <p:cNvPr id="29" name="Oval 28"/>
            <p:cNvSpPr/>
            <p:nvPr/>
          </p:nvSpPr>
          <p:spPr>
            <a:xfrm>
              <a:off x="3726659" y="463945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4</a:t>
              </a:r>
              <a:endParaRPr lang="ko-KR" altLang="en-US" dirty="0"/>
            </a:p>
          </p:txBody>
        </p:sp>
        <p:sp>
          <p:nvSpPr>
            <p:cNvPr id="30" name="Oval 29"/>
            <p:cNvSpPr/>
            <p:nvPr/>
          </p:nvSpPr>
          <p:spPr>
            <a:xfrm>
              <a:off x="3499658" y="543193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3</a:t>
              </a:r>
              <a:endParaRPr lang="ko-KR" altLang="en-US" dirty="0"/>
            </a:p>
          </p:txBody>
        </p:sp>
        <p:sp>
          <p:nvSpPr>
            <p:cNvPr id="31" name="Oval 30"/>
            <p:cNvSpPr/>
            <p:nvPr/>
          </p:nvSpPr>
          <p:spPr>
            <a:xfrm>
              <a:off x="4402761" y="5215361"/>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7</a:t>
              </a:r>
              <a:endParaRPr lang="ko-KR" altLang="en-US" dirty="0"/>
            </a:p>
          </p:txBody>
        </p:sp>
        <p:sp>
          <p:nvSpPr>
            <p:cNvPr id="32" name="Oval 31"/>
            <p:cNvSpPr/>
            <p:nvPr/>
          </p:nvSpPr>
          <p:spPr>
            <a:xfrm>
              <a:off x="4056397" y="591256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5</a:t>
              </a:r>
              <a:endParaRPr lang="ko-KR" altLang="en-US" dirty="0"/>
            </a:p>
          </p:txBody>
        </p:sp>
        <p:sp>
          <p:nvSpPr>
            <p:cNvPr id="33" name="Oval 32"/>
            <p:cNvSpPr/>
            <p:nvPr/>
          </p:nvSpPr>
          <p:spPr>
            <a:xfrm>
              <a:off x="5305864" y="5063399"/>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9</a:t>
              </a:r>
              <a:endParaRPr lang="ko-KR" altLang="en-US" dirty="0"/>
            </a:p>
          </p:txBody>
        </p:sp>
        <p:cxnSp>
          <p:nvCxnSpPr>
            <p:cNvPr id="34" name="Straight Connector 33"/>
            <p:cNvCxnSpPr>
              <a:stCxn id="29" idx="3"/>
              <a:endCxn id="30" idx="0"/>
            </p:cNvCxnSpPr>
            <p:nvPr/>
          </p:nvCxnSpPr>
          <p:spPr>
            <a:xfrm flipH="1">
              <a:off x="3724102" y="5001313"/>
              <a:ext cx="68295" cy="43061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1" idx="1"/>
              <a:endCxn id="29" idx="5"/>
            </p:cNvCxnSpPr>
            <p:nvPr/>
          </p:nvCxnSpPr>
          <p:spPr>
            <a:xfrm flipH="1" flipV="1">
              <a:off x="4109808" y="5001313"/>
              <a:ext cx="358691" cy="27613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2" idx="1"/>
              <a:endCxn id="30" idx="5"/>
            </p:cNvCxnSpPr>
            <p:nvPr/>
          </p:nvCxnSpPr>
          <p:spPr>
            <a:xfrm flipH="1" flipV="1">
              <a:off x="3882807" y="5793793"/>
              <a:ext cx="239328" cy="18085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2" idx="7"/>
              <a:endCxn id="31" idx="4"/>
            </p:cNvCxnSpPr>
            <p:nvPr/>
          </p:nvCxnSpPr>
          <p:spPr>
            <a:xfrm flipV="1">
              <a:off x="4439546" y="5639310"/>
              <a:ext cx="187659" cy="33533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2" idx="6"/>
              <a:endCxn id="33" idx="3"/>
            </p:cNvCxnSpPr>
            <p:nvPr/>
          </p:nvCxnSpPr>
          <p:spPr>
            <a:xfrm flipV="1">
              <a:off x="4505284" y="5425262"/>
              <a:ext cx="866318" cy="69927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7279698" y="5817799"/>
            <a:ext cx="1757019" cy="369332"/>
          </a:xfrm>
          <a:prstGeom prst="rect">
            <a:avLst/>
          </a:prstGeom>
          <a:noFill/>
        </p:spPr>
        <p:txBody>
          <a:bodyPr wrap="none" rtlCol="0">
            <a:spAutoFit/>
          </a:bodyPr>
          <a:lstStyle/>
          <a:p>
            <a:r>
              <a:rPr lang="en-US" altLang="ko-KR" dirty="0" smtClean="0"/>
              <a:t>Labeled vertices</a:t>
            </a:r>
            <a:endParaRPr lang="ko-KR" altLang="en-US" dirty="0"/>
          </a:p>
        </p:txBody>
      </p:sp>
      <p:grpSp>
        <p:nvGrpSpPr>
          <p:cNvPr id="40" name="Group 39"/>
          <p:cNvGrpSpPr/>
          <p:nvPr/>
        </p:nvGrpSpPr>
        <p:grpSpPr>
          <a:xfrm>
            <a:off x="8782774" y="4442521"/>
            <a:ext cx="2255093" cy="1697059"/>
            <a:chOff x="3499658" y="4639450"/>
            <a:chExt cx="2255093" cy="1697059"/>
          </a:xfrm>
        </p:grpSpPr>
        <p:sp>
          <p:nvSpPr>
            <p:cNvPr id="41" name="Oval 40"/>
            <p:cNvSpPr/>
            <p:nvPr/>
          </p:nvSpPr>
          <p:spPr>
            <a:xfrm>
              <a:off x="3726659" y="463945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4</a:t>
              </a:r>
              <a:endParaRPr lang="ko-KR" altLang="en-US" dirty="0"/>
            </a:p>
          </p:txBody>
        </p:sp>
        <p:sp>
          <p:nvSpPr>
            <p:cNvPr id="42" name="Oval 41"/>
            <p:cNvSpPr/>
            <p:nvPr/>
          </p:nvSpPr>
          <p:spPr>
            <a:xfrm>
              <a:off x="3499658" y="543193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3</a:t>
              </a:r>
              <a:endParaRPr lang="ko-KR" altLang="en-US" dirty="0"/>
            </a:p>
          </p:txBody>
        </p:sp>
        <p:sp>
          <p:nvSpPr>
            <p:cNvPr id="43" name="Oval 42"/>
            <p:cNvSpPr/>
            <p:nvPr/>
          </p:nvSpPr>
          <p:spPr>
            <a:xfrm>
              <a:off x="4402761" y="5215361"/>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7</a:t>
              </a:r>
              <a:endParaRPr lang="ko-KR" altLang="en-US" dirty="0"/>
            </a:p>
          </p:txBody>
        </p:sp>
        <p:sp>
          <p:nvSpPr>
            <p:cNvPr id="44" name="Oval 43"/>
            <p:cNvSpPr/>
            <p:nvPr/>
          </p:nvSpPr>
          <p:spPr>
            <a:xfrm>
              <a:off x="4056397" y="591256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5</a:t>
              </a:r>
              <a:endParaRPr lang="ko-KR" altLang="en-US" dirty="0"/>
            </a:p>
          </p:txBody>
        </p:sp>
        <p:sp>
          <p:nvSpPr>
            <p:cNvPr id="45" name="Oval 44"/>
            <p:cNvSpPr/>
            <p:nvPr/>
          </p:nvSpPr>
          <p:spPr>
            <a:xfrm>
              <a:off x="5305864" y="5063399"/>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9</a:t>
              </a:r>
              <a:endParaRPr lang="ko-KR" altLang="en-US" dirty="0"/>
            </a:p>
          </p:txBody>
        </p:sp>
        <p:cxnSp>
          <p:nvCxnSpPr>
            <p:cNvPr id="46" name="Straight Connector 45"/>
            <p:cNvCxnSpPr>
              <a:stCxn id="41" idx="3"/>
              <a:endCxn id="42" idx="0"/>
            </p:cNvCxnSpPr>
            <p:nvPr/>
          </p:nvCxnSpPr>
          <p:spPr>
            <a:xfrm flipH="1">
              <a:off x="3724102" y="5001313"/>
              <a:ext cx="68295" cy="43061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3" idx="1"/>
              <a:endCxn id="41" idx="5"/>
            </p:cNvCxnSpPr>
            <p:nvPr/>
          </p:nvCxnSpPr>
          <p:spPr>
            <a:xfrm flipH="1" flipV="1">
              <a:off x="4109808" y="5001313"/>
              <a:ext cx="358691" cy="27613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4" idx="1"/>
              <a:endCxn id="42" idx="5"/>
            </p:cNvCxnSpPr>
            <p:nvPr/>
          </p:nvCxnSpPr>
          <p:spPr>
            <a:xfrm flipH="1" flipV="1">
              <a:off x="3882807" y="5793793"/>
              <a:ext cx="239328" cy="18085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4" idx="7"/>
              <a:endCxn id="43" idx="4"/>
            </p:cNvCxnSpPr>
            <p:nvPr/>
          </p:nvCxnSpPr>
          <p:spPr>
            <a:xfrm flipV="1">
              <a:off x="4439546" y="5639310"/>
              <a:ext cx="187659" cy="33533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4" idx="6"/>
              <a:endCxn id="45" idx="3"/>
            </p:cNvCxnSpPr>
            <p:nvPr/>
          </p:nvCxnSpPr>
          <p:spPr>
            <a:xfrm flipV="1">
              <a:off x="4505284" y="5425262"/>
              <a:ext cx="866318" cy="69927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1" name="TextBox 50"/>
          <p:cNvSpPr txBox="1"/>
          <p:nvPr/>
        </p:nvSpPr>
        <p:spPr>
          <a:xfrm>
            <a:off x="9854138" y="5846933"/>
            <a:ext cx="2197396" cy="646331"/>
          </a:xfrm>
          <a:prstGeom prst="rect">
            <a:avLst/>
          </a:prstGeom>
          <a:noFill/>
        </p:spPr>
        <p:txBody>
          <a:bodyPr wrap="none" rtlCol="0">
            <a:spAutoFit/>
          </a:bodyPr>
          <a:lstStyle/>
          <a:p>
            <a:r>
              <a:rPr lang="en-US" altLang="ko-KR" dirty="0" smtClean="0"/>
              <a:t>Labeled vertices</a:t>
            </a:r>
          </a:p>
          <a:p>
            <a:r>
              <a:rPr lang="en-US" altLang="ko-KR" dirty="0" smtClean="0"/>
              <a:t>And Weighted edges</a:t>
            </a:r>
            <a:endParaRPr lang="ko-KR" altLang="en-US" dirty="0"/>
          </a:p>
        </p:txBody>
      </p:sp>
      <p:sp>
        <p:nvSpPr>
          <p:cNvPr id="25" name="TextBox 24"/>
          <p:cNvSpPr txBox="1"/>
          <p:nvPr/>
        </p:nvSpPr>
        <p:spPr>
          <a:xfrm>
            <a:off x="8793919" y="4845864"/>
            <a:ext cx="301686" cy="369332"/>
          </a:xfrm>
          <a:prstGeom prst="rect">
            <a:avLst/>
          </a:prstGeom>
          <a:noFill/>
        </p:spPr>
        <p:txBody>
          <a:bodyPr wrap="none" rtlCol="0">
            <a:spAutoFit/>
          </a:bodyPr>
          <a:lstStyle/>
          <a:p>
            <a:r>
              <a:rPr lang="en-US" altLang="ko-KR" dirty="0" smtClean="0"/>
              <a:t>3</a:t>
            </a:r>
            <a:endParaRPr lang="ko-KR" altLang="en-US" dirty="0"/>
          </a:p>
        </p:txBody>
      </p:sp>
      <p:sp>
        <p:nvSpPr>
          <p:cNvPr id="53" name="TextBox 52"/>
          <p:cNvSpPr txBox="1"/>
          <p:nvPr/>
        </p:nvSpPr>
        <p:spPr>
          <a:xfrm>
            <a:off x="9486714" y="4670802"/>
            <a:ext cx="301686" cy="369332"/>
          </a:xfrm>
          <a:prstGeom prst="rect">
            <a:avLst/>
          </a:prstGeom>
          <a:noFill/>
        </p:spPr>
        <p:txBody>
          <a:bodyPr wrap="none" rtlCol="0">
            <a:spAutoFit/>
          </a:bodyPr>
          <a:lstStyle/>
          <a:p>
            <a:r>
              <a:rPr lang="en-US" altLang="ko-KR" dirty="0"/>
              <a:t>2</a:t>
            </a:r>
            <a:endParaRPr lang="ko-KR" altLang="en-US" dirty="0"/>
          </a:p>
        </p:txBody>
      </p:sp>
      <p:sp>
        <p:nvSpPr>
          <p:cNvPr id="54" name="TextBox 53"/>
          <p:cNvSpPr txBox="1"/>
          <p:nvPr/>
        </p:nvSpPr>
        <p:spPr>
          <a:xfrm>
            <a:off x="10247921" y="5448467"/>
            <a:ext cx="301686" cy="369332"/>
          </a:xfrm>
          <a:prstGeom prst="rect">
            <a:avLst/>
          </a:prstGeom>
          <a:noFill/>
        </p:spPr>
        <p:txBody>
          <a:bodyPr wrap="none" rtlCol="0">
            <a:spAutoFit/>
          </a:bodyPr>
          <a:lstStyle/>
          <a:p>
            <a:r>
              <a:rPr lang="en-US" altLang="ko-KR" dirty="0"/>
              <a:t>2</a:t>
            </a:r>
            <a:endParaRPr lang="ko-KR" altLang="en-US" dirty="0"/>
          </a:p>
        </p:txBody>
      </p:sp>
      <p:sp>
        <p:nvSpPr>
          <p:cNvPr id="55" name="TextBox 54"/>
          <p:cNvSpPr txBox="1"/>
          <p:nvPr/>
        </p:nvSpPr>
        <p:spPr>
          <a:xfrm>
            <a:off x="9620290" y="5361345"/>
            <a:ext cx="301686" cy="369332"/>
          </a:xfrm>
          <a:prstGeom prst="rect">
            <a:avLst/>
          </a:prstGeom>
          <a:noFill/>
        </p:spPr>
        <p:txBody>
          <a:bodyPr wrap="none" rtlCol="0">
            <a:spAutoFit/>
          </a:bodyPr>
          <a:lstStyle/>
          <a:p>
            <a:r>
              <a:rPr lang="en-US" altLang="ko-KR" dirty="0" smtClean="0"/>
              <a:t>1</a:t>
            </a:r>
            <a:endParaRPr lang="ko-KR" altLang="en-US" dirty="0"/>
          </a:p>
        </p:txBody>
      </p:sp>
      <p:sp>
        <p:nvSpPr>
          <p:cNvPr id="56" name="TextBox 55"/>
          <p:cNvSpPr txBox="1"/>
          <p:nvPr/>
        </p:nvSpPr>
        <p:spPr>
          <a:xfrm>
            <a:off x="9090775" y="5569482"/>
            <a:ext cx="301686" cy="369332"/>
          </a:xfrm>
          <a:prstGeom prst="rect">
            <a:avLst/>
          </a:prstGeom>
          <a:noFill/>
        </p:spPr>
        <p:txBody>
          <a:bodyPr wrap="none" rtlCol="0">
            <a:spAutoFit/>
          </a:bodyPr>
          <a:lstStyle/>
          <a:p>
            <a:r>
              <a:rPr lang="en-US" altLang="ko-KR" dirty="0" smtClean="0"/>
              <a:t>1</a:t>
            </a:r>
            <a:endParaRPr lang="ko-KR" altLang="en-US" dirty="0"/>
          </a:p>
        </p:txBody>
      </p:sp>
    </p:spTree>
    <p:extLst>
      <p:ext uri="{BB962C8B-B14F-4D97-AF65-F5344CB8AC3E}">
        <p14:creationId xmlns:p14="http://schemas.microsoft.com/office/powerpoint/2010/main" val="2530916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a:xfrm>
            <a:off x="505882" y="0"/>
            <a:ext cx="10353762" cy="970450"/>
          </a:xfrm>
        </p:spPr>
        <p:txBody>
          <a:bodyPr/>
          <a:lstStyle/>
          <a:p>
            <a:pPr eaLnBrk="1" hangingPunct="1"/>
            <a:r>
              <a:rPr lang="en-US" altLang="ko-KR" dirty="0" smtClean="0"/>
              <a:t>Graph terminology</a:t>
            </a:r>
          </a:p>
        </p:txBody>
      </p:sp>
      <p:sp>
        <p:nvSpPr>
          <p:cNvPr id="693251" name="Rectangle 3"/>
          <p:cNvSpPr>
            <a:spLocks noGrp="1" noChangeArrowheads="1"/>
          </p:cNvSpPr>
          <p:nvPr>
            <p:ph idx="1"/>
          </p:nvPr>
        </p:nvSpPr>
        <p:spPr>
          <a:xfrm>
            <a:off x="2885056" y="1080250"/>
            <a:ext cx="8476210" cy="2876203"/>
          </a:xfrm>
        </p:spPr>
        <p:txBody>
          <a:bodyPr>
            <a:normAutofit lnSpcReduction="10000"/>
          </a:bodyPr>
          <a:lstStyle/>
          <a:p>
            <a:pPr eaLnBrk="1" hangingPunct="1"/>
            <a:r>
              <a:rPr lang="en-US" altLang="ko-KR" b="1" dirty="0"/>
              <a:t>adjacent</a:t>
            </a:r>
            <a:r>
              <a:rPr lang="en-US" altLang="ko-KR" dirty="0"/>
              <a:t>, </a:t>
            </a:r>
            <a:r>
              <a:rPr lang="en-US" altLang="ko-KR" b="1" dirty="0"/>
              <a:t>neighbor</a:t>
            </a:r>
            <a:r>
              <a:rPr lang="en-US" altLang="ko-KR" dirty="0"/>
              <a:t>, </a:t>
            </a:r>
            <a:r>
              <a:rPr lang="en-US" altLang="ko-KR" b="1" dirty="0"/>
              <a:t>incident</a:t>
            </a:r>
          </a:p>
          <a:p>
            <a:pPr eaLnBrk="1" hangingPunct="1"/>
            <a:r>
              <a:rPr lang="en-US" altLang="ko-KR" b="1" dirty="0"/>
              <a:t>path</a:t>
            </a:r>
            <a:r>
              <a:rPr lang="en-US" altLang="ko-KR" dirty="0"/>
              <a:t> between A and B : a sequence of edges connecting A and B</a:t>
            </a:r>
          </a:p>
          <a:p>
            <a:pPr eaLnBrk="1" hangingPunct="1"/>
            <a:r>
              <a:rPr lang="en-US" altLang="ko-KR" b="1" dirty="0"/>
              <a:t>connected graph</a:t>
            </a:r>
            <a:r>
              <a:rPr lang="en-US" altLang="ko-KR" dirty="0"/>
              <a:t> : path from each to every other vertex</a:t>
            </a:r>
          </a:p>
          <a:p>
            <a:pPr eaLnBrk="1" hangingPunct="1"/>
            <a:r>
              <a:rPr lang="en-US" altLang="ko-KR" b="1" dirty="0"/>
              <a:t>connected component</a:t>
            </a:r>
            <a:r>
              <a:rPr lang="en-US" altLang="ko-KR" dirty="0"/>
              <a:t> : graph subset containing the set of vertices reachable from a vertex and their edges</a:t>
            </a:r>
          </a:p>
          <a:p>
            <a:pPr eaLnBrk="1" hangingPunct="1"/>
            <a:r>
              <a:rPr lang="en-US" altLang="ko-KR" b="1" dirty="0"/>
              <a:t>complete graph</a:t>
            </a:r>
            <a:r>
              <a:rPr lang="en-US" altLang="ko-KR" dirty="0"/>
              <a:t> : edge for every pair of vertices</a:t>
            </a:r>
          </a:p>
          <a:p>
            <a:pPr lvl="1" eaLnBrk="1" hangingPunct="1"/>
            <a:r>
              <a:rPr lang="en-US" altLang="ko-KR" dirty="0"/>
              <a:t>dense graph : close to complete graph    |E| = O(|V|</a:t>
            </a:r>
            <a:r>
              <a:rPr lang="en-US" altLang="ko-KR" baseline="30000" dirty="0"/>
              <a:t>2</a:t>
            </a:r>
            <a:r>
              <a:rPr lang="en-US" altLang="ko-KR" dirty="0"/>
              <a:t>)</a:t>
            </a:r>
          </a:p>
          <a:p>
            <a:pPr lvl="1" eaLnBrk="1" hangingPunct="1"/>
            <a:r>
              <a:rPr lang="en-US" altLang="ko-KR" dirty="0"/>
              <a:t>sparse graph : far from complete graph   |E| = O(|V|)</a:t>
            </a:r>
          </a:p>
        </p:txBody>
      </p:sp>
      <p:grpSp>
        <p:nvGrpSpPr>
          <p:cNvPr id="8" name="Group 7"/>
          <p:cNvGrpSpPr/>
          <p:nvPr/>
        </p:nvGrpSpPr>
        <p:grpSpPr>
          <a:xfrm>
            <a:off x="235222" y="4435416"/>
            <a:ext cx="2255093" cy="1697059"/>
            <a:chOff x="3499658" y="4639450"/>
            <a:chExt cx="2255093" cy="1697059"/>
          </a:xfrm>
        </p:grpSpPr>
        <p:sp>
          <p:nvSpPr>
            <p:cNvPr id="9" name="Oval 8"/>
            <p:cNvSpPr/>
            <p:nvPr/>
          </p:nvSpPr>
          <p:spPr>
            <a:xfrm>
              <a:off x="3726659" y="463945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4</a:t>
              </a:r>
              <a:endParaRPr lang="ko-KR" altLang="en-US" dirty="0"/>
            </a:p>
          </p:txBody>
        </p:sp>
        <p:sp>
          <p:nvSpPr>
            <p:cNvPr id="10" name="Oval 9"/>
            <p:cNvSpPr/>
            <p:nvPr/>
          </p:nvSpPr>
          <p:spPr>
            <a:xfrm>
              <a:off x="3499658" y="543193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3</a:t>
              </a:r>
              <a:endParaRPr lang="ko-KR" altLang="en-US" dirty="0"/>
            </a:p>
          </p:txBody>
        </p:sp>
        <p:sp>
          <p:nvSpPr>
            <p:cNvPr id="11" name="Oval 10"/>
            <p:cNvSpPr/>
            <p:nvPr/>
          </p:nvSpPr>
          <p:spPr>
            <a:xfrm>
              <a:off x="4402761" y="5215361"/>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7</a:t>
              </a:r>
              <a:endParaRPr lang="ko-KR" altLang="en-US" dirty="0"/>
            </a:p>
          </p:txBody>
        </p:sp>
        <p:sp>
          <p:nvSpPr>
            <p:cNvPr id="12" name="Oval 11"/>
            <p:cNvSpPr/>
            <p:nvPr/>
          </p:nvSpPr>
          <p:spPr>
            <a:xfrm>
              <a:off x="4056397" y="591256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5</a:t>
              </a:r>
              <a:endParaRPr lang="ko-KR" altLang="en-US" dirty="0"/>
            </a:p>
          </p:txBody>
        </p:sp>
        <p:sp>
          <p:nvSpPr>
            <p:cNvPr id="13" name="Oval 12"/>
            <p:cNvSpPr/>
            <p:nvPr/>
          </p:nvSpPr>
          <p:spPr>
            <a:xfrm>
              <a:off x="5305864" y="5063399"/>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9</a:t>
              </a:r>
              <a:endParaRPr lang="ko-KR" altLang="en-US" dirty="0"/>
            </a:p>
          </p:txBody>
        </p:sp>
        <p:cxnSp>
          <p:nvCxnSpPr>
            <p:cNvPr id="14" name="Straight Connector 13"/>
            <p:cNvCxnSpPr>
              <a:stCxn id="9" idx="3"/>
              <a:endCxn id="10" idx="0"/>
            </p:cNvCxnSpPr>
            <p:nvPr/>
          </p:nvCxnSpPr>
          <p:spPr>
            <a:xfrm flipH="1">
              <a:off x="3724102" y="5001313"/>
              <a:ext cx="68295" cy="43061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1"/>
              <a:endCxn id="9" idx="5"/>
            </p:cNvCxnSpPr>
            <p:nvPr/>
          </p:nvCxnSpPr>
          <p:spPr>
            <a:xfrm flipH="1" flipV="1">
              <a:off x="4109808" y="5001313"/>
              <a:ext cx="358691" cy="27613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1"/>
              <a:endCxn id="10" idx="5"/>
            </p:cNvCxnSpPr>
            <p:nvPr/>
          </p:nvCxnSpPr>
          <p:spPr>
            <a:xfrm flipH="1" flipV="1">
              <a:off x="3882807" y="5793793"/>
              <a:ext cx="239328" cy="18085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1" idx="4"/>
            </p:cNvCxnSpPr>
            <p:nvPr/>
          </p:nvCxnSpPr>
          <p:spPr>
            <a:xfrm flipV="1">
              <a:off x="4439546" y="5639310"/>
              <a:ext cx="187659" cy="33533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518977" y="5759610"/>
            <a:ext cx="1516762" cy="646331"/>
          </a:xfrm>
          <a:prstGeom prst="rect">
            <a:avLst/>
          </a:prstGeom>
          <a:noFill/>
        </p:spPr>
        <p:txBody>
          <a:bodyPr wrap="none" rtlCol="0">
            <a:spAutoFit/>
          </a:bodyPr>
          <a:lstStyle/>
          <a:p>
            <a:r>
              <a:rPr lang="en-US" altLang="ko-KR" dirty="0" smtClean="0"/>
              <a:t>Disconnected</a:t>
            </a:r>
          </a:p>
          <a:p>
            <a:r>
              <a:rPr lang="en-US" altLang="ko-KR" dirty="0" smtClean="0"/>
              <a:t>Graph</a:t>
            </a:r>
            <a:endParaRPr lang="ko-KR" altLang="en-US" dirty="0"/>
          </a:p>
        </p:txBody>
      </p:sp>
      <p:grpSp>
        <p:nvGrpSpPr>
          <p:cNvPr id="20" name="Group 19"/>
          <p:cNvGrpSpPr/>
          <p:nvPr/>
        </p:nvGrpSpPr>
        <p:grpSpPr>
          <a:xfrm>
            <a:off x="3025386" y="4435416"/>
            <a:ext cx="2255093" cy="1697059"/>
            <a:chOff x="3499658" y="4639450"/>
            <a:chExt cx="2255093" cy="1697059"/>
          </a:xfrm>
        </p:grpSpPr>
        <p:sp>
          <p:nvSpPr>
            <p:cNvPr id="21" name="Oval 20"/>
            <p:cNvSpPr/>
            <p:nvPr/>
          </p:nvSpPr>
          <p:spPr>
            <a:xfrm>
              <a:off x="3726659" y="463945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4</a:t>
              </a:r>
              <a:endParaRPr lang="ko-KR" altLang="en-US" dirty="0"/>
            </a:p>
          </p:txBody>
        </p:sp>
        <p:sp>
          <p:nvSpPr>
            <p:cNvPr id="22" name="Oval 21"/>
            <p:cNvSpPr/>
            <p:nvPr/>
          </p:nvSpPr>
          <p:spPr>
            <a:xfrm>
              <a:off x="3499658" y="543193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3</a:t>
              </a:r>
              <a:endParaRPr lang="ko-KR" altLang="en-US" dirty="0"/>
            </a:p>
          </p:txBody>
        </p:sp>
        <p:sp>
          <p:nvSpPr>
            <p:cNvPr id="23" name="Oval 22"/>
            <p:cNvSpPr/>
            <p:nvPr/>
          </p:nvSpPr>
          <p:spPr>
            <a:xfrm>
              <a:off x="4402761" y="5215361"/>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7</a:t>
              </a:r>
              <a:endParaRPr lang="ko-KR" altLang="en-US" dirty="0"/>
            </a:p>
          </p:txBody>
        </p:sp>
        <p:sp>
          <p:nvSpPr>
            <p:cNvPr id="24" name="Oval 23"/>
            <p:cNvSpPr/>
            <p:nvPr/>
          </p:nvSpPr>
          <p:spPr>
            <a:xfrm>
              <a:off x="4056397" y="591256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5</a:t>
              </a:r>
              <a:endParaRPr lang="ko-KR" altLang="en-US" dirty="0"/>
            </a:p>
          </p:txBody>
        </p:sp>
        <p:sp>
          <p:nvSpPr>
            <p:cNvPr id="25" name="Oval 24"/>
            <p:cNvSpPr/>
            <p:nvPr/>
          </p:nvSpPr>
          <p:spPr>
            <a:xfrm>
              <a:off x="5305864" y="5063399"/>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9</a:t>
              </a:r>
              <a:endParaRPr lang="ko-KR" altLang="en-US" dirty="0"/>
            </a:p>
          </p:txBody>
        </p:sp>
        <p:cxnSp>
          <p:nvCxnSpPr>
            <p:cNvPr id="26" name="Straight Connector 25"/>
            <p:cNvCxnSpPr>
              <a:stCxn id="21" idx="3"/>
              <a:endCxn id="22" idx="0"/>
            </p:cNvCxnSpPr>
            <p:nvPr/>
          </p:nvCxnSpPr>
          <p:spPr>
            <a:xfrm flipH="1">
              <a:off x="3724102" y="5001313"/>
              <a:ext cx="68295" cy="43061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1"/>
              <a:endCxn id="21" idx="5"/>
            </p:cNvCxnSpPr>
            <p:nvPr/>
          </p:nvCxnSpPr>
          <p:spPr>
            <a:xfrm flipH="1" flipV="1">
              <a:off x="4109808" y="5001313"/>
              <a:ext cx="358691" cy="27613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4" idx="1"/>
              <a:endCxn id="22" idx="5"/>
            </p:cNvCxnSpPr>
            <p:nvPr/>
          </p:nvCxnSpPr>
          <p:spPr>
            <a:xfrm flipH="1" flipV="1">
              <a:off x="3882807" y="5793793"/>
              <a:ext cx="239328" cy="18085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4" idx="7"/>
              <a:endCxn id="23" idx="4"/>
            </p:cNvCxnSpPr>
            <p:nvPr/>
          </p:nvCxnSpPr>
          <p:spPr>
            <a:xfrm flipV="1">
              <a:off x="4439546" y="5639310"/>
              <a:ext cx="187659" cy="33533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4" idx="6"/>
              <a:endCxn id="25" idx="3"/>
            </p:cNvCxnSpPr>
            <p:nvPr/>
          </p:nvCxnSpPr>
          <p:spPr>
            <a:xfrm flipV="1">
              <a:off x="4505284" y="5425262"/>
              <a:ext cx="866318" cy="69927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4309141" y="5759610"/>
            <a:ext cx="1239442" cy="646331"/>
          </a:xfrm>
          <a:prstGeom prst="rect">
            <a:avLst/>
          </a:prstGeom>
          <a:noFill/>
        </p:spPr>
        <p:txBody>
          <a:bodyPr wrap="none" rtlCol="0">
            <a:spAutoFit/>
          </a:bodyPr>
          <a:lstStyle/>
          <a:p>
            <a:r>
              <a:rPr lang="en-US" altLang="ko-KR" dirty="0" smtClean="0"/>
              <a:t>Connected</a:t>
            </a:r>
          </a:p>
          <a:p>
            <a:r>
              <a:rPr lang="en-US" altLang="ko-KR" dirty="0" smtClean="0"/>
              <a:t>Graph</a:t>
            </a:r>
            <a:endParaRPr lang="ko-KR" altLang="en-US" dirty="0"/>
          </a:p>
        </p:txBody>
      </p:sp>
      <p:grpSp>
        <p:nvGrpSpPr>
          <p:cNvPr id="32" name="Group 31"/>
          <p:cNvGrpSpPr/>
          <p:nvPr/>
        </p:nvGrpSpPr>
        <p:grpSpPr>
          <a:xfrm>
            <a:off x="6003416" y="4434784"/>
            <a:ext cx="2255093" cy="1697059"/>
            <a:chOff x="3499658" y="4639450"/>
            <a:chExt cx="2255093" cy="1697059"/>
          </a:xfrm>
        </p:grpSpPr>
        <p:sp>
          <p:nvSpPr>
            <p:cNvPr id="33" name="Oval 32"/>
            <p:cNvSpPr/>
            <p:nvPr/>
          </p:nvSpPr>
          <p:spPr>
            <a:xfrm>
              <a:off x="3726659" y="463945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4</a:t>
              </a:r>
              <a:endParaRPr lang="ko-KR" altLang="en-US" dirty="0"/>
            </a:p>
          </p:txBody>
        </p:sp>
        <p:sp>
          <p:nvSpPr>
            <p:cNvPr id="34" name="Oval 33"/>
            <p:cNvSpPr/>
            <p:nvPr/>
          </p:nvSpPr>
          <p:spPr>
            <a:xfrm>
              <a:off x="3499658" y="543193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3</a:t>
              </a:r>
              <a:endParaRPr lang="ko-KR" altLang="en-US" dirty="0"/>
            </a:p>
          </p:txBody>
        </p:sp>
        <p:sp>
          <p:nvSpPr>
            <p:cNvPr id="35" name="Oval 34"/>
            <p:cNvSpPr/>
            <p:nvPr/>
          </p:nvSpPr>
          <p:spPr>
            <a:xfrm>
              <a:off x="4402761" y="5215361"/>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7</a:t>
              </a:r>
              <a:endParaRPr lang="ko-KR" altLang="en-US" dirty="0"/>
            </a:p>
          </p:txBody>
        </p:sp>
        <p:sp>
          <p:nvSpPr>
            <p:cNvPr id="36" name="Oval 35"/>
            <p:cNvSpPr/>
            <p:nvPr/>
          </p:nvSpPr>
          <p:spPr>
            <a:xfrm>
              <a:off x="4056397" y="591256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5</a:t>
              </a:r>
              <a:endParaRPr lang="ko-KR" altLang="en-US" dirty="0"/>
            </a:p>
          </p:txBody>
        </p:sp>
        <p:sp>
          <p:nvSpPr>
            <p:cNvPr id="37" name="Oval 36"/>
            <p:cNvSpPr/>
            <p:nvPr/>
          </p:nvSpPr>
          <p:spPr>
            <a:xfrm>
              <a:off x="5305864" y="5063399"/>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9</a:t>
              </a:r>
              <a:endParaRPr lang="ko-KR" altLang="en-US" dirty="0"/>
            </a:p>
          </p:txBody>
        </p:sp>
        <p:cxnSp>
          <p:nvCxnSpPr>
            <p:cNvPr id="38" name="Straight Connector 37"/>
            <p:cNvCxnSpPr>
              <a:stCxn id="33" idx="3"/>
              <a:endCxn id="34" idx="0"/>
            </p:cNvCxnSpPr>
            <p:nvPr/>
          </p:nvCxnSpPr>
          <p:spPr>
            <a:xfrm flipH="1">
              <a:off x="3724102" y="5001313"/>
              <a:ext cx="68295" cy="43061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5" idx="1"/>
              <a:endCxn id="33" idx="5"/>
            </p:cNvCxnSpPr>
            <p:nvPr/>
          </p:nvCxnSpPr>
          <p:spPr>
            <a:xfrm flipH="1" flipV="1">
              <a:off x="4109808" y="5001313"/>
              <a:ext cx="358691" cy="27613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6" idx="1"/>
              <a:endCxn id="34" idx="5"/>
            </p:cNvCxnSpPr>
            <p:nvPr/>
          </p:nvCxnSpPr>
          <p:spPr>
            <a:xfrm flipH="1" flipV="1">
              <a:off x="3882807" y="5793793"/>
              <a:ext cx="239328" cy="18085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6" idx="7"/>
              <a:endCxn id="35" idx="4"/>
            </p:cNvCxnSpPr>
            <p:nvPr/>
          </p:nvCxnSpPr>
          <p:spPr>
            <a:xfrm flipV="1">
              <a:off x="4439546" y="5639310"/>
              <a:ext cx="187659" cy="33533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5815550" y="4225185"/>
            <a:ext cx="1626017" cy="212574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TextBox 42"/>
          <p:cNvSpPr txBox="1"/>
          <p:nvPr/>
        </p:nvSpPr>
        <p:spPr>
          <a:xfrm>
            <a:off x="7507146" y="5769980"/>
            <a:ext cx="1346844" cy="646331"/>
          </a:xfrm>
          <a:prstGeom prst="rect">
            <a:avLst/>
          </a:prstGeom>
          <a:noFill/>
        </p:spPr>
        <p:txBody>
          <a:bodyPr wrap="none" rtlCol="0">
            <a:spAutoFit/>
          </a:bodyPr>
          <a:lstStyle/>
          <a:p>
            <a:r>
              <a:rPr lang="en-US" altLang="ko-KR" dirty="0" smtClean="0"/>
              <a:t>Connected</a:t>
            </a:r>
          </a:p>
          <a:p>
            <a:r>
              <a:rPr lang="en-US" altLang="ko-KR" dirty="0" smtClean="0"/>
              <a:t>Component</a:t>
            </a:r>
            <a:endParaRPr lang="ko-KR" altLang="en-US" dirty="0"/>
          </a:p>
        </p:txBody>
      </p:sp>
      <p:grpSp>
        <p:nvGrpSpPr>
          <p:cNvPr id="44" name="Group 43"/>
          <p:cNvGrpSpPr/>
          <p:nvPr/>
        </p:nvGrpSpPr>
        <p:grpSpPr>
          <a:xfrm>
            <a:off x="8952156" y="4379366"/>
            <a:ext cx="2255093" cy="1697059"/>
            <a:chOff x="3499658" y="4639450"/>
            <a:chExt cx="2255093" cy="1697059"/>
          </a:xfrm>
        </p:grpSpPr>
        <p:sp>
          <p:nvSpPr>
            <p:cNvPr id="45" name="Oval 44"/>
            <p:cNvSpPr/>
            <p:nvPr/>
          </p:nvSpPr>
          <p:spPr>
            <a:xfrm>
              <a:off x="3726659" y="463945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4</a:t>
              </a:r>
              <a:endParaRPr lang="ko-KR" altLang="en-US" dirty="0"/>
            </a:p>
          </p:txBody>
        </p:sp>
        <p:sp>
          <p:nvSpPr>
            <p:cNvPr id="46" name="Oval 45"/>
            <p:cNvSpPr/>
            <p:nvPr/>
          </p:nvSpPr>
          <p:spPr>
            <a:xfrm>
              <a:off x="3499658" y="543193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3</a:t>
              </a:r>
              <a:endParaRPr lang="ko-KR" altLang="en-US" dirty="0"/>
            </a:p>
          </p:txBody>
        </p:sp>
        <p:sp>
          <p:nvSpPr>
            <p:cNvPr id="47" name="Oval 46"/>
            <p:cNvSpPr/>
            <p:nvPr/>
          </p:nvSpPr>
          <p:spPr>
            <a:xfrm>
              <a:off x="4402761" y="5215361"/>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7</a:t>
              </a:r>
              <a:endParaRPr lang="ko-KR" altLang="en-US" dirty="0"/>
            </a:p>
          </p:txBody>
        </p:sp>
        <p:sp>
          <p:nvSpPr>
            <p:cNvPr id="48" name="Oval 47"/>
            <p:cNvSpPr/>
            <p:nvPr/>
          </p:nvSpPr>
          <p:spPr>
            <a:xfrm>
              <a:off x="4056397" y="591256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5</a:t>
              </a:r>
              <a:endParaRPr lang="ko-KR" altLang="en-US" dirty="0"/>
            </a:p>
          </p:txBody>
        </p:sp>
        <p:sp>
          <p:nvSpPr>
            <p:cNvPr id="49" name="Oval 48"/>
            <p:cNvSpPr/>
            <p:nvPr/>
          </p:nvSpPr>
          <p:spPr>
            <a:xfrm>
              <a:off x="5305864" y="5063399"/>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9</a:t>
              </a:r>
              <a:endParaRPr lang="ko-KR" altLang="en-US" dirty="0"/>
            </a:p>
          </p:txBody>
        </p:sp>
        <p:cxnSp>
          <p:nvCxnSpPr>
            <p:cNvPr id="50" name="Straight Connector 49"/>
            <p:cNvCxnSpPr>
              <a:stCxn id="45" idx="3"/>
              <a:endCxn id="46" idx="0"/>
            </p:cNvCxnSpPr>
            <p:nvPr/>
          </p:nvCxnSpPr>
          <p:spPr>
            <a:xfrm flipH="1">
              <a:off x="3724102" y="5001313"/>
              <a:ext cx="68295" cy="43061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7" idx="1"/>
              <a:endCxn id="45" idx="5"/>
            </p:cNvCxnSpPr>
            <p:nvPr/>
          </p:nvCxnSpPr>
          <p:spPr>
            <a:xfrm flipH="1" flipV="1">
              <a:off x="4109808" y="5001313"/>
              <a:ext cx="358691" cy="27613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8" idx="1"/>
              <a:endCxn id="46" idx="5"/>
            </p:cNvCxnSpPr>
            <p:nvPr/>
          </p:nvCxnSpPr>
          <p:spPr>
            <a:xfrm flipH="1" flipV="1">
              <a:off x="3882807" y="5793793"/>
              <a:ext cx="239328" cy="18085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8" idx="7"/>
              <a:endCxn id="47" idx="4"/>
            </p:cNvCxnSpPr>
            <p:nvPr/>
          </p:nvCxnSpPr>
          <p:spPr>
            <a:xfrm flipV="1">
              <a:off x="4439546" y="5639310"/>
              <a:ext cx="187659" cy="33533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4" name="Straight Connector 53"/>
          <p:cNvCxnSpPr>
            <a:stCxn id="47" idx="2"/>
            <a:endCxn id="46" idx="6"/>
          </p:cNvCxnSpPr>
          <p:nvPr/>
        </p:nvCxnSpPr>
        <p:spPr>
          <a:xfrm flipH="1">
            <a:off x="9401043" y="5167252"/>
            <a:ext cx="454216" cy="216569"/>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8" idx="0"/>
            <a:endCxn id="45" idx="4"/>
          </p:cNvCxnSpPr>
          <p:nvPr/>
        </p:nvCxnSpPr>
        <p:spPr>
          <a:xfrm flipH="1" flipV="1">
            <a:off x="9403601" y="4803315"/>
            <a:ext cx="329738" cy="849161"/>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9" idx="1"/>
            <a:endCxn id="45" idx="6"/>
          </p:cNvCxnSpPr>
          <p:nvPr/>
        </p:nvCxnSpPr>
        <p:spPr>
          <a:xfrm flipH="1" flipV="1">
            <a:off x="9628044" y="4591341"/>
            <a:ext cx="1196056" cy="27406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49" idx="4"/>
            <a:endCxn id="48" idx="6"/>
          </p:cNvCxnSpPr>
          <p:nvPr/>
        </p:nvCxnSpPr>
        <p:spPr>
          <a:xfrm flipH="1">
            <a:off x="9957782" y="5227264"/>
            <a:ext cx="1025024" cy="63718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49" idx="2"/>
            <a:endCxn id="47" idx="6"/>
          </p:cNvCxnSpPr>
          <p:nvPr/>
        </p:nvCxnSpPr>
        <p:spPr>
          <a:xfrm flipH="1">
            <a:off x="10304146" y="5015290"/>
            <a:ext cx="454216" cy="15196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61" name="Freeform 60"/>
          <p:cNvSpPr/>
          <p:nvPr/>
        </p:nvSpPr>
        <p:spPr>
          <a:xfrm>
            <a:off x="9368444" y="4814111"/>
            <a:ext cx="1413163" cy="422907"/>
          </a:xfrm>
          <a:custGeom>
            <a:avLst/>
            <a:gdLst>
              <a:gd name="connsiteX0" fmla="*/ 0 w 1413163"/>
              <a:gd name="connsiteY0" fmla="*/ 422907 h 422907"/>
              <a:gd name="connsiteX1" fmla="*/ 465512 w 1413163"/>
              <a:gd name="connsiteY1" fmla="*/ 15584 h 422907"/>
              <a:gd name="connsiteX2" fmla="*/ 1413163 w 1413163"/>
              <a:gd name="connsiteY2" fmla="*/ 123649 h 422907"/>
            </a:gdLst>
            <a:ahLst/>
            <a:cxnLst>
              <a:cxn ang="0">
                <a:pos x="connsiteX0" y="connsiteY0"/>
              </a:cxn>
              <a:cxn ang="0">
                <a:pos x="connsiteX1" y="connsiteY1"/>
              </a:cxn>
              <a:cxn ang="0">
                <a:pos x="connsiteX2" y="connsiteY2"/>
              </a:cxn>
            </a:cxnLst>
            <a:rect l="l" t="t" r="r" b="b"/>
            <a:pathLst>
              <a:path w="1413163" h="422907">
                <a:moveTo>
                  <a:pt x="0" y="422907"/>
                </a:moveTo>
                <a:cubicBezTo>
                  <a:pt x="114992" y="244183"/>
                  <a:pt x="229985" y="65460"/>
                  <a:pt x="465512" y="15584"/>
                </a:cubicBezTo>
                <a:cubicBezTo>
                  <a:pt x="701039" y="-34292"/>
                  <a:pt x="1057101" y="44678"/>
                  <a:pt x="1413163" y="123649"/>
                </a:cubicBezTo>
              </a:path>
            </a:pathLst>
          </a:cu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1" name="TextBox 70"/>
          <p:cNvSpPr txBox="1"/>
          <p:nvPr/>
        </p:nvSpPr>
        <p:spPr>
          <a:xfrm>
            <a:off x="10322273" y="5753259"/>
            <a:ext cx="1136850" cy="646331"/>
          </a:xfrm>
          <a:prstGeom prst="rect">
            <a:avLst/>
          </a:prstGeom>
          <a:noFill/>
        </p:spPr>
        <p:txBody>
          <a:bodyPr wrap="none" rtlCol="0">
            <a:spAutoFit/>
          </a:bodyPr>
          <a:lstStyle/>
          <a:p>
            <a:r>
              <a:rPr lang="en-US" altLang="ko-KR" dirty="0" smtClean="0"/>
              <a:t>Complete</a:t>
            </a:r>
          </a:p>
          <a:p>
            <a:r>
              <a:rPr lang="en-US" altLang="ko-KR" dirty="0" smtClean="0"/>
              <a:t>Graph</a:t>
            </a:r>
            <a:endParaRPr lang="ko-KR" altLang="en-US" dirty="0"/>
          </a:p>
        </p:txBody>
      </p:sp>
      <p:sp>
        <p:nvSpPr>
          <p:cNvPr id="73" name="Rectangular Callout 72"/>
          <p:cNvSpPr/>
          <p:nvPr/>
        </p:nvSpPr>
        <p:spPr>
          <a:xfrm>
            <a:off x="684109" y="3422475"/>
            <a:ext cx="2067404" cy="644410"/>
          </a:xfrm>
          <a:prstGeom prst="wedgeRectCallout">
            <a:avLst>
              <a:gd name="adj1" fmla="val -13194"/>
              <a:gd name="adj2" fmla="val 188917"/>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Adjacent vertex</a:t>
            </a:r>
            <a:r>
              <a:rPr lang="ko-KR" altLang="en-US" dirty="0"/>
              <a:t> </a:t>
            </a:r>
            <a:r>
              <a:rPr lang="en-US" altLang="ko-KR" dirty="0"/>
              <a:t>or Neighbor</a:t>
            </a:r>
          </a:p>
        </p:txBody>
      </p:sp>
      <p:sp>
        <p:nvSpPr>
          <p:cNvPr id="64" name="Rectangular Callout 63"/>
          <p:cNvSpPr/>
          <p:nvPr/>
        </p:nvSpPr>
        <p:spPr>
          <a:xfrm>
            <a:off x="684109" y="3420515"/>
            <a:ext cx="2067404" cy="644410"/>
          </a:xfrm>
          <a:prstGeom prst="wedgeRectCallout">
            <a:avLst>
              <a:gd name="adj1" fmla="val -42144"/>
              <a:gd name="adj2" fmla="val 97329"/>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Adjacent vertex</a:t>
            </a:r>
            <a:r>
              <a:rPr lang="ko-KR" altLang="en-US" dirty="0"/>
              <a:t> </a:t>
            </a:r>
            <a:r>
              <a:rPr lang="en-US" altLang="ko-KR" dirty="0"/>
              <a:t>or Neighbor</a:t>
            </a:r>
          </a:p>
        </p:txBody>
      </p:sp>
    </p:spTree>
    <p:extLst>
      <p:ext uri="{BB962C8B-B14F-4D97-AF65-F5344CB8AC3E}">
        <p14:creationId xmlns:p14="http://schemas.microsoft.com/office/powerpoint/2010/main" val="878078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3004418" y="1439679"/>
            <a:ext cx="7965831" cy="2292350"/>
          </a:xfrm>
        </p:spPr>
        <p:txBody>
          <a:bodyPr>
            <a:normAutofit fontScale="92500"/>
          </a:bodyPr>
          <a:lstStyle/>
          <a:p>
            <a:pPr eaLnBrk="1" hangingPunct="1"/>
            <a:r>
              <a:rPr lang="en-US" altLang="ko-KR" b="1" dirty="0"/>
              <a:t>Cycle</a:t>
            </a:r>
            <a:r>
              <a:rPr lang="en-US" altLang="ko-KR" dirty="0"/>
              <a:t> : a path starting from a node and ending the node itself</a:t>
            </a:r>
          </a:p>
          <a:p>
            <a:pPr eaLnBrk="1" hangingPunct="1"/>
            <a:r>
              <a:rPr lang="en-US" altLang="ko-KR" b="1" dirty="0"/>
              <a:t>Directed edge</a:t>
            </a:r>
            <a:r>
              <a:rPr lang="en-US" altLang="ko-KR" dirty="0"/>
              <a:t> : an edge with direction (source and destination)</a:t>
            </a:r>
          </a:p>
          <a:p>
            <a:pPr eaLnBrk="1" hangingPunct="1"/>
            <a:r>
              <a:rPr lang="en-US" altLang="ko-KR" b="1" dirty="0"/>
              <a:t>Digraph</a:t>
            </a:r>
            <a:r>
              <a:rPr lang="en-US" altLang="ko-KR" dirty="0"/>
              <a:t> : Directed graph.</a:t>
            </a:r>
          </a:p>
          <a:p>
            <a:pPr lvl="1" eaLnBrk="1" hangingPunct="1"/>
            <a:r>
              <a:rPr lang="en-US" altLang="ko-KR" dirty="0"/>
              <a:t>Graph with directed edges</a:t>
            </a:r>
          </a:p>
          <a:p>
            <a:pPr eaLnBrk="1" hangingPunct="1"/>
            <a:r>
              <a:rPr lang="en-US" altLang="ko-KR" b="1" dirty="0"/>
              <a:t>DAG</a:t>
            </a:r>
            <a:r>
              <a:rPr lang="en-US" altLang="ko-KR" dirty="0"/>
              <a:t> : Directed Acyclic Graph</a:t>
            </a:r>
          </a:p>
          <a:p>
            <a:pPr lvl="1" eaLnBrk="1" hangingPunct="1"/>
            <a:r>
              <a:rPr lang="en-US" altLang="ko-KR" dirty="0"/>
              <a:t>Directed graph without cycle</a:t>
            </a:r>
          </a:p>
        </p:txBody>
      </p:sp>
      <p:grpSp>
        <p:nvGrpSpPr>
          <p:cNvPr id="8" name="Group 7"/>
          <p:cNvGrpSpPr/>
          <p:nvPr/>
        </p:nvGrpSpPr>
        <p:grpSpPr>
          <a:xfrm>
            <a:off x="809731" y="4345522"/>
            <a:ext cx="2255093" cy="1697059"/>
            <a:chOff x="3499658" y="4639450"/>
            <a:chExt cx="2255093" cy="1697059"/>
          </a:xfrm>
        </p:grpSpPr>
        <p:sp>
          <p:nvSpPr>
            <p:cNvPr id="9" name="Oval 8"/>
            <p:cNvSpPr/>
            <p:nvPr/>
          </p:nvSpPr>
          <p:spPr>
            <a:xfrm>
              <a:off x="3726659" y="463945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4</a:t>
              </a:r>
              <a:endParaRPr lang="ko-KR" altLang="en-US" dirty="0"/>
            </a:p>
          </p:txBody>
        </p:sp>
        <p:sp>
          <p:nvSpPr>
            <p:cNvPr id="10" name="Oval 9"/>
            <p:cNvSpPr/>
            <p:nvPr/>
          </p:nvSpPr>
          <p:spPr>
            <a:xfrm>
              <a:off x="3499658" y="543193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3</a:t>
              </a:r>
              <a:endParaRPr lang="ko-KR" altLang="en-US" dirty="0"/>
            </a:p>
          </p:txBody>
        </p:sp>
        <p:sp>
          <p:nvSpPr>
            <p:cNvPr id="11" name="Oval 10"/>
            <p:cNvSpPr/>
            <p:nvPr/>
          </p:nvSpPr>
          <p:spPr>
            <a:xfrm>
              <a:off x="4402761" y="5215361"/>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7</a:t>
              </a:r>
              <a:endParaRPr lang="ko-KR" altLang="en-US" dirty="0"/>
            </a:p>
          </p:txBody>
        </p:sp>
        <p:sp>
          <p:nvSpPr>
            <p:cNvPr id="12" name="Oval 11"/>
            <p:cNvSpPr/>
            <p:nvPr/>
          </p:nvSpPr>
          <p:spPr>
            <a:xfrm>
              <a:off x="4056397" y="591256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5</a:t>
              </a:r>
              <a:endParaRPr lang="ko-KR" altLang="en-US" dirty="0"/>
            </a:p>
          </p:txBody>
        </p:sp>
        <p:sp>
          <p:nvSpPr>
            <p:cNvPr id="13" name="Oval 12"/>
            <p:cNvSpPr/>
            <p:nvPr/>
          </p:nvSpPr>
          <p:spPr>
            <a:xfrm>
              <a:off x="5305864" y="5063399"/>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9</a:t>
              </a:r>
              <a:endParaRPr lang="ko-KR" altLang="en-US" dirty="0"/>
            </a:p>
          </p:txBody>
        </p:sp>
        <p:cxnSp>
          <p:nvCxnSpPr>
            <p:cNvPr id="14" name="Straight Connector 13"/>
            <p:cNvCxnSpPr>
              <a:stCxn id="9" idx="3"/>
              <a:endCxn id="10" idx="0"/>
            </p:cNvCxnSpPr>
            <p:nvPr/>
          </p:nvCxnSpPr>
          <p:spPr>
            <a:xfrm flipH="1">
              <a:off x="3724102" y="5001313"/>
              <a:ext cx="68295" cy="43061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1"/>
              <a:endCxn id="9" idx="5"/>
            </p:cNvCxnSpPr>
            <p:nvPr/>
          </p:nvCxnSpPr>
          <p:spPr>
            <a:xfrm flipH="1" flipV="1">
              <a:off x="4109808" y="5001313"/>
              <a:ext cx="358691" cy="27613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1"/>
              <a:endCxn id="10" idx="5"/>
            </p:cNvCxnSpPr>
            <p:nvPr/>
          </p:nvCxnSpPr>
          <p:spPr>
            <a:xfrm flipH="1" flipV="1">
              <a:off x="3882807" y="5793793"/>
              <a:ext cx="239328" cy="180853"/>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1" idx="4"/>
            </p:cNvCxnSpPr>
            <p:nvPr/>
          </p:nvCxnSpPr>
          <p:spPr>
            <a:xfrm flipV="1">
              <a:off x="4439546" y="5639310"/>
              <a:ext cx="187659" cy="335336"/>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2" idx="6"/>
              <a:endCxn id="13" idx="3"/>
            </p:cNvCxnSpPr>
            <p:nvPr/>
          </p:nvCxnSpPr>
          <p:spPr>
            <a:xfrm flipV="1">
              <a:off x="4505284" y="5425262"/>
              <a:ext cx="866318" cy="69927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2161721" y="5717342"/>
            <a:ext cx="734240" cy="369332"/>
          </a:xfrm>
          <a:prstGeom prst="rect">
            <a:avLst/>
          </a:prstGeom>
          <a:noFill/>
        </p:spPr>
        <p:txBody>
          <a:bodyPr wrap="none" rtlCol="0">
            <a:spAutoFit/>
          </a:bodyPr>
          <a:lstStyle/>
          <a:p>
            <a:r>
              <a:rPr lang="en-US" altLang="ko-KR" dirty="0" smtClean="0"/>
              <a:t>Cycle</a:t>
            </a:r>
            <a:endParaRPr lang="ko-KR" altLang="en-US" dirty="0"/>
          </a:p>
        </p:txBody>
      </p:sp>
      <p:grpSp>
        <p:nvGrpSpPr>
          <p:cNvPr id="20" name="Group 19"/>
          <p:cNvGrpSpPr/>
          <p:nvPr/>
        </p:nvGrpSpPr>
        <p:grpSpPr>
          <a:xfrm>
            <a:off x="3519040" y="4327649"/>
            <a:ext cx="2255093" cy="1697059"/>
            <a:chOff x="3499658" y="4639450"/>
            <a:chExt cx="2255093" cy="1697059"/>
          </a:xfrm>
        </p:grpSpPr>
        <p:sp>
          <p:nvSpPr>
            <p:cNvPr id="21" name="Oval 20"/>
            <p:cNvSpPr/>
            <p:nvPr/>
          </p:nvSpPr>
          <p:spPr>
            <a:xfrm>
              <a:off x="3726659" y="463945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4</a:t>
              </a:r>
              <a:endParaRPr lang="ko-KR" altLang="en-US" dirty="0"/>
            </a:p>
          </p:txBody>
        </p:sp>
        <p:sp>
          <p:nvSpPr>
            <p:cNvPr id="22" name="Oval 21"/>
            <p:cNvSpPr/>
            <p:nvPr/>
          </p:nvSpPr>
          <p:spPr>
            <a:xfrm>
              <a:off x="3499658" y="543193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3</a:t>
              </a:r>
              <a:endParaRPr lang="ko-KR" altLang="en-US" dirty="0"/>
            </a:p>
          </p:txBody>
        </p:sp>
        <p:sp>
          <p:nvSpPr>
            <p:cNvPr id="23" name="Oval 22"/>
            <p:cNvSpPr/>
            <p:nvPr/>
          </p:nvSpPr>
          <p:spPr>
            <a:xfrm>
              <a:off x="4402761" y="5215361"/>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7</a:t>
              </a:r>
              <a:endParaRPr lang="ko-KR" altLang="en-US" dirty="0"/>
            </a:p>
          </p:txBody>
        </p:sp>
        <p:sp>
          <p:nvSpPr>
            <p:cNvPr id="24" name="Oval 23"/>
            <p:cNvSpPr/>
            <p:nvPr/>
          </p:nvSpPr>
          <p:spPr>
            <a:xfrm>
              <a:off x="4056397" y="591256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5</a:t>
              </a:r>
              <a:endParaRPr lang="ko-KR" altLang="en-US" dirty="0"/>
            </a:p>
          </p:txBody>
        </p:sp>
        <p:sp>
          <p:nvSpPr>
            <p:cNvPr id="25" name="Oval 24"/>
            <p:cNvSpPr/>
            <p:nvPr/>
          </p:nvSpPr>
          <p:spPr>
            <a:xfrm>
              <a:off x="5305864" y="5063399"/>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9</a:t>
              </a:r>
              <a:endParaRPr lang="ko-KR" altLang="en-US" dirty="0"/>
            </a:p>
          </p:txBody>
        </p:sp>
        <p:cxnSp>
          <p:nvCxnSpPr>
            <p:cNvPr id="26" name="Straight Connector 25"/>
            <p:cNvCxnSpPr>
              <a:stCxn id="21" idx="3"/>
              <a:endCxn id="22" idx="0"/>
            </p:cNvCxnSpPr>
            <p:nvPr/>
          </p:nvCxnSpPr>
          <p:spPr>
            <a:xfrm flipH="1">
              <a:off x="3724102" y="5001313"/>
              <a:ext cx="68295" cy="430617"/>
            </a:xfrm>
            <a:prstGeom prst="line">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1"/>
              <a:endCxn id="21" idx="5"/>
            </p:cNvCxnSpPr>
            <p:nvPr/>
          </p:nvCxnSpPr>
          <p:spPr>
            <a:xfrm flipH="1" flipV="1">
              <a:off x="4109808" y="5001313"/>
              <a:ext cx="358691" cy="276134"/>
            </a:xfrm>
            <a:prstGeom prst="line">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4" idx="1"/>
              <a:endCxn id="22" idx="5"/>
            </p:cNvCxnSpPr>
            <p:nvPr/>
          </p:nvCxnSpPr>
          <p:spPr>
            <a:xfrm flipH="1" flipV="1">
              <a:off x="3882807" y="5793793"/>
              <a:ext cx="239328" cy="180853"/>
            </a:xfrm>
            <a:prstGeom prst="line">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4" idx="7"/>
              <a:endCxn id="23" idx="4"/>
            </p:cNvCxnSpPr>
            <p:nvPr/>
          </p:nvCxnSpPr>
          <p:spPr>
            <a:xfrm flipV="1">
              <a:off x="4439546" y="5639310"/>
              <a:ext cx="187659" cy="335336"/>
            </a:xfrm>
            <a:prstGeom prst="line">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4" idx="6"/>
              <a:endCxn id="25" idx="3"/>
            </p:cNvCxnSpPr>
            <p:nvPr/>
          </p:nvCxnSpPr>
          <p:spPr>
            <a:xfrm flipV="1">
              <a:off x="4505284" y="5425262"/>
              <a:ext cx="866318" cy="699273"/>
            </a:xfrm>
            <a:prstGeom prst="line">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4674648" y="5629591"/>
            <a:ext cx="1721946" cy="646331"/>
          </a:xfrm>
          <a:prstGeom prst="rect">
            <a:avLst/>
          </a:prstGeom>
          <a:noFill/>
        </p:spPr>
        <p:txBody>
          <a:bodyPr wrap="none" rtlCol="0">
            <a:spAutoFit/>
          </a:bodyPr>
          <a:lstStyle/>
          <a:p>
            <a:r>
              <a:rPr lang="en-US" altLang="ko-KR" dirty="0" smtClean="0"/>
              <a:t>Directed Graph</a:t>
            </a:r>
          </a:p>
          <a:p>
            <a:r>
              <a:rPr lang="en-US" altLang="ko-KR" dirty="0" smtClean="0"/>
              <a:t>Or Digraph</a:t>
            </a:r>
            <a:endParaRPr lang="ko-KR" altLang="en-US" dirty="0"/>
          </a:p>
        </p:txBody>
      </p:sp>
      <p:grpSp>
        <p:nvGrpSpPr>
          <p:cNvPr id="32" name="Group 31"/>
          <p:cNvGrpSpPr/>
          <p:nvPr/>
        </p:nvGrpSpPr>
        <p:grpSpPr>
          <a:xfrm>
            <a:off x="6176482" y="4326492"/>
            <a:ext cx="2255093" cy="1697059"/>
            <a:chOff x="3499658" y="4639450"/>
            <a:chExt cx="2255093" cy="1697059"/>
          </a:xfrm>
        </p:grpSpPr>
        <p:sp>
          <p:nvSpPr>
            <p:cNvPr id="33" name="Oval 32"/>
            <p:cNvSpPr/>
            <p:nvPr/>
          </p:nvSpPr>
          <p:spPr>
            <a:xfrm>
              <a:off x="3726659" y="463945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4</a:t>
              </a:r>
              <a:endParaRPr lang="ko-KR" altLang="en-US" dirty="0"/>
            </a:p>
          </p:txBody>
        </p:sp>
        <p:sp>
          <p:nvSpPr>
            <p:cNvPr id="34" name="Oval 33"/>
            <p:cNvSpPr/>
            <p:nvPr/>
          </p:nvSpPr>
          <p:spPr>
            <a:xfrm>
              <a:off x="3499658" y="543193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3</a:t>
              </a:r>
              <a:endParaRPr lang="ko-KR" altLang="en-US" dirty="0"/>
            </a:p>
          </p:txBody>
        </p:sp>
        <p:sp>
          <p:nvSpPr>
            <p:cNvPr id="35" name="Oval 34"/>
            <p:cNvSpPr/>
            <p:nvPr/>
          </p:nvSpPr>
          <p:spPr>
            <a:xfrm>
              <a:off x="4402761" y="5215361"/>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7</a:t>
              </a:r>
              <a:endParaRPr lang="ko-KR" altLang="en-US" dirty="0"/>
            </a:p>
          </p:txBody>
        </p:sp>
        <p:sp>
          <p:nvSpPr>
            <p:cNvPr id="36" name="Oval 35"/>
            <p:cNvSpPr/>
            <p:nvPr/>
          </p:nvSpPr>
          <p:spPr>
            <a:xfrm>
              <a:off x="4056397" y="591256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5</a:t>
              </a:r>
              <a:endParaRPr lang="ko-KR" altLang="en-US" dirty="0"/>
            </a:p>
          </p:txBody>
        </p:sp>
        <p:sp>
          <p:nvSpPr>
            <p:cNvPr id="37" name="Oval 36"/>
            <p:cNvSpPr/>
            <p:nvPr/>
          </p:nvSpPr>
          <p:spPr>
            <a:xfrm>
              <a:off x="5305864" y="5063399"/>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9</a:t>
              </a:r>
              <a:endParaRPr lang="ko-KR" altLang="en-US" dirty="0"/>
            </a:p>
          </p:txBody>
        </p:sp>
        <p:cxnSp>
          <p:nvCxnSpPr>
            <p:cNvPr id="38" name="Straight Connector 37"/>
            <p:cNvCxnSpPr>
              <a:stCxn id="33" idx="3"/>
              <a:endCxn id="34" idx="0"/>
            </p:cNvCxnSpPr>
            <p:nvPr/>
          </p:nvCxnSpPr>
          <p:spPr>
            <a:xfrm flipH="1">
              <a:off x="3724102" y="5001313"/>
              <a:ext cx="68295" cy="430617"/>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5" idx="1"/>
              <a:endCxn id="33" idx="5"/>
            </p:cNvCxnSpPr>
            <p:nvPr/>
          </p:nvCxnSpPr>
          <p:spPr>
            <a:xfrm flipH="1" flipV="1">
              <a:off x="4109808" y="5001313"/>
              <a:ext cx="358691" cy="276134"/>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4" idx="5"/>
              <a:endCxn id="36" idx="1"/>
            </p:cNvCxnSpPr>
            <p:nvPr/>
          </p:nvCxnSpPr>
          <p:spPr>
            <a:xfrm>
              <a:off x="3882807" y="5793793"/>
              <a:ext cx="239328" cy="180853"/>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6" idx="7"/>
              <a:endCxn id="35" idx="4"/>
            </p:cNvCxnSpPr>
            <p:nvPr/>
          </p:nvCxnSpPr>
          <p:spPr>
            <a:xfrm flipV="1">
              <a:off x="4439546" y="5639310"/>
              <a:ext cx="187659" cy="335336"/>
            </a:xfrm>
            <a:prstGeom prst="line">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6" idx="6"/>
              <a:endCxn id="37" idx="3"/>
            </p:cNvCxnSpPr>
            <p:nvPr/>
          </p:nvCxnSpPr>
          <p:spPr>
            <a:xfrm flipV="1">
              <a:off x="4505284" y="5425262"/>
              <a:ext cx="866318" cy="699273"/>
            </a:xfrm>
            <a:prstGeom prst="line">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7460237" y="5650686"/>
            <a:ext cx="997453" cy="646331"/>
          </a:xfrm>
          <a:prstGeom prst="rect">
            <a:avLst/>
          </a:prstGeom>
          <a:noFill/>
        </p:spPr>
        <p:txBody>
          <a:bodyPr wrap="none" rtlCol="0">
            <a:spAutoFit/>
          </a:bodyPr>
          <a:lstStyle/>
          <a:p>
            <a:r>
              <a:rPr lang="en-US" altLang="ko-KR" dirty="0" smtClean="0"/>
              <a:t>Cyclic</a:t>
            </a:r>
          </a:p>
          <a:p>
            <a:r>
              <a:rPr lang="en-US" altLang="ko-KR" dirty="0" smtClean="0"/>
              <a:t>Digraph</a:t>
            </a:r>
            <a:endParaRPr lang="ko-KR" altLang="en-US" dirty="0"/>
          </a:p>
        </p:txBody>
      </p:sp>
      <p:grpSp>
        <p:nvGrpSpPr>
          <p:cNvPr id="47" name="Group 46"/>
          <p:cNvGrpSpPr/>
          <p:nvPr/>
        </p:nvGrpSpPr>
        <p:grpSpPr>
          <a:xfrm>
            <a:off x="8834073" y="4345522"/>
            <a:ext cx="2255093" cy="1697059"/>
            <a:chOff x="3499658" y="4639450"/>
            <a:chExt cx="2255093" cy="1697059"/>
          </a:xfrm>
        </p:grpSpPr>
        <p:sp>
          <p:nvSpPr>
            <p:cNvPr id="48" name="Oval 47"/>
            <p:cNvSpPr/>
            <p:nvPr/>
          </p:nvSpPr>
          <p:spPr>
            <a:xfrm>
              <a:off x="3726659" y="463945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4</a:t>
              </a:r>
              <a:endParaRPr lang="ko-KR" altLang="en-US" dirty="0"/>
            </a:p>
          </p:txBody>
        </p:sp>
        <p:sp>
          <p:nvSpPr>
            <p:cNvPr id="49" name="Oval 48"/>
            <p:cNvSpPr/>
            <p:nvPr/>
          </p:nvSpPr>
          <p:spPr>
            <a:xfrm>
              <a:off x="3499658" y="543193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3</a:t>
              </a:r>
              <a:endParaRPr lang="ko-KR" altLang="en-US" dirty="0"/>
            </a:p>
          </p:txBody>
        </p:sp>
        <p:sp>
          <p:nvSpPr>
            <p:cNvPr id="50" name="Oval 49"/>
            <p:cNvSpPr/>
            <p:nvPr/>
          </p:nvSpPr>
          <p:spPr>
            <a:xfrm>
              <a:off x="4402761" y="5215361"/>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7</a:t>
              </a:r>
              <a:endParaRPr lang="ko-KR" altLang="en-US" dirty="0"/>
            </a:p>
          </p:txBody>
        </p:sp>
        <p:sp>
          <p:nvSpPr>
            <p:cNvPr id="51" name="Oval 50"/>
            <p:cNvSpPr/>
            <p:nvPr/>
          </p:nvSpPr>
          <p:spPr>
            <a:xfrm>
              <a:off x="4056397" y="5912560"/>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5</a:t>
              </a:r>
              <a:endParaRPr lang="ko-KR" altLang="en-US" dirty="0"/>
            </a:p>
          </p:txBody>
        </p:sp>
        <p:sp>
          <p:nvSpPr>
            <p:cNvPr id="52" name="Oval 51"/>
            <p:cNvSpPr/>
            <p:nvPr/>
          </p:nvSpPr>
          <p:spPr>
            <a:xfrm>
              <a:off x="5305864" y="5063399"/>
              <a:ext cx="448887" cy="42394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9</a:t>
              </a:r>
              <a:endParaRPr lang="ko-KR" altLang="en-US" dirty="0"/>
            </a:p>
          </p:txBody>
        </p:sp>
        <p:cxnSp>
          <p:nvCxnSpPr>
            <p:cNvPr id="53" name="Straight Connector 52"/>
            <p:cNvCxnSpPr>
              <a:stCxn id="48" idx="3"/>
              <a:endCxn id="49" idx="0"/>
            </p:cNvCxnSpPr>
            <p:nvPr/>
          </p:nvCxnSpPr>
          <p:spPr>
            <a:xfrm flipH="1">
              <a:off x="3724102" y="5001313"/>
              <a:ext cx="68295" cy="430617"/>
            </a:xfrm>
            <a:prstGeom prst="line">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0" idx="1"/>
              <a:endCxn id="48" idx="5"/>
            </p:cNvCxnSpPr>
            <p:nvPr/>
          </p:nvCxnSpPr>
          <p:spPr>
            <a:xfrm flipH="1" flipV="1">
              <a:off x="4109808" y="5001313"/>
              <a:ext cx="358691" cy="276134"/>
            </a:xfrm>
            <a:prstGeom prst="line">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1" idx="1"/>
              <a:endCxn id="49" idx="5"/>
            </p:cNvCxnSpPr>
            <p:nvPr/>
          </p:nvCxnSpPr>
          <p:spPr>
            <a:xfrm flipH="1" flipV="1">
              <a:off x="3882807" y="5793793"/>
              <a:ext cx="239328" cy="180853"/>
            </a:xfrm>
            <a:prstGeom prst="line">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1" idx="7"/>
              <a:endCxn id="50" idx="4"/>
            </p:cNvCxnSpPr>
            <p:nvPr/>
          </p:nvCxnSpPr>
          <p:spPr>
            <a:xfrm flipV="1">
              <a:off x="4439546" y="5639310"/>
              <a:ext cx="187659" cy="335336"/>
            </a:xfrm>
            <a:prstGeom prst="line">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1" idx="6"/>
              <a:endCxn id="52" idx="3"/>
            </p:cNvCxnSpPr>
            <p:nvPr/>
          </p:nvCxnSpPr>
          <p:spPr>
            <a:xfrm flipV="1">
              <a:off x="4505284" y="5425262"/>
              <a:ext cx="866318" cy="699273"/>
            </a:xfrm>
            <a:prstGeom prst="line">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58" name="TextBox 57"/>
          <p:cNvSpPr txBox="1"/>
          <p:nvPr/>
        </p:nvSpPr>
        <p:spPr>
          <a:xfrm>
            <a:off x="9989681" y="5647464"/>
            <a:ext cx="1814664" cy="646331"/>
          </a:xfrm>
          <a:prstGeom prst="rect">
            <a:avLst/>
          </a:prstGeom>
          <a:noFill/>
        </p:spPr>
        <p:txBody>
          <a:bodyPr wrap="none" rtlCol="0">
            <a:spAutoFit/>
          </a:bodyPr>
          <a:lstStyle/>
          <a:p>
            <a:r>
              <a:rPr lang="en-US" altLang="ko-KR" dirty="0" smtClean="0"/>
              <a:t>Directed Acyclic</a:t>
            </a:r>
          </a:p>
          <a:p>
            <a:r>
              <a:rPr lang="en-US" altLang="ko-KR" dirty="0" smtClean="0"/>
              <a:t>Graph or (DAG)</a:t>
            </a:r>
            <a:endParaRPr lang="ko-KR" altLang="en-US" dirty="0"/>
          </a:p>
        </p:txBody>
      </p:sp>
      <p:sp>
        <p:nvSpPr>
          <p:cNvPr id="59" name="Rectangular Callout 58"/>
          <p:cNvSpPr/>
          <p:nvPr/>
        </p:nvSpPr>
        <p:spPr>
          <a:xfrm>
            <a:off x="4435558" y="4141555"/>
            <a:ext cx="937449" cy="380453"/>
          </a:xfrm>
          <a:prstGeom prst="wedgeRectCallout">
            <a:avLst>
              <a:gd name="adj1" fmla="val -17390"/>
              <a:gd name="adj2" fmla="val 144983"/>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Source</a:t>
            </a:r>
            <a:endParaRPr lang="en-US" altLang="ko-KR" dirty="0"/>
          </a:p>
        </p:txBody>
      </p:sp>
      <p:sp>
        <p:nvSpPr>
          <p:cNvPr id="60" name="Rectangular Callout 59"/>
          <p:cNvSpPr/>
          <p:nvPr/>
        </p:nvSpPr>
        <p:spPr>
          <a:xfrm>
            <a:off x="2448233" y="3901124"/>
            <a:ext cx="1334500" cy="380453"/>
          </a:xfrm>
          <a:prstGeom prst="wedgeRectCallout">
            <a:avLst>
              <a:gd name="adj1" fmla="val 46589"/>
              <a:gd name="adj2" fmla="val 93296"/>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t>Destination</a:t>
            </a:r>
            <a:endParaRPr lang="en-US" altLang="ko-KR" dirty="0"/>
          </a:p>
        </p:txBody>
      </p:sp>
      <p:sp>
        <p:nvSpPr>
          <p:cNvPr id="61" name="Rectangle 2"/>
          <p:cNvSpPr txBox="1">
            <a:spLocks noChangeArrowheads="1"/>
          </p:cNvSpPr>
          <p:nvPr/>
        </p:nvSpPr>
        <p:spPr>
          <a:xfrm>
            <a:off x="505882" y="0"/>
            <a:ext cx="10353762" cy="970450"/>
          </a:xfrm>
          <a:prstGeom prst="rect">
            <a:avLst/>
          </a:prstGeom>
        </p:spPr>
        <p:txBody>
          <a:bodyPr vert="horz" lIns="91440" tIns="45720" rIns="91440" bIns="45720" rtlCol="0" anchor="ctr">
            <a:noAutofit/>
          </a:bodyPr>
          <a:lstStyle>
            <a:lvl1pPr algn="l" defTabSz="914400" rtl="0" eaLnBrk="1" latinLnBrk="1" hangingPunct="1">
              <a:spcBef>
                <a:spcPct val="0"/>
              </a:spcBef>
              <a:buNone/>
              <a:defRPr sz="4600" kern="1200" cap="none" spc="-100" baseline="0">
                <a:ln>
                  <a:noFill/>
                </a:ln>
                <a:solidFill>
                  <a:schemeClr val="tx2"/>
                </a:solidFill>
                <a:effectLst/>
                <a:latin typeface="+mj-lt"/>
                <a:ea typeface="+mj-ea"/>
                <a:cs typeface="+mj-cs"/>
              </a:defRPr>
            </a:lvl1pPr>
          </a:lstStyle>
          <a:p>
            <a:r>
              <a:rPr lang="en-US" altLang="ko-KR" smtClean="0"/>
              <a:t>Graph terminology</a:t>
            </a:r>
            <a:endParaRPr lang="en-US" altLang="ko-KR" dirty="0" smtClean="0"/>
          </a:p>
        </p:txBody>
      </p:sp>
    </p:spTree>
    <p:extLst>
      <p:ext uri="{BB962C8B-B14F-4D97-AF65-F5344CB8AC3E}">
        <p14:creationId xmlns:p14="http://schemas.microsoft.com/office/powerpoint/2010/main" val="207846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5425" y="-40401"/>
            <a:ext cx="7588345" cy="970450"/>
          </a:xfrm>
        </p:spPr>
        <p:txBody>
          <a:bodyPr/>
          <a:lstStyle/>
          <a:p>
            <a:r>
              <a:rPr lang="en-US" altLang="ko-KR" dirty="0" smtClean="0"/>
              <a:t>Data structure for graphs</a:t>
            </a:r>
            <a:endParaRPr lang="ko-KR" altLang="en-US" dirty="0"/>
          </a:p>
        </p:txBody>
      </p:sp>
      <p:sp>
        <p:nvSpPr>
          <p:cNvPr id="3" name="Content Placeholder 2"/>
          <p:cNvSpPr>
            <a:spLocks noGrp="1"/>
          </p:cNvSpPr>
          <p:nvPr>
            <p:ph idx="1"/>
          </p:nvPr>
        </p:nvSpPr>
        <p:spPr>
          <a:xfrm>
            <a:off x="2526889" y="0"/>
            <a:ext cx="4456281" cy="6858000"/>
          </a:xfrm>
        </p:spPr>
        <p:txBody>
          <a:bodyPr>
            <a:normAutofit/>
          </a:bodyPr>
          <a:lstStyle/>
          <a:p>
            <a:r>
              <a:rPr lang="en-US" altLang="ko-KR" dirty="0" smtClean="0"/>
              <a:t>To store a graph</a:t>
            </a:r>
          </a:p>
          <a:p>
            <a:pPr lvl="1"/>
            <a:r>
              <a:rPr lang="en-US" altLang="ko-KR" dirty="0" smtClean="0"/>
              <a:t>Store a set of vertexes</a:t>
            </a:r>
          </a:p>
          <a:p>
            <a:pPr lvl="2"/>
            <a:r>
              <a:rPr lang="en-US" altLang="ko-KR" dirty="0" smtClean="0"/>
              <a:t>0,1,2,3,4,5,6,7,8,9</a:t>
            </a:r>
          </a:p>
          <a:p>
            <a:pPr lvl="1"/>
            <a:r>
              <a:rPr lang="en-US" altLang="ko-KR" dirty="0" smtClean="0"/>
              <a:t>Store a set of edges</a:t>
            </a:r>
          </a:p>
          <a:p>
            <a:pPr lvl="2"/>
            <a:r>
              <a:rPr lang="en-US" altLang="ko-KR" dirty="0" smtClean="0"/>
              <a:t>(0,1), (1,3), (2,0), (5,3)…</a:t>
            </a:r>
          </a:p>
          <a:p>
            <a:r>
              <a:rPr lang="en-US" altLang="ko-KR" dirty="0" smtClean="0"/>
              <a:t>How to store?</a:t>
            </a:r>
          </a:p>
          <a:p>
            <a:pPr lvl="1"/>
            <a:r>
              <a:rPr lang="en-US" altLang="ko-KR" dirty="0" smtClean="0"/>
              <a:t>Storing vertexes</a:t>
            </a:r>
          </a:p>
          <a:p>
            <a:pPr lvl="2"/>
            <a:r>
              <a:rPr lang="en-US" altLang="ko-KR" dirty="0" smtClean="0"/>
              <a:t>Simple. </a:t>
            </a:r>
          </a:p>
          <a:p>
            <a:pPr lvl="2"/>
            <a:r>
              <a:rPr lang="en-US" altLang="ko-KR" dirty="0" smtClean="0"/>
              <a:t>Linked list, BST, Hash….</a:t>
            </a:r>
          </a:p>
          <a:p>
            <a:pPr lvl="1"/>
            <a:r>
              <a:rPr lang="en-US" altLang="ko-KR" dirty="0" smtClean="0"/>
              <a:t>Store edges</a:t>
            </a:r>
          </a:p>
          <a:p>
            <a:pPr lvl="2"/>
            <a:r>
              <a:rPr lang="en-US" altLang="ko-KR" dirty="0" smtClean="0"/>
              <a:t>Fundamentally, a pair of values</a:t>
            </a:r>
          </a:p>
          <a:p>
            <a:pPr lvl="2"/>
            <a:r>
              <a:rPr lang="en-US" altLang="ko-KR" dirty="0" smtClean="0"/>
              <a:t>Initially, a two-dimensional matrix </a:t>
            </a:r>
          </a:p>
          <a:p>
            <a:pPr lvl="3"/>
            <a:r>
              <a:rPr lang="en-US" altLang="ko-KR" dirty="0" smtClean="0"/>
              <a:t>Space: O(V</a:t>
            </a:r>
            <a:r>
              <a:rPr lang="en-US" altLang="ko-KR" baseline="30000" dirty="0" smtClean="0"/>
              <a:t>2</a:t>
            </a:r>
            <a:r>
              <a:rPr lang="en-US" altLang="ko-KR" dirty="0" smtClean="0"/>
              <a:t>)</a:t>
            </a:r>
          </a:p>
          <a:p>
            <a:pPr lvl="3"/>
            <a:r>
              <a:rPr lang="en-US" altLang="ko-KR" dirty="0" smtClean="0"/>
              <a:t>Time: O(1)</a:t>
            </a:r>
          </a:p>
          <a:p>
            <a:pPr lvl="2"/>
            <a:r>
              <a:rPr lang="en-US" altLang="ko-KR" dirty="0" smtClean="0"/>
              <a:t>However….</a:t>
            </a:r>
          </a:p>
          <a:p>
            <a:pPr lvl="2"/>
            <a:r>
              <a:rPr lang="en-US" altLang="ko-KR" dirty="0" smtClean="0"/>
              <a:t>Graph density becomes problem</a:t>
            </a:r>
          </a:p>
          <a:p>
            <a:pPr lvl="2"/>
            <a:r>
              <a:rPr lang="en-US" altLang="ko-KR" dirty="0" smtClean="0"/>
              <a:t>So, adjacency list</a:t>
            </a:r>
          </a:p>
          <a:p>
            <a:pPr lvl="3"/>
            <a:r>
              <a:rPr lang="en-US" altLang="ko-KR" dirty="0" smtClean="0"/>
              <a:t>Space: O(E)</a:t>
            </a:r>
          </a:p>
          <a:p>
            <a:pPr lvl="3"/>
            <a:r>
              <a:rPr lang="en-US" altLang="ko-KR" dirty="0" smtClean="0"/>
              <a:t>Time: O(E)</a:t>
            </a:r>
          </a:p>
          <a:p>
            <a:pPr lvl="1"/>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6</a:t>
            </a:fld>
            <a:endParaRPr lang="ko-KR" altLang="en-US"/>
          </a:p>
        </p:txBody>
      </p:sp>
      <p:grpSp>
        <p:nvGrpSpPr>
          <p:cNvPr id="28" name="Group 27"/>
          <p:cNvGrpSpPr/>
          <p:nvPr/>
        </p:nvGrpSpPr>
        <p:grpSpPr>
          <a:xfrm>
            <a:off x="6708576" y="1417320"/>
            <a:ext cx="4069914" cy="4675976"/>
            <a:chOff x="6708576" y="2060848"/>
            <a:chExt cx="3386185" cy="4032448"/>
          </a:xfrm>
        </p:grpSpPr>
        <p:sp>
          <p:nvSpPr>
            <p:cNvPr id="5" name="Oval 4"/>
            <p:cNvSpPr/>
            <p:nvPr/>
          </p:nvSpPr>
          <p:spPr>
            <a:xfrm>
              <a:off x="7772084" y="3068960"/>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3</a:t>
              </a:r>
              <a:endParaRPr lang="ko-KR" altLang="en-US" sz="2800" dirty="0"/>
            </a:p>
          </p:txBody>
        </p:sp>
        <p:sp>
          <p:nvSpPr>
            <p:cNvPr id="6" name="Oval 5"/>
            <p:cNvSpPr/>
            <p:nvPr/>
          </p:nvSpPr>
          <p:spPr>
            <a:xfrm>
              <a:off x="8307445" y="2242720"/>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2</a:t>
              </a:r>
              <a:endParaRPr lang="ko-KR" altLang="en-US" sz="2800" dirty="0"/>
            </a:p>
          </p:txBody>
        </p:sp>
        <p:sp>
          <p:nvSpPr>
            <p:cNvPr id="7" name="Oval 6"/>
            <p:cNvSpPr/>
            <p:nvPr/>
          </p:nvSpPr>
          <p:spPr>
            <a:xfrm>
              <a:off x="6782393" y="2060848"/>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0</a:t>
              </a:r>
              <a:endParaRPr lang="ko-KR" altLang="en-US" sz="2800" dirty="0"/>
            </a:p>
          </p:txBody>
        </p:sp>
        <p:sp>
          <p:nvSpPr>
            <p:cNvPr id="8" name="Oval 7"/>
            <p:cNvSpPr/>
            <p:nvPr/>
          </p:nvSpPr>
          <p:spPr>
            <a:xfrm>
              <a:off x="7877206" y="3922650"/>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5</a:t>
              </a:r>
              <a:endParaRPr lang="ko-KR" altLang="en-US" sz="2800" dirty="0"/>
            </a:p>
          </p:txBody>
        </p:sp>
        <p:sp>
          <p:nvSpPr>
            <p:cNvPr id="9" name="Oval 8"/>
            <p:cNvSpPr/>
            <p:nvPr/>
          </p:nvSpPr>
          <p:spPr>
            <a:xfrm>
              <a:off x="8540054" y="4488399"/>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7</a:t>
              </a:r>
              <a:endParaRPr lang="ko-KR" altLang="en-US" sz="2800" dirty="0"/>
            </a:p>
          </p:txBody>
        </p:sp>
        <p:sp>
          <p:nvSpPr>
            <p:cNvPr id="10" name="Oval 9"/>
            <p:cNvSpPr/>
            <p:nvPr/>
          </p:nvSpPr>
          <p:spPr>
            <a:xfrm>
              <a:off x="7493262" y="4690727"/>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4</a:t>
              </a:r>
              <a:endParaRPr lang="ko-KR" altLang="en-US" sz="2800" dirty="0"/>
            </a:p>
          </p:txBody>
        </p:sp>
        <p:sp>
          <p:nvSpPr>
            <p:cNvPr id="11" name="Oval 10"/>
            <p:cNvSpPr/>
            <p:nvPr/>
          </p:nvSpPr>
          <p:spPr>
            <a:xfrm>
              <a:off x="8045707" y="5506886"/>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6</a:t>
              </a:r>
              <a:endParaRPr lang="ko-KR" altLang="en-US" sz="2800" dirty="0"/>
            </a:p>
          </p:txBody>
        </p:sp>
        <p:sp>
          <p:nvSpPr>
            <p:cNvPr id="12" name="Oval 11"/>
            <p:cNvSpPr/>
            <p:nvPr/>
          </p:nvSpPr>
          <p:spPr>
            <a:xfrm>
              <a:off x="6708576" y="2833565"/>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1</a:t>
              </a:r>
              <a:endParaRPr lang="ko-KR" altLang="en-US" sz="2800" dirty="0"/>
            </a:p>
          </p:txBody>
        </p:sp>
        <p:sp>
          <p:nvSpPr>
            <p:cNvPr id="13" name="Oval 12"/>
            <p:cNvSpPr/>
            <p:nvPr/>
          </p:nvSpPr>
          <p:spPr>
            <a:xfrm>
              <a:off x="9590705" y="4743454"/>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9</a:t>
              </a:r>
              <a:endParaRPr lang="ko-KR" altLang="en-US" sz="2800" dirty="0"/>
            </a:p>
          </p:txBody>
        </p:sp>
        <p:sp>
          <p:nvSpPr>
            <p:cNvPr id="14" name="Oval 13"/>
            <p:cNvSpPr/>
            <p:nvPr/>
          </p:nvSpPr>
          <p:spPr>
            <a:xfrm>
              <a:off x="9086649" y="5733256"/>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800" dirty="0"/>
                <a:t>8</a:t>
              </a:r>
              <a:endParaRPr lang="ko-KR" altLang="en-US" sz="2800" dirty="0"/>
            </a:p>
          </p:txBody>
        </p:sp>
        <p:cxnSp>
          <p:nvCxnSpPr>
            <p:cNvPr id="15" name="Straight Arrow Connector 14"/>
            <p:cNvCxnSpPr>
              <a:stCxn id="5" idx="0"/>
              <a:endCxn id="6" idx="3"/>
            </p:cNvCxnSpPr>
            <p:nvPr/>
          </p:nvCxnSpPr>
          <p:spPr>
            <a:xfrm flipV="1">
              <a:off x="8024112" y="2550034"/>
              <a:ext cx="357150" cy="51892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0"/>
              <a:endCxn id="5" idx="4"/>
            </p:cNvCxnSpPr>
            <p:nvPr/>
          </p:nvCxnSpPr>
          <p:spPr>
            <a:xfrm flipH="1" flipV="1">
              <a:off x="8024112" y="3429000"/>
              <a:ext cx="105122" cy="49365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5"/>
              <a:endCxn id="9" idx="0"/>
            </p:cNvCxnSpPr>
            <p:nvPr/>
          </p:nvCxnSpPr>
          <p:spPr>
            <a:xfrm>
              <a:off x="8307446" y="4229963"/>
              <a:ext cx="484637" cy="25843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a:endCxn id="10" idx="0"/>
            </p:cNvCxnSpPr>
            <p:nvPr/>
          </p:nvCxnSpPr>
          <p:spPr>
            <a:xfrm flipH="1">
              <a:off x="7745291" y="4229963"/>
              <a:ext cx="205733" cy="46076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5"/>
              <a:endCxn id="13" idx="2"/>
            </p:cNvCxnSpPr>
            <p:nvPr/>
          </p:nvCxnSpPr>
          <p:spPr>
            <a:xfrm>
              <a:off x="8970293" y="4795712"/>
              <a:ext cx="620412" cy="12776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3"/>
              <a:endCxn id="11" idx="7"/>
            </p:cNvCxnSpPr>
            <p:nvPr/>
          </p:nvCxnSpPr>
          <p:spPr>
            <a:xfrm flipH="1">
              <a:off x="8475947" y="4795713"/>
              <a:ext cx="137925" cy="76390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4"/>
              <a:endCxn id="14" idx="0"/>
            </p:cNvCxnSpPr>
            <p:nvPr/>
          </p:nvCxnSpPr>
          <p:spPr>
            <a:xfrm flipH="1">
              <a:off x="9338677" y="5103494"/>
              <a:ext cx="504056" cy="62976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2"/>
              <a:endCxn id="7" idx="6"/>
            </p:cNvCxnSpPr>
            <p:nvPr/>
          </p:nvCxnSpPr>
          <p:spPr>
            <a:xfrm flipH="1" flipV="1">
              <a:off x="7286449" y="2240868"/>
              <a:ext cx="1020996" cy="18187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4"/>
              <a:endCxn id="12" idx="0"/>
            </p:cNvCxnSpPr>
            <p:nvPr/>
          </p:nvCxnSpPr>
          <p:spPr>
            <a:xfrm flipH="1">
              <a:off x="6960605" y="2420889"/>
              <a:ext cx="73817" cy="41267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6"/>
              <a:endCxn id="5" idx="2"/>
            </p:cNvCxnSpPr>
            <p:nvPr/>
          </p:nvCxnSpPr>
          <p:spPr>
            <a:xfrm>
              <a:off x="7212632" y="3013586"/>
              <a:ext cx="559452" cy="235395"/>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4"/>
              <a:endCxn id="11" idx="1"/>
            </p:cNvCxnSpPr>
            <p:nvPr/>
          </p:nvCxnSpPr>
          <p:spPr>
            <a:xfrm>
              <a:off x="7745290" y="5050767"/>
              <a:ext cx="374234" cy="50884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0"/>
              <a:endCxn id="6" idx="5"/>
            </p:cNvCxnSpPr>
            <p:nvPr/>
          </p:nvCxnSpPr>
          <p:spPr>
            <a:xfrm flipH="1" flipV="1">
              <a:off x="8737685" y="2550034"/>
              <a:ext cx="1105049" cy="219342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1"/>
              <a:endCxn id="12" idx="4"/>
            </p:cNvCxnSpPr>
            <p:nvPr/>
          </p:nvCxnSpPr>
          <p:spPr>
            <a:xfrm flipH="1" flipV="1">
              <a:off x="6960605" y="3193606"/>
              <a:ext cx="606475" cy="154984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0" name="TextBox 39"/>
              <p:cNvSpPr txBox="1"/>
              <p:nvPr/>
            </p:nvSpPr>
            <p:spPr>
              <a:xfrm>
                <a:off x="9281794" y="890150"/>
                <a:ext cx="2543838" cy="6674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i="1">
                          <a:latin typeface="Cambria Math"/>
                        </a:rPr>
                        <m:t>𝐷𝑒𝑛𝑠𝑖𝑡𝑦</m:t>
                      </m:r>
                      <m:r>
                        <a:rPr lang="en-US" altLang="ko-KR" i="1">
                          <a:latin typeface="Cambria Math"/>
                        </a:rPr>
                        <m:t>=</m:t>
                      </m:r>
                      <m:f>
                        <m:fPr>
                          <m:ctrlPr>
                            <a:rPr lang="en-US" altLang="ko-KR" i="1">
                              <a:latin typeface="Cambria Math" panose="02040503050406030204" pitchFamily="18" charset="0"/>
                            </a:rPr>
                          </m:ctrlPr>
                        </m:fPr>
                        <m:num>
                          <m:r>
                            <a:rPr lang="en-US" altLang="ko-KR" i="1">
                              <a:latin typeface="Cambria Math"/>
                            </a:rPr>
                            <m:t>|</m:t>
                          </m:r>
                          <m:r>
                            <a:rPr lang="en-US" altLang="ko-KR" i="1">
                              <a:latin typeface="Cambria Math"/>
                            </a:rPr>
                            <m:t>𝐸</m:t>
                          </m:r>
                          <m:r>
                            <a:rPr lang="en-US" altLang="ko-KR" i="1">
                              <a:latin typeface="Cambria Math"/>
                            </a:rPr>
                            <m:t>|</m:t>
                          </m:r>
                        </m:num>
                        <m:den>
                          <m:r>
                            <a:rPr lang="en-US" altLang="ko-KR" i="1">
                              <a:latin typeface="Cambria Math"/>
                            </a:rPr>
                            <m:t>|</m:t>
                          </m:r>
                          <m:r>
                            <a:rPr lang="en-US" altLang="ko-KR" i="1">
                              <a:latin typeface="Cambria Math"/>
                            </a:rPr>
                            <m:t>𝑉</m:t>
                          </m:r>
                          <m:r>
                            <a:rPr lang="en-US" altLang="ko-KR" i="1">
                              <a:latin typeface="Cambria Math"/>
                            </a:rPr>
                            <m:t>|(</m:t>
                          </m:r>
                          <m:d>
                            <m:dPr>
                              <m:begChr m:val="|"/>
                              <m:endChr m:val="|"/>
                              <m:ctrlPr>
                                <a:rPr lang="en-US" altLang="ko-KR" i="1">
                                  <a:latin typeface="Cambria Math" panose="02040503050406030204" pitchFamily="18" charset="0"/>
                                </a:rPr>
                              </m:ctrlPr>
                            </m:dPr>
                            <m:e>
                              <m:r>
                                <a:rPr lang="en-US" altLang="ko-KR" i="1">
                                  <a:latin typeface="Cambria Math"/>
                                </a:rPr>
                                <m:t>𝑉</m:t>
                              </m:r>
                            </m:e>
                          </m:d>
                          <m:r>
                            <a:rPr lang="en-US" altLang="ko-KR" i="1">
                              <a:latin typeface="Cambria Math"/>
                            </a:rPr>
                            <m:t>−1)</m:t>
                          </m:r>
                        </m:den>
                      </m:f>
                    </m:oMath>
                  </m:oMathPara>
                </a14:m>
                <a:endParaRPr lang="ko-KR" alt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9281794" y="890150"/>
                <a:ext cx="2543838" cy="667490"/>
              </a:xfrm>
              <a:prstGeom prst="rect">
                <a:avLst/>
              </a:prstGeom>
              <a:blipFill>
                <a:blip r:embed="rId3"/>
                <a:stretch>
                  <a:fillRect/>
                </a:stretch>
              </a:blipFill>
            </p:spPr>
            <p:txBody>
              <a:bodyPr/>
              <a:lstStyle/>
              <a:p>
                <a:r>
                  <a:rPr lang="ko-KR" altLang="en-US">
                    <a:noFill/>
                  </a:rPr>
                  <a:t> </a:t>
                </a:r>
              </a:p>
            </p:txBody>
          </p:sp>
        </mc:Fallback>
      </mc:AlternateContent>
      <p:sp>
        <p:nvSpPr>
          <p:cNvPr id="41" name="TextBox 40"/>
          <p:cNvSpPr txBox="1"/>
          <p:nvPr/>
        </p:nvSpPr>
        <p:spPr>
          <a:xfrm>
            <a:off x="10172656" y="2240841"/>
            <a:ext cx="1499128" cy="646331"/>
          </a:xfrm>
          <a:prstGeom prst="rect">
            <a:avLst/>
          </a:prstGeom>
          <a:noFill/>
        </p:spPr>
        <p:txBody>
          <a:bodyPr wrap="none" rtlCol="0">
            <a:spAutoFit/>
          </a:bodyPr>
          <a:lstStyle/>
          <a:p>
            <a:r>
              <a:rPr lang="en-US" altLang="ko-KR" dirty="0"/>
              <a:t>Sparse graph</a:t>
            </a:r>
          </a:p>
          <a:p>
            <a:r>
              <a:rPr lang="en-US" altLang="ko-KR" dirty="0"/>
              <a:t>= Density</a:t>
            </a:r>
            <a:r>
              <a:rPr lang="en-US" altLang="ko-KR" dirty="0">
                <a:sym typeface="Wingdings" pitchFamily="2" charset="2"/>
              </a:rPr>
              <a:t>0</a:t>
            </a:r>
            <a:endParaRPr lang="ko-KR" altLang="en-US" dirty="0"/>
          </a:p>
        </p:txBody>
      </p:sp>
      <p:sp>
        <p:nvSpPr>
          <p:cNvPr id="42" name="TextBox 41"/>
          <p:cNvSpPr txBox="1"/>
          <p:nvPr/>
        </p:nvSpPr>
        <p:spPr>
          <a:xfrm>
            <a:off x="10172656" y="3154512"/>
            <a:ext cx="1499128" cy="646331"/>
          </a:xfrm>
          <a:prstGeom prst="rect">
            <a:avLst/>
          </a:prstGeom>
          <a:noFill/>
        </p:spPr>
        <p:txBody>
          <a:bodyPr wrap="none" rtlCol="0">
            <a:spAutoFit/>
          </a:bodyPr>
          <a:lstStyle/>
          <a:p>
            <a:r>
              <a:rPr lang="en-US" altLang="ko-KR" dirty="0"/>
              <a:t>Dense graph</a:t>
            </a:r>
          </a:p>
          <a:p>
            <a:r>
              <a:rPr lang="en-US" altLang="ko-KR" dirty="0"/>
              <a:t>= Density</a:t>
            </a:r>
            <a:r>
              <a:rPr lang="en-US" altLang="ko-KR" dirty="0">
                <a:sym typeface="Wingdings" pitchFamily="2" charset="2"/>
              </a:rPr>
              <a:t>1</a:t>
            </a:r>
            <a:endParaRPr lang="ko-KR" altLang="en-US" dirty="0"/>
          </a:p>
        </p:txBody>
      </p:sp>
    </p:spTree>
    <p:extLst>
      <p:ext uri="{BB962C8B-B14F-4D97-AF65-F5344CB8AC3E}">
        <p14:creationId xmlns:p14="http://schemas.microsoft.com/office/powerpoint/2010/main" val="70062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2" end="1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5" end="1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6" end="1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7" end="1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6764" y="188777"/>
            <a:ext cx="11893368" cy="970450"/>
          </a:xfrm>
        </p:spPr>
        <p:txBody>
          <a:bodyPr/>
          <a:lstStyle/>
          <a:p>
            <a:pPr eaLnBrk="1" hangingPunct="1"/>
            <a:r>
              <a:rPr lang="en-US" altLang="ko-KR" dirty="0"/>
              <a:t>Matrix Representation for Dense Graph</a:t>
            </a:r>
          </a:p>
        </p:txBody>
      </p:sp>
      <p:sp>
        <p:nvSpPr>
          <p:cNvPr id="8195" name="Rectangle 3"/>
          <p:cNvSpPr>
            <a:spLocks noGrp="1" noChangeArrowheads="1"/>
          </p:cNvSpPr>
          <p:nvPr>
            <p:ph idx="1"/>
          </p:nvPr>
        </p:nvSpPr>
        <p:spPr>
          <a:xfrm>
            <a:off x="2868930" y="1279879"/>
            <a:ext cx="3793028" cy="5315231"/>
          </a:xfrm>
        </p:spPr>
        <p:txBody>
          <a:bodyPr>
            <a:normAutofit/>
          </a:bodyPr>
          <a:lstStyle/>
          <a:p>
            <a:pPr eaLnBrk="1" hangingPunct="1"/>
            <a:r>
              <a:rPr lang="en-US" altLang="ko-KR" dirty="0" smtClean="0"/>
              <a:t>Array Representation : Adjacency Matrix</a:t>
            </a:r>
          </a:p>
          <a:p>
            <a:pPr eaLnBrk="1" hangingPunct="1"/>
            <a:r>
              <a:rPr lang="en-US" altLang="ko-KR" dirty="0" smtClean="0"/>
              <a:t>Linked Representation : Adjacency List</a:t>
            </a:r>
          </a:p>
          <a:p>
            <a:pPr eaLnBrk="1" hangingPunct="1"/>
            <a:endParaRPr lang="en-US" altLang="ko-KR" dirty="0" smtClean="0"/>
          </a:p>
          <a:p>
            <a:pPr eaLnBrk="1" hangingPunct="1"/>
            <a:r>
              <a:rPr lang="en-US" altLang="ko-KR" dirty="0" smtClean="0"/>
              <a:t>Adjacency Matrix</a:t>
            </a:r>
          </a:p>
          <a:p>
            <a:pPr lvl="1" eaLnBrk="1" hangingPunct="1"/>
            <a:r>
              <a:rPr lang="en-US" altLang="ko-KR" dirty="0" smtClean="0"/>
              <a:t>A[i][j] = 1   if  (v</a:t>
            </a:r>
            <a:r>
              <a:rPr lang="en-US" altLang="ko-KR" baseline="-25000" dirty="0" smtClean="0"/>
              <a:t>i</a:t>
            </a:r>
            <a:r>
              <a:rPr lang="en-US" altLang="ko-KR" dirty="0" smtClean="0"/>
              <a:t>, </a:t>
            </a:r>
            <a:r>
              <a:rPr lang="en-US" altLang="ko-KR" dirty="0" err="1" smtClean="0"/>
              <a:t>v</a:t>
            </a:r>
            <a:r>
              <a:rPr lang="en-US" altLang="ko-KR" baseline="-25000" dirty="0" err="1" smtClean="0"/>
              <a:t>j</a:t>
            </a:r>
            <a:r>
              <a:rPr lang="en-US" altLang="ko-KR" dirty="0" smtClean="0"/>
              <a:t>) </a:t>
            </a:r>
            <a:r>
              <a:rPr lang="en-US" altLang="ko-KR" dirty="0" smtClean="0">
                <a:sym typeface="Symbol" pitchFamily="18" charset="2"/>
              </a:rPr>
              <a:t> E</a:t>
            </a:r>
          </a:p>
          <a:p>
            <a:pPr lvl="1" eaLnBrk="1" hangingPunct="1">
              <a:buFontTx/>
              <a:buNone/>
            </a:pPr>
            <a:r>
              <a:rPr lang="en-US" altLang="ko-KR" dirty="0" smtClean="0">
                <a:sym typeface="Symbol" pitchFamily="18" charset="2"/>
              </a:rPr>
              <a:t>		           0   otherwise</a:t>
            </a:r>
          </a:p>
          <a:p>
            <a:pPr lvl="1" eaLnBrk="1" hangingPunct="1">
              <a:buFontTx/>
              <a:buNone/>
            </a:pPr>
            <a:endParaRPr lang="en-US" altLang="ko-KR" dirty="0" smtClean="0">
              <a:sym typeface="Symbol" pitchFamily="18" charset="2"/>
            </a:endParaRPr>
          </a:p>
          <a:p>
            <a:pPr eaLnBrk="1" hangingPunct="1"/>
            <a:r>
              <a:rPr lang="en-US" altLang="ko-KR" dirty="0" smtClean="0">
                <a:sym typeface="Symbol" pitchFamily="18" charset="2"/>
              </a:rPr>
              <a:t>Adjacency Matrix for weighted graph</a:t>
            </a:r>
          </a:p>
          <a:p>
            <a:pPr lvl="1" eaLnBrk="1" hangingPunct="1"/>
            <a:r>
              <a:rPr lang="en-US" altLang="ko-KR" dirty="0" smtClean="0">
                <a:sym typeface="Symbol" pitchFamily="18" charset="2"/>
              </a:rPr>
              <a:t>edge weight value </a:t>
            </a:r>
          </a:p>
          <a:p>
            <a:pPr lvl="1" eaLnBrk="1" hangingPunct="1">
              <a:buFontTx/>
              <a:buNone/>
            </a:pPr>
            <a:r>
              <a:rPr lang="en-US" altLang="ko-KR" dirty="0" smtClean="0">
                <a:sym typeface="Symbol" pitchFamily="18" charset="2"/>
              </a:rPr>
              <a:t>	instead of 0/1</a:t>
            </a:r>
          </a:p>
          <a:p>
            <a:pPr lvl="1" eaLnBrk="1" hangingPunct="1"/>
            <a:endParaRPr lang="en-US" altLang="ko-KR" dirty="0" smtClean="0">
              <a:sym typeface="Symbol" pitchFamily="18" charset="2"/>
            </a:endParaRPr>
          </a:p>
          <a:p>
            <a:pPr eaLnBrk="1" hangingPunct="1"/>
            <a:endParaRPr lang="en-US" altLang="ko-KR" dirty="0" smtClean="0"/>
          </a:p>
        </p:txBody>
      </p:sp>
      <p:sp>
        <p:nvSpPr>
          <p:cNvPr id="8198" name="Oval 0"/>
          <p:cNvSpPr>
            <a:spLocks noChangeArrowheads="1"/>
          </p:cNvSpPr>
          <p:nvPr/>
        </p:nvSpPr>
        <p:spPr bwMode="auto">
          <a:xfrm>
            <a:off x="6944779" y="4281487"/>
            <a:ext cx="386862" cy="406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r>
              <a:rPr lang="en-US" altLang="ko-KR"/>
              <a:t>A</a:t>
            </a:r>
          </a:p>
        </p:txBody>
      </p:sp>
      <p:sp>
        <p:nvSpPr>
          <p:cNvPr id="8199" name="Oval 1"/>
          <p:cNvSpPr>
            <a:spLocks noChangeArrowheads="1"/>
          </p:cNvSpPr>
          <p:nvPr/>
        </p:nvSpPr>
        <p:spPr bwMode="auto">
          <a:xfrm>
            <a:off x="6944779" y="5132387"/>
            <a:ext cx="386862" cy="406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r>
              <a:rPr lang="en-US" altLang="ko-KR"/>
              <a:t>B</a:t>
            </a:r>
          </a:p>
        </p:txBody>
      </p:sp>
      <p:sp>
        <p:nvSpPr>
          <p:cNvPr id="8200" name="Oval 2"/>
          <p:cNvSpPr>
            <a:spLocks noChangeArrowheads="1"/>
          </p:cNvSpPr>
          <p:nvPr/>
        </p:nvSpPr>
        <p:spPr bwMode="auto">
          <a:xfrm>
            <a:off x="7614460" y="4706937"/>
            <a:ext cx="386862" cy="406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r>
              <a:rPr lang="en-US" altLang="ko-KR"/>
              <a:t>D</a:t>
            </a:r>
          </a:p>
        </p:txBody>
      </p:sp>
      <p:sp>
        <p:nvSpPr>
          <p:cNvPr id="8201" name="Oval 3"/>
          <p:cNvSpPr>
            <a:spLocks noChangeArrowheads="1"/>
          </p:cNvSpPr>
          <p:nvPr/>
        </p:nvSpPr>
        <p:spPr bwMode="auto">
          <a:xfrm>
            <a:off x="7614460" y="5673725"/>
            <a:ext cx="386862" cy="406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r>
              <a:rPr lang="en-US" altLang="ko-KR"/>
              <a:t>C</a:t>
            </a:r>
          </a:p>
        </p:txBody>
      </p:sp>
      <p:cxnSp>
        <p:nvCxnSpPr>
          <p:cNvPr id="8202" name="AutoShape 4"/>
          <p:cNvCxnSpPr>
            <a:cxnSpLocks noChangeShapeType="1"/>
            <a:stCxn id="8199" idx="0"/>
            <a:endCxn id="8198" idx="4"/>
          </p:cNvCxnSpPr>
          <p:nvPr/>
        </p:nvCxnSpPr>
        <p:spPr bwMode="auto">
          <a:xfrm flipV="1">
            <a:off x="7138210" y="4687887"/>
            <a:ext cx="0" cy="4445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3" name="AutoShape 5"/>
          <p:cNvCxnSpPr>
            <a:cxnSpLocks noChangeShapeType="1"/>
          </p:cNvCxnSpPr>
          <p:nvPr/>
        </p:nvCxnSpPr>
        <p:spPr bwMode="auto">
          <a:xfrm flipV="1">
            <a:off x="7274492" y="4910137"/>
            <a:ext cx="339969" cy="2809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4" name="AutoShape 6"/>
          <p:cNvCxnSpPr>
            <a:cxnSpLocks noChangeShapeType="1"/>
          </p:cNvCxnSpPr>
          <p:nvPr/>
        </p:nvCxnSpPr>
        <p:spPr bwMode="auto">
          <a:xfrm>
            <a:off x="7807891" y="5113337"/>
            <a:ext cx="0" cy="5603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5" name="AutoShape 7"/>
          <p:cNvCxnSpPr>
            <a:cxnSpLocks noChangeShapeType="1"/>
          </p:cNvCxnSpPr>
          <p:nvPr/>
        </p:nvCxnSpPr>
        <p:spPr bwMode="auto">
          <a:xfrm>
            <a:off x="7274492" y="5480050"/>
            <a:ext cx="397119" cy="2524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06" name="Text Box 8"/>
          <p:cNvSpPr txBox="1">
            <a:spLocks noChangeArrowheads="1"/>
          </p:cNvSpPr>
          <p:nvPr/>
        </p:nvSpPr>
        <p:spPr bwMode="auto">
          <a:xfrm>
            <a:off x="6984345" y="4789489"/>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ea typeface="굴림" charset="-127"/>
              </a:defRPr>
            </a:lvl1pPr>
            <a:lvl2pPr marL="742950" indent="-285750">
              <a:defRPr sz="2400">
                <a:solidFill>
                  <a:schemeClr val="tx1"/>
                </a:solidFill>
                <a:latin typeface="Times New Roman" pitchFamily="18" charset="0"/>
                <a:ea typeface="굴림" charset="-127"/>
              </a:defRPr>
            </a:lvl2pPr>
            <a:lvl3pPr marL="1143000" indent="-228600">
              <a:defRPr sz="2400">
                <a:solidFill>
                  <a:schemeClr val="tx1"/>
                </a:solidFill>
                <a:latin typeface="Times New Roman" pitchFamily="18" charset="0"/>
                <a:ea typeface="굴림" charset="-127"/>
              </a:defRPr>
            </a:lvl3pPr>
            <a:lvl4pPr marL="1600200" indent="-228600">
              <a:defRPr sz="2400">
                <a:solidFill>
                  <a:schemeClr val="tx1"/>
                </a:solidFill>
                <a:latin typeface="Times New Roman" pitchFamily="18" charset="0"/>
                <a:ea typeface="굴림" charset="-127"/>
              </a:defRPr>
            </a:lvl4pPr>
            <a:lvl5pPr marL="2057400" indent="-228600">
              <a:defRPr sz="2400">
                <a:solidFill>
                  <a:schemeClr val="tx1"/>
                </a:solidFill>
                <a:latin typeface="Times New Roman" pitchFamily="18" charset="0"/>
                <a:ea typeface="굴림" charset="-127"/>
              </a:defRPr>
            </a:lvl5pPr>
            <a:lvl6pPr marL="2514600" indent="-228600" eaLnBrk="0" fontAlgn="base" hangingPunct="0">
              <a:spcBef>
                <a:spcPct val="0"/>
              </a:spcBef>
              <a:spcAft>
                <a:spcPct val="0"/>
              </a:spcAft>
              <a:defRPr sz="2400">
                <a:solidFill>
                  <a:schemeClr val="tx1"/>
                </a:solidFill>
                <a:latin typeface="Times New Roman" pitchFamily="18" charset="0"/>
                <a:ea typeface="굴림" charset="-127"/>
              </a:defRPr>
            </a:lvl6pPr>
            <a:lvl7pPr marL="2971800" indent="-228600" eaLnBrk="0" fontAlgn="base" hangingPunct="0">
              <a:spcBef>
                <a:spcPct val="0"/>
              </a:spcBef>
              <a:spcAft>
                <a:spcPct val="0"/>
              </a:spcAft>
              <a:defRPr sz="2400">
                <a:solidFill>
                  <a:schemeClr val="tx1"/>
                </a:solidFill>
                <a:latin typeface="Times New Roman" pitchFamily="18" charset="0"/>
                <a:ea typeface="굴림" charset="-127"/>
              </a:defRPr>
            </a:lvl7pPr>
            <a:lvl8pPr marL="3429000" indent="-228600" eaLnBrk="0" fontAlgn="base" hangingPunct="0">
              <a:spcBef>
                <a:spcPct val="0"/>
              </a:spcBef>
              <a:spcAft>
                <a:spcPct val="0"/>
              </a:spcAft>
              <a:defRPr sz="2400">
                <a:solidFill>
                  <a:schemeClr val="tx1"/>
                </a:solidFill>
                <a:latin typeface="Times New Roman" pitchFamily="18" charset="0"/>
                <a:ea typeface="굴림" charset="-127"/>
              </a:defRPr>
            </a:lvl8pPr>
            <a:lvl9pPr marL="3886200" indent="-228600" eaLnBrk="0" fontAlgn="base" hangingPunct="0">
              <a:spcBef>
                <a:spcPct val="0"/>
              </a:spcBef>
              <a:spcAft>
                <a:spcPct val="0"/>
              </a:spcAft>
              <a:defRPr sz="2400">
                <a:solidFill>
                  <a:schemeClr val="tx1"/>
                </a:solidFill>
                <a:latin typeface="Times New Roman" pitchFamily="18" charset="0"/>
                <a:ea typeface="굴림" charset="-127"/>
              </a:defRPr>
            </a:lvl9pPr>
          </a:lstStyle>
          <a:p>
            <a:r>
              <a:rPr lang="en-US" altLang="ko-KR" sz="1600"/>
              <a:t>7</a:t>
            </a:r>
          </a:p>
        </p:txBody>
      </p:sp>
      <p:sp>
        <p:nvSpPr>
          <p:cNvPr id="8207" name="Text Box 9"/>
          <p:cNvSpPr txBox="1">
            <a:spLocks noChangeArrowheads="1"/>
          </p:cNvSpPr>
          <p:nvPr/>
        </p:nvSpPr>
        <p:spPr bwMode="auto">
          <a:xfrm>
            <a:off x="7330176" y="4802189"/>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ea typeface="굴림" charset="-127"/>
              </a:defRPr>
            </a:lvl1pPr>
            <a:lvl2pPr marL="742950" indent="-285750">
              <a:defRPr sz="2400">
                <a:solidFill>
                  <a:schemeClr val="tx1"/>
                </a:solidFill>
                <a:latin typeface="Times New Roman" pitchFamily="18" charset="0"/>
                <a:ea typeface="굴림" charset="-127"/>
              </a:defRPr>
            </a:lvl2pPr>
            <a:lvl3pPr marL="1143000" indent="-228600">
              <a:defRPr sz="2400">
                <a:solidFill>
                  <a:schemeClr val="tx1"/>
                </a:solidFill>
                <a:latin typeface="Times New Roman" pitchFamily="18" charset="0"/>
                <a:ea typeface="굴림" charset="-127"/>
              </a:defRPr>
            </a:lvl3pPr>
            <a:lvl4pPr marL="1600200" indent="-228600">
              <a:defRPr sz="2400">
                <a:solidFill>
                  <a:schemeClr val="tx1"/>
                </a:solidFill>
                <a:latin typeface="Times New Roman" pitchFamily="18" charset="0"/>
                <a:ea typeface="굴림" charset="-127"/>
              </a:defRPr>
            </a:lvl4pPr>
            <a:lvl5pPr marL="2057400" indent="-228600">
              <a:defRPr sz="2400">
                <a:solidFill>
                  <a:schemeClr val="tx1"/>
                </a:solidFill>
                <a:latin typeface="Times New Roman" pitchFamily="18" charset="0"/>
                <a:ea typeface="굴림" charset="-127"/>
              </a:defRPr>
            </a:lvl5pPr>
            <a:lvl6pPr marL="2514600" indent="-228600" eaLnBrk="0" fontAlgn="base" hangingPunct="0">
              <a:spcBef>
                <a:spcPct val="0"/>
              </a:spcBef>
              <a:spcAft>
                <a:spcPct val="0"/>
              </a:spcAft>
              <a:defRPr sz="2400">
                <a:solidFill>
                  <a:schemeClr val="tx1"/>
                </a:solidFill>
                <a:latin typeface="Times New Roman" pitchFamily="18" charset="0"/>
                <a:ea typeface="굴림" charset="-127"/>
              </a:defRPr>
            </a:lvl6pPr>
            <a:lvl7pPr marL="2971800" indent="-228600" eaLnBrk="0" fontAlgn="base" hangingPunct="0">
              <a:spcBef>
                <a:spcPct val="0"/>
              </a:spcBef>
              <a:spcAft>
                <a:spcPct val="0"/>
              </a:spcAft>
              <a:defRPr sz="2400">
                <a:solidFill>
                  <a:schemeClr val="tx1"/>
                </a:solidFill>
                <a:latin typeface="Times New Roman" pitchFamily="18" charset="0"/>
                <a:ea typeface="굴림" charset="-127"/>
              </a:defRPr>
            </a:lvl7pPr>
            <a:lvl8pPr marL="3429000" indent="-228600" eaLnBrk="0" fontAlgn="base" hangingPunct="0">
              <a:spcBef>
                <a:spcPct val="0"/>
              </a:spcBef>
              <a:spcAft>
                <a:spcPct val="0"/>
              </a:spcAft>
              <a:defRPr sz="2400">
                <a:solidFill>
                  <a:schemeClr val="tx1"/>
                </a:solidFill>
                <a:latin typeface="Times New Roman" pitchFamily="18" charset="0"/>
                <a:ea typeface="굴림" charset="-127"/>
              </a:defRPr>
            </a:lvl8pPr>
            <a:lvl9pPr marL="3886200" indent="-228600" eaLnBrk="0" fontAlgn="base" hangingPunct="0">
              <a:spcBef>
                <a:spcPct val="0"/>
              </a:spcBef>
              <a:spcAft>
                <a:spcPct val="0"/>
              </a:spcAft>
              <a:defRPr sz="2400">
                <a:solidFill>
                  <a:schemeClr val="tx1"/>
                </a:solidFill>
                <a:latin typeface="Times New Roman" pitchFamily="18" charset="0"/>
                <a:ea typeface="굴림" charset="-127"/>
              </a:defRPr>
            </a:lvl9pPr>
          </a:lstStyle>
          <a:p>
            <a:r>
              <a:rPr lang="en-US" altLang="ko-KR" sz="1600"/>
              <a:t>5</a:t>
            </a:r>
          </a:p>
        </p:txBody>
      </p:sp>
      <p:sp>
        <p:nvSpPr>
          <p:cNvPr id="8208" name="Text Box 10"/>
          <p:cNvSpPr txBox="1">
            <a:spLocks noChangeArrowheads="1"/>
          </p:cNvSpPr>
          <p:nvPr/>
        </p:nvSpPr>
        <p:spPr bwMode="auto">
          <a:xfrm>
            <a:off x="7866506" y="5214939"/>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ea typeface="굴림" charset="-127"/>
              </a:defRPr>
            </a:lvl1pPr>
            <a:lvl2pPr marL="742950" indent="-285750">
              <a:defRPr sz="2400">
                <a:solidFill>
                  <a:schemeClr val="tx1"/>
                </a:solidFill>
                <a:latin typeface="Times New Roman" pitchFamily="18" charset="0"/>
                <a:ea typeface="굴림" charset="-127"/>
              </a:defRPr>
            </a:lvl2pPr>
            <a:lvl3pPr marL="1143000" indent="-228600">
              <a:defRPr sz="2400">
                <a:solidFill>
                  <a:schemeClr val="tx1"/>
                </a:solidFill>
                <a:latin typeface="Times New Roman" pitchFamily="18" charset="0"/>
                <a:ea typeface="굴림" charset="-127"/>
              </a:defRPr>
            </a:lvl3pPr>
            <a:lvl4pPr marL="1600200" indent="-228600">
              <a:defRPr sz="2400">
                <a:solidFill>
                  <a:schemeClr val="tx1"/>
                </a:solidFill>
                <a:latin typeface="Times New Roman" pitchFamily="18" charset="0"/>
                <a:ea typeface="굴림" charset="-127"/>
              </a:defRPr>
            </a:lvl4pPr>
            <a:lvl5pPr marL="2057400" indent="-228600">
              <a:defRPr sz="2400">
                <a:solidFill>
                  <a:schemeClr val="tx1"/>
                </a:solidFill>
                <a:latin typeface="Times New Roman" pitchFamily="18" charset="0"/>
                <a:ea typeface="굴림" charset="-127"/>
              </a:defRPr>
            </a:lvl5pPr>
            <a:lvl6pPr marL="2514600" indent="-228600" eaLnBrk="0" fontAlgn="base" hangingPunct="0">
              <a:spcBef>
                <a:spcPct val="0"/>
              </a:spcBef>
              <a:spcAft>
                <a:spcPct val="0"/>
              </a:spcAft>
              <a:defRPr sz="2400">
                <a:solidFill>
                  <a:schemeClr val="tx1"/>
                </a:solidFill>
                <a:latin typeface="Times New Roman" pitchFamily="18" charset="0"/>
                <a:ea typeface="굴림" charset="-127"/>
              </a:defRPr>
            </a:lvl6pPr>
            <a:lvl7pPr marL="2971800" indent="-228600" eaLnBrk="0" fontAlgn="base" hangingPunct="0">
              <a:spcBef>
                <a:spcPct val="0"/>
              </a:spcBef>
              <a:spcAft>
                <a:spcPct val="0"/>
              </a:spcAft>
              <a:defRPr sz="2400">
                <a:solidFill>
                  <a:schemeClr val="tx1"/>
                </a:solidFill>
                <a:latin typeface="Times New Roman" pitchFamily="18" charset="0"/>
                <a:ea typeface="굴림" charset="-127"/>
              </a:defRPr>
            </a:lvl7pPr>
            <a:lvl8pPr marL="3429000" indent="-228600" eaLnBrk="0" fontAlgn="base" hangingPunct="0">
              <a:spcBef>
                <a:spcPct val="0"/>
              </a:spcBef>
              <a:spcAft>
                <a:spcPct val="0"/>
              </a:spcAft>
              <a:defRPr sz="2400">
                <a:solidFill>
                  <a:schemeClr val="tx1"/>
                </a:solidFill>
                <a:latin typeface="Times New Roman" pitchFamily="18" charset="0"/>
                <a:ea typeface="굴림" charset="-127"/>
              </a:defRPr>
            </a:lvl8pPr>
            <a:lvl9pPr marL="3886200" indent="-228600" eaLnBrk="0" fontAlgn="base" hangingPunct="0">
              <a:spcBef>
                <a:spcPct val="0"/>
              </a:spcBef>
              <a:spcAft>
                <a:spcPct val="0"/>
              </a:spcAft>
              <a:defRPr sz="2400">
                <a:solidFill>
                  <a:schemeClr val="tx1"/>
                </a:solidFill>
                <a:latin typeface="Times New Roman" pitchFamily="18" charset="0"/>
                <a:ea typeface="굴림" charset="-127"/>
              </a:defRPr>
            </a:lvl9pPr>
          </a:lstStyle>
          <a:p>
            <a:r>
              <a:rPr lang="en-US" altLang="ko-KR" sz="1600"/>
              <a:t>2</a:t>
            </a:r>
          </a:p>
        </p:txBody>
      </p:sp>
      <p:sp>
        <p:nvSpPr>
          <p:cNvPr id="8209" name="Text Box 11"/>
          <p:cNvSpPr txBox="1">
            <a:spLocks noChangeArrowheads="1"/>
          </p:cNvSpPr>
          <p:nvPr/>
        </p:nvSpPr>
        <p:spPr bwMode="auto">
          <a:xfrm>
            <a:off x="7330177" y="5600702"/>
            <a:ext cx="19755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ea typeface="굴림" charset="-127"/>
              </a:defRPr>
            </a:lvl1pPr>
            <a:lvl2pPr marL="742950" indent="-285750">
              <a:defRPr sz="2400">
                <a:solidFill>
                  <a:schemeClr val="tx1"/>
                </a:solidFill>
                <a:latin typeface="Times New Roman" pitchFamily="18" charset="0"/>
                <a:ea typeface="굴림" charset="-127"/>
              </a:defRPr>
            </a:lvl2pPr>
            <a:lvl3pPr marL="1143000" indent="-228600">
              <a:defRPr sz="2400">
                <a:solidFill>
                  <a:schemeClr val="tx1"/>
                </a:solidFill>
                <a:latin typeface="Times New Roman" pitchFamily="18" charset="0"/>
                <a:ea typeface="굴림" charset="-127"/>
              </a:defRPr>
            </a:lvl3pPr>
            <a:lvl4pPr marL="1600200" indent="-228600">
              <a:defRPr sz="2400">
                <a:solidFill>
                  <a:schemeClr val="tx1"/>
                </a:solidFill>
                <a:latin typeface="Times New Roman" pitchFamily="18" charset="0"/>
                <a:ea typeface="굴림" charset="-127"/>
              </a:defRPr>
            </a:lvl4pPr>
            <a:lvl5pPr marL="2057400" indent="-228600">
              <a:defRPr sz="2400">
                <a:solidFill>
                  <a:schemeClr val="tx1"/>
                </a:solidFill>
                <a:latin typeface="Times New Roman" pitchFamily="18" charset="0"/>
                <a:ea typeface="굴림" charset="-127"/>
              </a:defRPr>
            </a:lvl5pPr>
            <a:lvl6pPr marL="2514600" indent="-228600" eaLnBrk="0" fontAlgn="base" hangingPunct="0">
              <a:spcBef>
                <a:spcPct val="0"/>
              </a:spcBef>
              <a:spcAft>
                <a:spcPct val="0"/>
              </a:spcAft>
              <a:defRPr sz="2400">
                <a:solidFill>
                  <a:schemeClr val="tx1"/>
                </a:solidFill>
                <a:latin typeface="Times New Roman" pitchFamily="18" charset="0"/>
                <a:ea typeface="굴림" charset="-127"/>
              </a:defRPr>
            </a:lvl6pPr>
            <a:lvl7pPr marL="2971800" indent="-228600" eaLnBrk="0" fontAlgn="base" hangingPunct="0">
              <a:spcBef>
                <a:spcPct val="0"/>
              </a:spcBef>
              <a:spcAft>
                <a:spcPct val="0"/>
              </a:spcAft>
              <a:defRPr sz="2400">
                <a:solidFill>
                  <a:schemeClr val="tx1"/>
                </a:solidFill>
                <a:latin typeface="Times New Roman" pitchFamily="18" charset="0"/>
                <a:ea typeface="굴림" charset="-127"/>
              </a:defRPr>
            </a:lvl7pPr>
            <a:lvl8pPr marL="3429000" indent="-228600" eaLnBrk="0" fontAlgn="base" hangingPunct="0">
              <a:spcBef>
                <a:spcPct val="0"/>
              </a:spcBef>
              <a:spcAft>
                <a:spcPct val="0"/>
              </a:spcAft>
              <a:defRPr sz="2400">
                <a:solidFill>
                  <a:schemeClr val="tx1"/>
                </a:solidFill>
                <a:latin typeface="Times New Roman" pitchFamily="18" charset="0"/>
                <a:ea typeface="굴림" charset="-127"/>
              </a:defRPr>
            </a:lvl8pPr>
            <a:lvl9pPr marL="3886200" indent="-228600" eaLnBrk="0" fontAlgn="base" hangingPunct="0">
              <a:spcBef>
                <a:spcPct val="0"/>
              </a:spcBef>
              <a:spcAft>
                <a:spcPct val="0"/>
              </a:spcAft>
              <a:defRPr sz="2400">
                <a:solidFill>
                  <a:schemeClr val="tx1"/>
                </a:solidFill>
                <a:latin typeface="Times New Roman" pitchFamily="18" charset="0"/>
                <a:ea typeface="굴림" charset="-127"/>
              </a:defRPr>
            </a:lvl9pPr>
          </a:lstStyle>
          <a:p>
            <a:r>
              <a:rPr lang="en-US" altLang="ko-KR" sz="1600"/>
              <a:t>11</a:t>
            </a:r>
          </a:p>
        </p:txBody>
      </p:sp>
      <p:sp>
        <p:nvSpPr>
          <p:cNvPr id="8210" name="Oval 13"/>
          <p:cNvSpPr>
            <a:spLocks noChangeArrowheads="1"/>
          </p:cNvSpPr>
          <p:nvPr/>
        </p:nvSpPr>
        <p:spPr bwMode="auto">
          <a:xfrm>
            <a:off x="6944778" y="1732449"/>
            <a:ext cx="386862" cy="406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r>
              <a:rPr lang="en-US" altLang="ko-KR"/>
              <a:t>A</a:t>
            </a:r>
          </a:p>
        </p:txBody>
      </p:sp>
      <p:sp>
        <p:nvSpPr>
          <p:cNvPr id="8211" name="Oval 14"/>
          <p:cNvSpPr>
            <a:spLocks noChangeArrowheads="1"/>
          </p:cNvSpPr>
          <p:nvPr/>
        </p:nvSpPr>
        <p:spPr bwMode="auto">
          <a:xfrm>
            <a:off x="6944778" y="2583349"/>
            <a:ext cx="386862" cy="406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r>
              <a:rPr lang="en-US" altLang="ko-KR"/>
              <a:t>B</a:t>
            </a:r>
          </a:p>
        </p:txBody>
      </p:sp>
      <p:sp>
        <p:nvSpPr>
          <p:cNvPr id="8212" name="Oval 15"/>
          <p:cNvSpPr>
            <a:spLocks noChangeArrowheads="1"/>
          </p:cNvSpPr>
          <p:nvPr/>
        </p:nvSpPr>
        <p:spPr bwMode="auto">
          <a:xfrm>
            <a:off x="7614460" y="2157899"/>
            <a:ext cx="386862" cy="406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r>
              <a:rPr lang="en-US" altLang="ko-KR"/>
              <a:t>D</a:t>
            </a:r>
          </a:p>
        </p:txBody>
      </p:sp>
      <p:sp>
        <p:nvSpPr>
          <p:cNvPr id="8213" name="Oval 16"/>
          <p:cNvSpPr>
            <a:spLocks noChangeArrowheads="1"/>
          </p:cNvSpPr>
          <p:nvPr/>
        </p:nvSpPr>
        <p:spPr bwMode="auto">
          <a:xfrm>
            <a:off x="7614460" y="3124687"/>
            <a:ext cx="386862" cy="406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r>
              <a:rPr lang="en-US" altLang="ko-KR"/>
              <a:t>C</a:t>
            </a:r>
          </a:p>
        </p:txBody>
      </p:sp>
      <p:cxnSp>
        <p:nvCxnSpPr>
          <p:cNvPr id="8214" name="AutoShape 17"/>
          <p:cNvCxnSpPr>
            <a:cxnSpLocks noChangeShapeType="1"/>
            <a:stCxn id="8211" idx="0"/>
            <a:endCxn id="8210" idx="4"/>
          </p:cNvCxnSpPr>
          <p:nvPr/>
        </p:nvCxnSpPr>
        <p:spPr bwMode="auto">
          <a:xfrm flipV="1">
            <a:off x="7138209" y="2138849"/>
            <a:ext cx="0" cy="4445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15" name="AutoShape 18"/>
          <p:cNvCxnSpPr>
            <a:cxnSpLocks noChangeShapeType="1"/>
            <a:stCxn id="8211" idx="7"/>
            <a:endCxn id="8212" idx="2"/>
          </p:cNvCxnSpPr>
          <p:nvPr/>
        </p:nvCxnSpPr>
        <p:spPr bwMode="auto">
          <a:xfrm flipV="1">
            <a:off x="7274492" y="2361099"/>
            <a:ext cx="339969" cy="2809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16" name="AutoShape 19"/>
          <p:cNvCxnSpPr>
            <a:cxnSpLocks noChangeShapeType="1"/>
            <a:stCxn id="8212" idx="4"/>
            <a:endCxn id="8213" idx="0"/>
          </p:cNvCxnSpPr>
          <p:nvPr/>
        </p:nvCxnSpPr>
        <p:spPr bwMode="auto">
          <a:xfrm>
            <a:off x="7807891" y="2564299"/>
            <a:ext cx="0" cy="5603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17" name="AutoShape 20"/>
          <p:cNvCxnSpPr>
            <a:cxnSpLocks noChangeShapeType="1"/>
            <a:stCxn id="8211" idx="5"/>
            <a:endCxn id="8213" idx="1"/>
          </p:cNvCxnSpPr>
          <p:nvPr/>
        </p:nvCxnSpPr>
        <p:spPr bwMode="auto">
          <a:xfrm>
            <a:off x="7274492" y="2931012"/>
            <a:ext cx="397119" cy="2524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2" name="Table 1"/>
          <p:cNvGraphicFramePr>
            <a:graphicFrameLocks noGrp="1"/>
          </p:cNvGraphicFramePr>
          <p:nvPr>
            <p:extLst>
              <p:ext uri="{D42A27DB-BD31-4B8C-83A1-F6EECF244321}">
                <p14:modId xmlns:p14="http://schemas.microsoft.com/office/powerpoint/2010/main" val="3805976797"/>
              </p:ext>
            </p:extLst>
          </p:nvPr>
        </p:nvGraphicFramePr>
        <p:xfrm>
          <a:off x="8332468" y="1530214"/>
          <a:ext cx="3459666" cy="2225040"/>
        </p:xfrm>
        <a:graphic>
          <a:graphicData uri="http://schemas.openxmlformats.org/drawingml/2006/table">
            <a:tbl>
              <a:tblPr firstRow="1" bandRow="1">
                <a:tableStyleId>{5C22544A-7EE6-4342-B048-85BDC9FD1C3A}</a:tableStyleId>
              </a:tblPr>
              <a:tblGrid>
                <a:gridCol w="576611">
                  <a:extLst>
                    <a:ext uri="{9D8B030D-6E8A-4147-A177-3AD203B41FA5}">
                      <a16:colId xmlns:a16="http://schemas.microsoft.com/office/drawing/2014/main" val="1540323511"/>
                    </a:ext>
                  </a:extLst>
                </a:gridCol>
                <a:gridCol w="576611">
                  <a:extLst>
                    <a:ext uri="{9D8B030D-6E8A-4147-A177-3AD203B41FA5}">
                      <a16:colId xmlns:a16="http://schemas.microsoft.com/office/drawing/2014/main" val="2141040770"/>
                    </a:ext>
                  </a:extLst>
                </a:gridCol>
                <a:gridCol w="576611">
                  <a:extLst>
                    <a:ext uri="{9D8B030D-6E8A-4147-A177-3AD203B41FA5}">
                      <a16:colId xmlns:a16="http://schemas.microsoft.com/office/drawing/2014/main" val="1445967246"/>
                    </a:ext>
                  </a:extLst>
                </a:gridCol>
                <a:gridCol w="576611">
                  <a:extLst>
                    <a:ext uri="{9D8B030D-6E8A-4147-A177-3AD203B41FA5}">
                      <a16:colId xmlns:a16="http://schemas.microsoft.com/office/drawing/2014/main" val="3918025188"/>
                    </a:ext>
                  </a:extLst>
                </a:gridCol>
                <a:gridCol w="576611">
                  <a:extLst>
                    <a:ext uri="{9D8B030D-6E8A-4147-A177-3AD203B41FA5}">
                      <a16:colId xmlns:a16="http://schemas.microsoft.com/office/drawing/2014/main" val="1549197239"/>
                    </a:ext>
                  </a:extLst>
                </a:gridCol>
                <a:gridCol w="576611">
                  <a:extLst>
                    <a:ext uri="{9D8B030D-6E8A-4147-A177-3AD203B41FA5}">
                      <a16:colId xmlns:a16="http://schemas.microsoft.com/office/drawing/2014/main" val="515905643"/>
                    </a:ext>
                  </a:extLst>
                </a:gridCol>
              </a:tblGrid>
              <a:tr h="370840">
                <a:tc>
                  <a:txBody>
                    <a:bodyPr/>
                    <a:lstStyle/>
                    <a:p>
                      <a:pPr algn="ctr" latinLnBrk="1"/>
                      <a:endParaRPr lang="ko-KR" altLang="en-US" dirty="0">
                        <a:solidFill>
                          <a:schemeClr val="tx1"/>
                        </a:solidFill>
                      </a:endParaRPr>
                    </a:p>
                  </a:txBody>
                  <a:tcPr>
                    <a:noFill/>
                  </a:tcPr>
                </a:tc>
                <a:tc>
                  <a:txBody>
                    <a:bodyPr/>
                    <a:lstStyle/>
                    <a:p>
                      <a:pPr algn="ctr" latinLnBrk="1"/>
                      <a:endParaRPr lang="ko-KR" altLang="en-US" dirty="0">
                        <a:solidFill>
                          <a:schemeClr val="tx1"/>
                        </a:solidFill>
                      </a:endParaRPr>
                    </a:p>
                  </a:txBody>
                  <a:tcPr>
                    <a:noFill/>
                  </a:tcPr>
                </a:tc>
                <a:tc>
                  <a:txBody>
                    <a:bodyPr/>
                    <a:lstStyle/>
                    <a:p>
                      <a:pPr algn="ctr" latinLnBrk="1"/>
                      <a:r>
                        <a:rPr lang="en-US" altLang="ko-KR" dirty="0" smtClean="0">
                          <a:solidFill>
                            <a:schemeClr val="tx1"/>
                          </a:solidFill>
                        </a:rPr>
                        <a:t>0</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1</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2</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3</a:t>
                      </a:r>
                      <a:endParaRPr lang="ko-KR" altLang="en-US" dirty="0">
                        <a:solidFill>
                          <a:schemeClr val="tx1"/>
                        </a:solidFill>
                      </a:endParaRPr>
                    </a:p>
                  </a:txBody>
                  <a:tcPr>
                    <a:noFill/>
                  </a:tcPr>
                </a:tc>
                <a:extLst>
                  <a:ext uri="{0D108BD9-81ED-4DB2-BD59-A6C34878D82A}">
                    <a16:rowId xmlns:a16="http://schemas.microsoft.com/office/drawing/2014/main" val="938179924"/>
                  </a:ext>
                </a:extLst>
              </a:tr>
              <a:tr h="370840">
                <a:tc>
                  <a:txBody>
                    <a:bodyPr/>
                    <a:lstStyle/>
                    <a:p>
                      <a:pPr algn="ctr" latinLnBrk="1"/>
                      <a:endParaRPr lang="ko-KR" altLang="en-US">
                        <a:solidFill>
                          <a:schemeClr val="tx1"/>
                        </a:solidFill>
                      </a:endParaRPr>
                    </a:p>
                  </a:txBody>
                  <a:tcPr>
                    <a:noFill/>
                  </a:tcPr>
                </a:tc>
                <a:tc>
                  <a:txBody>
                    <a:bodyPr/>
                    <a:lstStyle/>
                    <a:p>
                      <a:pPr algn="ctr" latinLnBrk="1"/>
                      <a:endParaRPr lang="ko-KR" altLang="en-US" dirty="0">
                        <a:solidFill>
                          <a:schemeClr val="tx1"/>
                        </a:solidFill>
                      </a:endParaRPr>
                    </a:p>
                  </a:txBody>
                  <a:tcPr>
                    <a:noFill/>
                  </a:tcPr>
                </a:tc>
                <a:tc>
                  <a:txBody>
                    <a:bodyPr/>
                    <a:lstStyle/>
                    <a:p>
                      <a:pPr algn="ctr" latinLnBrk="1"/>
                      <a:r>
                        <a:rPr lang="en-US" altLang="ko-KR" dirty="0" smtClean="0">
                          <a:solidFill>
                            <a:schemeClr val="tx1"/>
                          </a:solidFill>
                        </a:rPr>
                        <a:t>A</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B</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C</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D</a:t>
                      </a:r>
                      <a:endParaRPr lang="ko-KR" altLang="en-US" dirty="0">
                        <a:solidFill>
                          <a:schemeClr val="tx1"/>
                        </a:solidFill>
                      </a:endParaRPr>
                    </a:p>
                  </a:txBody>
                  <a:tcPr>
                    <a:noFill/>
                  </a:tcPr>
                </a:tc>
                <a:extLst>
                  <a:ext uri="{0D108BD9-81ED-4DB2-BD59-A6C34878D82A}">
                    <a16:rowId xmlns:a16="http://schemas.microsoft.com/office/drawing/2014/main" val="1687762908"/>
                  </a:ext>
                </a:extLst>
              </a:tr>
              <a:tr h="370840">
                <a:tc>
                  <a:txBody>
                    <a:bodyPr/>
                    <a:lstStyle/>
                    <a:p>
                      <a:pPr algn="ctr" latinLnBrk="1"/>
                      <a:r>
                        <a:rPr lang="en-US" altLang="ko-KR" dirty="0" smtClean="0">
                          <a:solidFill>
                            <a:schemeClr val="tx1"/>
                          </a:solidFill>
                        </a:rPr>
                        <a:t>0</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A</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0</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0</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0</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0</a:t>
                      </a:r>
                      <a:endParaRPr lang="ko-KR" altLang="en-US" dirty="0">
                        <a:solidFill>
                          <a:schemeClr val="tx1"/>
                        </a:solidFill>
                      </a:endParaRPr>
                    </a:p>
                  </a:txBody>
                  <a:tcPr>
                    <a:noFill/>
                  </a:tcPr>
                </a:tc>
                <a:extLst>
                  <a:ext uri="{0D108BD9-81ED-4DB2-BD59-A6C34878D82A}">
                    <a16:rowId xmlns:a16="http://schemas.microsoft.com/office/drawing/2014/main" val="3422867596"/>
                  </a:ext>
                </a:extLst>
              </a:tr>
              <a:tr h="370840">
                <a:tc>
                  <a:txBody>
                    <a:bodyPr/>
                    <a:lstStyle/>
                    <a:p>
                      <a:pPr algn="ctr" latinLnBrk="1"/>
                      <a:r>
                        <a:rPr lang="en-US" altLang="ko-KR" dirty="0" smtClean="0">
                          <a:solidFill>
                            <a:schemeClr val="tx1"/>
                          </a:solidFill>
                        </a:rPr>
                        <a:t>1</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B</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1</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0</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1</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1</a:t>
                      </a:r>
                      <a:endParaRPr lang="ko-KR" altLang="en-US" dirty="0">
                        <a:solidFill>
                          <a:schemeClr val="tx1"/>
                        </a:solidFill>
                      </a:endParaRPr>
                    </a:p>
                  </a:txBody>
                  <a:tcPr>
                    <a:noFill/>
                  </a:tcPr>
                </a:tc>
                <a:extLst>
                  <a:ext uri="{0D108BD9-81ED-4DB2-BD59-A6C34878D82A}">
                    <a16:rowId xmlns:a16="http://schemas.microsoft.com/office/drawing/2014/main" val="1507321128"/>
                  </a:ext>
                </a:extLst>
              </a:tr>
              <a:tr h="370840">
                <a:tc>
                  <a:txBody>
                    <a:bodyPr/>
                    <a:lstStyle/>
                    <a:p>
                      <a:pPr algn="ctr" latinLnBrk="1"/>
                      <a:r>
                        <a:rPr lang="en-US" altLang="ko-KR" dirty="0" smtClean="0">
                          <a:solidFill>
                            <a:schemeClr val="tx1"/>
                          </a:solidFill>
                        </a:rPr>
                        <a:t>2</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C</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0</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0</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0</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0</a:t>
                      </a:r>
                      <a:endParaRPr lang="ko-KR" altLang="en-US" dirty="0">
                        <a:solidFill>
                          <a:schemeClr val="tx1"/>
                        </a:solidFill>
                      </a:endParaRPr>
                    </a:p>
                  </a:txBody>
                  <a:tcPr>
                    <a:noFill/>
                  </a:tcPr>
                </a:tc>
                <a:extLst>
                  <a:ext uri="{0D108BD9-81ED-4DB2-BD59-A6C34878D82A}">
                    <a16:rowId xmlns:a16="http://schemas.microsoft.com/office/drawing/2014/main" val="596147714"/>
                  </a:ext>
                </a:extLst>
              </a:tr>
              <a:tr h="370840">
                <a:tc>
                  <a:txBody>
                    <a:bodyPr/>
                    <a:lstStyle/>
                    <a:p>
                      <a:pPr algn="ctr" latinLnBrk="1"/>
                      <a:r>
                        <a:rPr lang="en-US" altLang="ko-KR" dirty="0" smtClean="0">
                          <a:solidFill>
                            <a:schemeClr val="tx1"/>
                          </a:solidFill>
                        </a:rPr>
                        <a:t>3</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D</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0</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0</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1</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0</a:t>
                      </a:r>
                      <a:endParaRPr lang="ko-KR" altLang="en-US" dirty="0">
                        <a:solidFill>
                          <a:schemeClr val="tx1"/>
                        </a:solidFill>
                      </a:endParaRPr>
                    </a:p>
                  </a:txBody>
                  <a:tcPr>
                    <a:noFill/>
                  </a:tcPr>
                </a:tc>
                <a:extLst>
                  <a:ext uri="{0D108BD9-81ED-4DB2-BD59-A6C34878D82A}">
                    <a16:rowId xmlns:a16="http://schemas.microsoft.com/office/drawing/2014/main" val="2141703088"/>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3544569309"/>
              </p:ext>
            </p:extLst>
          </p:nvPr>
        </p:nvGraphicFramePr>
        <p:xfrm>
          <a:off x="8332468" y="4063534"/>
          <a:ext cx="3459666" cy="2225040"/>
        </p:xfrm>
        <a:graphic>
          <a:graphicData uri="http://schemas.openxmlformats.org/drawingml/2006/table">
            <a:tbl>
              <a:tblPr firstRow="1" bandRow="1">
                <a:tableStyleId>{5C22544A-7EE6-4342-B048-85BDC9FD1C3A}</a:tableStyleId>
              </a:tblPr>
              <a:tblGrid>
                <a:gridCol w="576611">
                  <a:extLst>
                    <a:ext uri="{9D8B030D-6E8A-4147-A177-3AD203B41FA5}">
                      <a16:colId xmlns:a16="http://schemas.microsoft.com/office/drawing/2014/main" val="1540323511"/>
                    </a:ext>
                  </a:extLst>
                </a:gridCol>
                <a:gridCol w="576611">
                  <a:extLst>
                    <a:ext uri="{9D8B030D-6E8A-4147-A177-3AD203B41FA5}">
                      <a16:colId xmlns:a16="http://schemas.microsoft.com/office/drawing/2014/main" val="2141040770"/>
                    </a:ext>
                  </a:extLst>
                </a:gridCol>
                <a:gridCol w="576611">
                  <a:extLst>
                    <a:ext uri="{9D8B030D-6E8A-4147-A177-3AD203B41FA5}">
                      <a16:colId xmlns:a16="http://schemas.microsoft.com/office/drawing/2014/main" val="1445967246"/>
                    </a:ext>
                  </a:extLst>
                </a:gridCol>
                <a:gridCol w="576611">
                  <a:extLst>
                    <a:ext uri="{9D8B030D-6E8A-4147-A177-3AD203B41FA5}">
                      <a16:colId xmlns:a16="http://schemas.microsoft.com/office/drawing/2014/main" val="3918025188"/>
                    </a:ext>
                  </a:extLst>
                </a:gridCol>
                <a:gridCol w="576611">
                  <a:extLst>
                    <a:ext uri="{9D8B030D-6E8A-4147-A177-3AD203B41FA5}">
                      <a16:colId xmlns:a16="http://schemas.microsoft.com/office/drawing/2014/main" val="1549197239"/>
                    </a:ext>
                  </a:extLst>
                </a:gridCol>
                <a:gridCol w="576611">
                  <a:extLst>
                    <a:ext uri="{9D8B030D-6E8A-4147-A177-3AD203B41FA5}">
                      <a16:colId xmlns:a16="http://schemas.microsoft.com/office/drawing/2014/main" val="515905643"/>
                    </a:ext>
                  </a:extLst>
                </a:gridCol>
              </a:tblGrid>
              <a:tr h="370840">
                <a:tc>
                  <a:txBody>
                    <a:bodyPr/>
                    <a:lstStyle/>
                    <a:p>
                      <a:pPr algn="ctr" latinLnBrk="1"/>
                      <a:endParaRPr lang="ko-KR" altLang="en-US" dirty="0">
                        <a:solidFill>
                          <a:schemeClr val="tx1"/>
                        </a:solidFill>
                      </a:endParaRPr>
                    </a:p>
                  </a:txBody>
                  <a:tcPr>
                    <a:noFill/>
                  </a:tcPr>
                </a:tc>
                <a:tc>
                  <a:txBody>
                    <a:bodyPr/>
                    <a:lstStyle/>
                    <a:p>
                      <a:pPr algn="ctr" latinLnBrk="1"/>
                      <a:endParaRPr lang="ko-KR" altLang="en-US" dirty="0">
                        <a:solidFill>
                          <a:schemeClr val="tx1"/>
                        </a:solidFill>
                      </a:endParaRPr>
                    </a:p>
                  </a:txBody>
                  <a:tcPr>
                    <a:noFill/>
                  </a:tcPr>
                </a:tc>
                <a:tc>
                  <a:txBody>
                    <a:bodyPr/>
                    <a:lstStyle/>
                    <a:p>
                      <a:pPr algn="ctr" latinLnBrk="1"/>
                      <a:r>
                        <a:rPr lang="en-US" altLang="ko-KR" dirty="0" smtClean="0">
                          <a:solidFill>
                            <a:schemeClr val="tx1"/>
                          </a:solidFill>
                        </a:rPr>
                        <a:t>0</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1</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2</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3</a:t>
                      </a:r>
                      <a:endParaRPr lang="ko-KR" altLang="en-US" dirty="0">
                        <a:solidFill>
                          <a:schemeClr val="tx1"/>
                        </a:solidFill>
                      </a:endParaRPr>
                    </a:p>
                  </a:txBody>
                  <a:tcPr>
                    <a:noFill/>
                  </a:tcPr>
                </a:tc>
                <a:extLst>
                  <a:ext uri="{0D108BD9-81ED-4DB2-BD59-A6C34878D82A}">
                    <a16:rowId xmlns:a16="http://schemas.microsoft.com/office/drawing/2014/main" val="938179924"/>
                  </a:ext>
                </a:extLst>
              </a:tr>
              <a:tr h="370840">
                <a:tc>
                  <a:txBody>
                    <a:bodyPr/>
                    <a:lstStyle/>
                    <a:p>
                      <a:pPr algn="ctr" latinLnBrk="1"/>
                      <a:endParaRPr lang="ko-KR" altLang="en-US">
                        <a:solidFill>
                          <a:schemeClr val="tx1"/>
                        </a:solidFill>
                      </a:endParaRPr>
                    </a:p>
                  </a:txBody>
                  <a:tcPr>
                    <a:noFill/>
                  </a:tcPr>
                </a:tc>
                <a:tc>
                  <a:txBody>
                    <a:bodyPr/>
                    <a:lstStyle/>
                    <a:p>
                      <a:pPr algn="ctr" latinLnBrk="1"/>
                      <a:endParaRPr lang="ko-KR" altLang="en-US" dirty="0">
                        <a:solidFill>
                          <a:schemeClr val="tx1"/>
                        </a:solidFill>
                      </a:endParaRPr>
                    </a:p>
                  </a:txBody>
                  <a:tcPr>
                    <a:noFill/>
                  </a:tcPr>
                </a:tc>
                <a:tc>
                  <a:txBody>
                    <a:bodyPr/>
                    <a:lstStyle/>
                    <a:p>
                      <a:pPr algn="ctr" latinLnBrk="1"/>
                      <a:r>
                        <a:rPr lang="en-US" altLang="ko-KR" dirty="0" smtClean="0">
                          <a:solidFill>
                            <a:schemeClr val="tx1"/>
                          </a:solidFill>
                        </a:rPr>
                        <a:t>A</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B</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C</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D</a:t>
                      </a:r>
                      <a:endParaRPr lang="ko-KR" altLang="en-US" dirty="0">
                        <a:solidFill>
                          <a:schemeClr val="tx1"/>
                        </a:solidFill>
                      </a:endParaRPr>
                    </a:p>
                  </a:txBody>
                  <a:tcPr>
                    <a:noFill/>
                  </a:tcPr>
                </a:tc>
                <a:extLst>
                  <a:ext uri="{0D108BD9-81ED-4DB2-BD59-A6C34878D82A}">
                    <a16:rowId xmlns:a16="http://schemas.microsoft.com/office/drawing/2014/main" val="1687762908"/>
                  </a:ext>
                </a:extLst>
              </a:tr>
              <a:tr h="370840">
                <a:tc>
                  <a:txBody>
                    <a:bodyPr/>
                    <a:lstStyle/>
                    <a:p>
                      <a:pPr algn="ctr" latinLnBrk="1"/>
                      <a:r>
                        <a:rPr lang="en-US" altLang="ko-KR" dirty="0" smtClean="0">
                          <a:solidFill>
                            <a:schemeClr val="tx1"/>
                          </a:solidFill>
                        </a:rPr>
                        <a:t>0</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A</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0</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0</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0</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0</a:t>
                      </a:r>
                      <a:endParaRPr lang="ko-KR" altLang="en-US" dirty="0">
                        <a:solidFill>
                          <a:schemeClr val="tx1"/>
                        </a:solidFill>
                      </a:endParaRPr>
                    </a:p>
                  </a:txBody>
                  <a:tcPr>
                    <a:noFill/>
                  </a:tcPr>
                </a:tc>
                <a:extLst>
                  <a:ext uri="{0D108BD9-81ED-4DB2-BD59-A6C34878D82A}">
                    <a16:rowId xmlns:a16="http://schemas.microsoft.com/office/drawing/2014/main" val="3422867596"/>
                  </a:ext>
                </a:extLst>
              </a:tr>
              <a:tr h="370840">
                <a:tc>
                  <a:txBody>
                    <a:bodyPr/>
                    <a:lstStyle/>
                    <a:p>
                      <a:pPr algn="ctr" latinLnBrk="1"/>
                      <a:r>
                        <a:rPr lang="en-US" altLang="ko-KR" dirty="0" smtClean="0">
                          <a:solidFill>
                            <a:schemeClr val="tx1"/>
                          </a:solidFill>
                        </a:rPr>
                        <a:t>1</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B</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7</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0</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11</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5</a:t>
                      </a:r>
                      <a:endParaRPr lang="ko-KR" altLang="en-US" dirty="0">
                        <a:solidFill>
                          <a:schemeClr val="tx1"/>
                        </a:solidFill>
                      </a:endParaRPr>
                    </a:p>
                  </a:txBody>
                  <a:tcPr>
                    <a:noFill/>
                  </a:tcPr>
                </a:tc>
                <a:extLst>
                  <a:ext uri="{0D108BD9-81ED-4DB2-BD59-A6C34878D82A}">
                    <a16:rowId xmlns:a16="http://schemas.microsoft.com/office/drawing/2014/main" val="1507321128"/>
                  </a:ext>
                </a:extLst>
              </a:tr>
              <a:tr h="370840">
                <a:tc>
                  <a:txBody>
                    <a:bodyPr/>
                    <a:lstStyle/>
                    <a:p>
                      <a:pPr algn="ctr" latinLnBrk="1"/>
                      <a:r>
                        <a:rPr lang="en-US" altLang="ko-KR" dirty="0" smtClean="0">
                          <a:solidFill>
                            <a:schemeClr val="tx1"/>
                          </a:solidFill>
                        </a:rPr>
                        <a:t>2</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C</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0</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0</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0</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0</a:t>
                      </a:r>
                      <a:endParaRPr lang="ko-KR" altLang="en-US" dirty="0">
                        <a:solidFill>
                          <a:schemeClr val="tx1"/>
                        </a:solidFill>
                      </a:endParaRPr>
                    </a:p>
                  </a:txBody>
                  <a:tcPr>
                    <a:noFill/>
                  </a:tcPr>
                </a:tc>
                <a:extLst>
                  <a:ext uri="{0D108BD9-81ED-4DB2-BD59-A6C34878D82A}">
                    <a16:rowId xmlns:a16="http://schemas.microsoft.com/office/drawing/2014/main" val="596147714"/>
                  </a:ext>
                </a:extLst>
              </a:tr>
              <a:tr h="370840">
                <a:tc>
                  <a:txBody>
                    <a:bodyPr/>
                    <a:lstStyle/>
                    <a:p>
                      <a:pPr algn="ctr" latinLnBrk="1"/>
                      <a:r>
                        <a:rPr lang="en-US" altLang="ko-KR" dirty="0" smtClean="0">
                          <a:solidFill>
                            <a:schemeClr val="tx1"/>
                          </a:solidFill>
                        </a:rPr>
                        <a:t>3</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D</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0</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0</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2</a:t>
                      </a:r>
                      <a:endParaRPr lang="ko-KR" altLang="en-US" dirty="0">
                        <a:solidFill>
                          <a:schemeClr val="tx1"/>
                        </a:solidFill>
                      </a:endParaRPr>
                    </a:p>
                  </a:txBody>
                  <a:tcPr>
                    <a:noFill/>
                  </a:tcPr>
                </a:tc>
                <a:tc>
                  <a:txBody>
                    <a:bodyPr/>
                    <a:lstStyle/>
                    <a:p>
                      <a:pPr algn="ctr" latinLnBrk="1"/>
                      <a:r>
                        <a:rPr lang="en-US" altLang="ko-KR" dirty="0" smtClean="0">
                          <a:solidFill>
                            <a:schemeClr val="tx1"/>
                          </a:solidFill>
                        </a:rPr>
                        <a:t>0</a:t>
                      </a:r>
                      <a:endParaRPr lang="ko-KR" altLang="en-US" dirty="0">
                        <a:solidFill>
                          <a:schemeClr val="tx1"/>
                        </a:solidFill>
                      </a:endParaRPr>
                    </a:p>
                  </a:txBody>
                  <a:tcPr>
                    <a:noFill/>
                  </a:tcPr>
                </a:tc>
                <a:extLst>
                  <a:ext uri="{0D108BD9-81ED-4DB2-BD59-A6C34878D82A}">
                    <a16:rowId xmlns:a16="http://schemas.microsoft.com/office/drawing/2014/main" val="2141703088"/>
                  </a:ext>
                </a:extLst>
              </a:tr>
            </a:tbl>
          </a:graphicData>
        </a:graphic>
      </p:graphicFrame>
    </p:spTree>
    <p:extLst>
      <p:ext uri="{BB962C8B-B14F-4D97-AF65-F5344CB8AC3E}">
        <p14:creationId xmlns:p14="http://schemas.microsoft.com/office/powerpoint/2010/main" val="853916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51057" y="285341"/>
            <a:ext cx="10353762" cy="811830"/>
          </a:xfrm>
        </p:spPr>
        <p:txBody>
          <a:bodyPr/>
          <a:lstStyle/>
          <a:p>
            <a:r>
              <a:rPr lang="en-US" altLang="ko-KR" sz="3200" dirty="0"/>
              <a:t>Adjacency List Representation for Sparse Graph</a:t>
            </a:r>
          </a:p>
        </p:txBody>
      </p:sp>
      <p:sp>
        <p:nvSpPr>
          <p:cNvPr id="9219" name="Rectangle 3"/>
          <p:cNvSpPr>
            <a:spLocks noGrp="1" noChangeArrowheads="1"/>
          </p:cNvSpPr>
          <p:nvPr>
            <p:ph idx="1"/>
          </p:nvPr>
        </p:nvSpPr>
        <p:spPr>
          <a:xfrm>
            <a:off x="2751634" y="1255632"/>
            <a:ext cx="9279400" cy="2620644"/>
          </a:xfrm>
        </p:spPr>
        <p:txBody>
          <a:bodyPr/>
          <a:lstStyle/>
          <a:p>
            <a:pPr eaLnBrk="1" hangingPunct="1"/>
            <a:r>
              <a:rPr lang="en-US" altLang="ko-KR" dirty="0" smtClean="0"/>
              <a:t>Adjacency matrix : storage waste for sparse graph</a:t>
            </a:r>
          </a:p>
          <a:p>
            <a:pPr eaLnBrk="1" hangingPunct="1"/>
            <a:r>
              <a:rPr lang="en-US" altLang="ko-KR" dirty="0" smtClean="0"/>
              <a:t>Adjacency list</a:t>
            </a:r>
          </a:p>
          <a:p>
            <a:pPr lvl="1" eaLnBrk="1" hangingPunct="1"/>
            <a:r>
              <a:rPr lang="en-US" altLang="ko-KR" dirty="0" smtClean="0"/>
              <a:t>For each vertex, make a linked list of edges starting from the vertex</a:t>
            </a:r>
          </a:p>
          <a:p>
            <a:pPr lvl="1" eaLnBrk="1" hangingPunct="1"/>
            <a:r>
              <a:rPr lang="en-US" altLang="ko-KR" dirty="0" smtClean="0"/>
              <a:t>Edge weight can be stored in ‘Edge’</a:t>
            </a:r>
          </a:p>
          <a:p>
            <a:pPr lvl="1" eaLnBrk="1" hangingPunct="1"/>
            <a:r>
              <a:rPr lang="en-US" altLang="ko-KR" dirty="0" smtClean="0"/>
              <a:t>Storage efficient</a:t>
            </a:r>
          </a:p>
        </p:txBody>
      </p:sp>
      <p:grpSp>
        <p:nvGrpSpPr>
          <p:cNvPr id="9220" name="Group 49"/>
          <p:cNvGrpSpPr>
            <a:grpSpLocks/>
          </p:cNvGrpSpPr>
          <p:nvPr/>
        </p:nvGrpSpPr>
        <p:grpSpPr bwMode="auto">
          <a:xfrm>
            <a:off x="4040701" y="1097756"/>
            <a:ext cx="1487366" cy="4564064"/>
            <a:chOff x="768" y="442"/>
            <a:chExt cx="1015" cy="2875"/>
          </a:xfrm>
        </p:grpSpPr>
        <p:sp>
          <p:nvSpPr>
            <p:cNvPr id="9263" name="Oval 0"/>
            <p:cNvSpPr>
              <a:spLocks noChangeArrowheads="1"/>
            </p:cNvSpPr>
            <p:nvPr/>
          </p:nvSpPr>
          <p:spPr bwMode="auto">
            <a:xfrm>
              <a:off x="768" y="2184"/>
              <a:ext cx="264" cy="25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r>
                <a:rPr lang="en-US" altLang="ko-KR"/>
                <a:t>A</a:t>
              </a:r>
            </a:p>
          </p:txBody>
        </p:sp>
        <p:sp>
          <p:nvSpPr>
            <p:cNvPr id="9264" name="Oval 1"/>
            <p:cNvSpPr>
              <a:spLocks noChangeArrowheads="1"/>
            </p:cNvSpPr>
            <p:nvPr/>
          </p:nvSpPr>
          <p:spPr bwMode="auto">
            <a:xfrm>
              <a:off x="768" y="2720"/>
              <a:ext cx="264" cy="25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r>
                <a:rPr lang="en-US" altLang="ko-KR"/>
                <a:t>B</a:t>
              </a:r>
            </a:p>
          </p:txBody>
        </p:sp>
        <p:sp>
          <p:nvSpPr>
            <p:cNvPr id="9265" name="Oval 2"/>
            <p:cNvSpPr>
              <a:spLocks noChangeArrowheads="1"/>
            </p:cNvSpPr>
            <p:nvPr/>
          </p:nvSpPr>
          <p:spPr bwMode="auto">
            <a:xfrm>
              <a:off x="1361" y="2452"/>
              <a:ext cx="264" cy="25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r>
                <a:rPr lang="en-US" altLang="ko-KR"/>
                <a:t>D</a:t>
              </a:r>
            </a:p>
          </p:txBody>
        </p:sp>
        <p:sp>
          <p:nvSpPr>
            <p:cNvPr id="9266" name="Oval 3"/>
            <p:cNvSpPr>
              <a:spLocks noChangeArrowheads="1"/>
            </p:cNvSpPr>
            <p:nvPr/>
          </p:nvSpPr>
          <p:spPr bwMode="auto">
            <a:xfrm>
              <a:off x="1361" y="3061"/>
              <a:ext cx="264" cy="25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r>
                <a:rPr lang="en-US" altLang="ko-KR"/>
                <a:t>C</a:t>
              </a:r>
            </a:p>
          </p:txBody>
        </p:sp>
        <p:cxnSp>
          <p:nvCxnSpPr>
            <p:cNvPr id="9267" name="AutoShape 4"/>
            <p:cNvCxnSpPr>
              <a:cxnSpLocks noChangeShapeType="1"/>
              <a:stCxn id="9264" idx="0"/>
              <a:endCxn id="9263" idx="4"/>
            </p:cNvCxnSpPr>
            <p:nvPr/>
          </p:nvCxnSpPr>
          <p:spPr bwMode="auto">
            <a:xfrm flipV="1">
              <a:off x="900" y="2440"/>
              <a:ext cx="0" cy="28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68" name="AutoShape 5"/>
            <p:cNvCxnSpPr>
              <a:cxnSpLocks noChangeShapeType="1"/>
              <a:stCxn id="9264" idx="7"/>
              <a:endCxn id="9218" idx="2"/>
            </p:cNvCxnSpPr>
            <p:nvPr/>
          </p:nvCxnSpPr>
          <p:spPr bwMode="auto">
            <a:xfrm flipV="1">
              <a:off x="993" y="442"/>
              <a:ext cx="790" cy="231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69" name="AutoShape 6"/>
            <p:cNvCxnSpPr>
              <a:cxnSpLocks noChangeShapeType="1"/>
            </p:cNvCxnSpPr>
            <p:nvPr/>
          </p:nvCxnSpPr>
          <p:spPr bwMode="auto">
            <a:xfrm>
              <a:off x="1493" y="2708"/>
              <a:ext cx="0" cy="35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70" name="AutoShape 7"/>
            <p:cNvCxnSpPr>
              <a:cxnSpLocks noChangeShapeType="1"/>
              <a:stCxn id="9264" idx="5"/>
              <a:endCxn id="9266" idx="2"/>
            </p:cNvCxnSpPr>
            <p:nvPr/>
          </p:nvCxnSpPr>
          <p:spPr bwMode="auto">
            <a:xfrm>
              <a:off x="993" y="2939"/>
              <a:ext cx="368" cy="2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271" name="Text Box 8"/>
            <p:cNvSpPr txBox="1">
              <a:spLocks noChangeArrowheads="1"/>
            </p:cNvSpPr>
            <p:nvPr/>
          </p:nvSpPr>
          <p:spPr bwMode="auto">
            <a:xfrm>
              <a:off x="795" y="2504"/>
              <a:ext cx="7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ea typeface="굴림" charset="-127"/>
                </a:defRPr>
              </a:lvl1pPr>
              <a:lvl2pPr marL="742950" indent="-285750">
                <a:defRPr sz="2400">
                  <a:solidFill>
                    <a:schemeClr val="tx1"/>
                  </a:solidFill>
                  <a:latin typeface="Times New Roman" pitchFamily="18" charset="0"/>
                  <a:ea typeface="굴림" charset="-127"/>
                </a:defRPr>
              </a:lvl2pPr>
              <a:lvl3pPr marL="1143000" indent="-228600">
                <a:defRPr sz="2400">
                  <a:solidFill>
                    <a:schemeClr val="tx1"/>
                  </a:solidFill>
                  <a:latin typeface="Times New Roman" pitchFamily="18" charset="0"/>
                  <a:ea typeface="굴림" charset="-127"/>
                </a:defRPr>
              </a:lvl3pPr>
              <a:lvl4pPr marL="1600200" indent="-228600">
                <a:defRPr sz="2400">
                  <a:solidFill>
                    <a:schemeClr val="tx1"/>
                  </a:solidFill>
                  <a:latin typeface="Times New Roman" pitchFamily="18" charset="0"/>
                  <a:ea typeface="굴림" charset="-127"/>
                </a:defRPr>
              </a:lvl4pPr>
              <a:lvl5pPr marL="2057400" indent="-228600">
                <a:defRPr sz="2400">
                  <a:solidFill>
                    <a:schemeClr val="tx1"/>
                  </a:solidFill>
                  <a:latin typeface="Times New Roman" pitchFamily="18" charset="0"/>
                  <a:ea typeface="굴림" charset="-127"/>
                </a:defRPr>
              </a:lvl5pPr>
              <a:lvl6pPr marL="2514600" indent="-228600" eaLnBrk="0" fontAlgn="base" hangingPunct="0">
                <a:spcBef>
                  <a:spcPct val="0"/>
                </a:spcBef>
                <a:spcAft>
                  <a:spcPct val="0"/>
                </a:spcAft>
                <a:defRPr sz="2400">
                  <a:solidFill>
                    <a:schemeClr val="tx1"/>
                  </a:solidFill>
                  <a:latin typeface="Times New Roman" pitchFamily="18" charset="0"/>
                  <a:ea typeface="굴림" charset="-127"/>
                </a:defRPr>
              </a:lvl6pPr>
              <a:lvl7pPr marL="2971800" indent="-228600" eaLnBrk="0" fontAlgn="base" hangingPunct="0">
                <a:spcBef>
                  <a:spcPct val="0"/>
                </a:spcBef>
                <a:spcAft>
                  <a:spcPct val="0"/>
                </a:spcAft>
                <a:defRPr sz="2400">
                  <a:solidFill>
                    <a:schemeClr val="tx1"/>
                  </a:solidFill>
                  <a:latin typeface="Times New Roman" pitchFamily="18" charset="0"/>
                  <a:ea typeface="굴림" charset="-127"/>
                </a:defRPr>
              </a:lvl7pPr>
              <a:lvl8pPr marL="3429000" indent="-228600" eaLnBrk="0" fontAlgn="base" hangingPunct="0">
                <a:spcBef>
                  <a:spcPct val="0"/>
                </a:spcBef>
                <a:spcAft>
                  <a:spcPct val="0"/>
                </a:spcAft>
                <a:defRPr sz="2400">
                  <a:solidFill>
                    <a:schemeClr val="tx1"/>
                  </a:solidFill>
                  <a:latin typeface="Times New Roman" pitchFamily="18" charset="0"/>
                  <a:ea typeface="굴림" charset="-127"/>
                </a:defRPr>
              </a:lvl8pPr>
              <a:lvl9pPr marL="3886200" indent="-228600" eaLnBrk="0" fontAlgn="base" hangingPunct="0">
                <a:spcBef>
                  <a:spcPct val="0"/>
                </a:spcBef>
                <a:spcAft>
                  <a:spcPct val="0"/>
                </a:spcAft>
                <a:defRPr sz="2400">
                  <a:solidFill>
                    <a:schemeClr val="tx1"/>
                  </a:solidFill>
                  <a:latin typeface="Times New Roman" pitchFamily="18" charset="0"/>
                  <a:ea typeface="굴림" charset="-127"/>
                </a:defRPr>
              </a:lvl9pPr>
            </a:lstStyle>
            <a:p>
              <a:r>
                <a:rPr lang="en-US" altLang="ko-KR" sz="1600"/>
                <a:t>7</a:t>
              </a:r>
            </a:p>
          </p:txBody>
        </p:sp>
        <p:sp>
          <p:nvSpPr>
            <p:cNvPr id="9272" name="Text Box 9"/>
            <p:cNvSpPr txBox="1">
              <a:spLocks noChangeArrowheads="1"/>
            </p:cNvSpPr>
            <p:nvPr/>
          </p:nvSpPr>
          <p:spPr bwMode="auto">
            <a:xfrm>
              <a:off x="1087" y="2528"/>
              <a:ext cx="7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ea typeface="굴림" charset="-127"/>
                </a:defRPr>
              </a:lvl1pPr>
              <a:lvl2pPr marL="742950" indent="-285750">
                <a:defRPr sz="2400">
                  <a:solidFill>
                    <a:schemeClr val="tx1"/>
                  </a:solidFill>
                  <a:latin typeface="Times New Roman" pitchFamily="18" charset="0"/>
                  <a:ea typeface="굴림" charset="-127"/>
                </a:defRPr>
              </a:lvl2pPr>
              <a:lvl3pPr marL="1143000" indent="-228600">
                <a:defRPr sz="2400">
                  <a:solidFill>
                    <a:schemeClr val="tx1"/>
                  </a:solidFill>
                  <a:latin typeface="Times New Roman" pitchFamily="18" charset="0"/>
                  <a:ea typeface="굴림" charset="-127"/>
                </a:defRPr>
              </a:lvl3pPr>
              <a:lvl4pPr marL="1600200" indent="-228600">
                <a:defRPr sz="2400">
                  <a:solidFill>
                    <a:schemeClr val="tx1"/>
                  </a:solidFill>
                  <a:latin typeface="Times New Roman" pitchFamily="18" charset="0"/>
                  <a:ea typeface="굴림" charset="-127"/>
                </a:defRPr>
              </a:lvl4pPr>
              <a:lvl5pPr marL="2057400" indent="-228600">
                <a:defRPr sz="2400">
                  <a:solidFill>
                    <a:schemeClr val="tx1"/>
                  </a:solidFill>
                  <a:latin typeface="Times New Roman" pitchFamily="18" charset="0"/>
                  <a:ea typeface="굴림" charset="-127"/>
                </a:defRPr>
              </a:lvl5pPr>
              <a:lvl6pPr marL="2514600" indent="-228600" eaLnBrk="0" fontAlgn="base" hangingPunct="0">
                <a:spcBef>
                  <a:spcPct val="0"/>
                </a:spcBef>
                <a:spcAft>
                  <a:spcPct val="0"/>
                </a:spcAft>
                <a:defRPr sz="2400">
                  <a:solidFill>
                    <a:schemeClr val="tx1"/>
                  </a:solidFill>
                  <a:latin typeface="Times New Roman" pitchFamily="18" charset="0"/>
                  <a:ea typeface="굴림" charset="-127"/>
                </a:defRPr>
              </a:lvl6pPr>
              <a:lvl7pPr marL="2971800" indent="-228600" eaLnBrk="0" fontAlgn="base" hangingPunct="0">
                <a:spcBef>
                  <a:spcPct val="0"/>
                </a:spcBef>
                <a:spcAft>
                  <a:spcPct val="0"/>
                </a:spcAft>
                <a:defRPr sz="2400">
                  <a:solidFill>
                    <a:schemeClr val="tx1"/>
                  </a:solidFill>
                  <a:latin typeface="Times New Roman" pitchFamily="18" charset="0"/>
                  <a:ea typeface="굴림" charset="-127"/>
                </a:defRPr>
              </a:lvl7pPr>
              <a:lvl8pPr marL="3429000" indent="-228600" eaLnBrk="0" fontAlgn="base" hangingPunct="0">
                <a:spcBef>
                  <a:spcPct val="0"/>
                </a:spcBef>
                <a:spcAft>
                  <a:spcPct val="0"/>
                </a:spcAft>
                <a:defRPr sz="2400">
                  <a:solidFill>
                    <a:schemeClr val="tx1"/>
                  </a:solidFill>
                  <a:latin typeface="Times New Roman" pitchFamily="18" charset="0"/>
                  <a:ea typeface="굴림" charset="-127"/>
                </a:defRPr>
              </a:lvl8pPr>
              <a:lvl9pPr marL="3886200" indent="-228600" eaLnBrk="0" fontAlgn="base" hangingPunct="0">
                <a:spcBef>
                  <a:spcPct val="0"/>
                </a:spcBef>
                <a:spcAft>
                  <a:spcPct val="0"/>
                </a:spcAft>
                <a:defRPr sz="2400">
                  <a:solidFill>
                    <a:schemeClr val="tx1"/>
                  </a:solidFill>
                  <a:latin typeface="Times New Roman" pitchFamily="18" charset="0"/>
                  <a:ea typeface="굴림" charset="-127"/>
                </a:defRPr>
              </a:lvl9pPr>
            </a:lstStyle>
            <a:p>
              <a:r>
                <a:rPr lang="en-US" altLang="ko-KR" sz="1600"/>
                <a:t>5</a:t>
              </a:r>
            </a:p>
          </p:txBody>
        </p:sp>
        <p:sp>
          <p:nvSpPr>
            <p:cNvPr id="9273" name="Text Box 10"/>
            <p:cNvSpPr txBox="1">
              <a:spLocks noChangeArrowheads="1"/>
            </p:cNvSpPr>
            <p:nvPr/>
          </p:nvSpPr>
          <p:spPr bwMode="auto">
            <a:xfrm>
              <a:off x="1533" y="2772"/>
              <a:ext cx="7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ea typeface="굴림" charset="-127"/>
                </a:defRPr>
              </a:lvl1pPr>
              <a:lvl2pPr marL="742950" indent="-285750">
                <a:defRPr sz="2400">
                  <a:solidFill>
                    <a:schemeClr val="tx1"/>
                  </a:solidFill>
                  <a:latin typeface="Times New Roman" pitchFamily="18" charset="0"/>
                  <a:ea typeface="굴림" charset="-127"/>
                </a:defRPr>
              </a:lvl2pPr>
              <a:lvl3pPr marL="1143000" indent="-228600">
                <a:defRPr sz="2400">
                  <a:solidFill>
                    <a:schemeClr val="tx1"/>
                  </a:solidFill>
                  <a:latin typeface="Times New Roman" pitchFamily="18" charset="0"/>
                  <a:ea typeface="굴림" charset="-127"/>
                </a:defRPr>
              </a:lvl3pPr>
              <a:lvl4pPr marL="1600200" indent="-228600">
                <a:defRPr sz="2400">
                  <a:solidFill>
                    <a:schemeClr val="tx1"/>
                  </a:solidFill>
                  <a:latin typeface="Times New Roman" pitchFamily="18" charset="0"/>
                  <a:ea typeface="굴림" charset="-127"/>
                </a:defRPr>
              </a:lvl4pPr>
              <a:lvl5pPr marL="2057400" indent="-228600">
                <a:defRPr sz="2400">
                  <a:solidFill>
                    <a:schemeClr val="tx1"/>
                  </a:solidFill>
                  <a:latin typeface="Times New Roman" pitchFamily="18" charset="0"/>
                  <a:ea typeface="굴림" charset="-127"/>
                </a:defRPr>
              </a:lvl5pPr>
              <a:lvl6pPr marL="2514600" indent="-228600" eaLnBrk="0" fontAlgn="base" hangingPunct="0">
                <a:spcBef>
                  <a:spcPct val="0"/>
                </a:spcBef>
                <a:spcAft>
                  <a:spcPct val="0"/>
                </a:spcAft>
                <a:defRPr sz="2400">
                  <a:solidFill>
                    <a:schemeClr val="tx1"/>
                  </a:solidFill>
                  <a:latin typeface="Times New Roman" pitchFamily="18" charset="0"/>
                  <a:ea typeface="굴림" charset="-127"/>
                </a:defRPr>
              </a:lvl6pPr>
              <a:lvl7pPr marL="2971800" indent="-228600" eaLnBrk="0" fontAlgn="base" hangingPunct="0">
                <a:spcBef>
                  <a:spcPct val="0"/>
                </a:spcBef>
                <a:spcAft>
                  <a:spcPct val="0"/>
                </a:spcAft>
                <a:defRPr sz="2400">
                  <a:solidFill>
                    <a:schemeClr val="tx1"/>
                  </a:solidFill>
                  <a:latin typeface="Times New Roman" pitchFamily="18" charset="0"/>
                  <a:ea typeface="굴림" charset="-127"/>
                </a:defRPr>
              </a:lvl7pPr>
              <a:lvl8pPr marL="3429000" indent="-228600" eaLnBrk="0" fontAlgn="base" hangingPunct="0">
                <a:spcBef>
                  <a:spcPct val="0"/>
                </a:spcBef>
                <a:spcAft>
                  <a:spcPct val="0"/>
                </a:spcAft>
                <a:defRPr sz="2400">
                  <a:solidFill>
                    <a:schemeClr val="tx1"/>
                  </a:solidFill>
                  <a:latin typeface="Times New Roman" pitchFamily="18" charset="0"/>
                  <a:ea typeface="굴림" charset="-127"/>
                </a:defRPr>
              </a:lvl8pPr>
              <a:lvl9pPr marL="3886200" indent="-228600" eaLnBrk="0" fontAlgn="base" hangingPunct="0">
                <a:spcBef>
                  <a:spcPct val="0"/>
                </a:spcBef>
                <a:spcAft>
                  <a:spcPct val="0"/>
                </a:spcAft>
                <a:defRPr sz="2400">
                  <a:solidFill>
                    <a:schemeClr val="tx1"/>
                  </a:solidFill>
                  <a:latin typeface="Times New Roman" pitchFamily="18" charset="0"/>
                  <a:ea typeface="굴림" charset="-127"/>
                </a:defRPr>
              </a:lvl9pPr>
            </a:lstStyle>
            <a:p>
              <a:r>
                <a:rPr lang="en-US" altLang="ko-KR" sz="1600"/>
                <a:t>2</a:t>
              </a:r>
            </a:p>
          </p:txBody>
        </p:sp>
        <p:sp>
          <p:nvSpPr>
            <p:cNvPr id="9274" name="Text Box 11"/>
            <p:cNvSpPr txBox="1">
              <a:spLocks noChangeArrowheads="1"/>
            </p:cNvSpPr>
            <p:nvPr/>
          </p:nvSpPr>
          <p:spPr bwMode="auto">
            <a:xfrm>
              <a:off x="1087" y="3007"/>
              <a:ext cx="13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ea typeface="굴림" charset="-127"/>
                </a:defRPr>
              </a:lvl1pPr>
              <a:lvl2pPr marL="742950" indent="-285750">
                <a:defRPr sz="2400">
                  <a:solidFill>
                    <a:schemeClr val="tx1"/>
                  </a:solidFill>
                  <a:latin typeface="Times New Roman" pitchFamily="18" charset="0"/>
                  <a:ea typeface="굴림" charset="-127"/>
                </a:defRPr>
              </a:lvl2pPr>
              <a:lvl3pPr marL="1143000" indent="-228600">
                <a:defRPr sz="2400">
                  <a:solidFill>
                    <a:schemeClr val="tx1"/>
                  </a:solidFill>
                  <a:latin typeface="Times New Roman" pitchFamily="18" charset="0"/>
                  <a:ea typeface="굴림" charset="-127"/>
                </a:defRPr>
              </a:lvl3pPr>
              <a:lvl4pPr marL="1600200" indent="-228600">
                <a:defRPr sz="2400">
                  <a:solidFill>
                    <a:schemeClr val="tx1"/>
                  </a:solidFill>
                  <a:latin typeface="Times New Roman" pitchFamily="18" charset="0"/>
                  <a:ea typeface="굴림" charset="-127"/>
                </a:defRPr>
              </a:lvl4pPr>
              <a:lvl5pPr marL="2057400" indent="-228600">
                <a:defRPr sz="2400">
                  <a:solidFill>
                    <a:schemeClr val="tx1"/>
                  </a:solidFill>
                  <a:latin typeface="Times New Roman" pitchFamily="18" charset="0"/>
                  <a:ea typeface="굴림" charset="-127"/>
                </a:defRPr>
              </a:lvl5pPr>
              <a:lvl6pPr marL="2514600" indent="-228600" eaLnBrk="0" fontAlgn="base" hangingPunct="0">
                <a:spcBef>
                  <a:spcPct val="0"/>
                </a:spcBef>
                <a:spcAft>
                  <a:spcPct val="0"/>
                </a:spcAft>
                <a:defRPr sz="2400">
                  <a:solidFill>
                    <a:schemeClr val="tx1"/>
                  </a:solidFill>
                  <a:latin typeface="Times New Roman" pitchFamily="18" charset="0"/>
                  <a:ea typeface="굴림" charset="-127"/>
                </a:defRPr>
              </a:lvl6pPr>
              <a:lvl7pPr marL="2971800" indent="-228600" eaLnBrk="0" fontAlgn="base" hangingPunct="0">
                <a:spcBef>
                  <a:spcPct val="0"/>
                </a:spcBef>
                <a:spcAft>
                  <a:spcPct val="0"/>
                </a:spcAft>
                <a:defRPr sz="2400">
                  <a:solidFill>
                    <a:schemeClr val="tx1"/>
                  </a:solidFill>
                  <a:latin typeface="Times New Roman" pitchFamily="18" charset="0"/>
                  <a:ea typeface="굴림" charset="-127"/>
                </a:defRPr>
              </a:lvl7pPr>
              <a:lvl8pPr marL="3429000" indent="-228600" eaLnBrk="0" fontAlgn="base" hangingPunct="0">
                <a:spcBef>
                  <a:spcPct val="0"/>
                </a:spcBef>
                <a:spcAft>
                  <a:spcPct val="0"/>
                </a:spcAft>
                <a:defRPr sz="2400">
                  <a:solidFill>
                    <a:schemeClr val="tx1"/>
                  </a:solidFill>
                  <a:latin typeface="Times New Roman" pitchFamily="18" charset="0"/>
                  <a:ea typeface="굴림" charset="-127"/>
                </a:defRPr>
              </a:lvl8pPr>
              <a:lvl9pPr marL="3886200" indent="-228600" eaLnBrk="0" fontAlgn="base" hangingPunct="0">
                <a:spcBef>
                  <a:spcPct val="0"/>
                </a:spcBef>
                <a:spcAft>
                  <a:spcPct val="0"/>
                </a:spcAft>
                <a:defRPr sz="2400">
                  <a:solidFill>
                    <a:schemeClr val="tx1"/>
                  </a:solidFill>
                  <a:latin typeface="Times New Roman" pitchFamily="18" charset="0"/>
                  <a:ea typeface="굴림" charset="-127"/>
                </a:defRPr>
              </a:lvl9pPr>
            </a:lstStyle>
            <a:p>
              <a:r>
                <a:rPr lang="en-US" altLang="ko-KR" sz="1600"/>
                <a:t>11</a:t>
              </a:r>
            </a:p>
          </p:txBody>
        </p:sp>
      </p:grpSp>
      <p:grpSp>
        <p:nvGrpSpPr>
          <p:cNvPr id="9221" name="Group 51"/>
          <p:cNvGrpSpPr>
            <a:grpSpLocks/>
          </p:cNvGrpSpPr>
          <p:nvPr/>
        </p:nvGrpSpPr>
        <p:grpSpPr bwMode="auto">
          <a:xfrm>
            <a:off x="6512104" y="4597401"/>
            <a:ext cx="701920" cy="320675"/>
            <a:chOff x="2312" y="2708"/>
            <a:chExt cx="479" cy="202"/>
          </a:xfrm>
        </p:grpSpPr>
        <p:sp>
          <p:nvSpPr>
            <p:cNvPr id="9261" name="Rectangle 14"/>
            <p:cNvSpPr>
              <a:spLocks noChangeArrowheads="1"/>
            </p:cNvSpPr>
            <p:nvPr/>
          </p:nvSpPr>
          <p:spPr bwMode="auto">
            <a:xfrm>
              <a:off x="2312" y="2708"/>
              <a:ext cx="268" cy="2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r>
                <a:rPr lang="en-US" altLang="ko-KR"/>
                <a:t>B</a:t>
              </a:r>
            </a:p>
          </p:txBody>
        </p:sp>
        <p:sp>
          <p:nvSpPr>
            <p:cNvPr id="9262" name="Rectangle 15"/>
            <p:cNvSpPr>
              <a:spLocks noChangeArrowheads="1"/>
            </p:cNvSpPr>
            <p:nvPr/>
          </p:nvSpPr>
          <p:spPr bwMode="auto">
            <a:xfrm>
              <a:off x="2580" y="2708"/>
              <a:ext cx="211" cy="2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ko-KR" altLang="en-US"/>
            </a:p>
          </p:txBody>
        </p:sp>
      </p:grpSp>
      <p:grpSp>
        <p:nvGrpSpPr>
          <p:cNvPr id="9222" name="Group 53"/>
          <p:cNvGrpSpPr>
            <a:grpSpLocks/>
          </p:cNvGrpSpPr>
          <p:nvPr/>
        </p:nvGrpSpPr>
        <p:grpSpPr bwMode="auto">
          <a:xfrm>
            <a:off x="6512104" y="5627689"/>
            <a:ext cx="701920" cy="320675"/>
            <a:chOff x="2312" y="3357"/>
            <a:chExt cx="479" cy="202"/>
          </a:xfrm>
        </p:grpSpPr>
        <p:sp>
          <p:nvSpPr>
            <p:cNvPr id="9259" name="Rectangle 18"/>
            <p:cNvSpPr>
              <a:spLocks noChangeArrowheads="1"/>
            </p:cNvSpPr>
            <p:nvPr/>
          </p:nvSpPr>
          <p:spPr bwMode="auto">
            <a:xfrm>
              <a:off x="2312" y="3357"/>
              <a:ext cx="268" cy="2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r>
                <a:rPr lang="en-US" altLang="ko-KR" dirty="0"/>
                <a:t>D</a:t>
              </a:r>
            </a:p>
          </p:txBody>
        </p:sp>
        <p:sp>
          <p:nvSpPr>
            <p:cNvPr id="9260" name="Rectangle 19"/>
            <p:cNvSpPr>
              <a:spLocks noChangeArrowheads="1"/>
            </p:cNvSpPr>
            <p:nvPr/>
          </p:nvSpPr>
          <p:spPr bwMode="auto">
            <a:xfrm>
              <a:off x="2580" y="3357"/>
              <a:ext cx="211" cy="2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ko-KR" altLang="en-US"/>
            </a:p>
          </p:txBody>
        </p:sp>
      </p:grpSp>
      <p:grpSp>
        <p:nvGrpSpPr>
          <p:cNvPr id="9223" name="Group 55"/>
          <p:cNvGrpSpPr>
            <a:grpSpLocks/>
          </p:cNvGrpSpPr>
          <p:nvPr/>
        </p:nvGrpSpPr>
        <p:grpSpPr bwMode="auto">
          <a:xfrm>
            <a:off x="7743027" y="4602164"/>
            <a:ext cx="1006720" cy="320675"/>
            <a:chOff x="3152" y="2711"/>
            <a:chExt cx="687" cy="202"/>
          </a:xfrm>
        </p:grpSpPr>
        <p:sp>
          <p:nvSpPr>
            <p:cNvPr id="9256" name="Rectangle 23"/>
            <p:cNvSpPr>
              <a:spLocks noChangeArrowheads="1"/>
            </p:cNvSpPr>
            <p:nvPr/>
          </p:nvSpPr>
          <p:spPr bwMode="auto">
            <a:xfrm>
              <a:off x="3152" y="2711"/>
              <a:ext cx="268" cy="2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r>
                <a:rPr lang="en-US" altLang="ko-KR"/>
                <a:t>A</a:t>
              </a:r>
            </a:p>
          </p:txBody>
        </p:sp>
        <p:sp>
          <p:nvSpPr>
            <p:cNvPr id="9257" name="Rectangle 24"/>
            <p:cNvSpPr>
              <a:spLocks noChangeArrowheads="1"/>
            </p:cNvSpPr>
            <p:nvPr/>
          </p:nvSpPr>
          <p:spPr bwMode="auto">
            <a:xfrm>
              <a:off x="3420" y="2711"/>
              <a:ext cx="211" cy="2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r>
                <a:rPr lang="en-US" altLang="ko-KR"/>
                <a:t>7</a:t>
              </a:r>
            </a:p>
          </p:txBody>
        </p:sp>
        <p:sp>
          <p:nvSpPr>
            <p:cNvPr id="9258" name="Rectangle 25"/>
            <p:cNvSpPr>
              <a:spLocks noChangeArrowheads="1"/>
            </p:cNvSpPr>
            <p:nvPr/>
          </p:nvSpPr>
          <p:spPr bwMode="auto">
            <a:xfrm>
              <a:off x="3628" y="2711"/>
              <a:ext cx="211" cy="2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ko-KR" altLang="en-US"/>
            </a:p>
          </p:txBody>
        </p:sp>
      </p:grpSp>
      <p:grpSp>
        <p:nvGrpSpPr>
          <p:cNvPr id="9224" name="Group 56"/>
          <p:cNvGrpSpPr>
            <a:grpSpLocks/>
          </p:cNvGrpSpPr>
          <p:nvPr/>
        </p:nvGrpSpPr>
        <p:grpSpPr bwMode="auto">
          <a:xfrm>
            <a:off x="8938780" y="4602164"/>
            <a:ext cx="1006720" cy="320675"/>
            <a:chOff x="3968" y="2711"/>
            <a:chExt cx="687" cy="202"/>
          </a:xfrm>
        </p:grpSpPr>
        <p:sp>
          <p:nvSpPr>
            <p:cNvPr id="9253" name="Rectangle 26"/>
            <p:cNvSpPr>
              <a:spLocks noChangeArrowheads="1"/>
            </p:cNvSpPr>
            <p:nvPr/>
          </p:nvSpPr>
          <p:spPr bwMode="auto">
            <a:xfrm>
              <a:off x="3968" y="2711"/>
              <a:ext cx="268" cy="2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r>
                <a:rPr lang="en-US" altLang="ko-KR"/>
                <a:t>C</a:t>
              </a:r>
            </a:p>
          </p:txBody>
        </p:sp>
        <p:sp>
          <p:nvSpPr>
            <p:cNvPr id="9254" name="Rectangle 27"/>
            <p:cNvSpPr>
              <a:spLocks noChangeArrowheads="1"/>
            </p:cNvSpPr>
            <p:nvPr/>
          </p:nvSpPr>
          <p:spPr bwMode="auto">
            <a:xfrm>
              <a:off x="4236" y="2711"/>
              <a:ext cx="211" cy="2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r>
                <a:rPr lang="en-US" altLang="ko-KR"/>
                <a:t>11</a:t>
              </a:r>
            </a:p>
          </p:txBody>
        </p:sp>
        <p:sp>
          <p:nvSpPr>
            <p:cNvPr id="9255" name="Rectangle 28"/>
            <p:cNvSpPr>
              <a:spLocks noChangeArrowheads="1"/>
            </p:cNvSpPr>
            <p:nvPr/>
          </p:nvSpPr>
          <p:spPr bwMode="auto">
            <a:xfrm>
              <a:off x="4444" y="2711"/>
              <a:ext cx="211" cy="2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ko-KR" altLang="en-US"/>
            </a:p>
          </p:txBody>
        </p:sp>
      </p:grpSp>
      <p:grpSp>
        <p:nvGrpSpPr>
          <p:cNvPr id="9225" name="Group 50"/>
          <p:cNvGrpSpPr>
            <a:grpSpLocks/>
          </p:cNvGrpSpPr>
          <p:nvPr/>
        </p:nvGrpSpPr>
        <p:grpSpPr bwMode="auto">
          <a:xfrm>
            <a:off x="6512104" y="4083049"/>
            <a:ext cx="701920" cy="331788"/>
            <a:chOff x="2312" y="2384"/>
            <a:chExt cx="479" cy="209"/>
          </a:xfrm>
        </p:grpSpPr>
        <p:sp>
          <p:nvSpPr>
            <p:cNvPr id="9250" name="Rectangle 12"/>
            <p:cNvSpPr>
              <a:spLocks noChangeArrowheads="1"/>
            </p:cNvSpPr>
            <p:nvPr/>
          </p:nvSpPr>
          <p:spPr bwMode="auto">
            <a:xfrm>
              <a:off x="2312" y="2391"/>
              <a:ext cx="268" cy="2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r>
                <a:rPr lang="en-US" altLang="ko-KR"/>
                <a:t>A</a:t>
              </a:r>
            </a:p>
          </p:txBody>
        </p:sp>
        <p:sp>
          <p:nvSpPr>
            <p:cNvPr id="9251" name="Rectangle 13"/>
            <p:cNvSpPr>
              <a:spLocks noChangeArrowheads="1"/>
            </p:cNvSpPr>
            <p:nvPr/>
          </p:nvSpPr>
          <p:spPr bwMode="auto">
            <a:xfrm>
              <a:off x="2580" y="2391"/>
              <a:ext cx="211" cy="2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ko-KR" altLang="en-US"/>
            </a:p>
          </p:txBody>
        </p:sp>
        <p:sp>
          <p:nvSpPr>
            <p:cNvPr id="9252" name="Line 35"/>
            <p:cNvSpPr>
              <a:spLocks noChangeShapeType="1"/>
            </p:cNvSpPr>
            <p:nvPr/>
          </p:nvSpPr>
          <p:spPr bwMode="auto">
            <a:xfrm flipH="1">
              <a:off x="2576" y="2384"/>
              <a:ext cx="208" cy="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ko-KR" altLang="en-US"/>
            </a:p>
          </p:txBody>
        </p:sp>
      </p:grpSp>
      <p:grpSp>
        <p:nvGrpSpPr>
          <p:cNvPr id="9226" name="Group 52"/>
          <p:cNvGrpSpPr>
            <a:grpSpLocks/>
          </p:cNvGrpSpPr>
          <p:nvPr/>
        </p:nvGrpSpPr>
        <p:grpSpPr bwMode="auto">
          <a:xfrm>
            <a:off x="6512104" y="5111749"/>
            <a:ext cx="701920" cy="330200"/>
            <a:chOff x="2312" y="3032"/>
            <a:chExt cx="479" cy="208"/>
          </a:xfrm>
        </p:grpSpPr>
        <p:sp>
          <p:nvSpPr>
            <p:cNvPr id="9247" name="Rectangle 16"/>
            <p:cNvSpPr>
              <a:spLocks noChangeArrowheads="1"/>
            </p:cNvSpPr>
            <p:nvPr/>
          </p:nvSpPr>
          <p:spPr bwMode="auto">
            <a:xfrm>
              <a:off x="2312" y="3032"/>
              <a:ext cx="268" cy="2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r>
                <a:rPr lang="en-US" altLang="ko-KR"/>
                <a:t>C</a:t>
              </a:r>
            </a:p>
          </p:txBody>
        </p:sp>
        <p:sp>
          <p:nvSpPr>
            <p:cNvPr id="9248" name="Rectangle 17"/>
            <p:cNvSpPr>
              <a:spLocks noChangeArrowheads="1"/>
            </p:cNvSpPr>
            <p:nvPr/>
          </p:nvSpPr>
          <p:spPr bwMode="auto">
            <a:xfrm>
              <a:off x="2580" y="3032"/>
              <a:ext cx="211" cy="2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ko-KR" altLang="en-US"/>
            </a:p>
          </p:txBody>
        </p:sp>
        <p:sp>
          <p:nvSpPr>
            <p:cNvPr id="9249" name="Line 36"/>
            <p:cNvSpPr>
              <a:spLocks noChangeShapeType="1"/>
            </p:cNvSpPr>
            <p:nvPr/>
          </p:nvSpPr>
          <p:spPr bwMode="auto">
            <a:xfrm flipH="1">
              <a:off x="2576" y="3032"/>
              <a:ext cx="208" cy="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ko-KR" altLang="en-US"/>
            </a:p>
          </p:txBody>
        </p:sp>
      </p:grpSp>
      <p:grpSp>
        <p:nvGrpSpPr>
          <p:cNvPr id="9227" name="Group 54"/>
          <p:cNvGrpSpPr>
            <a:grpSpLocks/>
          </p:cNvGrpSpPr>
          <p:nvPr/>
        </p:nvGrpSpPr>
        <p:grpSpPr bwMode="auto">
          <a:xfrm>
            <a:off x="7743027" y="5630864"/>
            <a:ext cx="1006720" cy="331787"/>
            <a:chOff x="3152" y="3359"/>
            <a:chExt cx="687" cy="209"/>
          </a:xfrm>
        </p:grpSpPr>
        <p:sp>
          <p:nvSpPr>
            <p:cNvPr id="9243" name="Rectangle 32"/>
            <p:cNvSpPr>
              <a:spLocks noChangeArrowheads="1"/>
            </p:cNvSpPr>
            <p:nvPr/>
          </p:nvSpPr>
          <p:spPr bwMode="auto">
            <a:xfrm>
              <a:off x="3152" y="3359"/>
              <a:ext cx="268" cy="2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r>
                <a:rPr lang="en-US" altLang="ko-KR"/>
                <a:t>C</a:t>
              </a:r>
            </a:p>
          </p:txBody>
        </p:sp>
        <p:sp>
          <p:nvSpPr>
            <p:cNvPr id="9244" name="Rectangle 33"/>
            <p:cNvSpPr>
              <a:spLocks noChangeArrowheads="1"/>
            </p:cNvSpPr>
            <p:nvPr/>
          </p:nvSpPr>
          <p:spPr bwMode="auto">
            <a:xfrm>
              <a:off x="3420" y="3359"/>
              <a:ext cx="211" cy="2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r>
                <a:rPr lang="en-US" altLang="ko-KR"/>
                <a:t>2</a:t>
              </a:r>
            </a:p>
          </p:txBody>
        </p:sp>
        <p:sp>
          <p:nvSpPr>
            <p:cNvPr id="9245" name="Rectangle 34"/>
            <p:cNvSpPr>
              <a:spLocks noChangeArrowheads="1"/>
            </p:cNvSpPr>
            <p:nvPr/>
          </p:nvSpPr>
          <p:spPr bwMode="auto">
            <a:xfrm>
              <a:off x="3628" y="3359"/>
              <a:ext cx="211" cy="2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ko-KR" altLang="en-US"/>
            </a:p>
          </p:txBody>
        </p:sp>
        <p:sp>
          <p:nvSpPr>
            <p:cNvPr id="9246" name="Line 37"/>
            <p:cNvSpPr>
              <a:spLocks noChangeShapeType="1"/>
            </p:cNvSpPr>
            <p:nvPr/>
          </p:nvSpPr>
          <p:spPr bwMode="auto">
            <a:xfrm flipH="1">
              <a:off x="3616" y="3360"/>
              <a:ext cx="208" cy="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ko-KR" altLang="en-US"/>
            </a:p>
          </p:txBody>
        </p:sp>
      </p:grpSp>
      <p:grpSp>
        <p:nvGrpSpPr>
          <p:cNvPr id="9228" name="Group 57"/>
          <p:cNvGrpSpPr>
            <a:grpSpLocks/>
          </p:cNvGrpSpPr>
          <p:nvPr/>
        </p:nvGrpSpPr>
        <p:grpSpPr bwMode="auto">
          <a:xfrm>
            <a:off x="10181427" y="4602164"/>
            <a:ext cx="1006720" cy="331787"/>
            <a:chOff x="4816" y="2711"/>
            <a:chExt cx="687" cy="209"/>
          </a:xfrm>
        </p:grpSpPr>
        <p:sp>
          <p:nvSpPr>
            <p:cNvPr id="9239" name="Rectangle 29"/>
            <p:cNvSpPr>
              <a:spLocks noChangeArrowheads="1"/>
            </p:cNvSpPr>
            <p:nvPr/>
          </p:nvSpPr>
          <p:spPr bwMode="auto">
            <a:xfrm>
              <a:off x="4816" y="2711"/>
              <a:ext cx="268" cy="2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r>
                <a:rPr lang="en-US" altLang="ko-KR"/>
                <a:t>D</a:t>
              </a:r>
            </a:p>
          </p:txBody>
        </p:sp>
        <p:sp>
          <p:nvSpPr>
            <p:cNvPr id="9240" name="Rectangle 30"/>
            <p:cNvSpPr>
              <a:spLocks noChangeArrowheads="1"/>
            </p:cNvSpPr>
            <p:nvPr/>
          </p:nvSpPr>
          <p:spPr bwMode="auto">
            <a:xfrm>
              <a:off x="5084" y="2711"/>
              <a:ext cx="211" cy="2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r>
                <a:rPr lang="en-US" altLang="ko-KR"/>
                <a:t>5</a:t>
              </a:r>
            </a:p>
          </p:txBody>
        </p:sp>
        <p:sp>
          <p:nvSpPr>
            <p:cNvPr id="9241" name="Rectangle 31"/>
            <p:cNvSpPr>
              <a:spLocks noChangeArrowheads="1"/>
            </p:cNvSpPr>
            <p:nvPr/>
          </p:nvSpPr>
          <p:spPr bwMode="auto">
            <a:xfrm>
              <a:off x="5292" y="2711"/>
              <a:ext cx="211" cy="2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ko-KR" altLang="en-US"/>
            </a:p>
          </p:txBody>
        </p:sp>
        <p:sp>
          <p:nvSpPr>
            <p:cNvPr id="9242" name="Line 38"/>
            <p:cNvSpPr>
              <a:spLocks noChangeShapeType="1"/>
            </p:cNvSpPr>
            <p:nvPr/>
          </p:nvSpPr>
          <p:spPr bwMode="auto">
            <a:xfrm flipH="1">
              <a:off x="5288" y="2712"/>
              <a:ext cx="208" cy="2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ko-KR" altLang="en-US"/>
            </a:p>
          </p:txBody>
        </p:sp>
      </p:grpSp>
      <p:sp>
        <p:nvSpPr>
          <p:cNvPr id="9229" name="Line 39"/>
          <p:cNvSpPr>
            <a:spLocks noChangeShapeType="1"/>
          </p:cNvSpPr>
          <p:nvPr/>
        </p:nvSpPr>
        <p:spPr bwMode="auto">
          <a:xfrm>
            <a:off x="7051365" y="4756149"/>
            <a:ext cx="67993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ko-KR" altLang="en-US"/>
          </a:p>
        </p:txBody>
      </p:sp>
      <p:sp>
        <p:nvSpPr>
          <p:cNvPr id="9230" name="Line 40"/>
          <p:cNvSpPr>
            <a:spLocks noChangeShapeType="1"/>
          </p:cNvSpPr>
          <p:nvPr/>
        </p:nvSpPr>
        <p:spPr bwMode="auto">
          <a:xfrm>
            <a:off x="8610535" y="4756149"/>
            <a:ext cx="339969"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ko-KR" altLang="en-US"/>
          </a:p>
        </p:txBody>
      </p:sp>
      <p:sp>
        <p:nvSpPr>
          <p:cNvPr id="9231" name="Line 41"/>
          <p:cNvSpPr>
            <a:spLocks noChangeShapeType="1"/>
          </p:cNvSpPr>
          <p:nvPr/>
        </p:nvSpPr>
        <p:spPr bwMode="auto">
          <a:xfrm>
            <a:off x="9806289" y="4756149"/>
            <a:ext cx="363415"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ko-KR" altLang="en-US"/>
          </a:p>
        </p:txBody>
      </p:sp>
      <p:sp>
        <p:nvSpPr>
          <p:cNvPr id="9232" name="Line 42"/>
          <p:cNvSpPr>
            <a:spLocks noChangeShapeType="1"/>
          </p:cNvSpPr>
          <p:nvPr/>
        </p:nvSpPr>
        <p:spPr bwMode="auto">
          <a:xfrm>
            <a:off x="7051365" y="5784849"/>
            <a:ext cx="679938" cy="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ko-KR" altLang="en-US"/>
          </a:p>
        </p:txBody>
      </p:sp>
      <p:sp>
        <p:nvSpPr>
          <p:cNvPr id="9233" name="Text Box 43"/>
          <p:cNvSpPr txBox="1">
            <a:spLocks noChangeArrowheads="1"/>
          </p:cNvSpPr>
          <p:nvPr/>
        </p:nvSpPr>
        <p:spPr bwMode="auto">
          <a:xfrm>
            <a:off x="8774657" y="3760789"/>
            <a:ext cx="31482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ea typeface="굴림" charset="-127"/>
              </a:defRPr>
            </a:lvl1pPr>
            <a:lvl2pPr marL="742950" indent="-285750">
              <a:defRPr sz="2400">
                <a:solidFill>
                  <a:schemeClr val="tx1"/>
                </a:solidFill>
                <a:latin typeface="Times New Roman" pitchFamily="18" charset="0"/>
                <a:ea typeface="굴림" charset="-127"/>
              </a:defRPr>
            </a:lvl2pPr>
            <a:lvl3pPr marL="1143000" indent="-228600">
              <a:defRPr sz="2400">
                <a:solidFill>
                  <a:schemeClr val="tx1"/>
                </a:solidFill>
                <a:latin typeface="Times New Roman" pitchFamily="18" charset="0"/>
                <a:ea typeface="굴림" charset="-127"/>
              </a:defRPr>
            </a:lvl3pPr>
            <a:lvl4pPr marL="1600200" indent="-228600">
              <a:defRPr sz="2400">
                <a:solidFill>
                  <a:schemeClr val="tx1"/>
                </a:solidFill>
                <a:latin typeface="Times New Roman" pitchFamily="18" charset="0"/>
                <a:ea typeface="굴림" charset="-127"/>
              </a:defRPr>
            </a:lvl4pPr>
            <a:lvl5pPr marL="2057400" indent="-228600">
              <a:defRPr sz="2400">
                <a:solidFill>
                  <a:schemeClr val="tx1"/>
                </a:solidFill>
                <a:latin typeface="Times New Roman" pitchFamily="18" charset="0"/>
                <a:ea typeface="굴림" charset="-127"/>
              </a:defRPr>
            </a:lvl5pPr>
            <a:lvl6pPr marL="2514600" indent="-228600" eaLnBrk="0" fontAlgn="base" hangingPunct="0">
              <a:spcBef>
                <a:spcPct val="0"/>
              </a:spcBef>
              <a:spcAft>
                <a:spcPct val="0"/>
              </a:spcAft>
              <a:defRPr sz="2400">
                <a:solidFill>
                  <a:schemeClr val="tx1"/>
                </a:solidFill>
                <a:latin typeface="Times New Roman" pitchFamily="18" charset="0"/>
                <a:ea typeface="굴림" charset="-127"/>
              </a:defRPr>
            </a:lvl6pPr>
            <a:lvl7pPr marL="2971800" indent="-228600" eaLnBrk="0" fontAlgn="base" hangingPunct="0">
              <a:spcBef>
                <a:spcPct val="0"/>
              </a:spcBef>
              <a:spcAft>
                <a:spcPct val="0"/>
              </a:spcAft>
              <a:defRPr sz="2400">
                <a:solidFill>
                  <a:schemeClr val="tx1"/>
                </a:solidFill>
                <a:latin typeface="Times New Roman" pitchFamily="18" charset="0"/>
                <a:ea typeface="굴림" charset="-127"/>
              </a:defRPr>
            </a:lvl7pPr>
            <a:lvl8pPr marL="3429000" indent="-228600" eaLnBrk="0" fontAlgn="base" hangingPunct="0">
              <a:spcBef>
                <a:spcPct val="0"/>
              </a:spcBef>
              <a:spcAft>
                <a:spcPct val="0"/>
              </a:spcAft>
              <a:defRPr sz="2400">
                <a:solidFill>
                  <a:schemeClr val="tx1"/>
                </a:solidFill>
                <a:latin typeface="Times New Roman" pitchFamily="18" charset="0"/>
                <a:ea typeface="굴림" charset="-127"/>
              </a:defRPr>
            </a:lvl8pPr>
            <a:lvl9pPr marL="3886200" indent="-228600" eaLnBrk="0" fontAlgn="base" hangingPunct="0">
              <a:spcBef>
                <a:spcPct val="0"/>
              </a:spcBef>
              <a:spcAft>
                <a:spcPct val="0"/>
              </a:spcAft>
              <a:defRPr sz="2400">
                <a:solidFill>
                  <a:schemeClr val="tx1"/>
                </a:solidFill>
                <a:latin typeface="Times New Roman" pitchFamily="18" charset="0"/>
                <a:ea typeface="굴림" charset="-127"/>
              </a:defRPr>
            </a:lvl9pPr>
          </a:lstStyle>
          <a:p>
            <a:r>
              <a:rPr lang="en-US" altLang="ko-KR" sz="1800"/>
              <a:t>Edge (end vertex, cost, next edge)</a:t>
            </a:r>
          </a:p>
        </p:txBody>
      </p:sp>
      <p:sp>
        <p:nvSpPr>
          <p:cNvPr id="9234" name="Text Box 44"/>
          <p:cNvSpPr txBox="1">
            <a:spLocks noChangeArrowheads="1"/>
          </p:cNvSpPr>
          <p:nvPr/>
        </p:nvSpPr>
        <p:spPr bwMode="auto">
          <a:xfrm>
            <a:off x="6512104" y="3290889"/>
            <a:ext cx="25456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ea typeface="굴림" charset="-127"/>
              </a:defRPr>
            </a:lvl1pPr>
            <a:lvl2pPr marL="742950" indent="-285750">
              <a:defRPr sz="2400">
                <a:solidFill>
                  <a:schemeClr val="tx1"/>
                </a:solidFill>
                <a:latin typeface="Times New Roman" pitchFamily="18" charset="0"/>
                <a:ea typeface="굴림" charset="-127"/>
              </a:defRPr>
            </a:lvl2pPr>
            <a:lvl3pPr marL="1143000" indent="-228600">
              <a:defRPr sz="2400">
                <a:solidFill>
                  <a:schemeClr val="tx1"/>
                </a:solidFill>
                <a:latin typeface="Times New Roman" pitchFamily="18" charset="0"/>
                <a:ea typeface="굴림" charset="-127"/>
              </a:defRPr>
            </a:lvl3pPr>
            <a:lvl4pPr marL="1600200" indent="-228600">
              <a:defRPr sz="2400">
                <a:solidFill>
                  <a:schemeClr val="tx1"/>
                </a:solidFill>
                <a:latin typeface="Times New Roman" pitchFamily="18" charset="0"/>
                <a:ea typeface="굴림" charset="-127"/>
              </a:defRPr>
            </a:lvl4pPr>
            <a:lvl5pPr marL="2057400" indent="-228600">
              <a:defRPr sz="2400">
                <a:solidFill>
                  <a:schemeClr val="tx1"/>
                </a:solidFill>
                <a:latin typeface="Times New Roman" pitchFamily="18" charset="0"/>
                <a:ea typeface="굴림" charset="-127"/>
              </a:defRPr>
            </a:lvl5pPr>
            <a:lvl6pPr marL="2514600" indent="-228600" eaLnBrk="0" fontAlgn="base" hangingPunct="0">
              <a:spcBef>
                <a:spcPct val="0"/>
              </a:spcBef>
              <a:spcAft>
                <a:spcPct val="0"/>
              </a:spcAft>
              <a:defRPr sz="2400">
                <a:solidFill>
                  <a:schemeClr val="tx1"/>
                </a:solidFill>
                <a:latin typeface="Times New Roman" pitchFamily="18" charset="0"/>
                <a:ea typeface="굴림" charset="-127"/>
              </a:defRPr>
            </a:lvl6pPr>
            <a:lvl7pPr marL="2971800" indent="-228600" eaLnBrk="0" fontAlgn="base" hangingPunct="0">
              <a:spcBef>
                <a:spcPct val="0"/>
              </a:spcBef>
              <a:spcAft>
                <a:spcPct val="0"/>
              </a:spcAft>
              <a:defRPr sz="2400">
                <a:solidFill>
                  <a:schemeClr val="tx1"/>
                </a:solidFill>
                <a:latin typeface="Times New Roman" pitchFamily="18" charset="0"/>
                <a:ea typeface="굴림" charset="-127"/>
              </a:defRPr>
            </a:lvl7pPr>
            <a:lvl8pPr marL="3429000" indent="-228600" eaLnBrk="0" fontAlgn="base" hangingPunct="0">
              <a:spcBef>
                <a:spcPct val="0"/>
              </a:spcBef>
              <a:spcAft>
                <a:spcPct val="0"/>
              </a:spcAft>
              <a:defRPr sz="2400">
                <a:solidFill>
                  <a:schemeClr val="tx1"/>
                </a:solidFill>
                <a:latin typeface="Times New Roman" pitchFamily="18" charset="0"/>
                <a:ea typeface="굴림" charset="-127"/>
              </a:defRPr>
            </a:lvl8pPr>
            <a:lvl9pPr marL="3886200" indent="-228600" eaLnBrk="0" fontAlgn="base" hangingPunct="0">
              <a:spcBef>
                <a:spcPct val="0"/>
              </a:spcBef>
              <a:spcAft>
                <a:spcPct val="0"/>
              </a:spcAft>
              <a:defRPr sz="2400">
                <a:solidFill>
                  <a:schemeClr val="tx1"/>
                </a:solidFill>
                <a:latin typeface="Times New Roman" pitchFamily="18" charset="0"/>
                <a:ea typeface="굴림" charset="-127"/>
              </a:defRPr>
            </a:lvl9pPr>
          </a:lstStyle>
          <a:p>
            <a:r>
              <a:rPr lang="en-US" altLang="ko-KR" sz="1800"/>
              <a:t>Vertex (name, list of edges)</a:t>
            </a:r>
          </a:p>
        </p:txBody>
      </p:sp>
      <p:sp>
        <p:nvSpPr>
          <p:cNvPr id="9235" name="Line 45"/>
          <p:cNvSpPr>
            <a:spLocks noChangeShapeType="1"/>
          </p:cNvSpPr>
          <p:nvPr/>
        </p:nvSpPr>
        <p:spPr bwMode="auto">
          <a:xfrm flipH="1">
            <a:off x="6828626" y="3575049"/>
            <a:ext cx="152400" cy="5080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ko-KR" altLang="en-US"/>
          </a:p>
        </p:txBody>
      </p:sp>
      <p:sp>
        <p:nvSpPr>
          <p:cNvPr id="9236" name="Line 48"/>
          <p:cNvSpPr>
            <a:spLocks noChangeShapeType="1"/>
          </p:cNvSpPr>
          <p:nvPr/>
        </p:nvSpPr>
        <p:spPr bwMode="auto">
          <a:xfrm>
            <a:off x="9020842" y="4006849"/>
            <a:ext cx="105508" cy="5842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ko-KR" altLang="en-US"/>
          </a:p>
        </p:txBody>
      </p:sp>
      <p:sp>
        <p:nvSpPr>
          <p:cNvPr id="9237" name="AutoShape 59"/>
          <p:cNvSpPr>
            <a:spLocks/>
          </p:cNvSpPr>
          <p:nvPr/>
        </p:nvSpPr>
        <p:spPr bwMode="auto">
          <a:xfrm>
            <a:off x="6195580" y="4108449"/>
            <a:ext cx="234462" cy="1816100"/>
          </a:xfrm>
          <a:prstGeom prst="leftBrace">
            <a:avLst>
              <a:gd name="adj1" fmla="val 5958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ko-KR" altLang="en-US"/>
          </a:p>
        </p:txBody>
      </p:sp>
      <p:sp>
        <p:nvSpPr>
          <p:cNvPr id="9238" name="Text Box 60"/>
          <p:cNvSpPr txBox="1">
            <a:spLocks noChangeArrowheads="1"/>
          </p:cNvSpPr>
          <p:nvPr/>
        </p:nvSpPr>
        <p:spPr bwMode="auto">
          <a:xfrm>
            <a:off x="5609428" y="4802189"/>
            <a:ext cx="57708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ea typeface="굴림" charset="-127"/>
              </a:defRPr>
            </a:lvl1pPr>
            <a:lvl2pPr marL="742950" indent="-285750">
              <a:defRPr sz="2400">
                <a:solidFill>
                  <a:schemeClr val="tx1"/>
                </a:solidFill>
                <a:latin typeface="Times New Roman" pitchFamily="18" charset="0"/>
                <a:ea typeface="굴림" charset="-127"/>
              </a:defRPr>
            </a:lvl2pPr>
            <a:lvl3pPr marL="1143000" indent="-228600">
              <a:defRPr sz="2400">
                <a:solidFill>
                  <a:schemeClr val="tx1"/>
                </a:solidFill>
                <a:latin typeface="Times New Roman" pitchFamily="18" charset="0"/>
                <a:ea typeface="굴림" charset="-127"/>
              </a:defRPr>
            </a:lvl3pPr>
            <a:lvl4pPr marL="1600200" indent="-228600">
              <a:defRPr sz="2400">
                <a:solidFill>
                  <a:schemeClr val="tx1"/>
                </a:solidFill>
                <a:latin typeface="Times New Roman" pitchFamily="18" charset="0"/>
                <a:ea typeface="굴림" charset="-127"/>
              </a:defRPr>
            </a:lvl4pPr>
            <a:lvl5pPr marL="2057400" indent="-228600">
              <a:defRPr sz="2400">
                <a:solidFill>
                  <a:schemeClr val="tx1"/>
                </a:solidFill>
                <a:latin typeface="Times New Roman" pitchFamily="18" charset="0"/>
                <a:ea typeface="굴림" charset="-127"/>
              </a:defRPr>
            </a:lvl5pPr>
            <a:lvl6pPr marL="2514600" indent="-228600" eaLnBrk="0" fontAlgn="base" hangingPunct="0">
              <a:spcBef>
                <a:spcPct val="0"/>
              </a:spcBef>
              <a:spcAft>
                <a:spcPct val="0"/>
              </a:spcAft>
              <a:defRPr sz="2400">
                <a:solidFill>
                  <a:schemeClr val="tx1"/>
                </a:solidFill>
                <a:latin typeface="Times New Roman" pitchFamily="18" charset="0"/>
                <a:ea typeface="굴림" charset="-127"/>
              </a:defRPr>
            </a:lvl6pPr>
            <a:lvl7pPr marL="2971800" indent="-228600" eaLnBrk="0" fontAlgn="base" hangingPunct="0">
              <a:spcBef>
                <a:spcPct val="0"/>
              </a:spcBef>
              <a:spcAft>
                <a:spcPct val="0"/>
              </a:spcAft>
              <a:defRPr sz="2400">
                <a:solidFill>
                  <a:schemeClr val="tx1"/>
                </a:solidFill>
                <a:latin typeface="Times New Roman" pitchFamily="18" charset="0"/>
                <a:ea typeface="굴림" charset="-127"/>
              </a:defRPr>
            </a:lvl7pPr>
            <a:lvl8pPr marL="3429000" indent="-228600" eaLnBrk="0" fontAlgn="base" hangingPunct="0">
              <a:spcBef>
                <a:spcPct val="0"/>
              </a:spcBef>
              <a:spcAft>
                <a:spcPct val="0"/>
              </a:spcAft>
              <a:defRPr sz="2400">
                <a:solidFill>
                  <a:schemeClr val="tx1"/>
                </a:solidFill>
                <a:latin typeface="Times New Roman" pitchFamily="18" charset="0"/>
                <a:ea typeface="굴림" charset="-127"/>
              </a:defRPr>
            </a:lvl8pPr>
            <a:lvl9pPr marL="3886200" indent="-228600" eaLnBrk="0" fontAlgn="base" hangingPunct="0">
              <a:spcBef>
                <a:spcPct val="0"/>
              </a:spcBef>
              <a:spcAft>
                <a:spcPct val="0"/>
              </a:spcAft>
              <a:defRPr sz="2400">
                <a:solidFill>
                  <a:schemeClr val="tx1"/>
                </a:solidFill>
                <a:latin typeface="Times New Roman" pitchFamily="18" charset="0"/>
                <a:ea typeface="굴림" charset="-127"/>
              </a:defRPr>
            </a:lvl9pPr>
          </a:lstStyle>
          <a:p>
            <a:r>
              <a:rPr lang="en-US" altLang="ko-KR" sz="1800"/>
              <a:t>Graph</a:t>
            </a:r>
          </a:p>
        </p:txBody>
      </p:sp>
    </p:spTree>
    <p:extLst>
      <p:ext uri="{BB962C8B-B14F-4D97-AF65-F5344CB8AC3E}">
        <p14:creationId xmlns:p14="http://schemas.microsoft.com/office/powerpoint/2010/main" val="12666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921" y="160076"/>
            <a:ext cx="10353762" cy="970450"/>
          </a:xfrm>
        </p:spPr>
        <p:txBody>
          <a:bodyPr/>
          <a:lstStyle/>
          <a:p>
            <a:r>
              <a:rPr lang="en-US" altLang="ko-KR" dirty="0" smtClean="0"/>
              <a:t>Operations of graph data structure</a:t>
            </a:r>
            <a:endParaRPr lang="ko-KR" altLang="en-US" dirty="0"/>
          </a:p>
        </p:txBody>
      </p:sp>
      <p:sp>
        <p:nvSpPr>
          <p:cNvPr id="3" name="Content Placeholder 2"/>
          <p:cNvSpPr>
            <a:spLocks noGrp="1"/>
          </p:cNvSpPr>
          <p:nvPr>
            <p:ph idx="1"/>
          </p:nvPr>
        </p:nvSpPr>
        <p:spPr>
          <a:xfrm>
            <a:off x="3386947" y="1557370"/>
            <a:ext cx="4186808" cy="4925144"/>
          </a:xfrm>
        </p:spPr>
        <p:txBody>
          <a:bodyPr/>
          <a:lstStyle/>
          <a:p>
            <a:r>
              <a:rPr lang="en-US" altLang="ko-KR" dirty="0" smtClean="0"/>
              <a:t>Operations on graphs</a:t>
            </a:r>
          </a:p>
          <a:p>
            <a:pPr lvl="1"/>
            <a:r>
              <a:rPr lang="en-US" altLang="ko-KR" dirty="0" smtClean="0"/>
              <a:t>Operation of retrieving vertexes</a:t>
            </a:r>
          </a:p>
          <a:p>
            <a:pPr lvl="2"/>
            <a:r>
              <a:rPr lang="en-US" altLang="ko-KR" dirty="0" smtClean="0"/>
              <a:t>BFS traverse</a:t>
            </a:r>
          </a:p>
          <a:p>
            <a:pPr lvl="2"/>
            <a:r>
              <a:rPr lang="en-US" altLang="ko-KR" dirty="0" smtClean="0"/>
              <a:t>DFS traverse</a:t>
            </a:r>
          </a:p>
          <a:p>
            <a:pPr lvl="1"/>
            <a:r>
              <a:rPr lang="en-US" altLang="ko-KR" dirty="0" smtClean="0"/>
              <a:t>Operation of finding shortest paths</a:t>
            </a:r>
          </a:p>
          <a:p>
            <a:pPr lvl="2"/>
            <a:r>
              <a:rPr lang="en-US" altLang="ko-KR" dirty="0" smtClean="0"/>
              <a:t>The shortest path </a:t>
            </a:r>
          </a:p>
          <a:p>
            <a:pPr lvl="3"/>
            <a:r>
              <a:rPr lang="en-US" altLang="ko-KR" dirty="0" smtClean="0"/>
              <a:t>From vertex 1</a:t>
            </a:r>
          </a:p>
          <a:p>
            <a:pPr lvl="3"/>
            <a:r>
              <a:rPr lang="en-US" altLang="ko-KR" dirty="0" smtClean="0"/>
              <a:t>To vertex 9</a:t>
            </a:r>
          </a:p>
          <a:p>
            <a:pPr lvl="1"/>
            <a:r>
              <a:rPr lang="en-US" altLang="ko-KR" dirty="0" smtClean="0"/>
              <a:t>Operation of finding a set of path to control whole vertexes</a:t>
            </a:r>
          </a:p>
          <a:p>
            <a:pPr lvl="2"/>
            <a:r>
              <a:rPr lang="en-US" altLang="ko-KR" dirty="0" smtClean="0"/>
              <a:t>The minimum spanning tree</a:t>
            </a:r>
          </a:p>
          <a:p>
            <a:pPr lvl="2"/>
            <a:endParaRPr lang="ko-KR" altLang="en-US" dirty="0"/>
          </a:p>
        </p:txBody>
      </p:sp>
      <p:sp>
        <p:nvSpPr>
          <p:cNvPr id="4" name="Slide Number Placeholder 3"/>
          <p:cNvSpPr>
            <a:spLocks noGrp="1"/>
          </p:cNvSpPr>
          <p:nvPr>
            <p:ph type="sldNum" sz="quarter" idx="12"/>
          </p:nvPr>
        </p:nvSpPr>
        <p:spPr/>
        <p:txBody>
          <a:bodyPr/>
          <a:lstStyle/>
          <a:p>
            <a:fld id="{7F92C22C-EC2B-4071-B4C5-3756ABCA11CF}" type="slidenum">
              <a:rPr lang="ko-KR" altLang="en-US" smtClean="0"/>
              <a:t>9</a:t>
            </a:fld>
            <a:endParaRPr lang="ko-KR" altLang="en-US"/>
          </a:p>
        </p:txBody>
      </p:sp>
      <p:sp>
        <p:nvSpPr>
          <p:cNvPr id="5" name="Oval 4"/>
          <p:cNvSpPr/>
          <p:nvPr/>
        </p:nvSpPr>
        <p:spPr>
          <a:xfrm>
            <a:off x="8944879" y="2858939"/>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3</a:t>
            </a:r>
            <a:endParaRPr lang="ko-KR" altLang="en-US" dirty="0"/>
          </a:p>
        </p:txBody>
      </p:sp>
      <p:sp>
        <p:nvSpPr>
          <p:cNvPr id="6" name="Oval 5"/>
          <p:cNvSpPr/>
          <p:nvPr/>
        </p:nvSpPr>
        <p:spPr>
          <a:xfrm>
            <a:off x="9480240" y="2032699"/>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a:t>
            </a:r>
            <a:endParaRPr lang="ko-KR" altLang="en-US" dirty="0"/>
          </a:p>
        </p:txBody>
      </p:sp>
      <p:sp>
        <p:nvSpPr>
          <p:cNvPr id="7" name="Oval 6"/>
          <p:cNvSpPr/>
          <p:nvPr/>
        </p:nvSpPr>
        <p:spPr>
          <a:xfrm>
            <a:off x="7955188" y="1850827"/>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0</a:t>
            </a:r>
            <a:endParaRPr lang="ko-KR" altLang="en-US" dirty="0"/>
          </a:p>
        </p:txBody>
      </p:sp>
      <p:sp>
        <p:nvSpPr>
          <p:cNvPr id="8" name="Oval 7"/>
          <p:cNvSpPr/>
          <p:nvPr/>
        </p:nvSpPr>
        <p:spPr>
          <a:xfrm>
            <a:off x="9050001" y="3712629"/>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5</a:t>
            </a:r>
            <a:endParaRPr lang="ko-KR" altLang="en-US" dirty="0"/>
          </a:p>
        </p:txBody>
      </p:sp>
      <p:sp>
        <p:nvSpPr>
          <p:cNvPr id="9" name="Oval 8"/>
          <p:cNvSpPr/>
          <p:nvPr/>
        </p:nvSpPr>
        <p:spPr>
          <a:xfrm>
            <a:off x="9712849" y="4278378"/>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7</a:t>
            </a:r>
            <a:endParaRPr lang="ko-KR" altLang="en-US" dirty="0"/>
          </a:p>
        </p:txBody>
      </p:sp>
      <p:sp>
        <p:nvSpPr>
          <p:cNvPr id="10" name="Oval 9"/>
          <p:cNvSpPr/>
          <p:nvPr/>
        </p:nvSpPr>
        <p:spPr>
          <a:xfrm>
            <a:off x="8666057" y="4480706"/>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4</a:t>
            </a:r>
            <a:endParaRPr lang="ko-KR" altLang="en-US" dirty="0"/>
          </a:p>
        </p:txBody>
      </p:sp>
      <p:sp>
        <p:nvSpPr>
          <p:cNvPr id="11" name="Oval 10"/>
          <p:cNvSpPr/>
          <p:nvPr/>
        </p:nvSpPr>
        <p:spPr>
          <a:xfrm>
            <a:off x="9218502" y="5296865"/>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6</a:t>
            </a:r>
            <a:endParaRPr lang="ko-KR" altLang="en-US" dirty="0"/>
          </a:p>
        </p:txBody>
      </p:sp>
      <p:sp>
        <p:nvSpPr>
          <p:cNvPr id="12" name="Oval 11"/>
          <p:cNvSpPr/>
          <p:nvPr/>
        </p:nvSpPr>
        <p:spPr>
          <a:xfrm>
            <a:off x="7881371" y="2623544"/>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1</a:t>
            </a:r>
            <a:endParaRPr lang="ko-KR" altLang="en-US" dirty="0"/>
          </a:p>
        </p:txBody>
      </p:sp>
      <p:sp>
        <p:nvSpPr>
          <p:cNvPr id="13" name="Oval 12"/>
          <p:cNvSpPr/>
          <p:nvPr/>
        </p:nvSpPr>
        <p:spPr>
          <a:xfrm>
            <a:off x="10763500" y="4533433"/>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9</a:t>
            </a:r>
            <a:endParaRPr lang="ko-KR" altLang="en-US" dirty="0"/>
          </a:p>
        </p:txBody>
      </p:sp>
      <p:sp>
        <p:nvSpPr>
          <p:cNvPr id="14" name="Oval 13"/>
          <p:cNvSpPr/>
          <p:nvPr/>
        </p:nvSpPr>
        <p:spPr>
          <a:xfrm>
            <a:off x="10259444" y="5523235"/>
            <a:ext cx="504056"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8</a:t>
            </a:r>
            <a:endParaRPr lang="ko-KR" altLang="en-US" dirty="0"/>
          </a:p>
        </p:txBody>
      </p:sp>
      <p:cxnSp>
        <p:nvCxnSpPr>
          <p:cNvPr id="15" name="Straight Arrow Connector 14"/>
          <p:cNvCxnSpPr>
            <a:stCxn id="5" idx="0"/>
            <a:endCxn id="6" idx="3"/>
          </p:cNvCxnSpPr>
          <p:nvPr/>
        </p:nvCxnSpPr>
        <p:spPr>
          <a:xfrm flipV="1">
            <a:off x="9196907" y="2340013"/>
            <a:ext cx="357150" cy="518927"/>
          </a:xfrm>
          <a:prstGeom prst="straightConnector1">
            <a:avLst/>
          </a:prstGeom>
          <a:ln w="381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0"/>
            <a:endCxn id="5" idx="4"/>
          </p:cNvCxnSpPr>
          <p:nvPr/>
        </p:nvCxnSpPr>
        <p:spPr>
          <a:xfrm flipH="1" flipV="1">
            <a:off x="9196907" y="3218979"/>
            <a:ext cx="105122" cy="493650"/>
          </a:xfrm>
          <a:prstGeom prst="straightConnector1">
            <a:avLst/>
          </a:prstGeom>
          <a:ln w="381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5"/>
            <a:endCxn id="9" idx="0"/>
          </p:cNvCxnSpPr>
          <p:nvPr/>
        </p:nvCxnSpPr>
        <p:spPr>
          <a:xfrm>
            <a:off x="9480241" y="4019942"/>
            <a:ext cx="484637" cy="258436"/>
          </a:xfrm>
          <a:prstGeom prst="straightConnector1">
            <a:avLst/>
          </a:prstGeom>
          <a:ln w="381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a:endCxn id="10" idx="0"/>
          </p:cNvCxnSpPr>
          <p:nvPr/>
        </p:nvCxnSpPr>
        <p:spPr>
          <a:xfrm flipH="1">
            <a:off x="8918086" y="4019942"/>
            <a:ext cx="205733" cy="460764"/>
          </a:xfrm>
          <a:prstGeom prst="straightConnector1">
            <a:avLst/>
          </a:prstGeom>
          <a:ln w="381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5"/>
            <a:endCxn id="13" idx="2"/>
          </p:cNvCxnSpPr>
          <p:nvPr/>
        </p:nvCxnSpPr>
        <p:spPr>
          <a:xfrm>
            <a:off x="10143088" y="4585691"/>
            <a:ext cx="620412" cy="127762"/>
          </a:xfrm>
          <a:prstGeom prst="straightConnector1">
            <a:avLst/>
          </a:prstGeom>
          <a:ln w="381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3"/>
            <a:endCxn id="11" idx="7"/>
          </p:cNvCxnSpPr>
          <p:nvPr/>
        </p:nvCxnSpPr>
        <p:spPr>
          <a:xfrm flipH="1">
            <a:off x="9648742" y="4585692"/>
            <a:ext cx="137925" cy="763901"/>
          </a:xfrm>
          <a:prstGeom prst="straightConnector1">
            <a:avLst/>
          </a:prstGeom>
          <a:ln w="381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4"/>
            <a:endCxn id="14" idx="0"/>
          </p:cNvCxnSpPr>
          <p:nvPr/>
        </p:nvCxnSpPr>
        <p:spPr>
          <a:xfrm flipH="1">
            <a:off x="10511472" y="4893473"/>
            <a:ext cx="504056" cy="629762"/>
          </a:xfrm>
          <a:prstGeom prst="straightConnector1">
            <a:avLst/>
          </a:prstGeom>
          <a:ln w="381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2"/>
            <a:endCxn id="7" idx="6"/>
          </p:cNvCxnSpPr>
          <p:nvPr/>
        </p:nvCxnSpPr>
        <p:spPr>
          <a:xfrm flipH="1" flipV="1">
            <a:off x="8459244" y="2030847"/>
            <a:ext cx="1020996" cy="181872"/>
          </a:xfrm>
          <a:prstGeom prst="straightConnector1">
            <a:avLst/>
          </a:prstGeom>
          <a:ln w="381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4"/>
            <a:endCxn id="12" idx="0"/>
          </p:cNvCxnSpPr>
          <p:nvPr/>
        </p:nvCxnSpPr>
        <p:spPr>
          <a:xfrm flipH="1">
            <a:off x="8133400" y="2210868"/>
            <a:ext cx="73817" cy="412677"/>
          </a:xfrm>
          <a:prstGeom prst="straightConnector1">
            <a:avLst/>
          </a:prstGeom>
          <a:ln w="381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6"/>
            <a:endCxn id="5" idx="2"/>
          </p:cNvCxnSpPr>
          <p:nvPr/>
        </p:nvCxnSpPr>
        <p:spPr>
          <a:xfrm>
            <a:off x="8385427" y="2803565"/>
            <a:ext cx="559452" cy="235395"/>
          </a:xfrm>
          <a:prstGeom prst="straightConnector1">
            <a:avLst/>
          </a:prstGeom>
          <a:ln w="381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4"/>
            <a:endCxn id="11" idx="1"/>
          </p:cNvCxnSpPr>
          <p:nvPr/>
        </p:nvCxnSpPr>
        <p:spPr>
          <a:xfrm>
            <a:off x="8918085" y="4840746"/>
            <a:ext cx="374234" cy="508846"/>
          </a:xfrm>
          <a:prstGeom prst="straightConnector1">
            <a:avLst/>
          </a:prstGeom>
          <a:ln w="381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0"/>
            <a:endCxn id="6" idx="5"/>
          </p:cNvCxnSpPr>
          <p:nvPr/>
        </p:nvCxnSpPr>
        <p:spPr>
          <a:xfrm flipH="1" flipV="1">
            <a:off x="9910480" y="2340013"/>
            <a:ext cx="1105049" cy="2193421"/>
          </a:xfrm>
          <a:prstGeom prst="straightConnector1">
            <a:avLst/>
          </a:prstGeom>
          <a:ln w="381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1"/>
            <a:endCxn id="12" idx="4"/>
          </p:cNvCxnSpPr>
          <p:nvPr/>
        </p:nvCxnSpPr>
        <p:spPr>
          <a:xfrm flipH="1" flipV="1">
            <a:off x="8133400" y="2983585"/>
            <a:ext cx="606475" cy="1549849"/>
          </a:xfrm>
          <a:prstGeom prst="straightConnector1">
            <a:avLst/>
          </a:prstGeom>
          <a:ln w="381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7772851" y="2121783"/>
            <a:ext cx="108520" cy="477692"/>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8556634" y="1850827"/>
            <a:ext cx="692835" cy="72008"/>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0070665" y="2304008"/>
            <a:ext cx="1086562" cy="2154390"/>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4"/>
            <a:endCxn id="8" idx="0"/>
          </p:cNvCxnSpPr>
          <p:nvPr/>
        </p:nvCxnSpPr>
        <p:spPr>
          <a:xfrm>
            <a:off x="9196907" y="3218979"/>
            <a:ext cx="105122" cy="4936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320083" y="3218979"/>
            <a:ext cx="95048" cy="49365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10" idx="7"/>
          </p:cNvCxnSpPr>
          <p:nvPr/>
        </p:nvCxnSpPr>
        <p:spPr>
          <a:xfrm flipH="1">
            <a:off x="9096297" y="4072669"/>
            <a:ext cx="128739" cy="460764"/>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8" idx="6"/>
            <a:endCxn id="9" idx="7"/>
          </p:cNvCxnSpPr>
          <p:nvPr/>
        </p:nvCxnSpPr>
        <p:spPr>
          <a:xfrm>
            <a:off x="9554058" y="3892649"/>
            <a:ext cx="589031" cy="438456"/>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0" idx="5"/>
            <a:endCxn id="11" idx="0"/>
          </p:cNvCxnSpPr>
          <p:nvPr/>
        </p:nvCxnSpPr>
        <p:spPr>
          <a:xfrm>
            <a:off x="9096296" y="4788019"/>
            <a:ext cx="374234" cy="508846"/>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5" idx="7"/>
            <a:endCxn id="6" idx="4"/>
          </p:cNvCxnSpPr>
          <p:nvPr/>
        </p:nvCxnSpPr>
        <p:spPr>
          <a:xfrm flipV="1">
            <a:off x="9375118" y="2392740"/>
            <a:ext cx="357150" cy="518927"/>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2" idx="5"/>
            <a:endCxn id="5" idx="3"/>
          </p:cNvCxnSpPr>
          <p:nvPr/>
        </p:nvCxnSpPr>
        <p:spPr>
          <a:xfrm>
            <a:off x="8311610" y="2930858"/>
            <a:ext cx="707086" cy="235395"/>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12" idx="7"/>
            <a:endCxn id="7" idx="5"/>
          </p:cNvCxnSpPr>
          <p:nvPr/>
        </p:nvCxnSpPr>
        <p:spPr>
          <a:xfrm flipV="1">
            <a:off x="8311611" y="2158141"/>
            <a:ext cx="73817" cy="518131"/>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3" idx="1"/>
            <a:endCxn id="9" idx="6"/>
          </p:cNvCxnSpPr>
          <p:nvPr/>
        </p:nvCxnSpPr>
        <p:spPr>
          <a:xfrm flipH="1" flipV="1">
            <a:off x="10216905" y="4458398"/>
            <a:ext cx="620412" cy="127762"/>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4" idx="7"/>
            <a:endCxn id="13" idx="5"/>
          </p:cNvCxnSpPr>
          <p:nvPr/>
        </p:nvCxnSpPr>
        <p:spPr>
          <a:xfrm flipV="1">
            <a:off x="10689683" y="4840746"/>
            <a:ext cx="504056" cy="735216"/>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805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21" presetClass="emph" presetSubtype="0" fill="hold" grpId="0" nodeType="withEffect">
                                  <p:stCondLst>
                                    <p:cond delay="0"/>
                                  </p:stCondLst>
                                  <p:childTnLst>
                                    <p:animClr clrSpc="hsl" dir="cw">
                                      <p:cBhvr override="childStyle">
                                        <p:cTn id="12" dur="500" fill="hold"/>
                                        <p:tgtEl>
                                          <p:spTgt spid="8"/>
                                        </p:tgtEl>
                                        <p:attrNameLst>
                                          <p:attrName>style.color</p:attrName>
                                        </p:attrNameLst>
                                      </p:cBhvr>
                                      <p:by>
                                        <p:hsl h="7200000" s="0" l="0"/>
                                      </p:by>
                                    </p:animClr>
                                    <p:animClr clrSpc="hsl" dir="cw">
                                      <p:cBhvr>
                                        <p:cTn id="13" dur="500" fill="hold"/>
                                        <p:tgtEl>
                                          <p:spTgt spid="8"/>
                                        </p:tgtEl>
                                        <p:attrNameLst>
                                          <p:attrName>fillcolor</p:attrName>
                                        </p:attrNameLst>
                                      </p:cBhvr>
                                      <p:by>
                                        <p:hsl h="7200000" s="0" l="0"/>
                                      </p:by>
                                    </p:animClr>
                                    <p:animClr clrSpc="hsl" dir="cw">
                                      <p:cBhvr>
                                        <p:cTn id="14" dur="500" fill="hold"/>
                                        <p:tgtEl>
                                          <p:spTgt spid="8"/>
                                        </p:tgtEl>
                                        <p:attrNameLst>
                                          <p:attrName>stroke.color</p:attrName>
                                        </p:attrNameLst>
                                      </p:cBhvr>
                                      <p:by>
                                        <p:hsl h="7200000" s="0" l="0"/>
                                      </p:by>
                                    </p:animClr>
                                    <p:set>
                                      <p:cBhvr>
                                        <p:cTn id="15" dur="500" fill="hold"/>
                                        <p:tgtEl>
                                          <p:spTgt spid="8"/>
                                        </p:tgtEl>
                                        <p:attrNameLst>
                                          <p:attrName>fill.type</p:attrName>
                                        </p:attrNameLst>
                                      </p:cBhvr>
                                      <p:to>
                                        <p:strVal val="solid"/>
                                      </p:to>
                                    </p:set>
                                  </p:childTnLst>
                                </p:cTn>
                              </p:par>
                            </p:childTnLst>
                          </p:cTn>
                        </p:par>
                        <p:par>
                          <p:cTn id="16" fill="hold">
                            <p:stCondLst>
                              <p:cond delay="500"/>
                            </p:stCondLst>
                            <p:childTnLst>
                              <p:par>
                                <p:cTn id="17" presetID="21" presetClass="emph" presetSubtype="0" fill="hold" grpId="0" nodeType="afterEffect">
                                  <p:stCondLst>
                                    <p:cond delay="0"/>
                                  </p:stCondLst>
                                  <p:childTnLst>
                                    <p:animClr clrSpc="hsl" dir="cw">
                                      <p:cBhvr override="childStyle">
                                        <p:cTn id="18" dur="900" fill="hold"/>
                                        <p:tgtEl>
                                          <p:spTgt spid="5"/>
                                        </p:tgtEl>
                                        <p:attrNameLst>
                                          <p:attrName>style.color</p:attrName>
                                        </p:attrNameLst>
                                      </p:cBhvr>
                                      <p:by>
                                        <p:hsl h="7200000" s="0" l="0"/>
                                      </p:by>
                                    </p:animClr>
                                    <p:animClr clrSpc="hsl" dir="cw">
                                      <p:cBhvr>
                                        <p:cTn id="19" dur="900" fill="hold"/>
                                        <p:tgtEl>
                                          <p:spTgt spid="5"/>
                                        </p:tgtEl>
                                        <p:attrNameLst>
                                          <p:attrName>fillcolor</p:attrName>
                                        </p:attrNameLst>
                                      </p:cBhvr>
                                      <p:by>
                                        <p:hsl h="7200000" s="0" l="0"/>
                                      </p:by>
                                    </p:animClr>
                                    <p:animClr clrSpc="hsl" dir="cw">
                                      <p:cBhvr>
                                        <p:cTn id="20" dur="900" fill="hold"/>
                                        <p:tgtEl>
                                          <p:spTgt spid="5"/>
                                        </p:tgtEl>
                                        <p:attrNameLst>
                                          <p:attrName>stroke.color</p:attrName>
                                        </p:attrNameLst>
                                      </p:cBhvr>
                                      <p:by>
                                        <p:hsl h="7200000" s="0" l="0"/>
                                      </p:by>
                                    </p:animClr>
                                    <p:set>
                                      <p:cBhvr>
                                        <p:cTn id="21" dur="900" fill="hold"/>
                                        <p:tgtEl>
                                          <p:spTgt spid="5"/>
                                        </p:tgtEl>
                                        <p:attrNameLst>
                                          <p:attrName>fill.type</p:attrName>
                                        </p:attrNameLst>
                                      </p:cBhvr>
                                      <p:to>
                                        <p:strVal val="solid"/>
                                      </p:to>
                                    </p:set>
                                  </p:childTnLst>
                                </p:cTn>
                              </p:par>
                              <p:par>
                                <p:cTn id="22" presetID="21" presetClass="emph" presetSubtype="0" fill="hold" grpId="0" nodeType="withEffect">
                                  <p:stCondLst>
                                    <p:cond delay="0"/>
                                  </p:stCondLst>
                                  <p:childTnLst>
                                    <p:animClr clrSpc="hsl" dir="cw">
                                      <p:cBhvr override="childStyle">
                                        <p:cTn id="23" dur="900" fill="hold"/>
                                        <p:tgtEl>
                                          <p:spTgt spid="10"/>
                                        </p:tgtEl>
                                        <p:attrNameLst>
                                          <p:attrName>style.color</p:attrName>
                                        </p:attrNameLst>
                                      </p:cBhvr>
                                      <p:by>
                                        <p:hsl h="7200000" s="0" l="0"/>
                                      </p:by>
                                    </p:animClr>
                                    <p:animClr clrSpc="hsl" dir="cw">
                                      <p:cBhvr>
                                        <p:cTn id="24" dur="900" fill="hold"/>
                                        <p:tgtEl>
                                          <p:spTgt spid="10"/>
                                        </p:tgtEl>
                                        <p:attrNameLst>
                                          <p:attrName>fillcolor</p:attrName>
                                        </p:attrNameLst>
                                      </p:cBhvr>
                                      <p:by>
                                        <p:hsl h="7200000" s="0" l="0"/>
                                      </p:by>
                                    </p:animClr>
                                    <p:animClr clrSpc="hsl" dir="cw">
                                      <p:cBhvr>
                                        <p:cTn id="25" dur="900" fill="hold"/>
                                        <p:tgtEl>
                                          <p:spTgt spid="10"/>
                                        </p:tgtEl>
                                        <p:attrNameLst>
                                          <p:attrName>stroke.color</p:attrName>
                                        </p:attrNameLst>
                                      </p:cBhvr>
                                      <p:by>
                                        <p:hsl h="7200000" s="0" l="0"/>
                                      </p:by>
                                    </p:animClr>
                                    <p:set>
                                      <p:cBhvr>
                                        <p:cTn id="26" dur="900" fill="hold"/>
                                        <p:tgtEl>
                                          <p:spTgt spid="10"/>
                                        </p:tgtEl>
                                        <p:attrNameLst>
                                          <p:attrName>fill.type</p:attrName>
                                        </p:attrNameLst>
                                      </p:cBhvr>
                                      <p:to>
                                        <p:strVal val="solid"/>
                                      </p:to>
                                    </p:set>
                                  </p:childTnLst>
                                </p:cTn>
                              </p:par>
                              <p:par>
                                <p:cTn id="27" presetID="21" presetClass="emph" presetSubtype="0" fill="hold" grpId="0" nodeType="withEffect">
                                  <p:stCondLst>
                                    <p:cond delay="0"/>
                                  </p:stCondLst>
                                  <p:childTnLst>
                                    <p:animClr clrSpc="hsl" dir="cw">
                                      <p:cBhvr override="childStyle">
                                        <p:cTn id="28" dur="900" fill="hold"/>
                                        <p:tgtEl>
                                          <p:spTgt spid="9"/>
                                        </p:tgtEl>
                                        <p:attrNameLst>
                                          <p:attrName>style.color</p:attrName>
                                        </p:attrNameLst>
                                      </p:cBhvr>
                                      <p:by>
                                        <p:hsl h="7200000" s="0" l="0"/>
                                      </p:by>
                                    </p:animClr>
                                    <p:animClr clrSpc="hsl" dir="cw">
                                      <p:cBhvr>
                                        <p:cTn id="29" dur="900" fill="hold"/>
                                        <p:tgtEl>
                                          <p:spTgt spid="9"/>
                                        </p:tgtEl>
                                        <p:attrNameLst>
                                          <p:attrName>fillcolor</p:attrName>
                                        </p:attrNameLst>
                                      </p:cBhvr>
                                      <p:by>
                                        <p:hsl h="7200000" s="0" l="0"/>
                                      </p:by>
                                    </p:animClr>
                                    <p:animClr clrSpc="hsl" dir="cw">
                                      <p:cBhvr>
                                        <p:cTn id="30" dur="900" fill="hold"/>
                                        <p:tgtEl>
                                          <p:spTgt spid="9"/>
                                        </p:tgtEl>
                                        <p:attrNameLst>
                                          <p:attrName>stroke.color</p:attrName>
                                        </p:attrNameLst>
                                      </p:cBhvr>
                                      <p:by>
                                        <p:hsl h="7200000" s="0" l="0"/>
                                      </p:by>
                                    </p:animClr>
                                    <p:set>
                                      <p:cBhvr>
                                        <p:cTn id="31" dur="900" fill="hold"/>
                                        <p:tgtEl>
                                          <p:spTgt spid="9"/>
                                        </p:tgtEl>
                                        <p:attrNameLst>
                                          <p:attrName>fill.type</p:attrName>
                                        </p:attrNameLst>
                                      </p:cBhvr>
                                      <p:to>
                                        <p:strVal val="solid"/>
                                      </p:to>
                                    </p:set>
                                  </p:childTnLst>
                                </p:cTn>
                              </p:par>
                            </p:childTnLst>
                          </p:cTn>
                        </p:par>
                        <p:par>
                          <p:cTn id="32" fill="hold">
                            <p:stCondLst>
                              <p:cond delay="1400"/>
                            </p:stCondLst>
                            <p:childTnLst>
                              <p:par>
                                <p:cTn id="33" presetID="21" presetClass="emph" presetSubtype="0" fill="hold" grpId="0" nodeType="afterEffect">
                                  <p:stCondLst>
                                    <p:cond delay="0"/>
                                  </p:stCondLst>
                                  <p:childTnLst>
                                    <p:animClr clrSpc="hsl" dir="cw">
                                      <p:cBhvr override="childStyle">
                                        <p:cTn id="34" dur="900" fill="hold"/>
                                        <p:tgtEl>
                                          <p:spTgt spid="11"/>
                                        </p:tgtEl>
                                        <p:attrNameLst>
                                          <p:attrName>style.color</p:attrName>
                                        </p:attrNameLst>
                                      </p:cBhvr>
                                      <p:by>
                                        <p:hsl h="7200000" s="0" l="0"/>
                                      </p:by>
                                    </p:animClr>
                                    <p:animClr clrSpc="hsl" dir="cw">
                                      <p:cBhvr>
                                        <p:cTn id="35" dur="900" fill="hold"/>
                                        <p:tgtEl>
                                          <p:spTgt spid="11"/>
                                        </p:tgtEl>
                                        <p:attrNameLst>
                                          <p:attrName>fillcolor</p:attrName>
                                        </p:attrNameLst>
                                      </p:cBhvr>
                                      <p:by>
                                        <p:hsl h="7200000" s="0" l="0"/>
                                      </p:by>
                                    </p:animClr>
                                    <p:animClr clrSpc="hsl" dir="cw">
                                      <p:cBhvr>
                                        <p:cTn id="36" dur="900" fill="hold"/>
                                        <p:tgtEl>
                                          <p:spTgt spid="11"/>
                                        </p:tgtEl>
                                        <p:attrNameLst>
                                          <p:attrName>stroke.color</p:attrName>
                                        </p:attrNameLst>
                                      </p:cBhvr>
                                      <p:by>
                                        <p:hsl h="7200000" s="0" l="0"/>
                                      </p:by>
                                    </p:animClr>
                                    <p:set>
                                      <p:cBhvr>
                                        <p:cTn id="37" dur="900" fill="hold"/>
                                        <p:tgtEl>
                                          <p:spTgt spid="11"/>
                                        </p:tgtEl>
                                        <p:attrNameLst>
                                          <p:attrName>fill.type</p:attrName>
                                        </p:attrNameLst>
                                      </p:cBhvr>
                                      <p:to>
                                        <p:strVal val="solid"/>
                                      </p:to>
                                    </p:set>
                                  </p:childTnLst>
                                </p:cTn>
                              </p:par>
                              <p:par>
                                <p:cTn id="38" presetID="21" presetClass="emph" presetSubtype="0" fill="hold" grpId="0" nodeType="withEffect">
                                  <p:stCondLst>
                                    <p:cond delay="0"/>
                                  </p:stCondLst>
                                  <p:childTnLst>
                                    <p:animClr clrSpc="hsl" dir="cw">
                                      <p:cBhvr override="childStyle">
                                        <p:cTn id="39" dur="900" fill="hold"/>
                                        <p:tgtEl>
                                          <p:spTgt spid="12"/>
                                        </p:tgtEl>
                                        <p:attrNameLst>
                                          <p:attrName>style.color</p:attrName>
                                        </p:attrNameLst>
                                      </p:cBhvr>
                                      <p:by>
                                        <p:hsl h="7200000" s="0" l="0"/>
                                      </p:by>
                                    </p:animClr>
                                    <p:animClr clrSpc="hsl" dir="cw">
                                      <p:cBhvr>
                                        <p:cTn id="40" dur="900" fill="hold"/>
                                        <p:tgtEl>
                                          <p:spTgt spid="12"/>
                                        </p:tgtEl>
                                        <p:attrNameLst>
                                          <p:attrName>fillcolor</p:attrName>
                                        </p:attrNameLst>
                                      </p:cBhvr>
                                      <p:by>
                                        <p:hsl h="7200000" s="0" l="0"/>
                                      </p:by>
                                    </p:animClr>
                                    <p:animClr clrSpc="hsl" dir="cw">
                                      <p:cBhvr>
                                        <p:cTn id="41" dur="900" fill="hold"/>
                                        <p:tgtEl>
                                          <p:spTgt spid="12"/>
                                        </p:tgtEl>
                                        <p:attrNameLst>
                                          <p:attrName>stroke.color</p:attrName>
                                        </p:attrNameLst>
                                      </p:cBhvr>
                                      <p:by>
                                        <p:hsl h="7200000" s="0" l="0"/>
                                      </p:by>
                                    </p:animClr>
                                    <p:set>
                                      <p:cBhvr>
                                        <p:cTn id="42" dur="900" fill="hold"/>
                                        <p:tgtEl>
                                          <p:spTgt spid="12"/>
                                        </p:tgtEl>
                                        <p:attrNameLst>
                                          <p:attrName>fill.type</p:attrName>
                                        </p:attrNameLst>
                                      </p:cBhvr>
                                      <p:to>
                                        <p:strVal val="solid"/>
                                      </p:to>
                                    </p:set>
                                  </p:childTnLst>
                                </p:cTn>
                              </p:par>
                              <p:par>
                                <p:cTn id="43" presetID="21" presetClass="emph" presetSubtype="0" fill="hold" grpId="0" nodeType="withEffect">
                                  <p:stCondLst>
                                    <p:cond delay="0"/>
                                  </p:stCondLst>
                                  <p:childTnLst>
                                    <p:animClr clrSpc="hsl" dir="cw">
                                      <p:cBhvr override="childStyle">
                                        <p:cTn id="44" dur="900" fill="hold"/>
                                        <p:tgtEl>
                                          <p:spTgt spid="6"/>
                                        </p:tgtEl>
                                        <p:attrNameLst>
                                          <p:attrName>style.color</p:attrName>
                                        </p:attrNameLst>
                                      </p:cBhvr>
                                      <p:by>
                                        <p:hsl h="7200000" s="0" l="0"/>
                                      </p:by>
                                    </p:animClr>
                                    <p:animClr clrSpc="hsl" dir="cw">
                                      <p:cBhvr>
                                        <p:cTn id="45" dur="900" fill="hold"/>
                                        <p:tgtEl>
                                          <p:spTgt spid="6"/>
                                        </p:tgtEl>
                                        <p:attrNameLst>
                                          <p:attrName>fillcolor</p:attrName>
                                        </p:attrNameLst>
                                      </p:cBhvr>
                                      <p:by>
                                        <p:hsl h="7200000" s="0" l="0"/>
                                      </p:by>
                                    </p:animClr>
                                    <p:animClr clrSpc="hsl" dir="cw">
                                      <p:cBhvr>
                                        <p:cTn id="46" dur="900" fill="hold"/>
                                        <p:tgtEl>
                                          <p:spTgt spid="6"/>
                                        </p:tgtEl>
                                        <p:attrNameLst>
                                          <p:attrName>stroke.color</p:attrName>
                                        </p:attrNameLst>
                                      </p:cBhvr>
                                      <p:by>
                                        <p:hsl h="7200000" s="0" l="0"/>
                                      </p:by>
                                    </p:animClr>
                                    <p:set>
                                      <p:cBhvr>
                                        <p:cTn id="47" dur="900" fill="hold"/>
                                        <p:tgtEl>
                                          <p:spTgt spid="6"/>
                                        </p:tgtEl>
                                        <p:attrNameLst>
                                          <p:attrName>fill.type</p:attrName>
                                        </p:attrNameLst>
                                      </p:cBhvr>
                                      <p:to>
                                        <p:strVal val="solid"/>
                                      </p:to>
                                    </p:set>
                                  </p:childTnLst>
                                </p:cTn>
                              </p:par>
                              <p:par>
                                <p:cTn id="48" presetID="21" presetClass="emph" presetSubtype="0" fill="hold" grpId="0" nodeType="withEffect">
                                  <p:stCondLst>
                                    <p:cond delay="0"/>
                                  </p:stCondLst>
                                  <p:childTnLst>
                                    <p:animClr clrSpc="hsl" dir="cw">
                                      <p:cBhvr override="childStyle">
                                        <p:cTn id="49" dur="900" fill="hold"/>
                                        <p:tgtEl>
                                          <p:spTgt spid="13"/>
                                        </p:tgtEl>
                                        <p:attrNameLst>
                                          <p:attrName>style.color</p:attrName>
                                        </p:attrNameLst>
                                      </p:cBhvr>
                                      <p:by>
                                        <p:hsl h="7200000" s="0" l="0"/>
                                      </p:by>
                                    </p:animClr>
                                    <p:animClr clrSpc="hsl" dir="cw">
                                      <p:cBhvr>
                                        <p:cTn id="50" dur="900" fill="hold"/>
                                        <p:tgtEl>
                                          <p:spTgt spid="13"/>
                                        </p:tgtEl>
                                        <p:attrNameLst>
                                          <p:attrName>fillcolor</p:attrName>
                                        </p:attrNameLst>
                                      </p:cBhvr>
                                      <p:by>
                                        <p:hsl h="7200000" s="0" l="0"/>
                                      </p:by>
                                    </p:animClr>
                                    <p:animClr clrSpc="hsl" dir="cw">
                                      <p:cBhvr>
                                        <p:cTn id="51" dur="900" fill="hold"/>
                                        <p:tgtEl>
                                          <p:spTgt spid="13"/>
                                        </p:tgtEl>
                                        <p:attrNameLst>
                                          <p:attrName>stroke.color</p:attrName>
                                        </p:attrNameLst>
                                      </p:cBhvr>
                                      <p:by>
                                        <p:hsl h="7200000" s="0" l="0"/>
                                      </p:by>
                                    </p:animClr>
                                    <p:set>
                                      <p:cBhvr>
                                        <p:cTn id="52" dur="900" fill="hold"/>
                                        <p:tgtEl>
                                          <p:spTgt spid="13"/>
                                        </p:tgtEl>
                                        <p:attrNameLst>
                                          <p:attrName>fill.type</p:attrName>
                                        </p:attrNameLst>
                                      </p:cBhvr>
                                      <p:to>
                                        <p:strVal val="solid"/>
                                      </p:to>
                                    </p:set>
                                  </p:childTnLst>
                                </p:cTn>
                              </p:par>
                            </p:childTnLst>
                          </p:cTn>
                        </p:par>
                        <p:par>
                          <p:cTn id="53" fill="hold">
                            <p:stCondLst>
                              <p:cond delay="2300"/>
                            </p:stCondLst>
                            <p:childTnLst>
                              <p:par>
                                <p:cTn id="54" presetID="21" presetClass="emph" presetSubtype="0" fill="hold" grpId="0" nodeType="afterEffect">
                                  <p:stCondLst>
                                    <p:cond delay="0"/>
                                  </p:stCondLst>
                                  <p:childTnLst>
                                    <p:animClr clrSpc="hsl" dir="cw">
                                      <p:cBhvr override="childStyle">
                                        <p:cTn id="55" dur="500" fill="hold"/>
                                        <p:tgtEl>
                                          <p:spTgt spid="14"/>
                                        </p:tgtEl>
                                        <p:attrNameLst>
                                          <p:attrName>style.color</p:attrName>
                                        </p:attrNameLst>
                                      </p:cBhvr>
                                      <p:by>
                                        <p:hsl h="7200000" s="0" l="0"/>
                                      </p:by>
                                    </p:animClr>
                                    <p:animClr clrSpc="hsl" dir="cw">
                                      <p:cBhvr>
                                        <p:cTn id="56" dur="500" fill="hold"/>
                                        <p:tgtEl>
                                          <p:spTgt spid="14"/>
                                        </p:tgtEl>
                                        <p:attrNameLst>
                                          <p:attrName>fillcolor</p:attrName>
                                        </p:attrNameLst>
                                      </p:cBhvr>
                                      <p:by>
                                        <p:hsl h="7200000" s="0" l="0"/>
                                      </p:by>
                                    </p:animClr>
                                    <p:animClr clrSpc="hsl" dir="cw">
                                      <p:cBhvr>
                                        <p:cTn id="57" dur="500" fill="hold"/>
                                        <p:tgtEl>
                                          <p:spTgt spid="14"/>
                                        </p:tgtEl>
                                        <p:attrNameLst>
                                          <p:attrName>stroke.color</p:attrName>
                                        </p:attrNameLst>
                                      </p:cBhvr>
                                      <p:by>
                                        <p:hsl h="7200000" s="0" l="0"/>
                                      </p:by>
                                    </p:animClr>
                                    <p:set>
                                      <p:cBhvr>
                                        <p:cTn id="58" dur="500" fill="hold"/>
                                        <p:tgtEl>
                                          <p:spTgt spid="14"/>
                                        </p:tgtEl>
                                        <p:attrNameLst>
                                          <p:attrName>fill.type</p:attrName>
                                        </p:attrNameLst>
                                      </p:cBhvr>
                                      <p:to>
                                        <p:strVal val="solid"/>
                                      </p:to>
                                    </p:set>
                                  </p:childTnLst>
                                </p:cTn>
                              </p:par>
                              <p:par>
                                <p:cTn id="59" presetID="21" presetClass="emph" presetSubtype="0" fill="hold" grpId="0" nodeType="withEffect">
                                  <p:stCondLst>
                                    <p:cond delay="0"/>
                                  </p:stCondLst>
                                  <p:childTnLst>
                                    <p:animClr clrSpc="hsl" dir="cw">
                                      <p:cBhvr override="childStyle">
                                        <p:cTn id="60" dur="500" fill="hold"/>
                                        <p:tgtEl>
                                          <p:spTgt spid="7"/>
                                        </p:tgtEl>
                                        <p:attrNameLst>
                                          <p:attrName>style.color</p:attrName>
                                        </p:attrNameLst>
                                      </p:cBhvr>
                                      <p:by>
                                        <p:hsl h="7200000" s="0" l="0"/>
                                      </p:by>
                                    </p:animClr>
                                    <p:animClr clrSpc="hsl" dir="cw">
                                      <p:cBhvr>
                                        <p:cTn id="61" dur="500" fill="hold"/>
                                        <p:tgtEl>
                                          <p:spTgt spid="7"/>
                                        </p:tgtEl>
                                        <p:attrNameLst>
                                          <p:attrName>fillcolor</p:attrName>
                                        </p:attrNameLst>
                                      </p:cBhvr>
                                      <p:by>
                                        <p:hsl h="7200000" s="0" l="0"/>
                                      </p:by>
                                    </p:animClr>
                                    <p:animClr clrSpc="hsl" dir="cw">
                                      <p:cBhvr>
                                        <p:cTn id="62" dur="500" fill="hold"/>
                                        <p:tgtEl>
                                          <p:spTgt spid="7"/>
                                        </p:tgtEl>
                                        <p:attrNameLst>
                                          <p:attrName>stroke.color</p:attrName>
                                        </p:attrNameLst>
                                      </p:cBhvr>
                                      <p:by>
                                        <p:hsl h="7200000" s="0" l="0"/>
                                      </p:by>
                                    </p:animClr>
                                    <p:set>
                                      <p:cBhvr>
                                        <p:cTn id="63" dur="500" fill="hold"/>
                                        <p:tgtEl>
                                          <p:spTgt spid="7"/>
                                        </p:tgtEl>
                                        <p:attrNameLst>
                                          <p:attrName>fill.type</p:attrName>
                                        </p:attrNameLst>
                                      </p:cBhvr>
                                      <p:to>
                                        <p:strVal val="solid"/>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3">
                                            <p:txEl>
                                              <p:pRg st="4" end="4"/>
                                            </p:txEl>
                                          </p:spTgt>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
                                            <p:txEl>
                                              <p:pRg st="5" end="5"/>
                                            </p:txEl>
                                          </p:spTgt>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3">
                                            <p:txEl>
                                              <p:pRg st="6" end="6"/>
                                            </p:txEl>
                                          </p:spTgt>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3">
                                            <p:txEl>
                                              <p:pRg st="7" end="7"/>
                                            </p:txEl>
                                          </p:spTgt>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31"/>
                                        </p:tgtEl>
                                        <p:attrNameLst>
                                          <p:attrName>style.visibility</p:attrName>
                                        </p:attrNameLst>
                                      </p:cBhvr>
                                      <p:to>
                                        <p:strVal val="visible"/>
                                      </p:to>
                                    </p:set>
                                  </p:childTnLst>
                                </p:cTn>
                              </p:par>
                            </p:childTnLst>
                          </p:cTn>
                        </p:par>
                        <p:par>
                          <p:cTn id="76" fill="hold">
                            <p:stCondLst>
                              <p:cond delay="0"/>
                            </p:stCondLst>
                            <p:childTnLst>
                              <p:par>
                                <p:cTn id="77" presetID="1" presetClass="entr" presetSubtype="0" fill="hold" nodeType="afterEffect">
                                  <p:stCondLst>
                                    <p:cond delay="500"/>
                                  </p:stCondLst>
                                  <p:childTnLst>
                                    <p:set>
                                      <p:cBhvr>
                                        <p:cTn id="78" dur="1" fill="hold">
                                          <p:stCondLst>
                                            <p:cond delay="0"/>
                                          </p:stCondLst>
                                        </p:cTn>
                                        <p:tgtEl>
                                          <p:spTgt spid="32"/>
                                        </p:tgtEl>
                                        <p:attrNameLst>
                                          <p:attrName>style.visibility</p:attrName>
                                        </p:attrNameLst>
                                      </p:cBhvr>
                                      <p:to>
                                        <p:strVal val="visible"/>
                                      </p:to>
                                    </p:set>
                                  </p:childTnLst>
                                </p:cTn>
                              </p:par>
                            </p:childTnLst>
                          </p:cTn>
                        </p:par>
                        <p:par>
                          <p:cTn id="79" fill="hold">
                            <p:stCondLst>
                              <p:cond delay="500"/>
                            </p:stCondLst>
                            <p:childTnLst>
                              <p:par>
                                <p:cTn id="80" presetID="1" presetClass="entr" presetSubtype="0" fill="hold" nodeType="afterEffect">
                                  <p:stCondLst>
                                    <p:cond delay="500"/>
                                  </p:stCondLst>
                                  <p:childTnLst>
                                    <p:set>
                                      <p:cBhvr>
                                        <p:cTn id="81" dur="1" fill="hold">
                                          <p:stCondLst>
                                            <p:cond delay="0"/>
                                          </p:stCondLst>
                                        </p:cTn>
                                        <p:tgtEl>
                                          <p:spTgt spid="3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3">
                                            <p:txEl>
                                              <p:pRg st="8" end="8"/>
                                            </p:txEl>
                                          </p:spTgt>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3">
                                            <p:txEl>
                                              <p:pRg st="9" end="9"/>
                                            </p:txEl>
                                          </p:spTgt>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55"/>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51"/>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48"/>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39"/>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40"/>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42"/>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45"/>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58"/>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테마1">
  <a:themeElements>
    <a:clrScheme name="근접">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Custom 2">
      <a:majorFont>
        <a:latin typeface="Times New Roman"/>
        <a:ea typeface="HY헤드라인M"/>
        <a:cs typeface=""/>
      </a:majorFont>
      <a:minorFont>
        <a:latin typeface="Cambria"/>
        <a:ea typeface="굴림"/>
        <a:cs typeface=""/>
      </a:minorFont>
    </a:fontScheme>
    <a:fmtScheme name="근접">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spDef>
      <a:spPr>
        <a:ln w="38100">
          <a:tailEnd type="triangl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테마1" id="{0F373DBF-BD65-4899-BF71-1DF4029741E3}" vid="{45A48CE5-F076-4E3E-B1BC-FC2A89BB4F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테마1</Template>
  <TotalTime>7562</TotalTime>
  <Words>8979</Words>
  <Application>Microsoft Office PowerPoint</Application>
  <PresentationFormat>와이드스크린</PresentationFormat>
  <Paragraphs>1291</Paragraphs>
  <Slides>24</Slides>
  <Notes>23</Notes>
  <HiddenSlides>0</HiddenSlides>
  <MMClips>1</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24</vt:i4>
      </vt:variant>
    </vt:vector>
  </HeadingPairs>
  <TitlesOfParts>
    <vt:vector size="34" baseType="lpstr">
      <vt:lpstr>HY헤드라인M</vt:lpstr>
      <vt:lpstr>굴림</vt:lpstr>
      <vt:lpstr>맑은 고딕</vt:lpstr>
      <vt:lpstr>Arial</vt:lpstr>
      <vt:lpstr>Cambria</vt:lpstr>
      <vt:lpstr>Cambria Math</vt:lpstr>
      <vt:lpstr>Symbol</vt:lpstr>
      <vt:lpstr>Times New Roman</vt:lpstr>
      <vt:lpstr>Wingdings</vt:lpstr>
      <vt:lpstr>테마1</vt:lpstr>
      <vt:lpstr>Graph</vt:lpstr>
      <vt:lpstr>Weekly Objectives</vt:lpstr>
      <vt:lpstr>Graphs</vt:lpstr>
      <vt:lpstr>Graph terminology</vt:lpstr>
      <vt:lpstr>PowerPoint 프레젠테이션</vt:lpstr>
      <vt:lpstr>Data structure for graphs</vt:lpstr>
      <vt:lpstr>Matrix Representation for Dense Graph</vt:lpstr>
      <vt:lpstr>Adjacency List Representation for Sparse Graph</vt:lpstr>
      <vt:lpstr>Operations of graph data structure</vt:lpstr>
      <vt:lpstr>Detour: Tree traversing</vt:lpstr>
      <vt:lpstr>DFS vs. BFS traverse on graphs</vt:lpstr>
      <vt:lpstr>Single-Source Shortest Path Problem</vt:lpstr>
      <vt:lpstr>Detour: Dynamic Programming</vt:lpstr>
      <vt:lpstr>Detour: Tracing Assembly Line Scheduling in DP</vt:lpstr>
      <vt:lpstr>Dijkstra’s algorithm</vt:lpstr>
      <vt:lpstr>Progress of Dijkstra’s algorithm (1)</vt:lpstr>
      <vt:lpstr>Progress of Dijkstra’s algorithm (2)</vt:lpstr>
      <vt:lpstr>Progress of Dijkstra’s algorithm (3)</vt:lpstr>
      <vt:lpstr>Minimum Spanning Tree Problem</vt:lpstr>
      <vt:lpstr>Prim’s algorithm</vt:lpstr>
      <vt:lpstr>Progress of Prim’s Algorithm (1)</vt:lpstr>
      <vt:lpstr>Progress of Prim’s Algorithm (2)</vt:lpstr>
      <vt:lpstr>Progress of Prim’s Algorithm (3)</vt:lpstr>
      <vt:lpstr>Further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Variational Inference on Probabilistic Graphical Models</dc:title>
  <dc:creator>Il-Chul Moon</dc:creator>
  <cp:lastModifiedBy>Windows 사용자</cp:lastModifiedBy>
  <cp:revision>379</cp:revision>
  <dcterms:created xsi:type="dcterms:W3CDTF">2013-08-14T02:12:56Z</dcterms:created>
  <dcterms:modified xsi:type="dcterms:W3CDTF">2017-11-20T11:43:41Z</dcterms:modified>
</cp:coreProperties>
</file>