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293" r:id="rId2"/>
    <p:sldId id="610" r:id="rId3"/>
    <p:sldId id="612" r:id="rId4"/>
    <p:sldId id="613" r:id="rId5"/>
    <p:sldId id="614" r:id="rId6"/>
    <p:sldId id="631" r:id="rId7"/>
    <p:sldId id="615" r:id="rId8"/>
    <p:sldId id="616" r:id="rId9"/>
    <p:sldId id="617" r:id="rId10"/>
    <p:sldId id="618" r:id="rId11"/>
    <p:sldId id="620" r:id="rId12"/>
    <p:sldId id="621" r:id="rId13"/>
    <p:sldId id="622" r:id="rId14"/>
    <p:sldId id="623" r:id="rId15"/>
    <p:sldId id="628" r:id="rId16"/>
    <p:sldId id="629" r:id="rId17"/>
    <p:sldId id="63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32212" autoAdjust="0"/>
  </p:normalViewPr>
  <p:slideViewPr>
    <p:cSldViewPr snapToGrid="0">
      <p:cViewPr varScale="1">
        <p:scale>
          <a:sx n="72" d="100"/>
          <a:sy n="7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085F3-A77E-408E-9F90-D3B01E2760CC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91C5F-1D0F-4256-BD1C-618DF4C9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6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Today, we are going to learn about the field of social network analysis.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it is actually based on the same technique as network analysis if you simply subtract the word, “social.”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get started with social network analysis, which is a representative application.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91C5F-1D0F-4256-BD1C-618DF4C9178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85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Degree centrality, which we’ve discussed before, is a local measurement. Now we will calculate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betweenness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centrality, a typical global measurement.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involves counting the number of times that all-pair shortest paths pass through this node.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all-pair shortest path is used to find all the possible paths for the occasion when the person here sends information to all the people.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7 people in total with no specific direction, there are total 21 pairs.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name these 7 people, A to G.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such, there are paths starting from A.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we list all the paths, we would count how many times the people here appear in the path list.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 may expect, the person named E would appear a lot.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Conversely, Person G will only have a path that goes to G.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also have C, but it is not necessary to pass through this person.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there are many paths that skip C, C will have less importance than E.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we’ve learned about graphs can be applied here.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such, calculating the importance with the shortest path is an indicator that could gauge how much information or influence is transferred. This can then be used for determining the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betweenness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centrality scores.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4683C-BA29-46A8-BD7C-BB73D4481A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23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Earlier, we’ve studied how to get two types of centralities.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is degree centrality, and the other is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betweenness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centrality.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Degree centrality is a local measure that counts how many links there are.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Betweenness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centrality differs in that is a global measure to gauge the frequency of an item on the shortest path.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person with high degree centrality plays the role of a hub or an elite. He or she attracts a great deal of information.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 of high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betweenness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centrality are prone to assume the role of brokers who deliver something to different places.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let’s try combining these two concepts.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y axis represents degree centrality. The x axis denotes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betweenness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centrality.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 show these kinds of tendencies.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person has higher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betweenness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than degree centrality, or lower degree compared to the same level of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betweenness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type of person could be classified as “low degree, high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betweenness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.”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means, we can identify a person’s characteristics by combining these scores.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people become bridging nodes.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contrary, if this person disappears, the connection with this organization will be severed. Then, this person could actually be more important. 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We’ve briefly reviewed two methods of calculating centralities.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Centrality is a popular research topic, and there are various types of centralities.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important ways to analyze social networks is to discover the characteristics of certain nodes by combining centralities.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4683C-BA29-46A8-BD7C-BB73D4481A8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18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We’ve conducted individual analysis with centralities. Now let’s move on and learn about subgroups.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clustering method.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several kinds of clustering methods, actually.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graph theory, searching for a K-clique is one of the popular clustering methods.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method is to identify a cohesive group.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 to the property of glue, a “cohesive group, refers to a group that has a strong tendency to stick together.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other different methods as well.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cite a few, some clustering methods are based on equal or different properties of nodes.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4683C-BA29-46A8-BD7C-BB73D4481A8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28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we have a K-clique originated from a game theory.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We’ve briefly touched upon the K-clique when dealing with graphs.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there is an undirected graph, we can define K-cliques in this manner.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set of vertices, V, such that for every two vertices in V, there exists an edge connecting the two.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if there are interlinked subset Vs, they are called cliques.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was also called complete network. We’ve covered this concept when we studied graphs earlier.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complete network is a characteristic of this entire graph, whereas cliques are features of the subsets of a graph.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clique is promptly discovered, it is called NP-complete.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it is too theoretical to be handled in this lecture.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an actual algorithm class, however, it would be called NP-complete.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NP-complete is possible in a very tiny network or when K is miniscule.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Nowadays, however, parallel methods are well developed, and the speed of a K-Clique search has been greatly accelerated.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theory is still difficult, but the speed of performing the search is increasing due to advancements in computing power.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just find out what K-Clique is here.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this graph is a complete network, and every node is interconnected, it is 5-node Cliques.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fish-shaped network, which we’ve seen before.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Here, its clique is 3-cliques, like this.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no 4-cliques.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part is not a clique.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because it does not have a cross link in this way.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we were able to find out the subgroups based on graph theory by using the premise of K-cliques.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4683C-BA29-46A8-BD7C-BB73D4481A8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26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Earlier, we tried a clustering method to find K-cliques, but there was another clustering technique that was widely used from the early 2000s.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called Newman clustering.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also called the Girvan –Newman algorithm.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method is about applying the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betweenness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we’ve covered before to edges.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let’s say that person here would send information to that location.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so, the shortest path for the case should look like this.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this node is passed once, it is possible to be counted in the node level.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the edges here are also used. We can calculate the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betweenness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against edges.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we first obtain the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betweenness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the edges.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we eliminate the highest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betweenness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them.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makes so that all the people here should deliver by using this path in order to transmit information to this place.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one will inevitably have the highest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betweenness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we would cut this edge off first.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it will be separated into two discrete components.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so, they are called as subgroups.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how a Newman clustering technique is conducted.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very neatly done case: a single cut-off resulted in two different components.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We’ve already learned about the definition of a component during the week we studied graphs.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may recall, a component is a set of connecting vertices and edges.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got two separate components by a single edge removal.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it is not separated by a single removal, we should re-calculate the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betweenness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because the disappearance of edge leads to a change in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betweenness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We calculate again and keep on removing with loops until the component is severed.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how we would find out subgroups. The former method distinguishes subgraphs within the network.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4683C-BA29-46A8-BD7C-BB73D4481A8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3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Lastly, we will examine the network structure, and go beyond clustering.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reality, there are a wide variety network structures.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are some examples of  visualized networks.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instance, we would call this a “Core-Periphery Network.”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the nodes that form the core are closely interconnected, those falling into the outskirts—or the periphery—are only linked to the nodes at the core.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Consequently, those in the core are interconnected and exchange information. Those in the periphery are linked to a single node in the core.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type of network is often observed in transactions among businesses. 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periphery could be viewed as subcontractors that carry out an exclusive transaction with a single conglomerate.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enterprises make transactions between one another.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those large enterprises form a core and are closely interconnected. Companies in the periphery are only connected to the ones in the core.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type of network is a scale-free network.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difficult to clearly define what a scale-free network is.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scale-free network has a hub with a really high degree, while the number of nodes for a node is diminished. There are only two links for one node.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cellular network.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node is intimately united, like cells. These cells are newly connected networks.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small world network, featuring tight connections with nearby neighbors and very few connections between nodes that are far from each other.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there are infrequent nodes that crossing to each other to form a network.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cite an example, we would observe this kind of network in a rural village. The villagers maintain close ties among themselves, while the school teachers also have wider, more interconnected networks.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4683C-BA29-46A8-BD7C-BB73D4481A8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47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should now understand the structure of networks as we’ve studied them before.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we could determine the structure of networks, it is not quantitative.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qualify as quantitative, we need numbers.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instance, to compare if one is denser or sparser to another, we need to quantify these characteristics as numbers.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network density is the easiest measure we can use to understand the status of a network.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if there is a paper on a social network analysis, it should have information on the number of nodes and network density.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a social network density is generally very low.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because its adjacency is O(N^2).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the number of edges could not keep up with O(N^2), resulting in a low-density network.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We’ve covered how to calculate density during the week when we studied graphs.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4683C-BA29-46A8-BD7C-BB73D4481A8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79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network structure can be expressed in a visualized form or density.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these representations are neither rigorous nor represented by a single number.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more accurate representation, or most rigorous expression, we need to draw a degree distribution.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histogram.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here, we have a frequency.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number of degree.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will make a histogram, showing how many degrees are under control.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other words, this is the result of counting the number of nodes with 1 degree in this section.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scale-free network, we observe that there are heaps of nodes with 1 degree. There are quite a limited number of nodes with the degree of 2 or higher.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a cellular network takes a shape like this, a small world network looks like this.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it is possible to quickly determine the structure of individual networks by using a degree distribution.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4683C-BA29-46A8-BD7C-BB73D4481A8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we should learn today is how a social network and social structure are defined.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commonly used networks in industrial engineering is a supply chain.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practice its optimization when we work on practice exercises later.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 network techniques enable us to conduct various analyses on them.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this week is dedicated to applications, there isn’t much to cover, but it is important to understand basic concepts.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a number of basic techniques for social network analysis, as well as an algorithm for clustering.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We’ve examined graph structures when we were studying data structures. We’ll compare graph structures to networks to better our understanding.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We’ve studied algorithms related to graph structures without using too many examples.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also explore what is a topology, a frequently observed structure in the real world.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91C5F-1D0F-4256-BD1C-618DF4C9178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464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we shall find out what is a social network.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nutshell, a social network is a relationship set of people.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a person can be considered to be a node, and relationships are links between these nodes.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instance, we would use a link to refer to a friendship in Facebook or Twitter.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this perspective, there is no significant difference between graphs and networks.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express a graph as a binary matrix.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adjacency matrix consists of 0 and 1 only, which is why it’s called a binary matrix.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it is a weighted matrix, meaning that the elements of the adjacency matrix include float numbers greater than 0, it is called a network.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graph is distinguished from network, depending on what types of weight it uses.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graphs, we use terms such as vertex and edge.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for networks, we use terms such as node and link.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4683C-BA29-46A8-BD7C-BB73D4481A8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33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different perspectives regarding the beginning of a social network by different fields.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 networks are also the subject of computer science or physics.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fields entail different viewpoints.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my opinion, if we are to adopt a perspective closer to sociology, we need to begin with the story of Max Weber.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 Weber is the father of modern sociology. The arguments that he proposed are as follows.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 systems control individuals in the interest of the organization leaders’ goals.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 the following as an example.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 leader who uses a the social system to manages people below him to promote his own interests.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is a social hierarchical structure.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how does this leader control each individual?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context, is this institution both a system and tool?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that is all we have, such a structure is nothing more than a declaration.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consider how to analyze this institution in a more scientific manner.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if we express it as a network?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not easy for the CEO of a company to get in touch with new hires.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or she would only make contact with those under his direct supervision.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4683C-BA29-46A8-BD7C-BB73D4481A8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73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is how researchers would examine an organization from a modern viewpoint.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 social hierarchy.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Considering how this hierarchy manages individuals with a system, a leader is at the center surrounded by his subordinates. Here, we’ll call them  minion.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interconnected links in between these people. When information is not released via the link, the information would not be delivered.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way, the organizational management in the modern era involves the flow of information. This flow is controlled and turns into a system managed for the leader’s purposes. Organization management involves the study of analyzing such structures.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instance, Barnes asserted that it was necessary to focus on the patterns of ties in 1945.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proposed a study on how a certain pattern of ties is generated in the course of passing over a category or how a tie is formed within a boundary.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March and Simon proposed a theory about organizations in 1958.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 theory was based on a social structure viewpoint.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translated hierarchical factors in terms of the flow of information or money into networks to quantitatively examine a social structure viewpoint.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Here, a social network is used to indicate a way to express a social structure. It is employed here for a social network analysis.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4683C-BA29-46A8-BD7C-BB73D4481A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24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Recently, various fields have adopted social network analysis methods.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Jeong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refers to Professor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Jeong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Ha-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woong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KAIST’s Physics Department.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people in the 1950s drew networks with a few number of people against a social structure. This one here, however, shows a computer server network.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an investigation of the network structure.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began examining various biological processes, likening social network analysis methodology to the internal network of proteins.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social network analysis methodology was originally employed for investigating social relations, it has also been applied to computer networks, protein structure network analysis, etc.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could also be adopted for supply chain and supply network analysis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4683C-BA29-46A8-BD7C-BB73D4481A8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look over the core techniques of social network analysis.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suppose that there is a social network like this.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closely established within. Sometimes, the links extend to outsiders.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commonly found pattern in a criminal network.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this is a team.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appears that they’re conspiring to commit a crime. The leader or two other people have broad connections that reach another group.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several people here are revealed, the entire network would not be uncovered as long as those in outside don’t say anything about the conspirators.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it then becomes a shadow network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Normally, this structure is called cellular network.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say that we regard such a social network as a social structure.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how can we find out who is the leader and analyze the system?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several methods of quantitative analysis.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is to utilize a measure.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would give a score called centrality to each point. We are going to consider node with the highest score as especially important.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Establishing a scoring system is one way to identify the leader.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be able to calculate the scores, we have to have a full understanding of the network structure.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step is used to locate subgroups.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people are categorized as a single team.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such, people have been studying clustering methods.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Lastly, we need to consider dynamics.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should learn the structure in to understand how some information may be concealed.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4683C-BA29-46A8-BD7C-BB73D4481A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04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first technique, let’s take a look at centralities.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need numbers to move from metaphors to analytic expression with numbers.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metaphor has a declarative feature: for instance, this person at the center must be the leader.</a:t>
            </a: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it is to be analytic, we need quantitative means as in: “the presence of such a high score proves this person to be the leader.”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regard, we have mathematical sociologists who analyze society by means of mathematical methods.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scholars computed the correlation between specific scoring systems of their devices and the role of social structure.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of their scoring systems were proven to be very useful.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their findings were summed up as a score called centrality.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Widely used scoring systems include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degree centrality,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betweenness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centrality, Eigenvector centrality, and more.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 them, we will focus on degree centrality and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betweenness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centrality.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4683C-BA29-46A8-BD7C-BB73D4481A8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64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fact, degree centrality is very simple.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figure out the score by counting how many links it has.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this node has 3 links, that node has 4 links, and some nodes have 2 links or fewer.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person whose score is 3 will have less significance than those who have a score of 4.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conjecture that these people are not in a position to manage the entire network.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shown here, people whose score are 1 will be located at the very lowest level.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 with high scores are at the center of a network. Their very position allows them to manage the network. That’s because they have the advantage of being better able to observe the flow of information or resources.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these two people have the same score: 4.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would say that their importance is similar to each other in terms of the number of connected links.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suppose this person gives out information to that person, however, there are a variety of methods available.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these circumstances, when information flows, this node is always at present.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to say, how many links one has can be classified as a local measure.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long as we know the local structure, we can determine the degree centrality.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 problem in a local measurement is that the importance may change due to external structures.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other words, a local measure can fail to reflect global effects.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it can be quickly computed as it only requires us to check the surrounding of nodes.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4683C-BA29-46A8-BD7C-BB73D4481A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58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10078144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560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896E-ED42-4D61-895F-99B0D2E268F3}" type="datetime1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64150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60363" y="274638"/>
            <a:ext cx="2336800" cy="6178698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558741" cy="61786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2517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8415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206553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573016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4453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552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0875" y="1536192"/>
            <a:ext cx="552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61685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52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52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6640" y="1535113"/>
            <a:ext cx="552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6640" y="2174875"/>
            <a:ext cx="552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1840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898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99940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301208"/>
            <a:ext cx="11258217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399" y="5901664"/>
            <a:ext cx="11258220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1258219" cy="477619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7923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12192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12192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9693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963674" y="625211"/>
            <a:ext cx="268982" cy="122132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2" descr="c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10791" y="6590376"/>
            <a:ext cx="770003" cy="2772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24704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600200"/>
            <a:ext cx="1124704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 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184566" y="6597351"/>
            <a:ext cx="1020233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0577" y="6620808"/>
            <a:ext cx="828212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7570" y="6597352"/>
            <a:ext cx="1426996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174896E-ED42-4D61-895F-99B0D2E268F3}" type="datetime1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99456" y="6608386"/>
            <a:ext cx="6410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Copyright © 2017 by Il-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Chul</a:t>
            </a:r>
            <a:r>
              <a:rPr lang="en-US" altLang="ko-KR" sz="1200" dirty="0" smtClean="0">
                <a:solidFill>
                  <a:schemeClr val="bg1"/>
                </a:solidFill>
              </a:rPr>
              <a:t> Moon,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AAILab</a:t>
            </a:r>
            <a:r>
              <a:rPr lang="en-US" altLang="ko-KR" sz="1200" dirty="0" smtClean="0">
                <a:solidFill>
                  <a:schemeClr val="bg1"/>
                </a:solidFill>
              </a:rPr>
              <a:t>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06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cmoon@kaist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microsoft.com/office/2007/relationships/hdphoto" Target="../media/hdphoto2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microsoft.com/office/2007/relationships/hdphoto" Target="../media/hdphoto1.wdp"/><Relationship Id="rId5" Type="http://schemas.openxmlformats.org/officeDocument/2006/relationships/image" Target="../media/image19.png"/><Relationship Id="rId10" Type="http://schemas.openxmlformats.org/officeDocument/2006/relationships/image" Target="../media/image6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1966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altLang="ko-KR" b="1" dirty="0"/>
              <a:t>Application </a:t>
            </a:r>
            <a:r>
              <a:rPr lang="en-US" altLang="ko-KR" b="1" dirty="0" smtClean="0"/>
              <a:t>3: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Social </a:t>
            </a:r>
            <a:r>
              <a:rPr lang="en-US" altLang="ko-KR" b="1" dirty="0" smtClean="0"/>
              <a:t>Network Analysis</a:t>
            </a:r>
            <a:endParaRPr lang="ko-KR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1966" y="3598339"/>
            <a:ext cx="9440034" cy="1049867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Il-Chul Moon</a:t>
            </a:r>
            <a:br>
              <a:rPr lang="en-US" altLang="ko-KR" dirty="0" smtClean="0"/>
            </a:br>
            <a:r>
              <a:rPr lang="en-US" altLang="ko-KR" dirty="0" smtClean="0"/>
              <a:t>Dept. of Industrial and Systems Engineering</a:t>
            </a:r>
            <a:br>
              <a:rPr lang="en-US" altLang="ko-KR" dirty="0" smtClean="0"/>
            </a:br>
            <a:r>
              <a:rPr lang="en-US" altLang="ko-KR" dirty="0" smtClean="0"/>
              <a:t>KAIST</a:t>
            </a:r>
            <a:endParaRPr lang="en-US" altLang="ko-KR" dirty="0"/>
          </a:p>
          <a:p>
            <a:r>
              <a:rPr lang="en-US" altLang="ko-KR" dirty="0" smtClean="0">
                <a:hlinkClick r:id="rId3"/>
              </a:rPr>
              <a:t>icmoon@kaist.ac.kr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38455" y="6477005"/>
            <a:ext cx="753545" cy="365125"/>
          </a:xfrm>
        </p:spPr>
        <p:txBody>
          <a:bodyPr/>
          <a:lstStyle/>
          <a:p>
            <a:fld id="{5201CCC1-3165-4E50-B981-0BF2C62E271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64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594" y="367051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Centralities: Betweenness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756" y="1205759"/>
            <a:ext cx="8229600" cy="198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Simple! Counting the number of all-pair shortest paths going through </a:t>
            </a:r>
            <a:br>
              <a:rPr lang="en-US" dirty="0" smtClean="0"/>
            </a:br>
            <a:r>
              <a:rPr lang="en-US" dirty="0" smtClean="0"/>
              <a:t>the node</a:t>
            </a:r>
          </a:p>
          <a:p>
            <a:r>
              <a:rPr lang="en-US" dirty="0" smtClean="0"/>
              <a:t>Global measure</a:t>
            </a:r>
          </a:p>
          <a:p>
            <a:pPr lvl="1"/>
            <a:r>
              <a:rPr lang="en-US" dirty="0" smtClean="0"/>
              <a:t>Need the whole network structure to calculate a value for a node</a:t>
            </a:r>
          </a:p>
          <a:p>
            <a:r>
              <a:rPr lang="en-US" dirty="0" smtClean="0"/>
              <a:t>Interesting implications</a:t>
            </a:r>
          </a:p>
          <a:p>
            <a:pPr lvl="1"/>
            <a:r>
              <a:rPr lang="en-US" dirty="0" smtClean="0"/>
              <a:t>Has been suggested as a information/influence transfer indicator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38EB-1920-4786-A6BF-1FFBEC8E4F2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2" descr="C:\Users\sadbada\AppData\Local\Microsoft\Windows\Temporary Internet Files\Content.IE5\NRH7OZI9\MCj0432610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4457700"/>
            <a:ext cx="723900" cy="723900"/>
          </a:xfrm>
          <a:prstGeom prst="rect">
            <a:avLst/>
          </a:prstGeom>
          <a:noFill/>
        </p:spPr>
      </p:pic>
      <p:pic>
        <p:nvPicPr>
          <p:cNvPr id="7" name="Picture 2" descr="C:\Users\sadbada\AppData\Local\Microsoft\Windows\Temporary Internet Files\Content.IE5\NRH7OZI9\MCj0432610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3314700"/>
            <a:ext cx="723900" cy="723900"/>
          </a:xfrm>
          <a:prstGeom prst="rect">
            <a:avLst/>
          </a:prstGeom>
          <a:noFill/>
        </p:spPr>
      </p:pic>
      <p:pic>
        <p:nvPicPr>
          <p:cNvPr id="8" name="Picture 2" descr="C:\Users\sadbada\AppData\Local\Microsoft\Windows\Temporary Internet Files\Content.IE5\NRH7OZI9\MCj0432610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4457700"/>
            <a:ext cx="723900" cy="723900"/>
          </a:xfrm>
          <a:prstGeom prst="rect">
            <a:avLst/>
          </a:prstGeom>
          <a:noFill/>
        </p:spPr>
      </p:pic>
      <p:pic>
        <p:nvPicPr>
          <p:cNvPr id="9" name="Picture 2" descr="C:\Users\sadbada\AppData\Local\Microsoft\Windows\Temporary Internet Files\Content.IE5\NRH7OZI9\MCj0432610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5676900"/>
            <a:ext cx="723900" cy="723900"/>
          </a:xfrm>
          <a:prstGeom prst="rect">
            <a:avLst/>
          </a:prstGeom>
          <a:noFill/>
        </p:spPr>
      </p:pic>
      <p:pic>
        <p:nvPicPr>
          <p:cNvPr id="10" name="Picture 2" descr="C:\Users\sadbada\AppData\Local\Microsoft\Windows\Temporary Internet Files\Content.IE5\NRH7OZI9\MCj0432610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1700" y="4457700"/>
            <a:ext cx="723900" cy="723900"/>
          </a:xfrm>
          <a:prstGeom prst="rect">
            <a:avLst/>
          </a:prstGeom>
          <a:noFill/>
        </p:spPr>
      </p:pic>
      <p:pic>
        <p:nvPicPr>
          <p:cNvPr id="11" name="Picture 2" descr="C:\Users\sadbada\AppData\Local\Microsoft\Windows\Temporary Internet Files\Content.IE5\NRH7OZI9\MCj0432610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34300" y="4457700"/>
            <a:ext cx="723900" cy="723900"/>
          </a:xfrm>
          <a:prstGeom prst="rect">
            <a:avLst/>
          </a:prstGeom>
          <a:noFill/>
        </p:spPr>
      </p:pic>
      <p:pic>
        <p:nvPicPr>
          <p:cNvPr id="12" name="Picture 2" descr="C:\Users\sadbada\AppData\Local\Microsoft\Windows\Temporary Internet Files\Content.IE5\NRH7OZI9\MCj0432610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77400" y="4457700"/>
            <a:ext cx="723900" cy="723900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>
            <a:stCxn id="6" idx="2"/>
            <a:endCxn id="9" idx="1"/>
          </p:cNvCxnSpPr>
          <p:nvPr/>
        </p:nvCxnSpPr>
        <p:spPr>
          <a:xfrm rot="16200000" flipH="1">
            <a:off x="3295650" y="4991100"/>
            <a:ext cx="857250" cy="123825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8" idx="1"/>
          </p:cNvCxnSpPr>
          <p:nvPr/>
        </p:nvCxnSpPr>
        <p:spPr>
          <a:xfrm>
            <a:off x="3467100" y="4819650"/>
            <a:ext cx="876300" cy="1588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0"/>
          </p:cNvCxnSpPr>
          <p:nvPr/>
        </p:nvCxnSpPr>
        <p:spPr>
          <a:xfrm rot="5400000" flipH="1" flipV="1">
            <a:off x="3333750" y="3448050"/>
            <a:ext cx="781050" cy="123825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0" idx="0"/>
          </p:cNvCxnSpPr>
          <p:nvPr/>
        </p:nvCxnSpPr>
        <p:spPr>
          <a:xfrm>
            <a:off x="5067300" y="3676650"/>
            <a:ext cx="1276350" cy="78105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2"/>
            <a:endCxn id="9" idx="3"/>
          </p:cNvCxnSpPr>
          <p:nvPr/>
        </p:nvCxnSpPr>
        <p:spPr>
          <a:xfrm rot="5400000">
            <a:off x="5276850" y="4972050"/>
            <a:ext cx="857250" cy="127635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8" idx="3"/>
          </p:cNvCxnSpPr>
          <p:nvPr/>
        </p:nvCxnSpPr>
        <p:spPr>
          <a:xfrm rot="10800000">
            <a:off x="5067300" y="4819650"/>
            <a:ext cx="914400" cy="1588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8" idx="0"/>
          </p:cNvCxnSpPr>
          <p:nvPr/>
        </p:nvCxnSpPr>
        <p:spPr>
          <a:xfrm rot="5400000">
            <a:off x="4495800" y="4248150"/>
            <a:ext cx="41910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2"/>
            <a:endCxn id="9" idx="0"/>
          </p:cNvCxnSpPr>
          <p:nvPr/>
        </p:nvCxnSpPr>
        <p:spPr>
          <a:xfrm rot="5400000">
            <a:off x="4457700" y="5429250"/>
            <a:ext cx="49530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1"/>
            <a:endCxn id="11" idx="3"/>
          </p:cNvCxnSpPr>
          <p:nvPr/>
        </p:nvCxnSpPr>
        <p:spPr>
          <a:xfrm rot="10800000">
            <a:off x="8458200" y="4819650"/>
            <a:ext cx="1219200" cy="1588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1"/>
            <a:endCxn id="10" idx="3"/>
          </p:cNvCxnSpPr>
          <p:nvPr/>
        </p:nvCxnSpPr>
        <p:spPr>
          <a:xfrm rot="10800000">
            <a:off x="6705600" y="4819650"/>
            <a:ext cx="1028700" cy="1588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3296588" y="3131070"/>
            <a:ext cx="6685613" cy="1587086"/>
          </a:xfrm>
          <a:custGeom>
            <a:avLst/>
            <a:gdLst>
              <a:gd name="connsiteX0" fmla="*/ 0 w 6685613"/>
              <a:gd name="connsiteY0" fmla="*/ 981856 h 1670155"/>
              <a:gd name="connsiteX1" fmla="*/ 1416571 w 6685613"/>
              <a:gd name="connsiteY1" fmla="*/ 74951 h 1670155"/>
              <a:gd name="connsiteX2" fmla="*/ 3612630 w 6685613"/>
              <a:gd name="connsiteY2" fmla="*/ 1431561 h 1670155"/>
              <a:gd name="connsiteX3" fmla="*/ 6685613 w 6685613"/>
              <a:gd name="connsiteY3" fmla="*/ 1506512 h 167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85613" h="1670155">
                <a:moveTo>
                  <a:pt x="0" y="981856"/>
                </a:moveTo>
                <a:cubicBezTo>
                  <a:pt x="407233" y="490928"/>
                  <a:pt x="814466" y="0"/>
                  <a:pt x="1416571" y="74951"/>
                </a:cubicBezTo>
                <a:cubicBezTo>
                  <a:pt x="2018676" y="149902"/>
                  <a:pt x="2734456" y="1192967"/>
                  <a:pt x="3612630" y="1431561"/>
                </a:cubicBezTo>
                <a:cubicBezTo>
                  <a:pt x="4490804" y="1670155"/>
                  <a:pt x="5588208" y="1588333"/>
                  <a:pt x="6685613" y="1506512"/>
                </a:cubicBezTo>
              </a:path>
            </a:pathLst>
          </a:custGeom>
          <a:ln w="1270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187909" y="4946754"/>
            <a:ext cx="6543207" cy="1561476"/>
          </a:xfrm>
          <a:custGeom>
            <a:avLst/>
            <a:gdLst>
              <a:gd name="connsiteX0" fmla="*/ 0 w 6543207"/>
              <a:gd name="connsiteY0" fmla="*/ 524656 h 1561476"/>
              <a:gd name="connsiteX1" fmla="*/ 1386590 w 6543207"/>
              <a:gd name="connsiteY1" fmla="*/ 1514007 h 1561476"/>
              <a:gd name="connsiteX2" fmla="*/ 3432748 w 6543207"/>
              <a:gd name="connsiteY2" fmla="*/ 239843 h 1561476"/>
              <a:gd name="connsiteX3" fmla="*/ 6543207 w 6543207"/>
              <a:gd name="connsiteY3" fmla="*/ 74951 h 156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3207" h="1561476">
                <a:moveTo>
                  <a:pt x="0" y="524656"/>
                </a:moveTo>
                <a:cubicBezTo>
                  <a:pt x="407232" y="1043066"/>
                  <a:pt x="814465" y="1561476"/>
                  <a:pt x="1386590" y="1514007"/>
                </a:cubicBezTo>
                <a:cubicBezTo>
                  <a:pt x="1958715" y="1466538"/>
                  <a:pt x="2573312" y="479686"/>
                  <a:pt x="3432748" y="239843"/>
                </a:cubicBezTo>
                <a:cubicBezTo>
                  <a:pt x="4292184" y="0"/>
                  <a:pt x="5417695" y="37475"/>
                  <a:pt x="6543207" y="74951"/>
                </a:cubicBezTo>
              </a:path>
            </a:pathLst>
          </a:cu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>
            <a:off x="6400800" y="3276600"/>
            <a:ext cx="2294164" cy="838200"/>
          </a:xfrm>
          <a:prstGeom prst="wedgeRoundRectCallout">
            <a:avLst>
              <a:gd name="adj1" fmla="val -45801"/>
              <a:gd name="adj2" fmla="val 92902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Ten shortest paths among APSPs go 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through </a:t>
            </a:r>
            <a:r>
              <a:rPr lang="en-US" dirty="0">
                <a:solidFill>
                  <a:schemeClr val="tx2"/>
                </a:solidFill>
              </a:rPr>
              <a:t>me.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300" y="5200189"/>
            <a:ext cx="33051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0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538" y="3276600"/>
            <a:ext cx="4962525" cy="3581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470" y="4008437"/>
            <a:ext cx="3810000" cy="205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31" y="185847"/>
            <a:ext cx="9201993" cy="970450"/>
          </a:xfrm>
        </p:spPr>
        <p:txBody>
          <a:bodyPr/>
          <a:lstStyle/>
          <a:p>
            <a:r>
              <a:rPr lang="en-US" dirty="0" smtClean="0"/>
              <a:t>Low Degree and High Betweenness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89906" y="1142955"/>
            <a:ext cx="8006443" cy="2521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High degree centrality people</a:t>
            </a:r>
          </a:p>
          <a:p>
            <a:pPr lvl="1"/>
            <a:r>
              <a:rPr lang="en-US" dirty="0" smtClean="0"/>
              <a:t>Often, they are hubs. They are the elites.</a:t>
            </a:r>
          </a:p>
          <a:p>
            <a:r>
              <a:rPr lang="en-US" dirty="0" smtClean="0"/>
              <a:t>High betweenness centrality people</a:t>
            </a:r>
          </a:p>
          <a:p>
            <a:pPr lvl="1"/>
            <a:r>
              <a:rPr lang="en-US" dirty="0" smtClean="0"/>
              <a:t>Often, they are information brokers.</a:t>
            </a:r>
          </a:p>
          <a:p>
            <a:r>
              <a:rPr lang="en-US" dirty="0" smtClean="0"/>
              <a:t>Then, low degree and high betweenness people?</a:t>
            </a:r>
          </a:p>
          <a:p>
            <a:pPr lvl="1"/>
            <a:r>
              <a:rPr lang="en-US" dirty="0" smtClean="0"/>
              <a:t>They are not network elites, but they control information!</a:t>
            </a:r>
          </a:p>
          <a:p>
            <a:pPr lvl="1"/>
            <a:r>
              <a:rPr lang="en-US" dirty="0" smtClean="0"/>
              <a:t>Bridging nodes!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38EB-1920-4786-A6BF-1FFBEC8E4F2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144870" y="3292840"/>
            <a:ext cx="5606321" cy="1886262"/>
          </a:xfrm>
          <a:custGeom>
            <a:avLst/>
            <a:gdLst>
              <a:gd name="connsiteX0" fmla="*/ 779489 w 5606321"/>
              <a:gd name="connsiteY0" fmla="*/ 1541488 h 1886262"/>
              <a:gd name="connsiteX1" fmla="*/ 157397 w 5606321"/>
              <a:gd name="connsiteY1" fmla="*/ 1001842 h 1886262"/>
              <a:gd name="connsiteX2" fmla="*/ 1723869 w 5606321"/>
              <a:gd name="connsiteY2" fmla="*/ 147403 h 1886262"/>
              <a:gd name="connsiteX3" fmla="*/ 5606321 w 5606321"/>
              <a:gd name="connsiteY3" fmla="*/ 1886262 h 188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6321" h="1886262">
                <a:moveTo>
                  <a:pt x="779489" y="1541488"/>
                </a:moveTo>
                <a:cubicBezTo>
                  <a:pt x="389744" y="1387839"/>
                  <a:pt x="0" y="1234190"/>
                  <a:pt x="157397" y="1001842"/>
                </a:cubicBezTo>
                <a:cubicBezTo>
                  <a:pt x="314794" y="769495"/>
                  <a:pt x="815715" y="0"/>
                  <a:pt x="1723869" y="147403"/>
                </a:cubicBezTo>
                <a:cubicBezTo>
                  <a:pt x="2632023" y="294806"/>
                  <a:pt x="4119172" y="1090534"/>
                  <a:pt x="5606321" y="1886262"/>
                </a:cubicBezTo>
              </a:path>
            </a:pathLst>
          </a:cu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93128" y="4724400"/>
            <a:ext cx="304800" cy="2286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724958" y="5181600"/>
            <a:ext cx="304800" cy="2286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4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18" y="346239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Clusters as Social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57" y="1502590"/>
            <a:ext cx="8229600" cy="2100808"/>
          </a:xfrm>
        </p:spPr>
        <p:txBody>
          <a:bodyPr>
            <a:normAutofit/>
          </a:bodyPr>
          <a:lstStyle/>
          <a:p>
            <a:r>
              <a:rPr lang="en-US" dirty="0" smtClean="0"/>
              <a:t>How to divide the social entities into sub groups?</a:t>
            </a:r>
          </a:p>
          <a:p>
            <a:r>
              <a:rPr lang="en-US" dirty="0" smtClean="0"/>
              <a:t>Graph theoretic groups</a:t>
            </a:r>
          </a:p>
          <a:p>
            <a:pPr lvl="1"/>
            <a:r>
              <a:rPr lang="en-US" dirty="0" smtClean="0"/>
              <a:t>K-Cliques</a:t>
            </a:r>
          </a:p>
          <a:p>
            <a:r>
              <a:rPr lang="en-US" dirty="0" smtClean="0"/>
              <a:t>Cohesive groups</a:t>
            </a:r>
          </a:p>
          <a:p>
            <a:pPr lvl="1"/>
            <a:r>
              <a:rPr lang="en-US" dirty="0" smtClean="0"/>
              <a:t>Form a tightly linked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38EB-1920-4786-A6BF-1FFBEC8E4F2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4690" name="AutoShape 2" descr="http://en.wikipedia.org/wiki/File:Complete_graph_K5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4696" name="Picture 8" descr="C:\Users\sadbada\AppData\Local\Microsoft\Windows\Temporary Internet Files\Content.IE5\9I0QHU2P\MCj0434896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92463" y="4146049"/>
            <a:ext cx="731520" cy="731520"/>
          </a:xfrm>
          <a:prstGeom prst="rect">
            <a:avLst/>
          </a:prstGeom>
          <a:noFill/>
        </p:spPr>
      </p:pic>
      <p:pic>
        <p:nvPicPr>
          <p:cNvPr id="114697" name="Picture 9" descr="C:\Users\sadbada\AppData\Local\Microsoft\Windows\Temporary Internet Files\Content.IE5\1O8BXFMU\MCj0434891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59263" y="4069849"/>
            <a:ext cx="731520" cy="731520"/>
          </a:xfrm>
          <a:prstGeom prst="rect">
            <a:avLst/>
          </a:prstGeom>
          <a:noFill/>
        </p:spPr>
      </p:pic>
      <p:pic>
        <p:nvPicPr>
          <p:cNvPr id="114698" name="Picture 10" descr="C:\Users\sadbada\AppData\Local\Microsoft\Windows\Temporary Internet Files\Content.IE5\O9AQ2D5M\MCj0434881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49463" y="5289049"/>
            <a:ext cx="731520" cy="731520"/>
          </a:xfrm>
          <a:prstGeom prst="rect">
            <a:avLst/>
          </a:prstGeom>
          <a:noFill/>
        </p:spPr>
      </p:pic>
      <p:pic>
        <p:nvPicPr>
          <p:cNvPr id="114699" name="Picture 11" descr="C:\Users\sadbada\AppData\Local\Microsoft\Windows\Temporary Internet Files\Content.IE5\O9AQ2D5M\MCj0434881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92463" y="5289049"/>
            <a:ext cx="731520" cy="731520"/>
          </a:xfrm>
          <a:prstGeom prst="rect">
            <a:avLst/>
          </a:prstGeom>
          <a:noFill/>
        </p:spPr>
      </p:pic>
      <p:pic>
        <p:nvPicPr>
          <p:cNvPr id="114700" name="Picture 12" descr="C:\Users\sadbada\AppData\Local\Microsoft\Windows\Temporary Internet Files\Content.IE5\9I0QHU2P\MCj04348990000[1]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0159263" y="5365249"/>
            <a:ext cx="731520" cy="731520"/>
          </a:xfrm>
          <a:prstGeom prst="rect">
            <a:avLst/>
          </a:prstGeom>
          <a:noFill/>
        </p:spPr>
      </p:pic>
      <p:cxnSp>
        <p:nvCxnSpPr>
          <p:cNvPr id="19" name="Straight Arrow Connector 18"/>
          <p:cNvCxnSpPr>
            <a:stCxn id="114695" idx="2"/>
            <a:endCxn id="114698" idx="0"/>
          </p:cNvCxnSpPr>
          <p:nvPr/>
        </p:nvCxnSpPr>
        <p:spPr>
          <a:xfrm rot="5400000">
            <a:off x="8109483" y="5083309"/>
            <a:ext cx="411480" cy="1588"/>
          </a:xfrm>
          <a:prstGeom prst="straightConnector1">
            <a:avLst/>
          </a:prstGeom>
          <a:ln w="635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4696" idx="2"/>
            <a:endCxn id="114699" idx="0"/>
          </p:cNvCxnSpPr>
          <p:nvPr/>
        </p:nvCxnSpPr>
        <p:spPr>
          <a:xfrm rot="5400000">
            <a:off x="9252483" y="5083309"/>
            <a:ext cx="411480" cy="1588"/>
          </a:xfrm>
          <a:prstGeom prst="straightConnector1">
            <a:avLst/>
          </a:prstGeom>
          <a:ln w="635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4696" idx="2"/>
            <a:endCxn id="114698" idx="0"/>
          </p:cNvCxnSpPr>
          <p:nvPr/>
        </p:nvCxnSpPr>
        <p:spPr>
          <a:xfrm rot="5400000">
            <a:off x="8680983" y="4511809"/>
            <a:ext cx="411480" cy="1143000"/>
          </a:xfrm>
          <a:prstGeom prst="straightConnector1">
            <a:avLst/>
          </a:prstGeom>
          <a:ln w="635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4695" idx="2"/>
            <a:endCxn id="114699" idx="0"/>
          </p:cNvCxnSpPr>
          <p:nvPr/>
        </p:nvCxnSpPr>
        <p:spPr>
          <a:xfrm rot="16200000" flipH="1">
            <a:off x="8680983" y="4511809"/>
            <a:ext cx="411480" cy="1143000"/>
          </a:xfrm>
          <a:prstGeom prst="straightConnector1">
            <a:avLst/>
          </a:prstGeom>
          <a:ln w="635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4697" idx="2"/>
            <a:endCxn id="114700" idx="0"/>
          </p:cNvCxnSpPr>
          <p:nvPr/>
        </p:nvCxnSpPr>
        <p:spPr>
          <a:xfrm rot="5400000">
            <a:off x="10243083" y="5083309"/>
            <a:ext cx="563880" cy="1588"/>
          </a:xfrm>
          <a:prstGeom prst="straightConnector1">
            <a:avLst/>
          </a:prstGeom>
          <a:ln w="635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9125" y="1852248"/>
            <a:ext cx="3600450" cy="1952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2257" y="4233526"/>
            <a:ext cx="1981200" cy="1952625"/>
          </a:xfrm>
          <a:prstGeom prst="rect">
            <a:avLst/>
          </a:prstGeom>
        </p:spPr>
      </p:pic>
      <p:pic>
        <p:nvPicPr>
          <p:cNvPr id="21" name="Picture 11" descr="C:\Users\sadbada\AppData\Local\Microsoft\Windows\Temporary Internet Files\Content.IE5\9I0QHU2P\MCj04348950000[1].pn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56111" y1="67222" x2="56111" y2="67222"/>
                        <a14:foregroundMark x1="36667" y1="64444" x2="36667" y2="64444"/>
                        <a14:foregroundMark x1="31667" y1="66667" x2="31667" y2="66667"/>
                        <a14:foregroundMark x1="35556" y1="65556" x2="35556" y2="6555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949463" y="4233526"/>
            <a:ext cx="731520" cy="731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94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9174586" y="4019550"/>
            <a:ext cx="1752600" cy="2362200"/>
          </a:xfrm>
          <a:prstGeom prst="roundRect">
            <a:avLst/>
          </a:prstGeom>
          <a:solidFill>
            <a:schemeClr val="tx2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253" y="294232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K-Clique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208" y="1394719"/>
            <a:ext cx="10207978" cy="2667000"/>
          </a:xfrm>
        </p:spPr>
        <p:txBody>
          <a:bodyPr/>
          <a:lstStyle/>
          <a:p>
            <a:r>
              <a:rPr lang="en-US" dirty="0" smtClean="0"/>
              <a:t>Clique in an undirected graph G </a:t>
            </a:r>
          </a:p>
          <a:p>
            <a:pPr lvl="1"/>
            <a:r>
              <a:rPr lang="en-US" dirty="0" smtClean="0"/>
              <a:t>A set of vertices V such that for every two vertices in V, there exists an edge connecting the two.</a:t>
            </a:r>
          </a:p>
          <a:p>
            <a:r>
              <a:rPr lang="en-US" dirty="0" smtClean="0"/>
              <a:t>Complete network</a:t>
            </a:r>
          </a:p>
          <a:p>
            <a:r>
              <a:rPr lang="en-US" dirty="0" smtClean="0"/>
              <a:t>NP-Complete problem, only works in a small network or very small 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38EB-1920-4786-A6BF-1FFBEC8E4F22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88586" y="4095750"/>
            <a:ext cx="3810000" cy="2209800"/>
            <a:chOff x="3162300" y="3314700"/>
            <a:chExt cx="5143500" cy="3086100"/>
          </a:xfrm>
        </p:grpSpPr>
        <p:pic>
          <p:nvPicPr>
            <p:cNvPr id="7" name="Picture 2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62300" y="4457700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2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62500" y="3314700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2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62500" y="4457700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2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62500" y="5676900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2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00800" y="4457700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2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581900" y="5676900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2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581900" y="3314700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" name="Straight Connector 13"/>
            <p:cNvCxnSpPr>
              <a:stCxn id="7" idx="2"/>
              <a:endCxn id="10" idx="1"/>
            </p:cNvCxnSpPr>
            <p:nvPr/>
          </p:nvCxnSpPr>
          <p:spPr>
            <a:xfrm rot="16200000" flipH="1">
              <a:off x="3714750" y="4991100"/>
              <a:ext cx="857250" cy="1238250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3"/>
              <a:endCxn id="9" idx="1"/>
            </p:cNvCxnSpPr>
            <p:nvPr/>
          </p:nvCxnSpPr>
          <p:spPr>
            <a:xfrm>
              <a:off x="3886200" y="4819650"/>
              <a:ext cx="876300" cy="1588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0"/>
              <a:endCxn id="8" idx="1"/>
            </p:cNvCxnSpPr>
            <p:nvPr/>
          </p:nvCxnSpPr>
          <p:spPr>
            <a:xfrm rot="5400000" flipH="1" flipV="1">
              <a:off x="3752850" y="3448050"/>
              <a:ext cx="781050" cy="1238250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3"/>
              <a:endCxn id="11" idx="0"/>
            </p:cNvCxnSpPr>
            <p:nvPr/>
          </p:nvCxnSpPr>
          <p:spPr>
            <a:xfrm>
              <a:off x="5486400" y="3676650"/>
              <a:ext cx="1276350" cy="781050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2"/>
              <a:endCxn id="10" idx="3"/>
            </p:cNvCxnSpPr>
            <p:nvPr/>
          </p:nvCxnSpPr>
          <p:spPr>
            <a:xfrm rot="5400000">
              <a:off x="5695950" y="4972050"/>
              <a:ext cx="857250" cy="1276350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1" idx="1"/>
              <a:endCxn id="9" idx="3"/>
            </p:cNvCxnSpPr>
            <p:nvPr/>
          </p:nvCxnSpPr>
          <p:spPr>
            <a:xfrm rot="10800000">
              <a:off x="5486400" y="4819650"/>
              <a:ext cx="914400" cy="1588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8" idx="2"/>
              <a:endCxn id="9" idx="0"/>
            </p:cNvCxnSpPr>
            <p:nvPr/>
          </p:nvCxnSpPr>
          <p:spPr>
            <a:xfrm rot="5400000">
              <a:off x="4914900" y="4248150"/>
              <a:ext cx="419100" cy="1588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2"/>
              <a:endCxn id="10" idx="0"/>
            </p:cNvCxnSpPr>
            <p:nvPr/>
          </p:nvCxnSpPr>
          <p:spPr>
            <a:xfrm rot="5400000">
              <a:off x="4876800" y="5429250"/>
              <a:ext cx="495300" cy="1588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3" idx="1"/>
              <a:endCxn id="11" idx="0"/>
            </p:cNvCxnSpPr>
            <p:nvPr/>
          </p:nvCxnSpPr>
          <p:spPr>
            <a:xfrm rot="10800000" flipV="1">
              <a:off x="6762750" y="3676650"/>
              <a:ext cx="819150" cy="781050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2" idx="1"/>
              <a:endCxn id="11" idx="2"/>
            </p:cNvCxnSpPr>
            <p:nvPr/>
          </p:nvCxnSpPr>
          <p:spPr>
            <a:xfrm rot="10800000">
              <a:off x="6762750" y="5181600"/>
              <a:ext cx="819150" cy="857250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3" idx="2"/>
              <a:endCxn id="12" idx="0"/>
            </p:cNvCxnSpPr>
            <p:nvPr/>
          </p:nvCxnSpPr>
          <p:spPr>
            <a:xfrm rot="5400000">
              <a:off x="7124700" y="4857750"/>
              <a:ext cx="1638300" cy="1588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226001" y="383488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5-Clique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50787" y="363855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3-Clique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231" y="4019550"/>
            <a:ext cx="22098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4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161" y="3588883"/>
            <a:ext cx="5276850" cy="2847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439" y="28788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Newman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851" y="1235981"/>
            <a:ext cx="8229600" cy="2286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Girvan-Newman Algorithm (Girvan and Newman, 2002)</a:t>
            </a:r>
          </a:p>
          <a:p>
            <a:pPr lvl="1"/>
            <a:r>
              <a:rPr lang="en-US" dirty="0" smtClean="0"/>
              <a:t>The betweenness of all existing edges in the network is calculated first.</a:t>
            </a:r>
          </a:p>
          <a:p>
            <a:pPr lvl="1"/>
            <a:r>
              <a:rPr lang="en-US" dirty="0" smtClean="0"/>
              <a:t>The edge with the highest betweenness is removed.</a:t>
            </a:r>
          </a:p>
          <a:p>
            <a:pPr lvl="1"/>
            <a:r>
              <a:rPr lang="en-US" dirty="0" smtClean="0"/>
              <a:t>The betweenness of all edges affected by the removal is recalculated.</a:t>
            </a:r>
          </a:p>
          <a:p>
            <a:pPr lvl="1"/>
            <a:r>
              <a:rPr lang="en-US" dirty="0" smtClean="0"/>
              <a:t>Steps 2 and 3 are repeated until no edges remain.</a:t>
            </a:r>
          </a:p>
          <a:p>
            <a:r>
              <a:rPr lang="en-US" dirty="0" smtClean="0"/>
              <a:t>Pretty nice tool to find a cohesive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38EB-1920-4786-A6BF-1FFBEC8E4F2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5071445" y="3722687"/>
            <a:ext cx="2209800" cy="914400"/>
          </a:xfrm>
          <a:prstGeom prst="wedgeRectCallout">
            <a:avLst>
              <a:gd name="adj1" fmla="val 77867"/>
              <a:gd name="adj2" fmla="val 8709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Highest Edge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Betweenness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9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772" y="1191493"/>
            <a:ext cx="8382000" cy="4914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870" y="221043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Network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38EB-1920-4786-A6BF-1FFBEC8E4F2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52151" y="348615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Core-Periphery Network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61751" y="621048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Cellular Network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85111" y="34861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Scale Free Network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99411" y="618940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Small World Network</a:t>
            </a:r>
          </a:p>
        </p:txBody>
      </p:sp>
    </p:spTree>
    <p:extLst>
      <p:ext uri="{BB962C8B-B14F-4D97-AF65-F5344CB8AC3E}">
        <p14:creationId xmlns:p14="http://schemas.microsoft.com/office/powerpoint/2010/main" val="345805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1545" y="25909"/>
            <a:ext cx="2047875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2925" y="71968"/>
            <a:ext cx="2047875" cy="160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Density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7040" y="1656949"/>
            <a:ext cx="8229600" cy="4709160"/>
          </a:xfrm>
        </p:spPr>
        <p:txBody>
          <a:bodyPr>
            <a:normAutofit/>
          </a:bodyPr>
          <a:lstStyle/>
          <a:p>
            <a:r>
              <a:rPr lang="en-US" dirty="0" smtClean="0"/>
              <a:t>One of the simplest metrics about network status</a:t>
            </a:r>
          </a:p>
          <a:p>
            <a:pPr lvl="1"/>
            <a:r>
              <a:rPr lang="en-US" dirty="0" smtClean="0"/>
              <a:t>Things you need to report when you write a SNA paper</a:t>
            </a:r>
          </a:p>
          <a:p>
            <a:pPr lvl="2"/>
            <a:r>
              <a:rPr lang="en-US" dirty="0" smtClean="0"/>
              <a:t>Number of nodes</a:t>
            </a:r>
          </a:p>
          <a:p>
            <a:pPr lvl="2"/>
            <a:r>
              <a:rPr lang="en-US" dirty="0" smtClean="0"/>
              <a:t>Network Density</a:t>
            </a:r>
          </a:p>
          <a:p>
            <a:pPr lvl="2"/>
            <a:r>
              <a:rPr lang="en-US" dirty="0" smtClean="0"/>
              <a:t>Sometimes</a:t>
            </a:r>
          </a:p>
          <a:p>
            <a:pPr lvl="3"/>
            <a:r>
              <a:rPr lang="en-US" dirty="0" smtClean="0"/>
              <a:t>Network diameter</a:t>
            </a:r>
          </a:p>
          <a:p>
            <a:pPr lvl="3"/>
            <a:r>
              <a:rPr lang="en-US" dirty="0" smtClean="0"/>
              <a:t>Pareto distribution parameter if the degree distribution follows the </a:t>
            </a:r>
            <a:br>
              <a:rPr lang="en-US" dirty="0" smtClean="0"/>
            </a:br>
            <a:r>
              <a:rPr lang="en-US" dirty="0" smtClean="0"/>
              <a:t>power-law</a:t>
            </a:r>
          </a:p>
          <a:p>
            <a:r>
              <a:rPr lang="en-US" dirty="0" smtClean="0"/>
              <a:t>One trend</a:t>
            </a:r>
          </a:p>
          <a:p>
            <a:pPr lvl="1"/>
            <a:r>
              <a:rPr lang="en-US" dirty="0" smtClean="0"/>
              <a:t>Social network density is usually very low.</a:t>
            </a:r>
          </a:p>
          <a:p>
            <a:pPr lvl="2"/>
            <a:r>
              <a:rPr lang="en-US" dirty="0" smtClean="0"/>
              <a:t>Why? </a:t>
            </a:r>
          </a:p>
          <a:p>
            <a:pPr lvl="2"/>
            <a:r>
              <a:rPr lang="en-US" dirty="0" smtClean="0"/>
              <a:t>One pendant node increase will induce huge network density drop.</a:t>
            </a:r>
          </a:p>
          <a:p>
            <a:pPr lvl="2"/>
            <a:r>
              <a:rPr lang="en-US" dirty="0" smtClean="0"/>
              <a:t>Remember the adjacency matrix will grow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38EB-1920-4786-A6BF-1FFBEC8E4F22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998991"/>
              </p:ext>
            </p:extLst>
          </p:nvPr>
        </p:nvGraphicFramePr>
        <p:xfrm>
          <a:off x="4008782" y="2718414"/>
          <a:ext cx="2590800" cy="706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6" imgW="1536480" imgH="419040" progId="Equation.3">
                  <p:embed/>
                </p:oleObj>
              </mc:Choice>
              <mc:Fallback>
                <p:oleObj name="Equation" r:id="rId6" imgW="1536480" imgH="4190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782" y="2718414"/>
                        <a:ext cx="2590800" cy="7065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12814" y="1230868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Density: 0.025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4362" y="1230868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Density: 0.05</a:t>
            </a:r>
          </a:p>
        </p:txBody>
      </p:sp>
    </p:spTree>
    <p:extLst>
      <p:ext uri="{BB962C8B-B14F-4D97-AF65-F5344CB8AC3E}">
        <p14:creationId xmlns:p14="http://schemas.microsoft.com/office/powerpoint/2010/main" val="347026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756" y="2322286"/>
            <a:ext cx="8686800" cy="3724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318" y="412037"/>
            <a:ext cx="9136678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Degree Distribution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756793" y="1382487"/>
            <a:ext cx="8229600" cy="533400"/>
          </a:xfrm>
        </p:spPr>
        <p:txBody>
          <a:bodyPr>
            <a:noAutofit/>
          </a:bodyPr>
          <a:lstStyle/>
          <a:p>
            <a:r>
              <a:rPr lang="en-US" dirty="0"/>
              <a:t>The overall shape of networks</a:t>
            </a:r>
          </a:p>
          <a:p>
            <a:r>
              <a:rPr lang="en-US" dirty="0"/>
              <a:t>How to statistically recognize a network topology?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38EB-1920-4786-A6BF-1FFBEC8E4F2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23064" y="3843440"/>
            <a:ext cx="285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Core-Periphery Network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27864" y="5965372"/>
            <a:ext cx="216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Cellular Network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47464" y="3831772"/>
            <a:ext cx="224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Scale Free Network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71264" y="5977040"/>
            <a:ext cx="285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Small World Network</a:t>
            </a:r>
          </a:p>
        </p:txBody>
      </p:sp>
    </p:spTree>
    <p:extLst>
      <p:ext uri="{BB962C8B-B14F-4D97-AF65-F5344CB8AC3E}">
        <p14:creationId xmlns:p14="http://schemas.microsoft.com/office/powerpoint/2010/main" val="35947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Weekly Objectives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633" y="1679440"/>
            <a:ext cx="9815602" cy="405875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This week, we </a:t>
            </a:r>
            <a:r>
              <a:rPr lang="en-US" altLang="ko-KR" sz="2400" dirty="0" smtClean="0"/>
              <a:t>study social networks and society structures.</a:t>
            </a:r>
          </a:p>
          <a:p>
            <a:pPr lvl="1"/>
            <a:r>
              <a:rPr lang="en-US" altLang="ko-KR" sz="2400" dirty="0" smtClean="0"/>
              <a:t>Understand the basics in social networks and society structures.</a:t>
            </a:r>
          </a:p>
          <a:p>
            <a:pPr lvl="2"/>
            <a:r>
              <a:rPr lang="en-US" altLang="ko-KR" sz="2000" dirty="0" smtClean="0"/>
              <a:t>Standard analytical techniques</a:t>
            </a:r>
          </a:p>
          <a:p>
            <a:pPr lvl="3"/>
            <a:r>
              <a:rPr lang="en-US" altLang="ko-KR" sz="1800" dirty="0" smtClean="0"/>
              <a:t>Measures and algorithms</a:t>
            </a:r>
          </a:p>
          <a:p>
            <a:pPr lvl="1"/>
            <a:r>
              <a:rPr lang="en-US" altLang="ko-KR" sz="2400" dirty="0" smtClean="0"/>
              <a:t>Understand the basic topologies of social networks and society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4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868" y="284941"/>
            <a:ext cx="10353762" cy="970450"/>
          </a:xfrm>
        </p:spPr>
        <p:txBody>
          <a:bodyPr/>
          <a:lstStyle/>
          <a:p>
            <a:r>
              <a:rPr lang="en-US" dirty="0" smtClean="0"/>
              <a:t>What is a social network?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388" y="1437482"/>
            <a:ext cx="8229600" cy="2133599"/>
          </a:xfrm>
        </p:spPr>
        <p:txBody>
          <a:bodyPr>
            <a:normAutofit/>
          </a:bodyPr>
          <a:lstStyle/>
          <a:p>
            <a:r>
              <a:rPr lang="en-US" dirty="0" smtClean="0"/>
              <a:t>Relations among people</a:t>
            </a:r>
          </a:p>
          <a:p>
            <a:pPr lvl="1"/>
            <a:r>
              <a:rPr lang="en-US" dirty="0" smtClean="0"/>
              <a:t>Nodes are people, and links are relations.</a:t>
            </a:r>
          </a:p>
          <a:p>
            <a:r>
              <a:rPr lang="en-US" dirty="0" smtClean="0"/>
              <a:t>Difference between network and graph</a:t>
            </a:r>
          </a:p>
          <a:p>
            <a:pPr lvl="1"/>
            <a:r>
              <a:rPr lang="en-US" dirty="0" smtClean="0"/>
              <a:t>Graph: binary matrix</a:t>
            </a:r>
          </a:p>
          <a:p>
            <a:pPr lvl="1"/>
            <a:r>
              <a:rPr lang="en-US" dirty="0" smtClean="0"/>
              <a:t>Network: weighted matrix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38EB-1920-4786-A6BF-1FFBEC8E4F22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5388666" y="2771361"/>
            <a:ext cx="5143500" cy="3086100"/>
            <a:chOff x="3162300" y="3314700"/>
            <a:chExt cx="5143500" cy="3086100"/>
          </a:xfrm>
        </p:grpSpPr>
        <p:pic>
          <p:nvPicPr>
            <p:cNvPr id="1026" name="Picture 2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62300" y="4457700"/>
              <a:ext cx="723900" cy="723900"/>
            </a:xfrm>
            <a:prstGeom prst="rect">
              <a:avLst/>
            </a:prstGeom>
            <a:noFill/>
          </p:spPr>
        </p:pic>
        <p:pic>
          <p:nvPicPr>
            <p:cNvPr id="7" name="Picture 2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62500" y="3314700"/>
              <a:ext cx="723900" cy="723900"/>
            </a:xfrm>
            <a:prstGeom prst="rect">
              <a:avLst/>
            </a:prstGeom>
            <a:noFill/>
          </p:spPr>
        </p:pic>
        <p:pic>
          <p:nvPicPr>
            <p:cNvPr id="8" name="Picture 2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62500" y="4457700"/>
              <a:ext cx="723900" cy="723900"/>
            </a:xfrm>
            <a:prstGeom prst="rect">
              <a:avLst/>
            </a:prstGeom>
            <a:noFill/>
          </p:spPr>
        </p:pic>
        <p:pic>
          <p:nvPicPr>
            <p:cNvPr id="9" name="Picture 2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62500" y="5676900"/>
              <a:ext cx="723900" cy="723900"/>
            </a:xfrm>
            <a:prstGeom prst="rect">
              <a:avLst/>
            </a:prstGeom>
            <a:noFill/>
          </p:spPr>
        </p:pic>
        <p:pic>
          <p:nvPicPr>
            <p:cNvPr id="10" name="Picture 2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00800" y="4457700"/>
              <a:ext cx="723900" cy="723900"/>
            </a:xfrm>
            <a:prstGeom prst="rect">
              <a:avLst/>
            </a:prstGeom>
            <a:noFill/>
          </p:spPr>
        </p:pic>
        <p:pic>
          <p:nvPicPr>
            <p:cNvPr id="11" name="Picture 2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581900" y="5676900"/>
              <a:ext cx="723900" cy="723900"/>
            </a:xfrm>
            <a:prstGeom prst="rect">
              <a:avLst/>
            </a:prstGeom>
            <a:noFill/>
          </p:spPr>
        </p:pic>
        <p:pic>
          <p:nvPicPr>
            <p:cNvPr id="12" name="Picture 2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581900" y="3314700"/>
              <a:ext cx="723900" cy="723900"/>
            </a:xfrm>
            <a:prstGeom prst="rect">
              <a:avLst/>
            </a:prstGeom>
            <a:noFill/>
          </p:spPr>
        </p:pic>
        <p:cxnSp>
          <p:nvCxnSpPr>
            <p:cNvPr id="14" name="Straight Connector 13"/>
            <p:cNvCxnSpPr>
              <a:stCxn id="1026" idx="2"/>
              <a:endCxn id="9" idx="1"/>
            </p:cNvCxnSpPr>
            <p:nvPr/>
          </p:nvCxnSpPr>
          <p:spPr>
            <a:xfrm rot="16200000" flipH="1">
              <a:off x="3714750" y="4991100"/>
              <a:ext cx="857250" cy="1238250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026" idx="3"/>
              <a:endCxn id="8" idx="1"/>
            </p:cNvCxnSpPr>
            <p:nvPr/>
          </p:nvCxnSpPr>
          <p:spPr>
            <a:xfrm>
              <a:off x="3886200" y="4819650"/>
              <a:ext cx="876300" cy="1588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26" idx="0"/>
              <a:endCxn id="7" idx="1"/>
            </p:cNvCxnSpPr>
            <p:nvPr/>
          </p:nvCxnSpPr>
          <p:spPr>
            <a:xfrm rot="5400000" flipH="1" flipV="1">
              <a:off x="3752850" y="3448050"/>
              <a:ext cx="781050" cy="1238250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3"/>
              <a:endCxn id="10" idx="0"/>
            </p:cNvCxnSpPr>
            <p:nvPr/>
          </p:nvCxnSpPr>
          <p:spPr>
            <a:xfrm>
              <a:off x="5486400" y="3676650"/>
              <a:ext cx="1276350" cy="781050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" idx="2"/>
              <a:endCxn id="9" idx="3"/>
            </p:cNvCxnSpPr>
            <p:nvPr/>
          </p:nvCxnSpPr>
          <p:spPr>
            <a:xfrm rot="5400000">
              <a:off x="5695950" y="4972050"/>
              <a:ext cx="857250" cy="1276350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1"/>
              <a:endCxn id="8" idx="3"/>
            </p:cNvCxnSpPr>
            <p:nvPr/>
          </p:nvCxnSpPr>
          <p:spPr>
            <a:xfrm rot="10800000">
              <a:off x="5486400" y="4819650"/>
              <a:ext cx="914400" cy="1588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2"/>
              <a:endCxn id="8" idx="0"/>
            </p:cNvCxnSpPr>
            <p:nvPr/>
          </p:nvCxnSpPr>
          <p:spPr>
            <a:xfrm rot="5400000">
              <a:off x="4914900" y="4248150"/>
              <a:ext cx="419100" cy="1588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8" idx="2"/>
              <a:endCxn id="9" idx="0"/>
            </p:cNvCxnSpPr>
            <p:nvPr/>
          </p:nvCxnSpPr>
          <p:spPr>
            <a:xfrm rot="5400000">
              <a:off x="4876800" y="5429250"/>
              <a:ext cx="495300" cy="1588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2" idx="1"/>
              <a:endCxn id="10" idx="0"/>
            </p:cNvCxnSpPr>
            <p:nvPr/>
          </p:nvCxnSpPr>
          <p:spPr>
            <a:xfrm rot="10800000" flipV="1">
              <a:off x="6762750" y="3676650"/>
              <a:ext cx="819150" cy="781050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11" idx="1"/>
              <a:endCxn id="10" idx="2"/>
            </p:cNvCxnSpPr>
            <p:nvPr/>
          </p:nvCxnSpPr>
          <p:spPr>
            <a:xfrm rot="10800000">
              <a:off x="6762750" y="5181600"/>
              <a:ext cx="819150" cy="857250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2" idx="2"/>
              <a:endCxn id="11" idx="0"/>
            </p:cNvCxnSpPr>
            <p:nvPr/>
          </p:nvCxnSpPr>
          <p:spPr>
            <a:xfrm rot="5400000">
              <a:off x="7124700" y="4857750"/>
              <a:ext cx="1638300" cy="1588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843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120" y="707440"/>
            <a:ext cx="8435280" cy="1138138"/>
          </a:xfrm>
        </p:spPr>
        <p:txBody>
          <a:bodyPr/>
          <a:lstStyle/>
          <a:p>
            <a:r>
              <a:rPr lang="en-US" dirty="0" smtClean="0"/>
              <a:t>Organization and Society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926" y="2027934"/>
            <a:ext cx="8377399" cy="4058751"/>
          </a:xfrm>
        </p:spPr>
        <p:txBody>
          <a:bodyPr>
            <a:normAutofit/>
          </a:bodyPr>
          <a:lstStyle/>
          <a:p>
            <a:r>
              <a:rPr lang="en-US" dirty="0"/>
              <a:t>Let’s go back to the father of modern sociology!</a:t>
            </a:r>
          </a:p>
          <a:p>
            <a:pPr lvl="1"/>
            <a:r>
              <a:rPr lang="en-US" dirty="0" smtClean="0"/>
              <a:t>Max Weber (1864-1920) think </a:t>
            </a:r>
          </a:p>
          <a:p>
            <a:pPr lvl="2"/>
            <a:r>
              <a:rPr lang="en-US" dirty="0" smtClean="0"/>
              <a:t>An institution to control individuals in the interest of </a:t>
            </a:r>
            <a:br>
              <a:rPr lang="en-US" dirty="0" smtClean="0"/>
            </a:br>
            <a:r>
              <a:rPr lang="en-US" dirty="0" smtClean="0"/>
              <a:t>the organization leaders’ goals (Weber, 1978)</a:t>
            </a:r>
          </a:p>
          <a:p>
            <a:pPr lvl="1"/>
            <a:r>
              <a:rPr lang="en-US" dirty="0" smtClean="0"/>
              <a:t>Leader? Control? Individuals?</a:t>
            </a:r>
          </a:p>
          <a:p>
            <a:pPr lvl="1"/>
            <a:r>
              <a:rPr lang="en-US" dirty="0" smtClean="0"/>
              <a:t>Institution=System=Tool?</a:t>
            </a:r>
          </a:p>
          <a:p>
            <a:pPr lvl="1"/>
            <a:r>
              <a:rPr lang="en-US" dirty="0" smtClean="0"/>
              <a:t>Okay, then where are the links?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38EB-1920-4786-A6BF-1FFBEC8E4F2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4274" name="AutoShape 2" descr="http://en.wikipedia.org/wiki/File:Max_Weber_1894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AutoShape 4" descr="http://en.wikipedia.org/wiki/File:Max_Weber_1894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8" name="AutoShape 6" descr="http://en.wikipedia.org/wiki/File:Max_Weber_1894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42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30706" y="707440"/>
            <a:ext cx="1499741" cy="199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3" name="Group 22"/>
          <p:cNvGrpSpPr/>
          <p:nvPr/>
        </p:nvGrpSpPr>
        <p:grpSpPr>
          <a:xfrm>
            <a:off x="6523926" y="4059241"/>
            <a:ext cx="2743200" cy="2209800"/>
            <a:chOff x="5867400" y="4114800"/>
            <a:chExt cx="2743200" cy="2209800"/>
          </a:xfrm>
        </p:grpSpPr>
        <p:pic>
          <p:nvPicPr>
            <p:cNvPr id="54280" name="Picture 8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867400" y="5638800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11" name="Picture 8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172200" y="5638800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12" name="Picture 8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477000" y="5638800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13" name="Picture 8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81800" y="5638800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14" name="Picture 8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010400" y="5638800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15" name="Picture 8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315200" y="5638800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16" name="Picture 8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20000" y="5638800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17" name="Picture 8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924800" y="5638800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54281" name="Picture 9" descr="C:\Users\sadbada\AppData\Local\Microsoft\Windows\Temporary Internet Files\Content.IE5\NRH7OZI9\MCj0432621000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248400" y="4933950"/>
              <a:ext cx="628650" cy="628650"/>
            </a:xfrm>
            <a:prstGeom prst="rect">
              <a:avLst/>
            </a:prstGeom>
            <a:noFill/>
          </p:spPr>
        </p:pic>
        <p:pic>
          <p:nvPicPr>
            <p:cNvPr id="19" name="Picture 9" descr="C:\Users\sadbada\AppData\Local\Microsoft\Windows\Temporary Internet Files\Content.IE5\NRH7OZI9\MCj0432621000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915150" y="4953000"/>
              <a:ext cx="628650" cy="628650"/>
            </a:xfrm>
            <a:prstGeom prst="rect">
              <a:avLst/>
            </a:prstGeom>
            <a:noFill/>
          </p:spPr>
        </p:pic>
        <p:pic>
          <p:nvPicPr>
            <p:cNvPr id="20" name="Picture 9" descr="C:\Users\sadbada\AppData\Local\Microsoft\Windows\Temporary Internet Files\Content.IE5\NRH7OZI9\MCj0432621000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00950" y="4953000"/>
              <a:ext cx="628650" cy="628650"/>
            </a:xfrm>
            <a:prstGeom prst="rect">
              <a:avLst/>
            </a:prstGeom>
            <a:noFill/>
          </p:spPr>
        </p:pic>
        <p:pic>
          <p:nvPicPr>
            <p:cNvPr id="54283" name="Picture 11" descr="C:\Users\sadbada\AppData\Local\Microsoft\Windows\Temporary Internet Files\Content.IE5\9I0QHU2P\MCj04348950000[1]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6111" y1="67222" x2="56111" y2="67222"/>
                          <a14:foregroundMark x1="36667" y1="64444" x2="36667" y2="64444"/>
                          <a14:foregroundMark x1="31667" y1="66667" x2="31667" y2="66667"/>
                          <a14:foregroundMark x1="35556" y1="65556" x2="35556" y2="6555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0" y="4114800"/>
              <a:ext cx="838200" cy="838200"/>
            </a:xfrm>
            <a:prstGeom prst="rect">
              <a:avLst/>
            </a:prstGeom>
            <a:noFill/>
          </p:spPr>
        </p:pic>
      </p:grpSp>
      <p:sp>
        <p:nvSpPr>
          <p:cNvPr id="5" name="Right Arrow 4"/>
          <p:cNvSpPr/>
          <p:nvPr/>
        </p:nvSpPr>
        <p:spPr>
          <a:xfrm>
            <a:off x="3523461" y="4572025"/>
            <a:ext cx="2376264" cy="1800200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Social Class and Hierarchy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71676" y="631240"/>
            <a:ext cx="291861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/>
              <a:t>Max Weber</a:t>
            </a:r>
            <a:br>
              <a:rPr lang="en-US" altLang="ko-KR" b="1" dirty="0"/>
            </a:br>
            <a:r>
              <a:rPr lang="en-US" altLang="ko-KR" sz="1400" b="1" dirty="0"/>
              <a:t>One of the three principal </a:t>
            </a:r>
            <a:br>
              <a:rPr lang="en-US" altLang="ko-KR" sz="1400" b="1" dirty="0"/>
            </a:br>
            <a:r>
              <a:rPr lang="en-US" altLang="ko-KR" sz="1400" b="1" dirty="0"/>
              <a:t>architects of modern social science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504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94" y="546289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Modern View on Organizational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182" y="1571013"/>
            <a:ext cx="8734302" cy="4782773"/>
          </a:xfrm>
        </p:spPr>
        <p:txBody>
          <a:bodyPr>
            <a:noAutofit/>
          </a:bodyPr>
          <a:lstStyle/>
          <a:p>
            <a:r>
              <a:rPr lang="en-US" sz="2400" dirty="0"/>
              <a:t>Social networks as a metaphor of a social system</a:t>
            </a:r>
          </a:p>
          <a:p>
            <a:pPr lvl="1"/>
            <a:r>
              <a:rPr lang="en-US" dirty="0"/>
              <a:t>Leader at the center. Minions as pendants</a:t>
            </a:r>
          </a:p>
          <a:p>
            <a:r>
              <a:rPr lang="en-US" sz="2400" dirty="0"/>
              <a:t>Barnes, 1954</a:t>
            </a:r>
          </a:p>
          <a:p>
            <a:pPr lvl="1"/>
            <a:r>
              <a:rPr lang="en-US" dirty="0"/>
              <a:t>Started focusing on the patterns of ties</a:t>
            </a:r>
          </a:p>
          <a:p>
            <a:pPr lvl="2"/>
            <a:r>
              <a:rPr lang="en-US" dirty="0"/>
              <a:t>Pattern between bounded groups and social categories</a:t>
            </a:r>
          </a:p>
          <a:p>
            <a:r>
              <a:rPr lang="en-US" sz="2400" dirty="0"/>
              <a:t>March and Simon, 1958</a:t>
            </a:r>
          </a:p>
          <a:p>
            <a:pPr lvl="1"/>
            <a:r>
              <a:rPr lang="en-US" dirty="0"/>
              <a:t>Organization analysis</a:t>
            </a:r>
          </a:p>
          <a:p>
            <a:pPr lvl="2"/>
            <a:r>
              <a:rPr lang="en-US" dirty="0"/>
              <a:t>From the social structure viewpoint</a:t>
            </a:r>
          </a:p>
          <a:p>
            <a:pPr lvl="2"/>
            <a:r>
              <a:rPr lang="en-US" dirty="0"/>
              <a:t>They started to see social networks as </a:t>
            </a:r>
            <a:br>
              <a:rPr lang="en-US" dirty="0"/>
            </a:br>
            <a:r>
              <a:rPr lang="en-US" dirty="0"/>
              <a:t>social structures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38EB-1920-4786-A6BF-1FFBEC8E4F22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8448156" y="4267200"/>
            <a:ext cx="2819400" cy="1981200"/>
            <a:chOff x="2514600" y="3048000"/>
            <a:chExt cx="4648200" cy="3429000"/>
          </a:xfrm>
        </p:grpSpPr>
        <p:pic>
          <p:nvPicPr>
            <p:cNvPr id="7" name="Picture 8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43600" y="5791200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8" name="Picture 8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24600" y="4419600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9" name="Picture 8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1400" y="3505200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10" name="Picture 8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77000" y="5181600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11" name="Picture 8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57800" y="3429000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12" name="Picture 8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19600" y="3048000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13" name="Picture 8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14600" y="5105400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14" name="Picture 8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95600" y="5791200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15" name="Picture 9" descr="C:\Users\sadbada\AppData\Local\Microsoft\Windows\Temporary Internet Files\Content.IE5\NRH7OZI9\MCj04326210000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19600" y="3962400"/>
              <a:ext cx="628650" cy="628650"/>
            </a:xfrm>
            <a:prstGeom prst="rect">
              <a:avLst/>
            </a:prstGeom>
            <a:noFill/>
          </p:spPr>
        </p:pic>
        <p:pic>
          <p:nvPicPr>
            <p:cNvPr id="16" name="Picture 9" descr="C:\Users\sadbada\AppData\Local\Microsoft\Windows\Temporary Internet Files\Content.IE5\NRH7OZI9\MCj04326210000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05200" y="5257800"/>
              <a:ext cx="628650" cy="628650"/>
            </a:xfrm>
            <a:prstGeom prst="rect">
              <a:avLst/>
            </a:prstGeom>
            <a:noFill/>
          </p:spPr>
        </p:pic>
        <p:pic>
          <p:nvPicPr>
            <p:cNvPr id="17" name="Picture 9" descr="C:\Users\sadbada\AppData\Local\Microsoft\Windows\Temporary Internet Files\Content.IE5\NRH7OZI9\MCj04326210000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86400" y="5257800"/>
              <a:ext cx="628650" cy="628650"/>
            </a:xfrm>
            <a:prstGeom prst="rect">
              <a:avLst/>
            </a:prstGeom>
            <a:noFill/>
          </p:spPr>
        </p:pic>
        <p:cxnSp>
          <p:nvCxnSpPr>
            <p:cNvPr id="19" name="Straight Connector 18"/>
            <p:cNvCxnSpPr>
              <a:endCxn id="15" idx="1"/>
            </p:cNvCxnSpPr>
            <p:nvPr/>
          </p:nvCxnSpPr>
          <p:spPr>
            <a:xfrm>
              <a:off x="4114800" y="4114800"/>
              <a:ext cx="304800" cy="161925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2" idx="2"/>
              <a:endCxn id="15" idx="0"/>
            </p:cNvCxnSpPr>
            <p:nvPr/>
          </p:nvCxnSpPr>
          <p:spPr>
            <a:xfrm rot="5400000">
              <a:off x="4633913" y="3833813"/>
              <a:ext cx="228600" cy="28575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5" idx="3"/>
            </p:cNvCxnSpPr>
            <p:nvPr/>
          </p:nvCxnSpPr>
          <p:spPr>
            <a:xfrm flipV="1">
              <a:off x="5048250" y="4038600"/>
              <a:ext cx="285750" cy="238125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8" idx="0"/>
              <a:endCxn id="15" idx="2"/>
            </p:cNvCxnSpPr>
            <p:nvPr/>
          </p:nvCxnSpPr>
          <p:spPr>
            <a:xfrm rot="16200000" flipV="1">
              <a:off x="4681538" y="4643437"/>
              <a:ext cx="133350" cy="28575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6" idx="3"/>
            </p:cNvCxnSpPr>
            <p:nvPr/>
          </p:nvCxnSpPr>
          <p:spPr>
            <a:xfrm flipV="1">
              <a:off x="4133850" y="5334000"/>
              <a:ext cx="285750" cy="238125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3" idx="3"/>
              <a:endCxn id="16" idx="1"/>
            </p:cNvCxnSpPr>
            <p:nvPr/>
          </p:nvCxnSpPr>
          <p:spPr>
            <a:xfrm>
              <a:off x="3200400" y="5448300"/>
              <a:ext cx="304800" cy="123825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4" idx="3"/>
              <a:endCxn id="16" idx="1"/>
            </p:cNvCxnSpPr>
            <p:nvPr/>
          </p:nvCxnSpPr>
          <p:spPr>
            <a:xfrm flipH="1" flipV="1">
              <a:off x="3505200" y="5572125"/>
              <a:ext cx="76200" cy="561975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7" idx="1"/>
            </p:cNvCxnSpPr>
            <p:nvPr/>
          </p:nvCxnSpPr>
          <p:spPr>
            <a:xfrm rot="10800000">
              <a:off x="5029200" y="5334001"/>
              <a:ext cx="457200" cy="238125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8" idx="1"/>
              <a:endCxn id="17" idx="0"/>
            </p:cNvCxnSpPr>
            <p:nvPr/>
          </p:nvCxnSpPr>
          <p:spPr>
            <a:xfrm rot="10800000" flipV="1">
              <a:off x="5800726" y="4762500"/>
              <a:ext cx="523875" cy="495300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7" idx="3"/>
              <a:endCxn id="10" idx="1"/>
            </p:cNvCxnSpPr>
            <p:nvPr/>
          </p:nvCxnSpPr>
          <p:spPr>
            <a:xfrm flipV="1">
              <a:off x="6115050" y="5524500"/>
              <a:ext cx="361950" cy="47625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7" idx="2"/>
              <a:endCxn id="7" idx="1"/>
            </p:cNvCxnSpPr>
            <p:nvPr/>
          </p:nvCxnSpPr>
          <p:spPr>
            <a:xfrm rot="16200000" flipH="1">
              <a:off x="5748337" y="5938837"/>
              <a:ext cx="247650" cy="142875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8676756" y="2478470"/>
            <a:ext cx="2286000" cy="1102929"/>
            <a:chOff x="5867400" y="4933950"/>
            <a:chExt cx="2743200" cy="1390650"/>
          </a:xfrm>
        </p:grpSpPr>
        <p:pic>
          <p:nvPicPr>
            <p:cNvPr id="58" name="Picture 8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867400" y="5638800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59" name="Picture 8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172200" y="5638800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60" name="Picture 8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477000" y="5638800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61" name="Picture 8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781800" y="5638800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62" name="Picture 8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010400" y="5638800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63" name="Picture 8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15200" y="5638800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64" name="Picture 8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620000" y="5638800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65" name="Picture 8" descr="C:\Users\sadbada\AppData\Local\Microsoft\Windows\Temporary Internet Files\Content.IE5\NRH7OZI9\MCj04326100000[1]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924800" y="5638800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66" name="Picture 9" descr="C:\Users\sadbada\AppData\Local\Microsoft\Windows\Temporary Internet Files\Content.IE5\NRH7OZI9\MCj04326210000[1]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248400" y="4933950"/>
              <a:ext cx="628650" cy="628650"/>
            </a:xfrm>
            <a:prstGeom prst="rect">
              <a:avLst/>
            </a:prstGeom>
            <a:noFill/>
          </p:spPr>
        </p:pic>
        <p:pic>
          <p:nvPicPr>
            <p:cNvPr id="67" name="Picture 9" descr="C:\Users\sadbada\AppData\Local\Microsoft\Windows\Temporary Internet Files\Content.IE5\NRH7OZI9\MCj04326210000[1]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915150" y="4953000"/>
              <a:ext cx="628650" cy="628650"/>
            </a:xfrm>
            <a:prstGeom prst="rect">
              <a:avLst/>
            </a:prstGeom>
            <a:noFill/>
          </p:spPr>
        </p:pic>
        <p:pic>
          <p:nvPicPr>
            <p:cNvPr id="68" name="Picture 9" descr="C:\Users\sadbada\AppData\Local\Microsoft\Windows\Temporary Internet Files\Content.IE5\NRH7OZI9\MCj04326210000[1]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600950" y="4953000"/>
              <a:ext cx="628650" cy="628650"/>
            </a:xfrm>
            <a:prstGeom prst="rect">
              <a:avLst/>
            </a:prstGeom>
            <a:noFill/>
          </p:spPr>
        </p:pic>
      </p:grpSp>
      <p:sp>
        <p:nvSpPr>
          <p:cNvPr id="70" name="Down Arrow 69"/>
          <p:cNvSpPr/>
          <p:nvPr/>
        </p:nvSpPr>
        <p:spPr>
          <a:xfrm>
            <a:off x="9362556" y="3733800"/>
            <a:ext cx="914400" cy="457200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11" descr="C:\Users\sadbada\AppData\Local\Microsoft\Windows\Temporary Internet Files\Content.IE5\9I0QHU2P\MCj04348950000[1]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6111" y1="67222" x2="56111" y2="67222"/>
                        <a14:foregroundMark x1="36667" y1="64444" x2="36667" y2="64444"/>
                        <a14:foregroundMark x1="31667" y1="66667" x2="31667" y2="66667"/>
                        <a14:foregroundMark x1="35556" y1="65556" x2="35556" y2="6555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375204" y="1757526"/>
            <a:ext cx="838200" cy="838200"/>
          </a:xfrm>
          <a:prstGeom prst="rect">
            <a:avLst/>
          </a:prstGeom>
          <a:noFill/>
        </p:spPr>
      </p:pic>
      <p:pic>
        <p:nvPicPr>
          <p:cNvPr id="45" name="Picture 11" descr="C:\Users\sadbada\AppData\Local\Microsoft\Windows\Temporary Internet Files\Content.IE5\9I0QHU2P\MCj04348950000[1]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6111" y1="67222" x2="56111" y2="67222"/>
                        <a14:foregroundMark x1="36667" y1="64444" x2="36667" y2="64444"/>
                        <a14:foregroundMark x1="31667" y1="66667" x2="31667" y2="66667"/>
                        <a14:foregroundMark x1="35556" y1="65556" x2="35556" y2="65556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576011" y="5217917"/>
            <a:ext cx="515832" cy="5158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378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634" y="310983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New Breeds in SNA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956" y="1612666"/>
            <a:ext cx="4114800" cy="2438400"/>
          </a:xfrm>
        </p:spPr>
        <p:txBody>
          <a:bodyPr>
            <a:normAutofit/>
          </a:bodyPr>
          <a:lstStyle/>
          <a:p>
            <a:r>
              <a:rPr lang="en-US" dirty="0" smtClean="0"/>
              <a:t>Internet and world wide web</a:t>
            </a:r>
          </a:p>
          <a:p>
            <a:pPr lvl="1"/>
            <a:r>
              <a:rPr lang="en-US" dirty="0" smtClean="0"/>
              <a:t>Computer Scientists</a:t>
            </a:r>
          </a:p>
          <a:p>
            <a:r>
              <a:rPr lang="en-US" dirty="0" smtClean="0"/>
              <a:t>Protein structures and </a:t>
            </a:r>
            <a:br>
              <a:rPr lang="en-US" dirty="0" smtClean="0"/>
            </a:br>
            <a:r>
              <a:rPr lang="en-US" dirty="0" smtClean="0"/>
              <a:t>material structures</a:t>
            </a:r>
          </a:p>
          <a:p>
            <a:pPr lvl="1"/>
            <a:r>
              <a:rPr lang="en-US" dirty="0" smtClean="0"/>
              <a:t>Biologists and Physicists</a:t>
            </a:r>
          </a:p>
          <a:p>
            <a:r>
              <a:rPr lang="en-US" dirty="0" smtClean="0"/>
              <a:t>Their common interests?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38EB-1920-4786-A6BF-1FFBEC8E4F2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09956" y="128143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Albert, Jeong, and </a:t>
            </a:r>
            <a:r>
              <a:rPr lang="en-US" dirty="0" err="1"/>
              <a:t>Barabasi</a:t>
            </a:r>
            <a:r>
              <a:rPr lang="en-US" dirty="0"/>
              <a:t> (1999)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6546" y="5690113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Jeong, Mason, </a:t>
            </a:r>
            <a:r>
              <a:rPr lang="en-US" dirty="0" err="1"/>
              <a:t>Barabasi</a:t>
            </a:r>
            <a:r>
              <a:rPr lang="en-US" dirty="0"/>
              <a:t>, and </a:t>
            </a:r>
            <a:r>
              <a:rPr lang="en-US" dirty="0" err="1"/>
              <a:t>Oltvai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(2001)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577" y="1828335"/>
            <a:ext cx="3810000" cy="285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503" y="4174269"/>
            <a:ext cx="45720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56" y="423904"/>
            <a:ext cx="10353762" cy="970450"/>
          </a:xfrm>
        </p:spPr>
        <p:txBody>
          <a:bodyPr>
            <a:noAutofit/>
          </a:bodyPr>
          <a:lstStyle/>
          <a:p>
            <a:r>
              <a:rPr lang="en-US" sz="3600" dirty="0"/>
              <a:t>Key Techniques in Social Network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0956" y="1394354"/>
            <a:ext cx="5720574" cy="4984675"/>
          </a:xfrm>
        </p:spPr>
        <p:txBody>
          <a:bodyPr>
            <a:noAutofit/>
          </a:bodyPr>
          <a:lstStyle/>
          <a:p>
            <a:r>
              <a:rPr lang="en-US" sz="2000" dirty="0"/>
              <a:t>So, they started to see social networks as social structures.</a:t>
            </a:r>
          </a:p>
          <a:p>
            <a:r>
              <a:rPr lang="en-US" sz="2000" dirty="0"/>
              <a:t>Then, how to find the leaders, the organizations, and the </a:t>
            </a:r>
            <a:br>
              <a:rPr lang="en-US" sz="2000" dirty="0"/>
            </a:br>
            <a:r>
              <a:rPr lang="en-US" sz="2000" dirty="0"/>
              <a:t>system?</a:t>
            </a:r>
          </a:p>
          <a:p>
            <a:r>
              <a:rPr lang="en-US" sz="2000" dirty="0"/>
              <a:t>Measures</a:t>
            </a:r>
          </a:p>
          <a:p>
            <a:pPr lvl="1"/>
            <a:r>
              <a:rPr lang="en-US" dirty="0"/>
              <a:t>Required by sociologists </a:t>
            </a:r>
            <a:br>
              <a:rPr lang="en-US" dirty="0"/>
            </a:br>
            <a:r>
              <a:rPr lang="en-US" dirty="0"/>
              <a:t>looking for a key </a:t>
            </a:r>
            <a:br>
              <a:rPr lang="en-US" dirty="0"/>
            </a:br>
            <a:r>
              <a:rPr lang="en-US" dirty="0"/>
              <a:t>personnel</a:t>
            </a:r>
          </a:p>
          <a:p>
            <a:r>
              <a:rPr lang="en-US" sz="2000" dirty="0"/>
              <a:t>Clusters</a:t>
            </a:r>
          </a:p>
          <a:p>
            <a:pPr lvl="1"/>
            <a:r>
              <a:rPr lang="en-US" dirty="0"/>
              <a:t>Required by sociologists </a:t>
            </a:r>
          </a:p>
          <a:p>
            <a:pPr lvl="1">
              <a:buNone/>
            </a:pPr>
            <a:r>
              <a:rPr lang="en-US" dirty="0"/>
              <a:t>	looking for a sub-group</a:t>
            </a:r>
          </a:p>
          <a:p>
            <a:r>
              <a:rPr lang="en-US" sz="2000" dirty="0"/>
              <a:t>Dynamics</a:t>
            </a:r>
          </a:p>
          <a:p>
            <a:pPr lvl="1"/>
            <a:r>
              <a:rPr lang="en-US" dirty="0"/>
              <a:t>Triadic closure and </a:t>
            </a:r>
            <a:br>
              <a:rPr lang="en-US" dirty="0"/>
            </a:br>
            <a:r>
              <a:rPr lang="en-US" dirty="0"/>
              <a:t>strength of weak ties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38EB-1920-4786-A6BF-1FFBEC8E4F2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114" y="1753091"/>
            <a:ext cx="5029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6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636" y="304091"/>
            <a:ext cx="7961021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Centralities as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898" y="1447528"/>
            <a:ext cx="11032554" cy="5000363"/>
          </a:xfrm>
        </p:spPr>
        <p:txBody>
          <a:bodyPr>
            <a:normAutofit/>
          </a:bodyPr>
          <a:lstStyle/>
          <a:p>
            <a:r>
              <a:rPr lang="en-US" dirty="0" smtClean="0"/>
              <a:t>From a suggestive metaphor to an analytic approach</a:t>
            </a:r>
          </a:p>
          <a:p>
            <a:pPr lvl="1"/>
            <a:r>
              <a:rPr lang="en-US" dirty="0" smtClean="0"/>
              <a:t>Metaphor: This person at the center must be the leader!</a:t>
            </a:r>
          </a:p>
          <a:p>
            <a:pPr lvl="1"/>
            <a:r>
              <a:rPr lang="en-US" dirty="0" smtClean="0"/>
              <a:t>Analytics: This person with a high score must be the leader!</a:t>
            </a:r>
          </a:p>
          <a:p>
            <a:r>
              <a:rPr lang="en-US" dirty="0" smtClean="0"/>
              <a:t>We need Numbers, Scores!</a:t>
            </a:r>
          </a:p>
          <a:p>
            <a:r>
              <a:rPr lang="en-US" dirty="0" smtClean="0"/>
              <a:t>Mathematical sociologists searched correlations between </a:t>
            </a:r>
            <a:br>
              <a:rPr lang="en-US" dirty="0" smtClean="0"/>
            </a:br>
            <a:r>
              <a:rPr lang="en-US" dirty="0" smtClean="0"/>
              <a:t>numbers and roles</a:t>
            </a:r>
          </a:p>
          <a:p>
            <a:pPr lvl="1"/>
            <a:r>
              <a:rPr lang="en-US" dirty="0" smtClean="0"/>
              <a:t>Some numbers found to be useful became metrics and named as </a:t>
            </a:r>
            <a:br>
              <a:rPr lang="en-US" dirty="0" smtClean="0"/>
            </a:br>
            <a:r>
              <a:rPr lang="en-US" dirty="0" smtClean="0"/>
              <a:t>centralities</a:t>
            </a:r>
          </a:p>
          <a:p>
            <a:pPr lvl="1"/>
            <a:r>
              <a:rPr lang="en-US" dirty="0" smtClean="0"/>
              <a:t>Degree centrality</a:t>
            </a:r>
          </a:p>
          <a:p>
            <a:pPr lvl="1"/>
            <a:r>
              <a:rPr lang="en-US" dirty="0" smtClean="0"/>
              <a:t>Betweenness centrality</a:t>
            </a:r>
          </a:p>
          <a:p>
            <a:pPr lvl="1"/>
            <a:r>
              <a:rPr lang="en-US" dirty="0" smtClean="0"/>
              <a:t>Eigenvector centrality</a:t>
            </a:r>
          </a:p>
          <a:p>
            <a:pPr lvl="1">
              <a:buNone/>
            </a:pPr>
            <a:r>
              <a:rPr lang="en-US" dirty="0" smtClean="0"/>
              <a:t>(Freeman, 1979; Bonacich, 1972)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38EB-1920-4786-A6BF-1FFBEC8E4F2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855" y="314148"/>
            <a:ext cx="7299714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Centralities: Degree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499" y="1351434"/>
            <a:ext cx="8229600" cy="1715616"/>
          </a:xfrm>
        </p:spPr>
        <p:txBody>
          <a:bodyPr/>
          <a:lstStyle/>
          <a:p>
            <a:r>
              <a:rPr lang="en-US" dirty="0" smtClean="0"/>
              <a:t>Simple! Counting the number of links</a:t>
            </a:r>
          </a:p>
          <a:p>
            <a:r>
              <a:rPr lang="en-US" dirty="0" smtClean="0"/>
              <a:t>Local measure</a:t>
            </a:r>
          </a:p>
          <a:p>
            <a:pPr lvl="1"/>
            <a:r>
              <a:rPr lang="en-US" dirty="0" smtClean="0"/>
              <a:t>Do not need the network-wise calculation</a:t>
            </a:r>
          </a:p>
          <a:p>
            <a:r>
              <a:rPr lang="en-US" dirty="0" smtClean="0"/>
              <a:t>Approximate hubs in a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38EB-1920-4786-A6BF-1FFBEC8E4F2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2" descr="C:\Users\sadbada\AppData\Local\Microsoft\Windows\Temporary Internet Files\Content.IE5\NRH7OZI9\MCj0432610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4457700"/>
            <a:ext cx="723900" cy="723900"/>
          </a:xfrm>
          <a:prstGeom prst="rect">
            <a:avLst/>
          </a:prstGeom>
          <a:noFill/>
        </p:spPr>
      </p:pic>
      <p:pic>
        <p:nvPicPr>
          <p:cNvPr id="7" name="Picture 2" descr="C:\Users\sadbada\AppData\Local\Microsoft\Windows\Temporary Internet Files\Content.IE5\NRH7OZI9\MCj0432610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3314700"/>
            <a:ext cx="723900" cy="723900"/>
          </a:xfrm>
          <a:prstGeom prst="rect">
            <a:avLst/>
          </a:prstGeom>
          <a:noFill/>
        </p:spPr>
      </p:pic>
      <p:pic>
        <p:nvPicPr>
          <p:cNvPr id="8" name="Picture 2" descr="C:\Users\sadbada\AppData\Local\Microsoft\Windows\Temporary Internet Files\Content.IE5\NRH7OZI9\MCj0432610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4457700"/>
            <a:ext cx="723900" cy="723900"/>
          </a:xfrm>
          <a:prstGeom prst="rect">
            <a:avLst/>
          </a:prstGeom>
          <a:noFill/>
        </p:spPr>
      </p:pic>
      <p:pic>
        <p:nvPicPr>
          <p:cNvPr id="9" name="Picture 2" descr="C:\Users\sadbada\AppData\Local\Microsoft\Windows\Temporary Internet Files\Content.IE5\NRH7OZI9\MCj0432610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5676900"/>
            <a:ext cx="723900" cy="723900"/>
          </a:xfrm>
          <a:prstGeom prst="rect">
            <a:avLst/>
          </a:prstGeom>
          <a:noFill/>
        </p:spPr>
      </p:pic>
      <p:pic>
        <p:nvPicPr>
          <p:cNvPr id="10" name="Picture 2" descr="C:\Users\sadbada\AppData\Local\Microsoft\Windows\Temporary Internet Files\Content.IE5\NRH7OZI9\MCj0432610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1700" y="4457700"/>
            <a:ext cx="723900" cy="723900"/>
          </a:xfrm>
          <a:prstGeom prst="rect">
            <a:avLst/>
          </a:prstGeom>
          <a:noFill/>
        </p:spPr>
      </p:pic>
      <p:pic>
        <p:nvPicPr>
          <p:cNvPr id="11" name="Picture 2" descr="C:\Users\sadbada\AppData\Local\Microsoft\Windows\Temporary Internet Files\Content.IE5\NRH7OZI9\MCj0432610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34300" y="4457700"/>
            <a:ext cx="723900" cy="723900"/>
          </a:xfrm>
          <a:prstGeom prst="rect">
            <a:avLst/>
          </a:prstGeom>
          <a:noFill/>
        </p:spPr>
      </p:pic>
      <p:pic>
        <p:nvPicPr>
          <p:cNvPr id="12" name="Picture 2" descr="C:\Users\sadbada\AppData\Local\Microsoft\Windows\Temporary Internet Files\Content.IE5\NRH7OZI9\MCj0432610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77400" y="4457700"/>
            <a:ext cx="723900" cy="723900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>
            <a:stCxn id="6" idx="2"/>
            <a:endCxn id="9" idx="1"/>
          </p:cNvCxnSpPr>
          <p:nvPr/>
        </p:nvCxnSpPr>
        <p:spPr>
          <a:xfrm rot="16200000" flipH="1">
            <a:off x="3295650" y="4991100"/>
            <a:ext cx="857250" cy="123825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8" idx="1"/>
          </p:cNvCxnSpPr>
          <p:nvPr/>
        </p:nvCxnSpPr>
        <p:spPr>
          <a:xfrm>
            <a:off x="3467100" y="4819650"/>
            <a:ext cx="876300" cy="1588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0"/>
            <a:endCxn id="7" idx="1"/>
          </p:cNvCxnSpPr>
          <p:nvPr/>
        </p:nvCxnSpPr>
        <p:spPr>
          <a:xfrm flipV="1">
            <a:off x="3105150" y="3676650"/>
            <a:ext cx="1238250" cy="78105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0" idx="0"/>
          </p:cNvCxnSpPr>
          <p:nvPr/>
        </p:nvCxnSpPr>
        <p:spPr>
          <a:xfrm>
            <a:off x="5067300" y="3676650"/>
            <a:ext cx="1276350" cy="78105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2"/>
            <a:endCxn id="9" idx="3"/>
          </p:cNvCxnSpPr>
          <p:nvPr/>
        </p:nvCxnSpPr>
        <p:spPr>
          <a:xfrm rot="5400000">
            <a:off x="5276850" y="4972050"/>
            <a:ext cx="857250" cy="127635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8" idx="3"/>
          </p:cNvCxnSpPr>
          <p:nvPr/>
        </p:nvCxnSpPr>
        <p:spPr>
          <a:xfrm rot="10800000">
            <a:off x="5067300" y="4819650"/>
            <a:ext cx="914400" cy="1588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8" idx="0"/>
          </p:cNvCxnSpPr>
          <p:nvPr/>
        </p:nvCxnSpPr>
        <p:spPr>
          <a:xfrm>
            <a:off x="4705350" y="4038600"/>
            <a:ext cx="0" cy="41910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2"/>
            <a:endCxn id="9" idx="0"/>
          </p:cNvCxnSpPr>
          <p:nvPr/>
        </p:nvCxnSpPr>
        <p:spPr>
          <a:xfrm rot="5400000">
            <a:off x="4457700" y="5429250"/>
            <a:ext cx="495300" cy="1588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1"/>
            <a:endCxn id="11" idx="3"/>
          </p:cNvCxnSpPr>
          <p:nvPr/>
        </p:nvCxnSpPr>
        <p:spPr>
          <a:xfrm rot="10800000">
            <a:off x="8458200" y="4819650"/>
            <a:ext cx="1219200" cy="1588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1"/>
            <a:endCxn id="10" idx="3"/>
          </p:cNvCxnSpPr>
          <p:nvPr/>
        </p:nvCxnSpPr>
        <p:spPr>
          <a:xfrm rot="10800000">
            <a:off x="6705600" y="4819650"/>
            <a:ext cx="1028700" cy="1588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ular Callout 27"/>
          <p:cNvSpPr/>
          <p:nvPr/>
        </p:nvSpPr>
        <p:spPr>
          <a:xfrm>
            <a:off x="6400800" y="3276600"/>
            <a:ext cx="1981200" cy="838200"/>
          </a:xfrm>
          <a:prstGeom prst="wedgeRoundRectCallout">
            <a:avLst>
              <a:gd name="adj1" fmla="val -45801"/>
              <a:gd name="adj2" fmla="val 92902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 have four links.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717" y="5524500"/>
            <a:ext cx="42195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9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ln w="38100"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테마1" id="{0F373DBF-BD65-4899-BF71-1DF4029741E3}" vid="{45A48CE5-F076-4E3E-B1BC-FC2A89BB4F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7664</TotalTime>
  <Words>4223</Words>
  <Application>Microsoft Office PowerPoint</Application>
  <PresentationFormat>와이드스크린</PresentationFormat>
  <Paragraphs>391</Paragraphs>
  <Slides>17</Slides>
  <Notes>17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HY헤드라인M</vt:lpstr>
      <vt:lpstr>굴림</vt:lpstr>
      <vt:lpstr>맑은 고딕</vt:lpstr>
      <vt:lpstr>Arial</vt:lpstr>
      <vt:lpstr>Cambria</vt:lpstr>
      <vt:lpstr>Times New Roman</vt:lpstr>
      <vt:lpstr>테마1</vt:lpstr>
      <vt:lpstr>Equation</vt:lpstr>
      <vt:lpstr>Application 3: Social Network Analysis</vt:lpstr>
      <vt:lpstr>Weekly Objectives</vt:lpstr>
      <vt:lpstr>What is a social network?</vt:lpstr>
      <vt:lpstr>Organization and Society</vt:lpstr>
      <vt:lpstr>Modern View on Organizational Structure</vt:lpstr>
      <vt:lpstr>New Breeds in SNA</vt:lpstr>
      <vt:lpstr>Key Techniques in Social Network Analysis</vt:lpstr>
      <vt:lpstr>Centralities as Measures</vt:lpstr>
      <vt:lpstr>Centralities: Degree Centrality</vt:lpstr>
      <vt:lpstr>Centralities: Betweenness Centrality</vt:lpstr>
      <vt:lpstr>Low Degree and High Betweenness </vt:lpstr>
      <vt:lpstr>Clusters as Social Groups</vt:lpstr>
      <vt:lpstr>K-Clique</vt:lpstr>
      <vt:lpstr>Newman Clustering</vt:lpstr>
      <vt:lpstr>Network Visualization</vt:lpstr>
      <vt:lpstr>Network Density</vt:lpstr>
      <vt:lpstr>Degree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Inference on Probabilistic Graphical Models</dc:title>
  <dc:creator>Il-Chul Moon</dc:creator>
  <cp:lastModifiedBy>Windows 사용자</cp:lastModifiedBy>
  <cp:revision>393</cp:revision>
  <dcterms:created xsi:type="dcterms:W3CDTF">2013-08-14T02:12:56Z</dcterms:created>
  <dcterms:modified xsi:type="dcterms:W3CDTF">2017-11-27T08:22:10Z</dcterms:modified>
</cp:coreProperties>
</file>