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howGuides="1">
      <p:cViewPr varScale="1">
        <p:scale>
          <a:sx n="78" d="100"/>
          <a:sy n="78" d="100"/>
        </p:scale>
        <p:origin x="103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380" y="397213"/>
            <a:ext cx="1966913" cy="1209675"/>
            <a:chOff x="519112" y="457200"/>
            <a:chExt cx="1966913" cy="1209675"/>
          </a:xfrm>
        </p:grpSpPr>
        <p:sp>
          <p:nvSpPr>
            <p:cNvPr id="3" name="object 3"/>
            <p:cNvSpPr/>
            <p:nvPr/>
          </p:nvSpPr>
          <p:spPr>
            <a:xfrm>
              <a:off x="519112" y="4572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65AA9067-B886-ECEA-A1CD-3D1990B4533A}"/>
              </a:ext>
            </a:extLst>
          </p:cNvPr>
          <p:cNvSpPr txBox="1"/>
          <p:nvPr/>
        </p:nvSpPr>
        <p:spPr>
          <a:xfrm>
            <a:off x="5562600" y="2286000"/>
            <a:ext cx="4267200" cy="1077218"/>
          </a:xfrm>
          <a:prstGeom prst="rect">
            <a:avLst/>
          </a:prstGeom>
          <a:noFill/>
        </p:spPr>
        <p:txBody>
          <a:bodyPr wrap="square" rtlCol="0">
            <a:spAutoFit/>
          </a:bodyPr>
          <a:lstStyle/>
          <a:p>
            <a:r>
              <a:rPr lang="en-US" sz="4000" dirty="0"/>
              <a:t>        </a:t>
            </a:r>
            <a:r>
              <a:rPr lang="en-US" sz="4000" dirty="0">
                <a:latin typeface="Trebuchet MS" panose="020B0603020202020204" pitchFamily="34" charset="0"/>
              </a:rPr>
              <a:t>Anushka A</a:t>
            </a:r>
          </a:p>
          <a:p>
            <a:r>
              <a:rPr lang="en-US" b="1" dirty="0"/>
              <a:t>                       </a:t>
            </a:r>
            <a:r>
              <a:rPr lang="en-US" sz="2400" b="1" dirty="0"/>
              <a:t>FINAL PROJECT</a:t>
            </a:r>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err="1">
                <a:solidFill>
                  <a:srgbClr val="2D83C3"/>
                </a:solidFill>
                <a:latin typeface="Trebuchet MS" panose="020B0603020202020204"/>
                <a:cs typeface="Trebuchet MS" panose="020B0603020202020204"/>
              </a:rPr>
              <a:t>A</a:t>
            </a:r>
            <a:r>
              <a:rPr lang="en-US" sz="1100" b="1" spc="15" dirty="0" err="1">
                <a:solidFill>
                  <a:srgbClr val="2D83C3"/>
                </a:solidFill>
                <a:latin typeface="Trebuchet MS" panose="020B0603020202020204"/>
                <a:cs typeface="Trebuchet MS" panose="020B0603020202020204"/>
              </a:rPr>
              <a:t>n</a:t>
            </a:r>
            <a:r>
              <a:rPr sz="1100" b="1" spc="15" dirty="0" err="1">
                <a:solidFill>
                  <a:srgbClr val="2D83C3"/>
                </a:solidFill>
                <a:latin typeface="Trebuchet MS" panose="020B0603020202020204"/>
                <a:cs typeface="Trebuchet MS" panose="020B0603020202020204"/>
              </a:rPr>
              <a:t>u</a:t>
            </a:r>
            <a:r>
              <a:rPr sz="1100" b="1" spc="10" dirty="0" err="1">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4" name="Text Box 3"/>
          <p:cNvSpPr txBox="1"/>
          <p:nvPr/>
        </p:nvSpPr>
        <p:spPr>
          <a:xfrm>
            <a:off x="835977" y="1752600"/>
            <a:ext cx="10520045" cy="4247317"/>
          </a:xfrm>
          <a:prstGeom prst="rect">
            <a:avLst/>
          </a:prstGeom>
          <a:noFill/>
        </p:spPr>
        <p:txBody>
          <a:bodyPr wrap="square" rtlCol="0">
            <a:spAutoFit/>
          </a:bodyPr>
          <a:lstStyle/>
          <a:p>
            <a:pPr marL="342900" indent="-342900">
              <a:buFont typeface="+mj-lt"/>
              <a:buAutoNum type="arabicPeriod" startAt="6"/>
            </a:pPr>
            <a:r>
              <a:rPr lang="en-US" b="1" dirty="0">
                <a:latin typeface="Trebuchet MS" panose="020B0603020202020204" pitchFamily="34" charset="0"/>
              </a:rPr>
              <a:t>Model Evaluation: </a:t>
            </a:r>
            <a:r>
              <a:rPr lang="en-US" dirty="0">
                <a:latin typeface="Trebuchet MS" panose="020B0603020202020204" pitchFamily="34" charset="0"/>
              </a:rPr>
              <a:t>Evaluate the trained model's performance using a separate validation dataset. Measure metrics such as accuracy, precision, recall, and F1-score to assess how well the model generalizes to unseen data.</a:t>
            </a:r>
          </a:p>
          <a:p>
            <a:pPr marL="342900" indent="-342900">
              <a:buFont typeface="+mj-lt"/>
              <a:buAutoNum type="arabicPeriod" startAt="6"/>
            </a:pPr>
            <a:endParaRPr lang="en-US" dirty="0">
              <a:latin typeface="Trebuchet MS" panose="020B0603020202020204" pitchFamily="34" charset="0"/>
            </a:endParaRPr>
          </a:p>
          <a:p>
            <a:pPr marL="342900" indent="-342900">
              <a:buFont typeface="+mj-lt"/>
              <a:buAutoNum type="arabicPeriod" startAt="6"/>
            </a:pPr>
            <a:r>
              <a:rPr lang="en-US" b="1" dirty="0">
                <a:latin typeface="Trebuchet MS" panose="020B0603020202020204" pitchFamily="34" charset="0"/>
              </a:rPr>
              <a:t>Hyperparameter Tuning: </a:t>
            </a:r>
            <a:r>
              <a:rPr lang="en-US" dirty="0">
                <a:latin typeface="Trebuchet MS" panose="020B0603020202020204" pitchFamily="34" charset="0"/>
              </a:rPr>
              <a:t>Fine-tune the model’s hyperparameters, such as learning rate, batch size, and network architecture, to optimize its performance further. This may involve techniques like grid search or random search to find the best combination of hyperparameters.</a:t>
            </a:r>
          </a:p>
          <a:p>
            <a:pPr marL="342900" indent="-342900">
              <a:buFont typeface="+mj-lt"/>
              <a:buAutoNum type="arabicPeriod" startAt="6"/>
            </a:pPr>
            <a:endParaRPr lang="en-US" dirty="0">
              <a:latin typeface="Trebuchet MS" panose="020B0603020202020204" pitchFamily="34" charset="0"/>
            </a:endParaRPr>
          </a:p>
          <a:p>
            <a:pPr marL="342900" indent="-342900">
              <a:buFont typeface="+mj-lt"/>
              <a:buAutoNum type="arabicPeriod" startAt="6"/>
            </a:pPr>
            <a:r>
              <a:rPr lang="en-US" b="1" dirty="0">
                <a:latin typeface="Trebuchet MS" panose="020B0603020202020204" pitchFamily="34" charset="0"/>
              </a:rPr>
              <a:t>Deployment: </a:t>
            </a:r>
            <a:r>
              <a:rPr lang="en-US" dirty="0">
                <a:latin typeface="Trebuchet MS" panose="020B0603020202020204" pitchFamily="34" charset="0"/>
              </a:rPr>
              <a:t>Deploy the trained model into real-world applications, such as autonomous vehicles or traffic monitoring systems. Integrate the model into the target environment, ensuring it can efficiently process input images and provide accurate predictions in real time.</a:t>
            </a:r>
          </a:p>
          <a:p>
            <a:pPr marL="342900" indent="-342900">
              <a:buFont typeface="+mj-lt"/>
              <a:buAutoNum type="arabicPeriod" startAt="6"/>
            </a:pPr>
            <a:endParaRPr lang="en-US" b="1" dirty="0">
              <a:latin typeface="Trebuchet MS" panose="020B0603020202020204" pitchFamily="34" charset="0"/>
            </a:endParaRPr>
          </a:p>
          <a:p>
            <a:pPr marL="342900" indent="-342900">
              <a:buFont typeface="+mj-lt"/>
              <a:buAutoNum type="arabicPeriod" startAt="6"/>
            </a:pPr>
            <a:r>
              <a:rPr lang="en-US" b="1" dirty="0">
                <a:latin typeface="Trebuchet MS" panose="020B0603020202020204" pitchFamily="34" charset="0"/>
              </a:rPr>
              <a:t>Monitoring and Maintenance: </a:t>
            </a:r>
            <a:r>
              <a:rPr lang="en-US" dirty="0">
                <a:latin typeface="Trebuchet MS" panose="020B0603020202020204" pitchFamily="34" charset="0"/>
              </a:rPr>
              <a:t>Continuously monitor the deployed model's performance and collect feedback from users. Update the model periodically to accommodate changes in traffic signs, road conditions, or environmental factors, ensuring its continued effectiveness over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Content Placeholder 9">
            <a:extLst>
              <a:ext uri="{FF2B5EF4-FFF2-40B4-BE49-F238E27FC236}">
                <a16:creationId xmlns:a16="http://schemas.microsoft.com/office/drawing/2014/main" id="{EEC423D5-67AE-BB8A-42D2-866209CF85D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2930" t="5542" r="25292" b="7617"/>
          <a:stretch/>
        </p:blipFill>
        <p:spPr>
          <a:xfrm>
            <a:off x="856253" y="1226463"/>
            <a:ext cx="5965791" cy="4717137"/>
          </a:xfrm>
        </p:spPr>
      </p:pic>
      <p:pic>
        <p:nvPicPr>
          <p:cNvPr id="12" name="Picture 11">
            <a:extLst>
              <a:ext uri="{FF2B5EF4-FFF2-40B4-BE49-F238E27FC236}">
                <a16:creationId xmlns:a16="http://schemas.microsoft.com/office/drawing/2014/main" id="{AE5928D2-F517-6467-DEB0-DE52EFFB60CB}"/>
              </a:ext>
            </a:extLst>
          </p:cNvPr>
          <p:cNvPicPr>
            <a:picLocks noChangeAspect="1"/>
          </p:cNvPicPr>
          <p:nvPr/>
        </p:nvPicPr>
        <p:blipFill rotWithShape="1">
          <a:blip r:embed="rId4">
            <a:extLst>
              <a:ext uri="{28A0092B-C50C-407E-A947-70E740481C1C}">
                <a14:useLocalDpi xmlns:a14="http://schemas.microsoft.com/office/drawing/2010/main" val="0"/>
              </a:ext>
            </a:extLst>
          </a:blip>
          <a:srcRect l="28160" t="16676" r="36249" b="8889"/>
          <a:stretch/>
        </p:blipFill>
        <p:spPr>
          <a:xfrm>
            <a:off x="7162799" y="1226463"/>
            <a:ext cx="4114419" cy="48402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15911" y="2451567"/>
            <a:ext cx="1000442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Traffic sign recognition using CNN and </a:t>
            </a:r>
            <a:r>
              <a:rPr lang="en-IN" sz="4250" spc="25" dirty="0" err="1"/>
              <a:t>Keras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0301" y="275982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43200" y="1752600"/>
            <a:ext cx="7942303" cy="4031873"/>
          </a:xfrm>
          <a:prstGeom prst="rect">
            <a:avLst/>
          </a:prstGeom>
          <a:noFill/>
        </p:spPr>
        <p:txBody>
          <a:bodyPr wrap="square" rtlCol="0">
            <a:spAutoFit/>
          </a:bodyPr>
          <a:lstStyle/>
          <a:p>
            <a:pPr marL="742950" indent="-742950">
              <a:buFont typeface="+mj-lt"/>
              <a:buAutoNum type="arabicPeriod"/>
            </a:pPr>
            <a:r>
              <a:rPr lang="en-IN" sz="3200" dirty="0"/>
              <a:t>Problem Statement</a:t>
            </a:r>
          </a:p>
          <a:p>
            <a:pPr marL="742950" indent="-742950">
              <a:buFont typeface="+mj-lt"/>
              <a:buAutoNum type="arabicPeriod"/>
            </a:pPr>
            <a:r>
              <a:rPr lang="en-IN" sz="3200" dirty="0"/>
              <a:t>Project Overview</a:t>
            </a:r>
          </a:p>
          <a:p>
            <a:pPr marL="742950" indent="-742950">
              <a:buFont typeface="+mj-lt"/>
              <a:buAutoNum type="arabicPeriod"/>
            </a:pPr>
            <a:r>
              <a:rPr lang="en-IN" sz="3200" dirty="0"/>
              <a:t>End Users</a:t>
            </a:r>
          </a:p>
          <a:p>
            <a:pPr marL="742950" indent="-742950">
              <a:buFont typeface="+mj-lt"/>
              <a:buAutoNum type="arabicPeriod"/>
            </a:pPr>
            <a:r>
              <a:rPr lang="en-IN" sz="3200" dirty="0"/>
              <a:t>Our solution and Proposition</a:t>
            </a:r>
          </a:p>
          <a:p>
            <a:pPr marL="742950" indent="-742950">
              <a:buFont typeface="+mj-lt"/>
              <a:buAutoNum type="arabicPeriod"/>
            </a:pPr>
            <a:r>
              <a:rPr lang="en-IN" sz="3200" dirty="0"/>
              <a:t>Key Features</a:t>
            </a:r>
          </a:p>
          <a:p>
            <a:pPr marL="742950" indent="-742950">
              <a:buFont typeface="+mj-lt"/>
              <a:buAutoNum type="arabicPeriod"/>
            </a:pPr>
            <a:r>
              <a:rPr lang="en-IN" sz="3200" dirty="0"/>
              <a:t>Modelling Approach</a:t>
            </a:r>
          </a:p>
          <a:p>
            <a:pPr marL="742950" indent="-742950">
              <a:buFont typeface="+mj-lt"/>
              <a:buAutoNum type="arabicPeriod"/>
            </a:pPr>
            <a:r>
              <a:rPr lang="en-IN" sz="3200" dirty="0"/>
              <a:t>Results and Evaluation</a:t>
            </a:r>
          </a:p>
          <a:p>
            <a:pPr marL="742950" indent="-742950">
              <a:buFont typeface="+mj-lt"/>
              <a:buAutoNum type="arabicPeriod"/>
            </a:pPr>
            <a:r>
              <a:rPr lang="en-IN" sz="32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019810" y="1808480"/>
            <a:ext cx="10384790" cy="954107"/>
          </a:xfrm>
          <a:prstGeom prst="rect">
            <a:avLst/>
          </a:prstGeom>
          <a:noFill/>
        </p:spPr>
        <p:txBody>
          <a:bodyPr wrap="square" rtlCol="0">
            <a:spAutoFit/>
          </a:bodyPr>
          <a:lstStyle/>
          <a:p>
            <a:r>
              <a:rPr lang="en-US" sz="2800" dirty="0">
                <a:latin typeface="Trebuchet MS" panose="020B0603020202020204" pitchFamily="34" charset="0"/>
              </a:rPr>
              <a:t>Develop an effective traffic sign recognition system utilizing Convolutional Neural Networks (CNN) and </a:t>
            </a:r>
            <a:r>
              <a:rPr lang="en-US" sz="2800" dirty="0" err="1">
                <a:latin typeface="Trebuchet MS" panose="020B0603020202020204" pitchFamily="34" charset="0"/>
              </a:rPr>
              <a:t>Keras</a:t>
            </a:r>
            <a:r>
              <a:rPr lang="en-US" sz="2800" dirty="0">
                <a:latin typeface="Trebuchet MS" panose="020B0603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65785" y="46056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381000" y="1746991"/>
            <a:ext cx="9982200" cy="3170099"/>
          </a:xfrm>
          <a:prstGeom prst="rect">
            <a:avLst/>
          </a:prstGeom>
          <a:noFill/>
        </p:spPr>
        <p:txBody>
          <a:bodyPr wrap="square" rtlCol="0">
            <a:spAutoFit/>
          </a:bodyPr>
          <a:lstStyle/>
          <a:p>
            <a:pPr marL="457200" indent="-457200" algn="l">
              <a:buFont typeface="Arial" panose="020B0604020202020204" pitchFamily="34" charset="0"/>
              <a:buChar char="•"/>
            </a:pPr>
            <a:r>
              <a:rPr lang="en-US" sz="2000" dirty="0">
                <a:latin typeface="Trebuchet MS" panose="020B0603020202020204" pitchFamily="34" charset="0"/>
                <a:cs typeface="+mn-lt"/>
              </a:rPr>
              <a:t>The objective of this project is to develop efficient traffic sign recognition systems using Convolutional Neural Networks (CNNs) and </a:t>
            </a:r>
            <a:r>
              <a:rPr lang="en-US" sz="2000" dirty="0" err="1">
                <a:latin typeface="Trebuchet MS" panose="020B0603020202020204" pitchFamily="34" charset="0"/>
                <a:cs typeface="+mn-lt"/>
              </a:rPr>
              <a:t>Keras</a:t>
            </a:r>
            <a:r>
              <a:rPr lang="en-US" sz="2000" dirty="0">
                <a:latin typeface="Trebuchet MS" panose="020B0603020202020204" pitchFamily="34" charset="0"/>
                <a:cs typeface="+mn-lt"/>
              </a:rPr>
              <a:t>.</a:t>
            </a:r>
          </a:p>
          <a:p>
            <a:pPr marL="457200" indent="-457200" algn="l">
              <a:buFont typeface="Arial" panose="020B0604020202020204" pitchFamily="34" charset="0"/>
              <a:buChar char="•"/>
            </a:pPr>
            <a:endParaRPr lang="en-US" sz="2000" dirty="0">
              <a:latin typeface="Trebuchet MS" panose="020B0603020202020204" pitchFamily="34" charset="0"/>
              <a:cs typeface="+mn-lt"/>
            </a:endParaRPr>
          </a:p>
          <a:p>
            <a:pPr marL="457200" indent="-457200" algn="l">
              <a:buFont typeface="Arial" panose="020B0604020202020204" pitchFamily="34" charset="0"/>
              <a:buChar char="•"/>
            </a:pPr>
            <a:r>
              <a:rPr lang="en-US" sz="2000" dirty="0">
                <a:latin typeface="Trebuchet MS" panose="020B0603020202020204" pitchFamily="34" charset="0"/>
                <a:cs typeface="+mn-lt"/>
              </a:rPr>
              <a:t> Traffic sign recognition is crucial to maintain road safety, especially in the context of autonomous driving, driver assistance systems, and traffic management. </a:t>
            </a:r>
          </a:p>
          <a:p>
            <a:pPr marL="457200" indent="-457200" algn="l">
              <a:buFont typeface="Arial" panose="020B0604020202020204" pitchFamily="34" charset="0"/>
              <a:buChar char="•"/>
            </a:pPr>
            <a:endParaRPr lang="en-US" sz="2000" dirty="0">
              <a:latin typeface="Trebuchet MS" panose="020B0603020202020204" pitchFamily="34" charset="0"/>
              <a:cs typeface="+mn-lt"/>
            </a:endParaRPr>
          </a:p>
          <a:p>
            <a:pPr marL="457200" indent="-457200" algn="l">
              <a:buFont typeface="Arial" panose="020B0604020202020204" pitchFamily="34" charset="0"/>
              <a:buChar char="•"/>
            </a:pPr>
            <a:r>
              <a:rPr lang="en-US" sz="2000" dirty="0">
                <a:latin typeface="Trebuchet MS" panose="020B0603020202020204" pitchFamily="34" charset="0"/>
                <a:cs typeface="+mn-lt"/>
              </a:rPr>
              <a:t>By utilizing CNNs and </a:t>
            </a:r>
            <a:r>
              <a:rPr lang="en-US" sz="2000" dirty="0" err="1">
                <a:latin typeface="Trebuchet MS" panose="020B0603020202020204" pitchFamily="34" charset="0"/>
                <a:cs typeface="+mn-lt"/>
              </a:rPr>
              <a:t>Keras</a:t>
            </a:r>
            <a:r>
              <a:rPr lang="en-US" sz="2000" dirty="0">
                <a:latin typeface="Trebuchet MS" panose="020B0603020202020204" pitchFamily="34" charset="0"/>
                <a:cs typeface="+mn-lt"/>
              </a:rPr>
              <a:t>, the project aims to build a robust system that can accurately identify traffic signs in real-time scenarios, thereby contributing to enhanced road safety measures.</a:t>
            </a:r>
            <a:endParaRPr lang="en-US" sz="2000" b="0" i="0" dirty="0">
              <a:solidFill>
                <a:srgbClr val="0D0D0D"/>
              </a:solidFill>
              <a:effectLst/>
              <a:latin typeface="Trebuchet MS" panose="020B0603020202020204" pitchFamily="34" charset="0"/>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606595" y="1367002"/>
            <a:ext cx="8844393" cy="3046988"/>
          </a:xfrm>
          <a:prstGeom prst="rect">
            <a:avLst/>
          </a:prstGeom>
          <a:noFill/>
        </p:spPr>
        <p:txBody>
          <a:bodyPr wrap="square" rtlCol="0">
            <a:spAutoFit/>
          </a:bodyPr>
          <a:lstStyle/>
          <a:p>
            <a:r>
              <a:rPr lang="en-IN" sz="2400" dirty="0"/>
              <a:t>.</a:t>
            </a:r>
          </a:p>
          <a:p>
            <a:r>
              <a:rPr lang="en-IN" sz="2400" dirty="0"/>
              <a:t>                           Autonomous Vehicle Manufacturers</a:t>
            </a:r>
          </a:p>
          <a:p>
            <a:r>
              <a:rPr lang="en-IN" sz="2400" dirty="0"/>
              <a:t> 		Driver Assistance Systems Providers</a:t>
            </a:r>
          </a:p>
          <a:p>
            <a:r>
              <a:rPr lang="en-IN" sz="2400" dirty="0"/>
              <a:t>		Traffic Management Authorities</a:t>
            </a:r>
          </a:p>
          <a:p>
            <a:r>
              <a:rPr lang="en-IN" sz="2400" dirty="0"/>
              <a:t>		Smart Cities Initiatives</a:t>
            </a:r>
          </a:p>
          <a:p>
            <a:r>
              <a:rPr lang="en-IN" sz="2400" dirty="0"/>
              <a:t>		Navigation App Developers</a:t>
            </a:r>
          </a:p>
          <a:p>
            <a:r>
              <a:rPr lang="en-IN" sz="2400" dirty="0"/>
              <a:t>		General Public</a:t>
            </a:r>
            <a:endParaRPr lang="en-US" sz="2400" dirty="0"/>
          </a:p>
          <a:p>
            <a:r>
              <a:rPr lang="en-US" sz="2400" dirty="0"/>
              <a:t>		Law Enforcement</a:t>
            </a:r>
          </a:p>
        </p:txBody>
      </p:sp>
      <p:sp>
        <p:nvSpPr>
          <p:cNvPr id="3" name="Bevel 2"/>
          <p:cNvSpPr/>
          <p:nvPr/>
        </p:nvSpPr>
        <p:spPr>
          <a:xfrm>
            <a:off x="3200400" y="1981200"/>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Bevel 9"/>
          <p:cNvSpPr/>
          <p:nvPr/>
        </p:nvSpPr>
        <p:spPr>
          <a:xfrm>
            <a:off x="3206293" y="2343054"/>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Bevel 10"/>
          <p:cNvSpPr/>
          <p:nvPr/>
        </p:nvSpPr>
        <p:spPr>
          <a:xfrm>
            <a:off x="3206293" y="268495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Bevel 11"/>
          <p:cNvSpPr/>
          <p:nvPr/>
        </p:nvSpPr>
        <p:spPr>
          <a:xfrm>
            <a:off x="3195407" y="305661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Bevel 12"/>
          <p:cNvSpPr/>
          <p:nvPr/>
        </p:nvSpPr>
        <p:spPr>
          <a:xfrm>
            <a:off x="3206292" y="339304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Bevel 13"/>
          <p:cNvSpPr/>
          <p:nvPr/>
        </p:nvSpPr>
        <p:spPr>
          <a:xfrm>
            <a:off x="3206292" y="3760378"/>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Bevel 14"/>
          <p:cNvSpPr/>
          <p:nvPr/>
        </p:nvSpPr>
        <p:spPr>
          <a:xfrm>
            <a:off x="3206292" y="4128043"/>
            <a:ext cx="64135" cy="76200"/>
          </a:xfrm>
          <a:prstGeom prst="bevel">
            <a:avLst>
              <a:gd name="adj" fmla="val 125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981200"/>
            <a:ext cx="1143000" cy="962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524000" y="1750060"/>
            <a:ext cx="10058400" cy="4832092"/>
          </a:xfrm>
          <a:prstGeom prst="rect">
            <a:avLst/>
          </a:prstGeom>
          <a:noFill/>
        </p:spPr>
        <p:txBody>
          <a:bodyPr wrap="square" rtlCol="0">
            <a:spAutoFit/>
          </a:bodyPr>
          <a:lstStyle/>
          <a:p>
            <a:r>
              <a:rPr lang="en-US" sz="2000" b="1" dirty="0">
                <a:latin typeface="Trebuchet MS" panose="020B0603020202020204" pitchFamily="34" charset="0"/>
              </a:rPr>
              <a:t>SOLUTION:</a:t>
            </a:r>
          </a:p>
          <a:p>
            <a:pPr marL="342900" indent="-342900">
              <a:buFont typeface="Arial" panose="020B0604020202020204" pitchFamily="34" charset="0"/>
              <a:buChar char="•"/>
            </a:pPr>
            <a:r>
              <a:rPr lang="en-US" dirty="0">
                <a:latin typeface="Trebuchet MS" panose="020B0603020202020204" pitchFamily="34" charset="0"/>
              </a:rPr>
              <a:t>Our solution leverages Convolutional Neural Networks (CNNs) and the </a:t>
            </a:r>
            <a:r>
              <a:rPr lang="en-US" dirty="0" err="1">
                <a:latin typeface="Trebuchet MS" panose="020B0603020202020204" pitchFamily="34" charset="0"/>
              </a:rPr>
              <a:t>Keras</a:t>
            </a:r>
            <a:r>
              <a:rPr lang="en-US" dirty="0">
                <a:latin typeface="Trebuchet MS" panose="020B0603020202020204" pitchFamily="34" charset="0"/>
              </a:rPr>
              <a:t> framework to develop an efficient traffic sign recognition system. </a:t>
            </a:r>
          </a:p>
          <a:p>
            <a:pPr marL="342900" indent="-342900">
              <a:buFont typeface="Arial" panose="020B0604020202020204" pitchFamily="34" charset="0"/>
              <a:buChar char="•"/>
            </a:pPr>
            <a:r>
              <a:rPr lang="en-US" dirty="0">
                <a:latin typeface="Trebuchet MS" panose="020B0603020202020204" pitchFamily="34" charset="0"/>
              </a:rPr>
              <a:t>This system processes real-time traffic sign data captured by cameras or sensors, accurately identifies various types of traffic signs, and provides timely information to users.</a:t>
            </a:r>
          </a:p>
          <a:p>
            <a:pPr marL="342900" indent="-342900">
              <a:buFont typeface="Arial" panose="020B0604020202020204" pitchFamily="34" charset="0"/>
              <a:buChar char="•"/>
            </a:pPr>
            <a:endParaRPr lang="en-US" dirty="0">
              <a:latin typeface="Trebuchet MS" panose="020B0603020202020204" pitchFamily="34" charset="0"/>
            </a:endParaRPr>
          </a:p>
          <a:p>
            <a:pPr marL="342900" indent="-342900">
              <a:buFont typeface="Arial" panose="020B0604020202020204" pitchFamily="34" charset="0"/>
              <a:buChar char="•"/>
            </a:pPr>
            <a:endParaRPr lang="en-US" dirty="0">
              <a:latin typeface="Trebuchet MS" panose="020B0603020202020204" pitchFamily="34" charset="0"/>
            </a:endParaRPr>
          </a:p>
          <a:p>
            <a:r>
              <a:rPr lang="en-US" b="1" dirty="0">
                <a:latin typeface="Trebuchet MS" panose="020B0603020202020204" pitchFamily="34" charset="0"/>
              </a:rPr>
              <a:t>VALUE PROPOSITION:</a:t>
            </a:r>
          </a:p>
          <a:p>
            <a:pPr marL="342900" indent="-342900">
              <a:buFont typeface="Arial" panose="020B0604020202020204" pitchFamily="34" charset="0"/>
              <a:buChar char="•"/>
            </a:pPr>
            <a:r>
              <a:rPr lang="en-US" b="1" dirty="0">
                <a:latin typeface="Trebuchet MS" panose="020B0603020202020204" pitchFamily="34" charset="0"/>
              </a:rPr>
              <a:t>Enhanced Safety: </a:t>
            </a:r>
            <a:r>
              <a:rPr lang="en-US" dirty="0">
                <a:latin typeface="Trebuchet MS" panose="020B0603020202020204" pitchFamily="34" charset="0"/>
              </a:rPr>
              <a:t>Our system ensures timely detection and recognition of traffic signs, contributing to safer road conditions and reducing the risk of accidents.</a:t>
            </a:r>
          </a:p>
          <a:p>
            <a:pPr marL="342900" indent="-342900">
              <a:buFont typeface="Arial" panose="020B0604020202020204" pitchFamily="34" charset="0"/>
              <a:buChar char="•"/>
            </a:pPr>
            <a:r>
              <a:rPr lang="en-US" b="1" dirty="0">
                <a:latin typeface="Trebuchet MS" panose="020B0603020202020204" pitchFamily="34" charset="0"/>
              </a:rPr>
              <a:t>Improved Efficiency: </a:t>
            </a:r>
            <a:r>
              <a:rPr lang="en-US" dirty="0">
                <a:latin typeface="Trebuchet MS" panose="020B0603020202020204" pitchFamily="34" charset="0"/>
              </a:rPr>
              <a:t>By automating traffic sign recognition, our solution optimizes traffic flow, minimizes congestion, and enhances overall transportation efficiency.</a:t>
            </a:r>
          </a:p>
          <a:p>
            <a:pPr marL="342900" indent="-342900">
              <a:buFont typeface="Arial" panose="020B0604020202020204" pitchFamily="34" charset="0"/>
              <a:buChar char="•"/>
            </a:pPr>
            <a:r>
              <a:rPr lang="en-US" b="1" dirty="0">
                <a:latin typeface="Trebuchet MS" panose="020B0603020202020204" pitchFamily="34" charset="0"/>
              </a:rPr>
              <a:t>Cost Savings: </a:t>
            </a:r>
            <a:r>
              <a:rPr lang="en-US" dirty="0">
                <a:latin typeface="Trebuchet MS" panose="020B0603020202020204" pitchFamily="34" charset="0"/>
              </a:rPr>
              <a:t>Our system helps minimize costs associated with accidents and traffic disruptions, leading to long-term cost savings for individuals and organizations.</a:t>
            </a:r>
          </a:p>
          <a:p>
            <a:pPr marL="342900" indent="-342900">
              <a:buFont typeface="Arial" panose="020B0604020202020204" pitchFamily="34" charset="0"/>
              <a:buChar char="•"/>
            </a:pPr>
            <a:r>
              <a:rPr lang="en-US" b="1" dirty="0">
                <a:latin typeface="Trebuchet MS" panose="020B0603020202020204" pitchFamily="34" charset="0"/>
              </a:rPr>
              <a:t>Scalability and Adaptability: </a:t>
            </a:r>
            <a:r>
              <a:rPr lang="en-US" dirty="0">
                <a:latin typeface="Trebuchet MS" panose="020B0603020202020204" pitchFamily="34" charset="0"/>
              </a:rPr>
              <a:t>The use of CNNs and </a:t>
            </a:r>
            <a:r>
              <a:rPr lang="en-US" dirty="0" err="1">
                <a:latin typeface="Trebuchet MS" panose="020B0603020202020204" pitchFamily="34" charset="0"/>
              </a:rPr>
              <a:t>Keras</a:t>
            </a:r>
            <a:r>
              <a:rPr lang="en-US" dirty="0">
                <a:latin typeface="Trebuchet MS" panose="020B0603020202020204" pitchFamily="34" charset="0"/>
              </a:rPr>
              <a:t> allows for scalability and adaptability, making our solution suitable for integration into various traffic automation systems and catering to diverse user needs and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13569" y="3422466"/>
            <a:ext cx="1304925" cy="26098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1718494" y="1447800"/>
            <a:ext cx="9634924" cy="5940088"/>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rebuchet MS" panose="020B0603020202020204" pitchFamily="34" charset="0"/>
              </a:rPr>
              <a:t>Real-time performance: </a:t>
            </a:r>
            <a:r>
              <a:rPr lang="en-US" sz="2000" dirty="0">
                <a:latin typeface="Trebuchet MS" panose="020B0603020202020204" pitchFamily="34" charset="0"/>
              </a:rPr>
              <a:t>Our system achieves real-time processing, enabling rapid detection and classification of traffic signs with minimal delay.</a:t>
            </a:r>
          </a:p>
          <a:p>
            <a:pPr marL="342900" indent="-342900">
              <a:buFont typeface="Arial" panose="020B0604020202020204" pitchFamily="34" charset="0"/>
              <a:buChar char="•"/>
            </a:pPr>
            <a:endParaRPr lang="en-US" sz="2000" dirty="0">
              <a:latin typeface="Trebuchet MS" panose="020B0603020202020204" pitchFamily="34" charset="0"/>
            </a:endParaRPr>
          </a:p>
          <a:p>
            <a:pPr marL="342900" indent="-342900">
              <a:buFont typeface="Arial" panose="020B0604020202020204" pitchFamily="34" charset="0"/>
              <a:buChar char="•"/>
            </a:pPr>
            <a:r>
              <a:rPr lang="en-US" sz="2000" b="1" dirty="0">
                <a:latin typeface="Trebuchet MS" panose="020B0603020202020204" pitchFamily="34" charset="0"/>
              </a:rPr>
              <a:t>High accuracy: </a:t>
            </a:r>
            <a:r>
              <a:rPr lang="en-US" sz="2000" dirty="0">
                <a:latin typeface="Trebuchet MS" panose="020B0603020202020204" pitchFamily="34" charset="0"/>
              </a:rPr>
              <a:t>Leveraging advanced CNN models implemented with </a:t>
            </a:r>
            <a:r>
              <a:rPr lang="en-US" sz="2000" dirty="0" err="1">
                <a:latin typeface="Trebuchet MS" panose="020B0603020202020204" pitchFamily="34" charset="0"/>
              </a:rPr>
              <a:t>Keras</a:t>
            </a:r>
            <a:r>
              <a:rPr lang="en-US" sz="2000" dirty="0">
                <a:latin typeface="Trebuchet MS" panose="020B0603020202020204" pitchFamily="34" charset="0"/>
              </a:rPr>
              <a:t>, our solution ensures precise recognition of traffic signs, minimizing false detections and enhancing overall reliability.95% of accuracy.</a:t>
            </a:r>
          </a:p>
          <a:p>
            <a:pPr marL="342900" indent="-342900">
              <a:buFont typeface="Arial" panose="020B0604020202020204" pitchFamily="34" charset="0"/>
              <a:buChar char="•"/>
            </a:pPr>
            <a:endParaRPr lang="en-US" sz="2000" dirty="0">
              <a:latin typeface="Trebuchet MS" panose="020B0603020202020204" pitchFamily="34" charset="0"/>
            </a:endParaRPr>
          </a:p>
          <a:p>
            <a:pPr marL="342900" indent="-342900">
              <a:buFont typeface="Arial" panose="020B0604020202020204" pitchFamily="34" charset="0"/>
              <a:buChar char="•"/>
            </a:pPr>
            <a:r>
              <a:rPr lang="en-US" sz="2000" b="1" dirty="0">
                <a:latin typeface="Trebuchet MS" panose="020B0603020202020204" pitchFamily="34" charset="0"/>
              </a:rPr>
              <a:t>Efficiency and robustness: </a:t>
            </a:r>
            <a:r>
              <a:rPr lang="en-US" sz="2000" dirty="0">
                <a:latin typeface="Trebuchet MS" panose="020B0603020202020204" pitchFamily="34" charset="0"/>
              </a:rPr>
              <a:t>Through careful optimization and training, our system maintains high performance across various environmental conditions and traffic scenarios, ensuring consistent performance in real-world applications.</a:t>
            </a:r>
          </a:p>
          <a:p>
            <a:pPr marL="342900" indent="-342900">
              <a:buFont typeface="Arial" panose="020B0604020202020204" pitchFamily="34" charset="0"/>
              <a:buChar char="•"/>
            </a:pPr>
            <a:endParaRPr lang="en-US" sz="2000" dirty="0">
              <a:latin typeface="Trebuchet MS" panose="020B0603020202020204" pitchFamily="34" charset="0"/>
            </a:endParaRPr>
          </a:p>
          <a:p>
            <a:pPr marL="342900" indent="-342900">
              <a:buFont typeface="Arial" panose="020B0604020202020204" pitchFamily="34" charset="0"/>
              <a:buChar char="•"/>
            </a:pPr>
            <a:r>
              <a:rPr lang="en-US" sz="2000" b="1" dirty="0">
                <a:latin typeface="Trebuchet MS" panose="020B0603020202020204" pitchFamily="34" charset="0"/>
              </a:rPr>
              <a:t>Scalability and adaptability: </a:t>
            </a:r>
            <a:r>
              <a:rPr lang="en-US" sz="2000" dirty="0">
                <a:latin typeface="Trebuchet MS" panose="020B0603020202020204" pitchFamily="34" charset="0"/>
              </a:rPr>
              <a:t>Designed to be scalable and flexible, our solution can be easily integrated into different platforms and applications, catering to diverse user needs and evolving traffic management systems.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lang="en-IN" sz="1100" b="1" spc="50" dirty="0">
                <a:solidFill>
                  <a:srgbClr val="2D83C3"/>
                </a:solidFill>
                <a:latin typeface="Trebuchet MS" panose="020B0603020202020204"/>
                <a:cs typeface="Trebuchet MS" panose="020B0603020202020204"/>
              </a:rPr>
              <a:t>A</a:t>
            </a:r>
            <a:r>
              <a:rPr lang="en-IN" sz="1100" b="1" spc="15" dirty="0">
                <a:solidFill>
                  <a:srgbClr val="2D83C3"/>
                </a:solidFill>
                <a:latin typeface="Trebuchet MS" panose="020B0603020202020204"/>
                <a:cs typeface="Trebuchet MS" panose="020B0603020202020204"/>
              </a:rPr>
              <a:t>nnu</a:t>
            </a:r>
            <a:r>
              <a:rPr lang="en-IN" sz="1100" b="1" spc="10" dirty="0">
                <a:solidFill>
                  <a:srgbClr val="2D83C3"/>
                </a:solidFill>
                <a:latin typeface="Trebuchet MS" panose="020B0603020202020204"/>
                <a:cs typeface="Trebuchet MS" panose="020B0603020202020204"/>
              </a:rPr>
              <a:t>al</a:t>
            </a:r>
            <a:r>
              <a:rPr lang="en-IN" sz="1100" b="1" spc="-14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 name="Text Box 4"/>
          <p:cNvSpPr txBox="1"/>
          <p:nvPr/>
        </p:nvSpPr>
        <p:spPr>
          <a:xfrm>
            <a:off x="767223" y="1178940"/>
            <a:ext cx="10753725" cy="5355312"/>
          </a:xfrm>
          <a:prstGeom prst="rect">
            <a:avLst/>
          </a:prstGeom>
          <a:noFill/>
        </p:spPr>
        <p:txBody>
          <a:bodyPr wrap="square" rtlCol="0">
            <a:spAutoFit/>
          </a:bodyPr>
          <a:lstStyle/>
          <a:p>
            <a:endParaRPr lang="en-US" dirty="0">
              <a:latin typeface="Trebuchet MS" panose="020B0603020202020204" pitchFamily="34" charset="0"/>
            </a:endParaRPr>
          </a:p>
          <a:p>
            <a:r>
              <a:rPr lang="en-US" dirty="0">
                <a:latin typeface="Trebuchet MS" panose="020B0603020202020204" pitchFamily="34" charset="0"/>
              </a:rPr>
              <a:t>Modeling for the Traffic Sign Recognition System Using CNN and </a:t>
            </a:r>
            <a:r>
              <a:rPr lang="en-US" dirty="0" err="1">
                <a:latin typeface="Trebuchet MS" panose="020B0603020202020204" pitchFamily="34" charset="0"/>
              </a:rPr>
              <a:t>Keras</a:t>
            </a:r>
            <a:r>
              <a:rPr lang="en-US" dirty="0">
                <a:latin typeface="Trebuchet MS" panose="020B0603020202020204" pitchFamily="34" charset="0"/>
              </a:rPr>
              <a:t>:</a:t>
            </a:r>
          </a:p>
          <a:p>
            <a:endParaRPr lang="en-US" dirty="0">
              <a:latin typeface="Trebuchet MS" panose="020B0603020202020204" pitchFamily="34" charset="0"/>
            </a:endParaRPr>
          </a:p>
          <a:p>
            <a:pPr marL="342900" indent="-342900">
              <a:buFont typeface="+mj-lt"/>
              <a:buAutoNum type="arabicPeriod"/>
            </a:pPr>
            <a:r>
              <a:rPr lang="en-US" b="1" dirty="0">
                <a:latin typeface="Trebuchet MS" panose="020B0603020202020204" pitchFamily="34" charset="0"/>
              </a:rPr>
              <a:t>Input Data: </a:t>
            </a:r>
            <a:r>
              <a:rPr lang="en-US" dirty="0">
                <a:latin typeface="Trebuchet MS" panose="020B0603020202020204" pitchFamily="34" charset="0"/>
              </a:rPr>
              <a:t>Gather input images or video frames from diverse sources like cameras, sensors, or pre-recorded   video files to feed into the system.</a:t>
            </a:r>
          </a:p>
          <a:p>
            <a:pPr marL="342900" indent="-342900">
              <a:buFont typeface="+mj-lt"/>
              <a:buAutoNum type="arabicPeriod"/>
            </a:pPr>
            <a:r>
              <a:rPr lang="en-US" b="1" dirty="0">
                <a:latin typeface="Trebuchet MS" panose="020B0603020202020204" pitchFamily="34" charset="0"/>
              </a:rPr>
              <a:t>Data Collection: </a:t>
            </a:r>
            <a:r>
              <a:rPr lang="en-US" dirty="0">
                <a:latin typeface="Trebuchet MS" panose="020B0603020202020204" pitchFamily="34" charset="0"/>
              </a:rPr>
              <a:t>Acquire a diverse dataset of labeled traffic sign images, covering various shapes, colors, sizes, and environmental conditions. This dataset serves as the foundation for training the recognition model.</a:t>
            </a:r>
          </a:p>
          <a:p>
            <a:pPr marL="342900" indent="-342900">
              <a:buFont typeface="+mj-lt"/>
              <a:buAutoNum type="arabicPeriod"/>
            </a:pPr>
            <a:r>
              <a:rPr lang="en-US" b="1" dirty="0">
                <a:latin typeface="Trebuchet MS" panose="020B0603020202020204" pitchFamily="34" charset="0"/>
              </a:rPr>
              <a:t>Data Preprocessing: </a:t>
            </a:r>
            <a:r>
              <a:rPr lang="en-US" dirty="0">
                <a:latin typeface="Trebuchet MS" panose="020B0603020202020204" pitchFamily="34" charset="0"/>
              </a:rPr>
              <a:t>Prepare the dataset by standardizing image sizes, adjusting brightness and contrast, and removing noise or irrelevant background elements. Additionally, augment the dataset through techniques like rotation, scaling, and cropping to increase its variability and robustness.</a:t>
            </a:r>
          </a:p>
          <a:p>
            <a:pPr marL="342900" indent="-342900">
              <a:buFont typeface="+mj-lt"/>
              <a:buAutoNum type="arabicPeriod"/>
            </a:pPr>
            <a:r>
              <a:rPr lang="en-US" b="1" dirty="0">
                <a:latin typeface="Trebuchet MS" panose="020B0603020202020204" pitchFamily="34" charset="0"/>
              </a:rPr>
              <a:t>Model Architecture Design: </a:t>
            </a:r>
            <a:r>
              <a:rPr lang="en-US" dirty="0">
                <a:latin typeface="Trebuchet MS" panose="020B0603020202020204" pitchFamily="34" charset="0"/>
              </a:rPr>
              <a:t>Design a suitable deep learning architecture for traffic sign recognition. Convolutional Neural Networks (CNNs) are commonly employed due to their ability to automatically learn hierarchical features from raw image data.</a:t>
            </a:r>
          </a:p>
          <a:p>
            <a:pPr marL="342900" indent="-342900">
              <a:buFont typeface="+mj-lt"/>
              <a:buAutoNum type="arabicPeriod"/>
            </a:pPr>
            <a:r>
              <a:rPr lang="en-US" b="1" dirty="0">
                <a:latin typeface="Trebuchet MS" panose="020B0603020202020204" pitchFamily="34" charset="0"/>
              </a:rPr>
              <a:t>Model Training: </a:t>
            </a:r>
            <a:r>
              <a:rPr lang="en-US" dirty="0">
                <a:latin typeface="Trebuchet MS" panose="020B0603020202020204" pitchFamily="34" charset="0"/>
              </a:rPr>
              <a:t>Train the chosen CNN model on the preprocessed dataset using techniques like stochastic gradient descent. During training, the model learns to map input images to corresponding traffic sign labels by adjusting its internal parameters based on the provided training data.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895</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PowerPoint Presentation</vt:lpstr>
      <vt:lpstr>PROJECT TITLE: Traffic sign recognition using CNN and Keras</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Lithikhaa K</dc:title>
  <dc:creator>Afreen Taj</dc:creator>
  <cp:lastModifiedBy>Anushka Ayyappan</cp:lastModifiedBy>
  <cp:revision>27</cp:revision>
  <dcterms:created xsi:type="dcterms:W3CDTF">2024-04-03T05:17:00Z</dcterms:created>
  <dcterms:modified xsi:type="dcterms:W3CDTF">2024-04-10T06:52:08Z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5D522BC3130E46DBA43DD3D81BF94E30_13</vt:lpwstr>
  </property>
  <property fmtid="{D5CDD505-2E9C-101B-9397-08002B2CF9AE}" pid="5" name="KSOProductBuildVer">
    <vt:lpwstr>1033-12.2.0.13489</vt:lpwstr>
  </property>
</Properties>
</file>