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76" r:id="rId5"/>
    <p:sldId id="277" r:id="rId6"/>
    <p:sldId id="265" r:id="rId7"/>
    <p:sldId id="278" r:id="rId8"/>
    <p:sldId id="279" r:id="rId9"/>
    <p:sldId id="280" r:id="rId10"/>
    <p:sldId id="266" r:id="rId11"/>
    <p:sldId id="267" r:id="rId12"/>
    <p:sldId id="272" r:id="rId13"/>
    <p:sldId id="281" r:id="rId14"/>
    <p:sldId id="282" r:id="rId15"/>
    <p:sldId id="283" r:id="rId16"/>
    <p:sldId id="284" r:id="rId17"/>
    <p:sldId id="289" r:id="rId18"/>
    <p:sldId id="273" r:id="rId19"/>
    <p:sldId id="274" r:id="rId20"/>
    <p:sldId id="275" r:id="rId21"/>
    <p:sldId id="291" r:id="rId22"/>
    <p:sldId id="28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EB"/>
    <a:srgbClr val="DEE2E2"/>
    <a:srgbClr val="3B7E5B"/>
    <a:srgbClr val="54985B"/>
    <a:srgbClr val="3D4746"/>
    <a:srgbClr val="4F7898"/>
    <a:srgbClr val="889596"/>
    <a:srgbClr val="B2BCBD"/>
    <a:srgbClr val="859595"/>
    <a:srgbClr val="3E4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slide" Target="slide21.xml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slide" Target="slide21.xml"/><Relationship Id="rId3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slide" Target="slide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makeshare.org/bbs/board.php?bo_table=arduinosensor&amp;wr_id=2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devicemart.co.kr/128931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nnews.com/news/201607250930052012" TargetMode="External"/><Relationship Id="rId5" Type="http://schemas.openxmlformats.org/officeDocument/2006/relationships/hyperlink" Target="http://www.ekn.kr/news/article.html?no=262895" TargetMode="Externa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1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12" Type="http://schemas.openxmlformats.org/officeDocument/2006/relationships/image" Target="../media/image38.png"/><Relationship Id="rId17" Type="http://schemas.openxmlformats.org/officeDocument/2006/relationships/image" Target="../media/image34.png"/><Relationship Id="rId2" Type="http://schemas.openxmlformats.org/officeDocument/2006/relationships/image" Target="../media/image2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slide" Target="slide10.xml"/><Relationship Id="rId5" Type="http://schemas.openxmlformats.org/officeDocument/2006/relationships/slide" Target="slide20.xml"/><Relationship Id="rId15" Type="http://schemas.openxmlformats.org/officeDocument/2006/relationships/slide" Target="slide12.xml"/><Relationship Id="rId10" Type="http://schemas.openxmlformats.org/officeDocument/2006/relationships/image" Target="../media/image11.png"/><Relationship Id="rId19" Type="http://schemas.openxmlformats.org/officeDocument/2006/relationships/slide" Target="slide18.xml"/><Relationship Id="rId4" Type="http://schemas.openxmlformats.org/officeDocument/2006/relationships/slide" Target="slide19.xml"/><Relationship Id="rId9" Type="http://schemas.openxmlformats.org/officeDocument/2006/relationships/slide" Target="slide6.xml"/><Relationship Id="rId1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2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자유형 114"/>
          <p:cNvSpPr/>
          <p:nvPr/>
        </p:nvSpPr>
        <p:spPr>
          <a:xfrm flipV="1">
            <a:off x="-10608" y="0"/>
            <a:ext cx="2949179" cy="5702060"/>
          </a:xfrm>
          <a:custGeom>
            <a:avLst/>
            <a:gdLst>
              <a:gd name="connsiteX0" fmla="*/ 19507 w 3827522"/>
              <a:gd name="connsiteY0" fmla="*/ 5676318 h 5676318"/>
              <a:gd name="connsiteX1" fmla="*/ 3827522 w 3827522"/>
              <a:gd name="connsiteY1" fmla="*/ 5676318 h 5676318"/>
              <a:gd name="connsiteX2" fmla="*/ 3827522 w 3827522"/>
              <a:gd name="connsiteY2" fmla="*/ 0 h 5676318"/>
              <a:gd name="connsiteX3" fmla="*/ 0 w 3827522"/>
              <a:gd name="connsiteY3" fmla="*/ 730801 h 5676318"/>
              <a:gd name="connsiteX4" fmla="*/ 19507 w 3827522"/>
              <a:gd name="connsiteY4" fmla="*/ 5676318 h 567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7522" h="5676318">
                <a:moveTo>
                  <a:pt x="19507" y="5676318"/>
                </a:moveTo>
                <a:lnTo>
                  <a:pt x="3827522" y="5676318"/>
                </a:lnTo>
                <a:lnTo>
                  <a:pt x="3827522" y="0"/>
                </a:lnTo>
                <a:lnTo>
                  <a:pt x="0" y="730801"/>
                </a:lnTo>
                <a:cubicBezTo>
                  <a:pt x="6096" y="2379064"/>
                  <a:pt x="13411" y="4028055"/>
                  <a:pt x="19507" y="5676318"/>
                </a:cubicBez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4" name="자유형 113"/>
          <p:cNvSpPr/>
          <p:nvPr/>
        </p:nvSpPr>
        <p:spPr>
          <a:xfrm flipV="1">
            <a:off x="2856011" y="-8626"/>
            <a:ext cx="6287989" cy="6866626"/>
          </a:xfrm>
          <a:custGeom>
            <a:avLst/>
            <a:gdLst>
              <a:gd name="connsiteX0" fmla="*/ 0 w 8347985"/>
              <a:gd name="connsiteY0" fmla="*/ 6858000 h 6858000"/>
              <a:gd name="connsiteX1" fmla="*/ 8347985 w 8347985"/>
              <a:gd name="connsiteY1" fmla="*/ 6858000 h 6858000"/>
              <a:gd name="connsiteX2" fmla="*/ 8347985 w 8347985"/>
              <a:gd name="connsiteY2" fmla="*/ 0 h 6858000"/>
              <a:gd name="connsiteX3" fmla="*/ 6152978 w 8347985"/>
              <a:gd name="connsiteY3" fmla="*/ 0 h 6858000"/>
              <a:gd name="connsiteX4" fmla="*/ 0 w 8347985"/>
              <a:gd name="connsiteY4" fmla="*/ 1174808 h 6858000"/>
              <a:gd name="connsiteX5" fmla="*/ 0 w 834798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985" h="6858000">
                <a:moveTo>
                  <a:pt x="0" y="6858000"/>
                </a:moveTo>
                <a:lnTo>
                  <a:pt x="8347985" y="6858000"/>
                </a:lnTo>
                <a:lnTo>
                  <a:pt x="8347985" y="0"/>
                </a:lnTo>
                <a:lnTo>
                  <a:pt x="6152978" y="0"/>
                </a:lnTo>
                <a:lnTo>
                  <a:pt x="0" y="1174808"/>
                </a:lnTo>
                <a:lnTo>
                  <a:pt x="0" y="6858000"/>
                </a:ln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0" name="사다리꼴 109"/>
          <p:cNvSpPr/>
          <p:nvPr/>
        </p:nvSpPr>
        <p:spPr>
          <a:xfrm rot="5400000">
            <a:off x="233515" y="2510252"/>
            <a:ext cx="3917157" cy="1669566"/>
          </a:xfrm>
          <a:prstGeom prst="trapezoid">
            <a:avLst/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1" name="이등변 삼각형 110"/>
          <p:cNvSpPr/>
          <p:nvPr/>
        </p:nvSpPr>
        <p:spPr>
          <a:xfrm rot="850856">
            <a:off x="1408758" y="887302"/>
            <a:ext cx="1734155" cy="731581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4381565">
            <a:off x="639935" y="4396278"/>
            <a:ext cx="1661040" cy="3091694"/>
          </a:xfrm>
          <a:custGeom>
            <a:avLst/>
            <a:gdLst>
              <a:gd name="connsiteX0" fmla="*/ 363842 w 1897733"/>
              <a:gd name="connsiteY0" fmla="*/ 62938 h 4006355"/>
              <a:gd name="connsiteX1" fmla="*/ 1224432 w 1897733"/>
              <a:gd name="connsiteY1" fmla="*/ 0 h 4006355"/>
              <a:gd name="connsiteX2" fmla="*/ 1897733 w 1897733"/>
              <a:gd name="connsiteY2" fmla="*/ 1708929 h 4006355"/>
              <a:gd name="connsiteX3" fmla="*/ 1113438 w 1897733"/>
              <a:gd name="connsiteY3" fmla="*/ 4006355 h 4006355"/>
              <a:gd name="connsiteX4" fmla="*/ 0 w 1897733"/>
              <a:gd name="connsiteY4" fmla="*/ 3626250 h 40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733" h="4006355">
                <a:moveTo>
                  <a:pt x="363842" y="62938"/>
                </a:moveTo>
                <a:lnTo>
                  <a:pt x="1224432" y="0"/>
                </a:lnTo>
                <a:lnTo>
                  <a:pt x="1897733" y="1708929"/>
                </a:lnTo>
                <a:lnTo>
                  <a:pt x="1113438" y="4006355"/>
                </a:lnTo>
                <a:lnTo>
                  <a:pt x="0" y="3626250"/>
                </a:lnTo>
                <a:close/>
              </a:path>
            </a:pathLst>
          </a:custGeom>
          <a:gradFill>
            <a:gsLst>
              <a:gs pos="0">
                <a:srgbClr val="D6CCC0">
                  <a:alpha val="46000"/>
                </a:srgbClr>
              </a:gs>
              <a:gs pos="100000">
                <a:srgbClr val="3E48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5976" y="2248079"/>
            <a:ext cx="5198233" cy="175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rtlCol="0" anchor="ctr">
            <a:prstTxWarp prst="textFadeLeft">
              <a:avLst>
                <a:gd name="adj" fmla="val 12193"/>
              </a:avLst>
            </a:prstTxWarp>
          </a:bodyPr>
          <a:lstStyle/>
          <a:p>
            <a:pPr algn="ctr"/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센서를 이용한 화장실</a:t>
            </a:r>
            <a:r>
              <a:rPr lang="ko-KR" altLang="en-US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관리 시스템</a:t>
            </a:r>
            <a:endParaRPr lang="en-US" altLang="ko-KR" sz="2400" b="1" dirty="0" smtClean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  <a:p>
            <a:pPr algn="ctr"/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Toilet Management System</a:t>
            </a:r>
          </a:p>
          <a:p>
            <a:pPr algn="ctr"/>
            <a:r>
              <a:rPr lang="en-US" altLang="ko-KR" sz="2400" b="1" dirty="0" smtClean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TOMS</a:t>
            </a:r>
          </a:p>
        </p:txBody>
      </p:sp>
      <p:sp>
        <p:nvSpPr>
          <p:cNvPr id="20" name="사다리꼴 19"/>
          <p:cNvSpPr/>
          <p:nvPr/>
        </p:nvSpPr>
        <p:spPr>
          <a:xfrm rot="5400000">
            <a:off x="1256095" y="2842096"/>
            <a:ext cx="1358963" cy="683593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850856">
            <a:off x="1426066" y="4704955"/>
            <a:ext cx="1716789" cy="800314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6" name="사다리꼴 25"/>
          <p:cNvSpPr/>
          <p:nvPr/>
        </p:nvSpPr>
        <p:spPr>
          <a:xfrm rot="5400000">
            <a:off x="2322208" y="3059237"/>
            <a:ext cx="914400" cy="318325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사다리꼴 26"/>
          <p:cNvSpPr/>
          <p:nvPr/>
        </p:nvSpPr>
        <p:spPr>
          <a:xfrm rot="16200000">
            <a:off x="151101" y="2845015"/>
            <a:ext cx="1358961" cy="695006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27190" y="849439"/>
            <a:ext cx="1699687" cy="338554"/>
            <a:chOff x="1294909" y="835212"/>
            <a:chExt cx="1699687" cy="338554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" name="모서리가 둥근 직사각형 5"/>
            <p:cNvSpPr/>
            <p:nvPr/>
          </p:nvSpPr>
          <p:spPr>
            <a:xfrm rot="20823371">
              <a:off x="1657287" y="853698"/>
              <a:ext cx="966416" cy="301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20839585">
              <a:off x="1294909" y="835212"/>
              <a:ext cx="1699687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0" cap="none" spc="0" dirty="0" smtClean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rPr>
                <a:t>TOILET</a:t>
              </a:r>
              <a:endParaRPr lang="ko-KR" altLang="en-US" sz="1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스마일B" panose="02020600000000000000" pitchFamily="18" charset="-127"/>
                <a:ea typeface="a스마일B" panose="02020600000000000000" pitchFamily="18" charset="-127"/>
                <a:cs typeface="THE외계인설명서" panose="020205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95277" y="1475114"/>
            <a:ext cx="562323" cy="664235"/>
            <a:chOff x="3095277" y="1475114"/>
            <a:chExt cx="562323" cy="664235"/>
          </a:xfrm>
        </p:grpSpPr>
        <p:sp>
          <p:nvSpPr>
            <p:cNvPr id="35" name="사다리꼴 34"/>
            <p:cNvSpPr/>
            <p:nvPr/>
          </p:nvSpPr>
          <p:spPr>
            <a:xfrm rot="16200000">
              <a:off x="3044321" y="1526070"/>
              <a:ext cx="664235" cy="562323"/>
            </a:xfrm>
            <a:prstGeom prst="trapezoid">
              <a:avLst>
                <a:gd name="adj" fmla="val 90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69390" y="1583843"/>
              <a:ext cx="431878" cy="431878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18EE4C6-D7DC-4E20-A365-8DCEEC49DB0B}"/>
              </a:ext>
            </a:extLst>
          </p:cNvPr>
          <p:cNvSpPr txBox="1"/>
          <p:nvPr/>
        </p:nvSpPr>
        <p:spPr>
          <a:xfrm>
            <a:off x="6000005" y="5174123"/>
            <a:ext cx="3092513" cy="1341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2015156014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박누리  공기석교수님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2015156015  </a:t>
            </a:r>
            <a:r>
              <a:rPr lang="ko-KR" altLang="en-US" sz="1400" b="1" dirty="0" smtClean="0">
                <a:latin typeface="+mj-ea"/>
                <a:ea typeface="+mj-ea"/>
              </a:rPr>
              <a:t>배은재  공기석교수님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2013150015  </a:t>
            </a:r>
            <a:r>
              <a:rPr lang="ko-KR" altLang="en-US" sz="1400" b="1" dirty="0" smtClean="0">
                <a:latin typeface="+mj-ea"/>
                <a:ea typeface="+mj-ea"/>
              </a:rPr>
              <a:t>박준민  전광일교수님</a:t>
            </a:r>
            <a:endParaRPr lang="en-US" altLang="ko-KR" sz="135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8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18011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21192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238" y="9186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866122" y="1190144"/>
            <a:ext cx="8194431" cy="4858698"/>
            <a:chOff x="480646" y="1671056"/>
            <a:chExt cx="8194431" cy="4858698"/>
          </a:xfrm>
        </p:grpSpPr>
        <p:sp>
          <p:nvSpPr>
            <p:cNvPr id="111" name="직사각형 110"/>
            <p:cNvSpPr/>
            <p:nvPr/>
          </p:nvSpPr>
          <p:spPr>
            <a:xfrm>
              <a:off x="480646" y="1671056"/>
              <a:ext cx="8194431" cy="4858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F5909295-43C8-4C1E-9039-CEA8C72D666D}"/>
                </a:ext>
              </a:extLst>
            </p:cNvPr>
            <p:cNvGrpSpPr/>
            <p:nvPr/>
          </p:nvGrpSpPr>
          <p:grpSpPr>
            <a:xfrm>
              <a:off x="595150" y="1854901"/>
              <a:ext cx="7948311" cy="4593523"/>
              <a:chOff x="727945" y="682750"/>
              <a:chExt cx="10787109" cy="5518476"/>
            </a:xfrm>
          </p:grpSpPr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xmlns="" id="{353465D4-5DB7-4A75-9E79-DDB4BA0C7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9851" y="991913"/>
                <a:ext cx="595677" cy="675552"/>
              </a:xfrm>
              <a:prstGeom prst="rect">
                <a:avLst/>
              </a:prstGeom>
            </p:spPr>
          </p:pic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xmlns="" id="{DFF0F3F1-CC6C-407F-ABAE-8357BDC82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9095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E9A1212D-51FF-4535-BCBF-CF49780E2645}"/>
                  </a:ext>
                </a:extLst>
              </p:cNvPr>
              <p:cNvSpPr txBox="1"/>
              <p:nvPr/>
            </p:nvSpPr>
            <p:spPr>
              <a:xfrm>
                <a:off x="727945" y="1694283"/>
                <a:ext cx="2119488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위치 확인 및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화장실별 사용률 조회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4EE4D16-BC86-4FFB-BBC0-ED1B746937B2}"/>
                  </a:ext>
                </a:extLst>
              </p:cNvPr>
              <p:cNvSpPr txBox="1"/>
              <p:nvPr/>
            </p:nvSpPr>
            <p:spPr>
              <a:xfrm>
                <a:off x="3021902" y="1694283"/>
                <a:ext cx="1920630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사용가능한 칸 확인</a:t>
                </a: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xmlns="" id="{E4487321-CB6D-49A1-94E6-40F0BA126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466" y="998087"/>
                <a:ext cx="595143" cy="674946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38CA53D1-1ECF-4D39-A047-71608046AB4C}"/>
                  </a:ext>
                </a:extLst>
              </p:cNvPr>
              <p:cNvSpPr txBox="1"/>
              <p:nvPr/>
            </p:nvSpPr>
            <p:spPr>
              <a:xfrm>
                <a:off x="1555915" y="690309"/>
                <a:ext cx="543130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App</a:t>
                </a:r>
                <a:endParaRPr lang="ko-KR" altLang="en-US" sz="1100" b="1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D88A2B31-6D46-4236-B669-6BB008FECEDD}"/>
                  </a:ext>
                </a:extLst>
              </p:cNvPr>
              <p:cNvSpPr txBox="1"/>
              <p:nvPr/>
            </p:nvSpPr>
            <p:spPr>
              <a:xfrm>
                <a:off x="3504234" y="690309"/>
                <a:ext cx="864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Monitor</a:t>
                </a:r>
                <a:endParaRPr lang="ko-KR" altLang="en-US" sz="1100" b="1" dirty="0"/>
              </a:p>
            </p:txBody>
          </p: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xmlns="" id="{88FD0A8A-36C8-406C-AD8B-F038232D6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8578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xmlns="" id="{E789AD69-4459-4078-BA7C-18154D312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4547" y="991913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0CC17FDC-C7E3-42B5-8C52-2C0390E4FFA3}"/>
                  </a:ext>
                </a:extLst>
              </p:cNvPr>
              <p:cNvSpPr txBox="1"/>
              <p:nvPr/>
            </p:nvSpPr>
            <p:spPr>
              <a:xfrm>
                <a:off x="5847140" y="690309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9F007BD5-5DB3-47A8-9A86-7C1DEF4985F3}"/>
                  </a:ext>
                </a:extLst>
              </p:cNvPr>
              <p:cNvSpPr txBox="1"/>
              <p:nvPr/>
            </p:nvSpPr>
            <p:spPr>
              <a:xfrm>
                <a:off x="5465471" y="1694283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화장실 칸 입장</a:t>
                </a:r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xmlns="" id="{012FABE8-CCA2-46F4-A277-E89CB9259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1059" y="1335560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xmlns="" id="{5D9D0706-20F6-494B-B8FA-E4E2E962E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7846" y="991913"/>
                <a:ext cx="630301" cy="707450"/>
              </a:xfrm>
              <a:prstGeom prst="rect">
                <a:avLst/>
              </a:prstGeom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C19A79FC-EC33-48D4-8CA2-2EDA52EE33FD}"/>
                  </a:ext>
                </a:extLst>
              </p:cNvPr>
              <p:cNvSpPr txBox="1"/>
              <p:nvPr/>
            </p:nvSpPr>
            <p:spPr>
              <a:xfrm>
                <a:off x="7989768" y="690309"/>
                <a:ext cx="748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Sensor</a:t>
                </a:r>
                <a:endParaRPr lang="ko-KR" altLang="en-US" sz="1100" b="1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7FD57DEE-B357-48D2-9896-AD701B16AE56}"/>
                  </a:ext>
                </a:extLst>
              </p:cNvPr>
              <p:cNvSpPr txBox="1"/>
              <p:nvPr/>
            </p:nvSpPr>
            <p:spPr>
              <a:xfrm>
                <a:off x="7897205" y="1694283"/>
                <a:ext cx="107962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센서 인식</a:t>
                </a:r>
                <a:endParaRPr lang="ko-KR" altLang="en-US" sz="1200" dirty="0"/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xmlns="" id="{D93A63E9-BC88-46C7-B930-9B63C0EA57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1327704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93ED32F2-4E85-4B84-A761-2A2AD212E923}"/>
                  </a:ext>
                </a:extLst>
              </p:cNvPr>
              <p:cNvSpPr txBox="1"/>
              <p:nvPr/>
            </p:nvSpPr>
            <p:spPr>
              <a:xfrm>
                <a:off x="9833001" y="682750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xmlns="" id="{BC0FE413-35F6-48D1-9893-5DEC9B8B89A2}"/>
                  </a:ext>
                </a:extLst>
              </p:cNvPr>
              <p:cNvSpPr txBox="1"/>
              <p:nvPr/>
            </p:nvSpPr>
            <p:spPr>
              <a:xfrm>
                <a:off x="9782683" y="1694283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사용중</a:t>
                </a:r>
                <a:r>
                  <a:rPr lang="ko-KR" altLang="en-US" sz="1200" dirty="0"/>
                  <a:t> 표시</a:t>
                </a:r>
              </a:p>
            </p:txBody>
          </p: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xmlns="" id="{1F78C399-49B4-4A5D-B9A2-B45421902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0642" y="2165906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xmlns="" id="{46B0EA50-6AB9-4F1A-ACFE-84409F363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087375" y="1000682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xmlns="" id="{6EF51122-FC2A-4B7D-AE3A-95633029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71056" y="2936757"/>
                <a:ext cx="576326" cy="714191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xmlns="" id="{548F4F84-A2BB-40A4-A8D9-89FC896C36B9}"/>
                  </a:ext>
                </a:extLst>
              </p:cNvPr>
              <p:cNvSpPr txBox="1"/>
              <p:nvPr/>
            </p:nvSpPr>
            <p:spPr>
              <a:xfrm>
                <a:off x="9735912" y="2633888"/>
                <a:ext cx="1415202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수동 잠금 장치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45AAF0C8-0B3B-4709-9249-063F8C16FF29}"/>
                  </a:ext>
                </a:extLst>
              </p:cNvPr>
              <p:cNvSpPr txBox="1"/>
              <p:nvPr/>
            </p:nvSpPr>
            <p:spPr>
              <a:xfrm>
                <a:off x="9576605" y="3624857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자유롭게 문 잠금</a:t>
                </a:r>
              </a:p>
            </p:txBody>
          </p:sp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xmlns="" id="{64F43E8D-5CAB-4240-BC39-2615AE368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3846" y="2960214"/>
                <a:ext cx="693447" cy="66727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6E258A7C-C2C4-415A-A5FD-7B44018E7C4C}"/>
                  </a:ext>
                </a:extLst>
              </p:cNvPr>
              <p:cNvSpPr txBox="1"/>
              <p:nvPr/>
            </p:nvSpPr>
            <p:spPr>
              <a:xfrm>
                <a:off x="7956134" y="2615873"/>
                <a:ext cx="679844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Timer</a:t>
                </a:r>
                <a:endParaRPr lang="ko-KR" altLang="en-US" sz="1100" b="1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7FDF18FB-EA71-4FED-9A56-444736D7EAE5}"/>
                  </a:ext>
                </a:extLst>
              </p:cNvPr>
              <p:cNvSpPr txBox="1"/>
              <p:nvPr/>
            </p:nvSpPr>
            <p:spPr>
              <a:xfrm>
                <a:off x="7555593" y="3642811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측정 시작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1F6C6F19-FAC7-47DC-B97F-4713ACA52919}"/>
                  </a:ext>
                </a:extLst>
              </p:cNvPr>
              <p:cNvSpPr txBox="1"/>
              <p:nvPr/>
            </p:nvSpPr>
            <p:spPr>
              <a:xfrm>
                <a:off x="5442047" y="2633889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89761B5B-6E35-40C8-B568-1C9A18545537}"/>
                  </a:ext>
                </a:extLst>
              </p:cNvPr>
              <p:cNvSpPr txBox="1"/>
              <p:nvPr/>
            </p:nvSpPr>
            <p:spPr>
              <a:xfrm>
                <a:off x="5447862" y="3642811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경고 표시</a:t>
                </a:r>
              </a:p>
            </p:txBody>
          </p:sp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xmlns="" id="{1D87652D-7E75-4C74-8932-FA9C875A3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711910" y="2917405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xmlns="" id="{FD46031F-A566-4244-A624-E75DCAF977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xmlns="" id="{679DE11D-8103-440A-8FE4-2CA40C170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9789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xmlns="" id="{C717820F-0E4E-4DD2-95A0-6ED12463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0136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xmlns="" id="{74FBDCF0-9813-4E7A-A231-2A444F58F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7996" y="296728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6064CB3B-BD68-427A-ABC1-8B51536A666F}"/>
                  </a:ext>
                </a:extLst>
              </p:cNvPr>
              <p:cNvSpPr txBox="1"/>
              <p:nvPr/>
            </p:nvSpPr>
            <p:spPr>
              <a:xfrm>
                <a:off x="3488799" y="2615873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EA849577-80B2-4C04-BDC1-81E25F81B788}"/>
                  </a:ext>
                </a:extLst>
              </p:cNvPr>
              <p:cNvSpPr txBox="1"/>
              <p:nvPr/>
            </p:nvSpPr>
            <p:spPr>
              <a:xfrm>
                <a:off x="3074622" y="3624142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누름</a:t>
                </a:r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xmlns="" id="{96096B30-70B5-4A34-A29E-59AA9F076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3303722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xmlns="" id="{5F80763B-5CE0-4286-AA82-07409F834EF4}"/>
                  </a:ext>
                </a:extLst>
              </p:cNvPr>
              <p:cNvSpPr txBox="1"/>
              <p:nvPr/>
            </p:nvSpPr>
            <p:spPr>
              <a:xfrm>
                <a:off x="1166661" y="2627982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xmlns="" id="{88C5D296-5872-4AF7-970A-96030737C433}"/>
                  </a:ext>
                </a:extLst>
              </p:cNvPr>
              <p:cNvSpPr txBox="1"/>
              <p:nvPr/>
            </p:nvSpPr>
            <p:spPr>
              <a:xfrm>
                <a:off x="1116343" y="3639514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초기화</a:t>
                </a: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xmlns="" id="{A944CF27-30CC-4598-85F6-E6D35FBFA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21035" y="2945914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xmlns="" id="{32AE2F7C-E915-40ED-908D-252286740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6308" y="487656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F148904F-809D-4C02-A2DD-ABC8AE46B69F}"/>
                  </a:ext>
                </a:extLst>
              </p:cNvPr>
              <p:cNvSpPr txBox="1"/>
              <p:nvPr/>
            </p:nvSpPr>
            <p:spPr>
              <a:xfrm>
                <a:off x="5763031" y="4589427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xmlns="" id="{F5C0A50F-C797-4D73-A924-E1B9ECE07C8E}"/>
                  </a:ext>
                </a:extLst>
              </p:cNvPr>
              <p:cNvSpPr txBox="1"/>
              <p:nvPr/>
            </p:nvSpPr>
            <p:spPr>
              <a:xfrm>
                <a:off x="5255811" y="5600496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</a:t>
                </a:r>
                <a:r>
                  <a:rPr lang="ko-KR" altLang="en-US" sz="1200" dirty="0" err="1"/>
                  <a:t>안누름</a:t>
                </a:r>
                <a:endParaRPr lang="ko-KR" altLang="en-US" sz="1200" dirty="0"/>
              </a:p>
            </p:txBody>
          </p: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xmlns="" id="{9733B6DA-5258-4503-9CA5-E9433C1D1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809" y="4292761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xmlns="" id="{74C747D2-CBE8-44D0-8F91-D7C6AE40B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5421920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xmlns="" id="{B1BB8D47-D05C-490F-BE72-A072221F02BB}"/>
                  </a:ext>
                </a:extLst>
              </p:cNvPr>
              <p:cNvSpPr txBox="1"/>
              <p:nvPr/>
            </p:nvSpPr>
            <p:spPr>
              <a:xfrm>
                <a:off x="3200434" y="4595731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xmlns="" id="{E43E5AEA-CEED-447D-B233-B0924CA5948E}"/>
                  </a:ext>
                </a:extLst>
              </p:cNvPr>
              <p:cNvSpPr txBox="1"/>
              <p:nvPr/>
            </p:nvSpPr>
            <p:spPr>
              <a:xfrm>
                <a:off x="3206247" y="5604654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위급 표시</a:t>
                </a:r>
              </a:p>
            </p:txBody>
          </p:sp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xmlns="" id="{8A98A00A-15A0-40F6-81B4-A5D7C9721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70296" y="4879248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60" name="직선 화살표 연결선 159">
                <a:extLst>
                  <a:ext uri="{FF2B5EF4-FFF2-40B4-BE49-F238E27FC236}">
                    <a16:creationId xmlns:a16="http://schemas.microsoft.com/office/drawing/2014/main" xmlns="" id="{D4A4F467-4DA7-4870-860E-8FD6C94CB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5421279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xmlns="" id="{A56EC0F0-40DE-42AF-AE72-EEB2C4F36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8126" y="4897204"/>
                <a:ext cx="707450" cy="707450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xmlns="" id="{4A0CB258-4EF4-4B57-95FC-92D1E701C099}"/>
                  </a:ext>
                </a:extLst>
              </p:cNvPr>
              <p:cNvSpPr txBox="1"/>
              <p:nvPr/>
            </p:nvSpPr>
            <p:spPr>
              <a:xfrm>
                <a:off x="1301924" y="4571471"/>
                <a:ext cx="9159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Manager</a:t>
                </a:r>
                <a:endParaRPr lang="ko-KR" altLang="en-US" sz="1100" b="1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xmlns="" id="{8F8760C4-8795-4A5B-A7E2-66BDE4B36A5F}"/>
                  </a:ext>
                </a:extLst>
              </p:cNvPr>
              <p:cNvSpPr txBox="1"/>
              <p:nvPr/>
            </p:nvSpPr>
            <p:spPr>
              <a:xfrm>
                <a:off x="1157037" y="5600496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관리자 확인</a:t>
                </a:r>
                <a:endParaRPr lang="ko-KR" altLang="en-US" sz="1200" dirty="0"/>
              </a:p>
            </p:txBody>
          </p: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xmlns="" id="{0DC74D5C-8778-4356-BD80-6B30EA1A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630" y="4255505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xmlns="" id="{FF3D0054-E9CF-42D6-B9B5-8C1174755AE0}"/>
                  </a:ext>
                </a:extLst>
              </p:cNvPr>
              <p:cNvGrpSpPr/>
              <p:nvPr/>
            </p:nvGrpSpPr>
            <p:grpSpPr>
              <a:xfrm>
                <a:off x="9992138" y="4585026"/>
                <a:ext cx="1522916" cy="1366866"/>
                <a:chOff x="7689170" y="4595732"/>
                <a:chExt cx="1522916" cy="1366866"/>
              </a:xfrm>
            </p:grpSpPr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xmlns="" id="{D9798068-8BB7-4F4D-851C-674A136362AD}"/>
                    </a:ext>
                  </a:extLst>
                </p:cNvPr>
                <p:cNvSpPr txBox="1"/>
                <p:nvPr/>
              </p:nvSpPr>
              <p:spPr>
                <a:xfrm>
                  <a:off x="7757922" y="4595732"/>
                  <a:ext cx="1183200" cy="338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/>
                    <a:t>LCD/App/PC</a:t>
                  </a:r>
                  <a:endParaRPr lang="ko-KR" altLang="en-US" sz="1100" b="1" dirty="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xmlns="" id="{A0BAF136-2828-4C35-9CA3-1401A4A0C857}"/>
                    </a:ext>
                  </a:extLst>
                </p:cNvPr>
                <p:cNvSpPr txBox="1"/>
                <p:nvPr/>
              </p:nvSpPr>
              <p:spPr>
                <a:xfrm>
                  <a:off x="7689170" y="5604655"/>
                  <a:ext cx="1522916" cy="357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비어 있음 표시</a:t>
                  </a:r>
                </a:p>
              </p:txBody>
            </p:sp>
            <p:pic>
              <p:nvPicPr>
                <p:cNvPr id="172" name="그림 171">
                  <a:extLst>
                    <a:ext uri="{FF2B5EF4-FFF2-40B4-BE49-F238E27FC236}">
                      <a16:creationId xmlns:a16="http://schemas.microsoft.com/office/drawing/2014/main" xmlns="" id="{87153098-4449-4905-92AC-F3A30820EB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</a:blip>
                <a:stretch>
                  <a:fillRect/>
                </a:stretch>
              </p:blipFill>
              <p:spPr>
                <a:xfrm>
                  <a:off x="8027786" y="4879248"/>
                  <a:ext cx="698380" cy="707450"/>
                </a:xfrm>
                <a:prstGeom prst="rect">
                  <a:avLst/>
                </a:prstGeom>
              </p:spPr>
            </p:pic>
          </p:grp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xmlns="" id="{69064768-25DF-4D15-AC63-FA245BF2A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542127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xmlns="" id="{150FB9A8-2E54-44DA-9A94-2C280189A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8080" y="4898126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xmlns="" id="{66E8E278-F3E8-4A7D-ADA7-8381B42E03D0}"/>
                  </a:ext>
                </a:extLst>
              </p:cNvPr>
              <p:cNvSpPr txBox="1"/>
              <p:nvPr/>
            </p:nvSpPr>
            <p:spPr>
              <a:xfrm>
                <a:off x="8000673" y="4596525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xmlns="" id="{71BE01CA-66DC-4B5C-89E2-624F3976A64E}"/>
                  </a:ext>
                </a:extLst>
              </p:cNvPr>
              <p:cNvSpPr txBox="1"/>
              <p:nvPr/>
            </p:nvSpPr>
            <p:spPr>
              <a:xfrm>
                <a:off x="7570387" y="5600496"/>
                <a:ext cx="152705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이내 퇴장</a:t>
                </a:r>
              </a:p>
            </p:txBody>
          </p:sp>
        </p:grpSp>
      </p:grp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11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hlinkClick r:id="rId11" action="ppaction://hlinksldjump"/>
              </a:rPr>
              <a:t>08</a:t>
            </a:r>
            <a:endParaRPr lang="ko-KR" altLang="en-US" sz="2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148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2463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25764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구성도</a:t>
            </a:r>
          </a:p>
        </p:txBody>
      </p:sp>
      <p:grpSp>
        <p:nvGrpSpPr>
          <p:cNvPr id="130" name="그룹 129"/>
          <p:cNvGrpSpPr/>
          <p:nvPr/>
        </p:nvGrpSpPr>
        <p:grpSpPr>
          <a:xfrm>
            <a:off x="878646" y="1097946"/>
            <a:ext cx="8079247" cy="4749029"/>
            <a:chOff x="358717" y="1465266"/>
            <a:chExt cx="8584175" cy="5202795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358717" y="1465266"/>
              <a:ext cx="8584175" cy="5202795"/>
            </a:xfrm>
            <a:prstGeom prst="roundRect">
              <a:avLst>
                <a:gd name="adj" fmla="val 4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2EA9D1C9-1E99-4329-800F-2C79F2DFCD0D}"/>
                </a:ext>
              </a:extLst>
            </p:cNvPr>
            <p:cNvGrpSpPr/>
            <p:nvPr/>
          </p:nvGrpSpPr>
          <p:grpSpPr>
            <a:xfrm>
              <a:off x="419100" y="1540048"/>
              <a:ext cx="8429625" cy="5013152"/>
              <a:chOff x="419100" y="1540048"/>
              <a:chExt cx="8429625" cy="5013152"/>
            </a:xfrm>
          </p:grpSpPr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xmlns="" id="{69248059-9028-48D4-AEAA-267F4FBC6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6640" y="2346562"/>
                <a:ext cx="819524" cy="632001"/>
              </a:xfrm>
              <a:prstGeom prst="rect">
                <a:avLst/>
              </a:prstGeom>
            </p:spPr>
          </p:pic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xmlns="" id="{A2393563-97C7-4451-8307-36845710E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1703" y="2946778"/>
                <a:ext cx="931744" cy="8827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xmlns="" id="{E43E3A89-CAD3-49A3-BBE0-09023CCD1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31639" y="2928093"/>
                <a:ext cx="912622" cy="86050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연결선: 꺾임 66">
                <a:extLst>
                  <a:ext uri="{FF2B5EF4-FFF2-40B4-BE49-F238E27FC236}">
                    <a16:creationId xmlns:a16="http://schemas.microsoft.com/office/drawing/2014/main" xmlns="" id="{1CEAB3D9-97D5-4C56-A047-497B5A1940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037" y="2107073"/>
                <a:ext cx="4987093" cy="58249"/>
              </a:xfrm>
              <a:prstGeom prst="bentConnector4">
                <a:avLst>
                  <a:gd name="adj1" fmla="val -108"/>
                  <a:gd name="adj2" fmla="val 501934"/>
                </a:avLst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xmlns="" id="{E1C40235-6D0A-451A-B03A-64FF051749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8295" y="4331588"/>
                <a:ext cx="859449" cy="75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xmlns="" id="{067B0816-79C1-4509-8694-7473AA93AF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1307" y="2777297"/>
                <a:ext cx="704375" cy="11127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xmlns="" id="{BDF714A5-3332-4143-BFF2-4A19626F5E7E}"/>
                  </a:ext>
                </a:extLst>
              </p:cNvPr>
              <p:cNvGrpSpPr/>
              <p:nvPr/>
            </p:nvGrpSpPr>
            <p:grpSpPr>
              <a:xfrm>
                <a:off x="4170985" y="2131233"/>
                <a:ext cx="832784" cy="836704"/>
                <a:chOff x="4094280" y="3021430"/>
                <a:chExt cx="816964" cy="816964"/>
              </a:xfrm>
            </p:grpSpPr>
            <p:pic>
              <p:nvPicPr>
                <p:cNvPr id="208" name="그림 207">
                  <a:extLst>
                    <a:ext uri="{FF2B5EF4-FFF2-40B4-BE49-F238E27FC236}">
                      <a16:creationId xmlns:a16="http://schemas.microsoft.com/office/drawing/2014/main" xmlns="" id="{B9B76095-A10C-42F5-8F81-7A3B64951F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4280" y="3021430"/>
                  <a:ext cx="816964" cy="816964"/>
                </a:xfrm>
                <a:prstGeom prst="rect">
                  <a:avLst/>
                </a:prstGeom>
              </p:spPr>
            </p:pic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xmlns="" id="{CC7ED345-59B8-4498-A87A-CFE8CEF51E32}"/>
                    </a:ext>
                  </a:extLst>
                </p:cNvPr>
                <p:cNvSpPr txBox="1"/>
                <p:nvPr/>
              </p:nvSpPr>
              <p:spPr>
                <a:xfrm>
                  <a:off x="4269689" y="3219276"/>
                  <a:ext cx="46519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App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xmlns="" id="{5DC9FF4D-A28C-4839-9BD2-03DA30A49300}"/>
                  </a:ext>
                </a:extLst>
              </p:cNvPr>
              <p:cNvGrpSpPr/>
              <p:nvPr/>
            </p:nvGrpSpPr>
            <p:grpSpPr>
              <a:xfrm>
                <a:off x="4088013" y="5509777"/>
                <a:ext cx="998729" cy="939149"/>
                <a:chOff x="3846116" y="5136612"/>
                <a:chExt cx="956304" cy="926813"/>
              </a:xfrm>
            </p:grpSpPr>
            <p:pic>
              <p:nvPicPr>
                <p:cNvPr id="206" name="그림 205">
                  <a:extLst>
                    <a:ext uri="{FF2B5EF4-FFF2-40B4-BE49-F238E27FC236}">
                      <a16:creationId xmlns:a16="http://schemas.microsoft.com/office/drawing/2014/main" xmlns="" id="{C008B2A7-C216-4CD8-AC05-3AEC3553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89623" y="5372534"/>
                  <a:ext cx="902347" cy="690891"/>
                </a:xfrm>
                <a:prstGeom prst="rect">
                  <a:avLst/>
                </a:prstGeom>
              </p:spPr>
            </p:pic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xmlns="" id="{1621362A-DE35-4947-B8AA-82ED0BD8F706}"/>
                    </a:ext>
                  </a:extLst>
                </p:cNvPr>
                <p:cNvSpPr txBox="1"/>
                <p:nvPr/>
              </p:nvSpPr>
              <p:spPr>
                <a:xfrm>
                  <a:off x="3846116" y="5136612"/>
                  <a:ext cx="956304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DID </a:t>
                  </a:r>
                  <a:r>
                    <a:rPr lang="ko-KR" altLang="en-US" sz="1300" b="1" dirty="0"/>
                    <a:t>모니터</a:t>
                  </a:r>
                </a:p>
              </p:txBody>
            </p: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xmlns="" id="{DDA6E717-28B2-4F89-87B8-D26DEC1DEAE6}"/>
                  </a:ext>
                </a:extLst>
              </p:cNvPr>
              <p:cNvGrpSpPr/>
              <p:nvPr/>
            </p:nvGrpSpPr>
            <p:grpSpPr>
              <a:xfrm>
                <a:off x="2411794" y="3691060"/>
                <a:ext cx="676173" cy="965539"/>
                <a:chOff x="2266282" y="3479972"/>
                <a:chExt cx="647449" cy="952857"/>
              </a:xfrm>
            </p:grpSpPr>
            <p:pic>
              <p:nvPicPr>
                <p:cNvPr id="204" name="그림 203">
                  <a:extLst>
                    <a:ext uri="{FF2B5EF4-FFF2-40B4-BE49-F238E27FC236}">
                      <a16:creationId xmlns:a16="http://schemas.microsoft.com/office/drawing/2014/main" xmlns="" id="{56EDD86F-7B1B-47AC-B5AE-3EAEAC28F4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6282" y="3762398"/>
                  <a:ext cx="647449" cy="670431"/>
                </a:xfrm>
                <a:prstGeom prst="rect">
                  <a:avLst/>
                </a:prstGeom>
              </p:spPr>
            </p:pic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xmlns="" id="{28571C95-67E5-4E48-BC8E-1268C8B2A6CC}"/>
                    </a:ext>
                  </a:extLst>
                </p:cNvPr>
                <p:cNvSpPr txBox="1"/>
                <p:nvPr/>
              </p:nvSpPr>
              <p:spPr>
                <a:xfrm>
                  <a:off x="2351485" y="3479972"/>
                  <a:ext cx="490044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User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xmlns="" id="{AD5C1E7E-9409-4E2D-81E0-9DBD5A9D094A}"/>
                  </a:ext>
                </a:extLst>
              </p:cNvPr>
              <p:cNvSpPr txBox="1"/>
              <p:nvPr/>
            </p:nvSpPr>
            <p:spPr>
              <a:xfrm>
                <a:off x="626143" y="2121904"/>
                <a:ext cx="1077164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/>
                  <a:t>오렌지 보드</a:t>
                </a:r>
              </a:p>
            </p:txBody>
          </p: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xmlns="" id="{5CE19D5C-5998-4998-8D06-476AC13897A0}"/>
                  </a:ext>
                </a:extLst>
              </p:cNvPr>
              <p:cNvGrpSpPr/>
              <p:nvPr/>
            </p:nvGrpSpPr>
            <p:grpSpPr>
              <a:xfrm>
                <a:off x="618868" y="3720814"/>
                <a:ext cx="1077164" cy="1033650"/>
                <a:chOff x="631223" y="3763194"/>
                <a:chExt cx="1031406" cy="1020073"/>
              </a:xfrm>
            </p:grpSpPr>
            <p:pic>
              <p:nvPicPr>
                <p:cNvPr id="202" name="그림 201">
                  <a:extLst>
                    <a:ext uri="{FF2B5EF4-FFF2-40B4-BE49-F238E27FC236}">
                      <a16:creationId xmlns:a16="http://schemas.microsoft.com/office/drawing/2014/main" xmlns="" id="{267205CB-D330-4BDB-AD27-5527C79282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2424" y="3918019"/>
                  <a:ext cx="886788" cy="865248"/>
                </a:xfrm>
                <a:prstGeom prst="rect">
                  <a:avLst/>
                </a:prstGeom>
              </p:spPr>
            </p:pic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xmlns="" id="{062C8008-F5AC-46C6-9C1B-C3C062612F6C}"/>
                    </a:ext>
                  </a:extLst>
                </p:cNvPr>
                <p:cNvSpPr txBox="1"/>
                <p:nvPr/>
              </p:nvSpPr>
              <p:spPr>
                <a:xfrm>
                  <a:off x="631223" y="3763194"/>
                  <a:ext cx="1031406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b="1" dirty="0"/>
                    <a:t>적외선 센서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xmlns="" id="{3FCA995A-CF43-416E-9E37-D1FC3FF13CFA}"/>
                  </a:ext>
                </a:extLst>
              </p:cNvPr>
              <p:cNvGrpSpPr/>
              <p:nvPr/>
            </p:nvGrpSpPr>
            <p:grpSpPr>
              <a:xfrm>
                <a:off x="7720264" y="2296092"/>
                <a:ext cx="736410" cy="427390"/>
                <a:chOff x="7662043" y="2247865"/>
                <a:chExt cx="705128" cy="421776"/>
              </a:xfrm>
            </p:grpSpPr>
            <p:sp>
              <p:nvSpPr>
                <p:cNvPr id="200" name="원통형 53">
                  <a:extLst>
                    <a:ext uri="{FF2B5EF4-FFF2-40B4-BE49-F238E27FC236}">
                      <a16:creationId xmlns:a16="http://schemas.microsoft.com/office/drawing/2014/main" xmlns="" id="{D82AF8C7-0F9E-4BCC-B458-46C32E6DB42D}"/>
                    </a:ext>
                  </a:extLst>
                </p:cNvPr>
                <p:cNvSpPr/>
                <p:nvPr/>
              </p:nvSpPr>
              <p:spPr>
                <a:xfrm>
                  <a:off x="7662043" y="2247865"/>
                  <a:ext cx="705128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xmlns="" id="{2AB99B9C-A875-4726-96EB-9C9E43EADDA2}"/>
                    </a:ext>
                  </a:extLst>
                </p:cNvPr>
                <p:cNvSpPr txBox="1"/>
                <p:nvPr/>
              </p:nvSpPr>
              <p:spPr>
                <a:xfrm>
                  <a:off x="7837440" y="2340257"/>
                  <a:ext cx="406741" cy="29857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/>
                    <a:t>DB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561A0ACA-CE82-4396-A279-E7381FF49128}"/>
                  </a:ext>
                </a:extLst>
              </p:cNvPr>
              <p:cNvGrpSpPr/>
              <p:nvPr/>
            </p:nvGrpSpPr>
            <p:grpSpPr>
              <a:xfrm>
                <a:off x="5911224" y="2283343"/>
                <a:ext cx="736410" cy="427390"/>
                <a:chOff x="5801819" y="2248512"/>
                <a:chExt cx="737665" cy="421776"/>
              </a:xfrm>
            </p:grpSpPr>
            <p:sp>
              <p:nvSpPr>
                <p:cNvPr id="198" name="원통형 86">
                  <a:extLst>
                    <a:ext uri="{FF2B5EF4-FFF2-40B4-BE49-F238E27FC236}">
                      <a16:creationId xmlns:a16="http://schemas.microsoft.com/office/drawing/2014/main" xmlns="" id="{64B3BD10-7DCE-423A-BBAF-BA0AD67ED36F}"/>
                    </a:ext>
                  </a:extLst>
                </p:cNvPr>
                <p:cNvSpPr/>
                <p:nvPr/>
              </p:nvSpPr>
              <p:spPr>
                <a:xfrm>
                  <a:off x="5801819" y="2248512"/>
                  <a:ext cx="737665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xmlns="" id="{911E8433-8A4B-4D29-9D3C-68124724A01C}"/>
                    </a:ext>
                  </a:extLst>
                </p:cNvPr>
                <p:cNvSpPr txBox="1"/>
                <p:nvPr/>
              </p:nvSpPr>
              <p:spPr>
                <a:xfrm>
                  <a:off x="5865801" y="2343403"/>
                  <a:ext cx="640263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Server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605F9E24-C00E-4B56-AB5F-376F2BB0967F}"/>
                  </a:ext>
                </a:extLst>
              </p:cNvPr>
              <p:cNvSpPr txBox="1"/>
              <p:nvPr/>
            </p:nvSpPr>
            <p:spPr>
              <a:xfrm>
                <a:off x="1119916" y="1854903"/>
                <a:ext cx="888856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전달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BA9F5ECF-F4C0-4333-920B-FF0D55B0154F}"/>
                  </a:ext>
                </a:extLst>
              </p:cNvPr>
              <p:cNvSpPr txBox="1"/>
              <p:nvPr/>
            </p:nvSpPr>
            <p:spPr>
              <a:xfrm>
                <a:off x="3123158" y="3237699"/>
                <a:ext cx="907222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xmlns="" id="{BB37DA00-8631-4612-A88E-1797E00428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01703" y="4841244"/>
                <a:ext cx="738441" cy="8630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xmlns="" id="{B6B14D0D-E63C-4981-A7F6-B5F80B6865BE}"/>
                  </a:ext>
                </a:extLst>
              </p:cNvPr>
              <p:cNvSpPr txBox="1"/>
              <p:nvPr/>
            </p:nvSpPr>
            <p:spPr>
              <a:xfrm>
                <a:off x="3082737" y="5030063"/>
                <a:ext cx="907222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xmlns="" id="{A4D77474-E10C-4168-B56B-E920D4CB6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61282" y="4821864"/>
                <a:ext cx="786339" cy="9269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A2FE0FC-8263-49E3-8FCC-B4B60CC1F5D2}"/>
                  </a:ext>
                </a:extLst>
              </p:cNvPr>
              <p:cNvSpPr txBox="1"/>
              <p:nvPr/>
            </p:nvSpPr>
            <p:spPr>
              <a:xfrm>
                <a:off x="5337995" y="5039726"/>
                <a:ext cx="929470" cy="2962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전송</a:t>
                </a:r>
                <a:endParaRPr lang="en-US" altLang="ko-KR" sz="13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xmlns="" id="{6F1190E3-C3C1-4B6C-A584-54A2F1EA8BF2}"/>
                  </a:ext>
                </a:extLst>
              </p:cNvPr>
              <p:cNvSpPr txBox="1"/>
              <p:nvPr/>
            </p:nvSpPr>
            <p:spPr>
              <a:xfrm>
                <a:off x="3201703" y="4313492"/>
                <a:ext cx="523222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Push</a:t>
                </a:r>
                <a:endParaRPr lang="ko-KR" altLang="en-US" sz="13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DE7EB764-EF4E-40F6-AE43-B78F3D943719}"/>
                  </a:ext>
                </a:extLst>
              </p:cNvPr>
              <p:cNvSpPr txBox="1"/>
              <p:nvPr/>
            </p:nvSpPr>
            <p:spPr>
              <a:xfrm>
                <a:off x="4867231" y="3195780"/>
                <a:ext cx="888856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xmlns="" id="{ACD5B8B6-FBBD-4088-83FB-076C3B745BA2}"/>
                  </a:ext>
                </a:extLst>
              </p:cNvPr>
              <p:cNvSpPr txBox="1"/>
              <p:nvPr/>
            </p:nvSpPr>
            <p:spPr>
              <a:xfrm>
                <a:off x="1719492" y="3232825"/>
                <a:ext cx="1077164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화장실 입장</a:t>
                </a:r>
              </a:p>
            </p:txBody>
          </p: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xmlns="" id="{BA075437-7C6D-4F3F-A16F-A0DD110BD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7877" y="2948835"/>
                <a:ext cx="4002" cy="70970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xmlns="" id="{07378FF7-ED59-4A55-AFA5-C11DAECFA5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4937" y="2967937"/>
                <a:ext cx="6920" cy="72312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xmlns="" id="{F5F9E71C-387F-4063-BEAD-8A2F31B671DC}"/>
                  </a:ext>
                </a:extLst>
              </p:cNvPr>
              <p:cNvSpPr txBox="1"/>
              <p:nvPr/>
            </p:nvSpPr>
            <p:spPr>
              <a:xfrm>
                <a:off x="677513" y="3212324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xmlns="" id="{698BFEC5-F667-4F5E-89D5-DD37A72ADF0A}"/>
                  </a:ext>
                </a:extLst>
              </p:cNvPr>
              <p:cNvGrpSpPr/>
              <p:nvPr/>
            </p:nvGrpSpPr>
            <p:grpSpPr>
              <a:xfrm>
                <a:off x="5905160" y="3767211"/>
                <a:ext cx="2578770" cy="987252"/>
                <a:chOff x="5900766" y="3881329"/>
                <a:chExt cx="2583164" cy="974285"/>
              </a:xfrm>
            </p:grpSpPr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xmlns="" id="{82C0DA38-335D-4860-A6E0-F8DBA55A7FD8}"/>
                    </a:ext>
                  </a:extLst>
                </p:cNvPr>
                <p:cNvGrpSpPr/>
                <p:nvPr/>
              </p:nvGrpSpPr>
              <p:grpSpPr>
                <a:xfrm>
                  <a:off x="5900766" y="4098940"/>
                  <a:ext cx="725919" cy="718530"/>
                  <a:chOff x="6208881" y="4222418"/>
                  <a:chExt cx="693900" cy="718530"/>
                </a:xfrm>
              </p:grpSpPr>
              <p:pic>
                <p:nvPicPr>
                  <p:cNvPr id="196" name="그림 195">
                    <a:extLst>
                      <a:ext uri="{FF2B5EF4-FFF2-40B4-BE49-F238E27FC236}">
                        <a16:creationId xmlns:a16="http://schemas.microsoft.com/office/drawing/2014/main" xmlns="" id="{AB01BCFA-1F5E-4B0F-A9C6-BAD6B74C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8881" y="4222418"/>
                    <a:ext cx="693900" cy="718530"/>
                  </a:xfrm>
                  <a:prstGeom prst="rect">
                    <a:avLst/>
                  </a:prstGeom>
                </p:spPr>
              </p:pic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xmlns="" id="{053B888D-E01D-4043-8684-76F6D6F4A201}"/>
                      </a:ext>
                    </a:extLst>
                  </p:cNvPr>
                  <p:cNvSpPr txBox="1"/>
                  <p:nvPr/>
                </p:nvSpPr>
                <p:spPr>
                  <a:xfrm>
                    <a:off x="6379618" y="4354041"/>
                    <a:ext cx="352355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b="1" dirty="0"/>
                      <a:t>PC</a:t>
                    </a:r>
                    <a:endParaRPr lang="ko-KR" altLang="en-US" sz="1300" b="1" dirty="0"/>
                  </a:p>
                </p:txBody>
              </p:sp>
            </p:grpSp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xmlns="" id="{A3B0FE10-D8E9-416F-86C0-E91E36325AEA}"/>
                    </a:ext>
                  </a:extLst>
                </p:cNvPr>
                <p:cNvGrpSpPr/>
                <p:nvPr/>
              </p:nvGrpSpPr>
              <p:grpSpPr>
                <a:xfrm>
                  <a:off x="6672442" y="4105962"/>
                  <a:ext cx="1058423" cy="697604"/>
                  <a:chOff x="6495457" y="4230000"/>
                  <a:chExt cx="1011738" cy="697604"/>
                </a:xfrm>
              </p:grpSpPr>
              <p:cxnSp>
                <p:nvCxnSpPr>
                  <p:cNvPr id="192" name="직선 화살표 연결선 191">
                    <a:extLst>
                      <a:ext uri="{FF2B5EF4-FFF2-40B4-BE49-F238E27FC236}">
                        <a16:creationId xmlns:a16="http://schemas.microsoft.com/office/drawing/2014/main" xmlns="" id="{206AF997-6A1D-4400-85EC-304690A37C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01199" y="4481131"/>
                    <a:ext cx="745164" cy="936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화살표 연결선 192">
                    <a:extLst>
                      <a:ext uri="{FF2B5EF4-FFF2-40B4-BE49-F238E27FC236}">
                        <a16:creationId xmlns:a16="http://schemas.microsoft.com/office/drawing/2014/main" xmlns="" id="{02C49F49-0255-44E7-817A-7983A4761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05219" y="4645030"/>
                    <a:ext cx="694660" cy="5461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xmlns="" id="{8B6A95EE-BA9C-4EFF-B21E-E969E2A5B1AF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457" y="4230000"/>
                    <a:ext cx="868684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300" dirty="0"/>
                      <a:t>화면 출력</a:t>
                    </a: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xmlns="" id="{6810DE8C-C6FD-4F2B-98EB-FA88FE56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6656097" y="4632084"/>
                    <a:ext cx="851098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dirty="0"/>
                      <a:t>Data</a:t>
                    </a:r>
                    <a:r>
                      <a:rPr lang="ko-KR" altLang="en-US" sz="1300" dirty="0"/>
                      <a:t> 수정</a:t>
                    </a:r>
                  </a:p>
                </p:txBody>
              </p:sp>
            </p:grp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xmlns="" id="{6DB6D79E-50E1-47CE-A6F9-8457E3763E09}"/>
                    </a:ext>
                  </a:extLst>
                </p:cNvPr>
                <p:cNvSpPr txBox="1"/>
                <p:nvPr/>
              </p:nvSpPr>
              <p:spPr>
                <a:xfrm>
                  <a:off x="7663747" y="3881329"/>
                  <a:ext cx="820183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Manager</a:t>
                  </a:r>
                  <a:endParaRPr lang="ko-KR" altLang="en-US" sz="1300" b="1" dirty="0"/>
                </a:p>
              </p:txBody>
            </p:sp>
            <p:pic>
              <p:nvPicPr>
                <p:cNvPr id="191" name="그림 190">
                  <a:extLst>
                    <a:ext uri="{FF2B5EF4-FFF2-40B4-BE49-F238E27FC236}">
                      <a16:creationId xmlns:a16="http://schemas.microsoft.com/office/drawing/2014/main" xmlns="" id="{B353D689-ED0B-4AC0-8B65-A39735178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9769" y="4179086"/>
                  <a:ext cx="677325" cy="676528"/>
                </a:xfrm>
                <a:prstGeom prst="rect">
                  <a:avLst/>
                </a:prstGeom>
              </p:spPr>
            </p:pic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xmlns="" id="{AB60C858-E491-4572-99DD-D1EA5BA65254}"/>
                  </a:ext>
                </a:extLst>
              </p:cNvPr>
              <p:cNvGrpSpPr/>
              <p:nvPr/>
            </p:nvGrpSpPr>
            <p:grpSpPr>
              <a:xfrm>
                <a:off x="697429" y="4790129"/>
                <a:ext cx="888856" cy="742225"/>
                <a:chOff x="688112" y="2934465"/>
                <a:chExt cx="851098" cy="828730"/>
              </a:xfrm>
            </p:grpSpPr>
            <p:cxnSp>
              <p:nvCxnSpPr>
                <p:cNvPr id="185" name="직선 화살표 연결선 184">
                  <a:extLst>
                    <a:ext uri="{FF2B5EF4-FFF2-40B4-BE49-F238E27FC236}">
                      <a16:creationId xmlns:a16="http://schemas.microsoft.com/office/drawing/2014/main" xmlns="" id="{29497169-772B-40C2-AEB9-0B58C9F46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142" y="2934465"/>
                  <a:ext cx="3832" cy="79242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화살표 연결선 185">
                  <a:extLst>
                    <a:ext uri="{FF2B5EF4-FFF2-40B4-BE49-F238E27FC236}">
                      <a16:creationId xmlns:a16="http://schemas.microsoft.com/office/drawing/2014/main" xmlns="" id="{F8297DC5-EDA5-456E-8A42-42CA547CD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6105" y="2955793"/>
                  <a:ext cx="6626" cy="80740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xmlns="" id="{04B61D13-4BA6-4C20-B676-F9168FE11116}"/>
                    </a:ext>
                  </a:extLst>
                </p:cNvPr>
                <p:cNvSpPr txBox="1"/>
                <p:nvPr/>
              </p:nvSpPr>
              <p:spPr>
                <a:xfrm>
                  <a:off x="688112" y="3228663"/>
                  <a:ext cx="851098" cy="2955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xmlns="" id="{FAE1EF42-EDBF-4B0D-9936-EF33265D4D8E}"/>
                  </a:ext>
                </a:extLst>
              </p:cNvPr>
              <p:cNvGrpSpPr/>
              <p:nvPr/>
            </p:nvGrpSpPr>
            <p:grpSpPr>
              <a:xfrm>
                <a:off x="6171525" y="2795706"/>
                <a:ext cx="167442" cy="1154723"/>
                <a:chOff x="5835703" y="2783347"/>
                <a:chExt cx="166589" cy="1404366"/>
              </a:xfrm>
            </p:grpSpPr>
            <p:cxnSp>
              <p:nvCxnSpPr>
                <p:cNvPr id="183" name="직선 화살표 연결선 182">
                  <a:extLst>
                    <a:ext uri="{FF2B5EF4-FFF2-40B4-BE49-F238E27FC236}">
                      <a16:creationId xmlns:a16="http://schemas.microsoft.com/office/drawing/2014/main" xmlns="" id="{DB41472F-5EAD-41CD-9C2D-768D74B48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5703" y="2783347"/>
                  <a:ext cx="3832" cy="13428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화살표 연결선 183">
                  <a:extLst>
                    <a:ext uri="{FF2B5EF4-FFF2-40B4-BE49-F238E27FC236}">
                      <a16:creationId xmlns:a16="http://schemas.microsoft.com/office/drawing/2014/main" xmlns="" id="{AE863160-331B-4B67-A07F-D3C0CA2B0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5666" y="2819489"/>
                  <a:ext cx="6626" cy="136822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xmlns="" id="{68993427-66F5-49B2-BDE7-E36227299831}"/>
                  </a:ext>
                </a:extLst>
              </p:cNvPr>
              <p:cNvSpPr txBox="1"/>
              <p:nvPr/>
            </p:nvSpPr>
            <p:spPr>
              <a:xfrm>
                <a:off x="5849963" y="3195009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xmlns="" id="{8DF986B1-EB0A-4CBB-AB0E-9474354488D6}"/>
                  </a:ext>
                </a:extLst>
              </p:cNvPr>
              <p:cNvGrpSpPr/>
              <p:nvPr/>
            </p:nvGrpSpPr>
            <p:grpSpPr>
              <a:xfrm>
                <a:off x="6738820" y="2391273"/>
                <a:ext cx="888856" cy="299453"/>
                <a:chOff x="6647646" y="2346153"/>
                <a:chExt cx="890371" cy="295520"/>
              </a:xfrm>
            </p:grpSpPr>
            <p:cxnSp>
              <p:nvCxnSpPr>
                <p:cNvPr id="180" name="직선 화살표 연결선 179">
                  <a:extLst>
                    <a:ext uri="{FF2B5EF4-FFF2-40B4-BE49-F238E27FC236}">
                      <a16:creationId xmlns:a16="http://schemas.microsoft.com/office/drawing/2014/main" xmlns="" id="{F27EFB37-83E7-46DF-B9E4-FEE23417F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3706" y="2369402"/>
                  <a:ext cx="779549" cy="936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화살표 연결선 180">
                  <a:extLst>
                    <a:ext uri="{FF2B5EF4-FFF2-40B4-BE49-F238E27FC236}">
                      <a16:creationId xmlns:a16="http://schemas.microsoft.com/office/drawing/2014/main" xmlns="" id="{9769464C-D41E-483F-AAAF-E0AE98D6F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07912" y="2591051"/>
                  <a:ext cx="726714" cy="546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xmlns="" id="{BB615DE9-E122-4E24-8EC0-BE722CF1B752}"/>
                    </a:ext>
                  </a:extLst>
                </p:cNvPr>
                <p:cNvSpPr txBox="1"/>
                <p:nvPr/>
              </p:nvSpPr>
              <p:spPr>
                <a:xfrm>
                  <a:off x="6647646" y="2346153"/>
                  <a:ext cx="890371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xmlns="" id="{34EDD84C-D52D-4126-8824-40CCF6F5464F}"/>
                  </a:ext>
                </a:extLst>
              </p:cNvPr>
              <p:cNvGrpSpPr/>
              <p:nvPr/>
            </p:nvGrpSpPr>
            <p:grpSpPr>
              <a:xfrm>
                <a:off x="4930297" y="2379496"/>
                <a:ext cx="888856" cy="299453"/>
                <a:chOff x="6647646" y="2346153"/>
                <a:chExt cx="890371" cy="295520"/>
              </a:xfrm>
            </p:grpSpPr>
            <p:cxnSp>
              <p:nvCxnSpPr>
                <p:cNvPr id="177" name="직선 화살표 연결선 176">
                  <a:extLst>
                    <a:ext uri="{FF2B5EF4-FFF2-40B4-BE49-F238E27FC236}">
                      <a16:creationId xmlns:a16="http://schemas.microsoft.com/office/drawing/2014/main" xmlns="" id="{1E5CF6DE-8741-4C2A-AADF-B0FA45E85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3706" y="2369402"/>
                  <a:ext cx="779549" cy="936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화살표 연결선 177">
                  <a:extLst>
                    <a:ext uri="{FF2B5EF4-FFF2-40B4-BE49-F238E27FC236}">
                      <a16:creationId xmlns:a16="http://schemas.microsoft.com/office/drawing/2014/main" xmlns="" id="{2DFFE9D0-74D7-4ECB-97A8-2B2759911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07912" y="2591051"/>
                  <a:ext cx="726714" cy="546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xmlns="" id="{44441FE9-1C0F-4922-AF17-99FB2669A1BE}"/>
                    </a:ext>
                  </a:extLst>
                </p:cNvPr>
                <p:cNvSpPr txBox="1"/>
                <p:nvPr/>
              </p:nvSpPr>
              <p:spPr>
                <a:xfrm>
                  <a:off x="6647646" y="2346153"/>
                  <a:ext cx="890371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sp>
            <p:nvSpPr>
              <p:cNvPr id="164" name="사각형: 둥근 모서리 1">
                <a:extLst>
                  <a:ext uri="{FF2B5EF4-FFF2-40B4-BE49-F238E27FC236}">
                    <a16:creationId xmlns:a16="http://schemas.microsoft.com/office/drawing/2014/main" xmlns="" id="{C34A37B9-3E06-4F38-8699-BE7E537A640D}"/>
                  </a:ext>
                </a:extLst>
              </p:cNvPr>
              <p:cNvSpPr/>
              <p:nvPr/>
            </p:nvSpPr>
            <p:spPr>
              <a:xfrm>
                <a:off x="443376" y="1767309"/>
                <a:ext cx="1292470" cy="478589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xmlns="" id="{1FAE9750-B740-4670-9DC7-C6F28B4E5727}"/>
                  </a:ext>
                </a:extLst>
              </p:cNvPr>
              <p:cNvSpPr txBox="1"/>
              <p:nvPr/>
            </p:nvSpPr>
            <p:spPr>
              <a:xfrm>
                <a:off x="419100" y="179361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IoT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사각형: 둥근 모서리 3">
                <a:extLst>
                  <a:ext uri="{FF2B5EF4-FFF2-40B4-BE49-F238E27FC236}">
                    <a16:creationId xmlns:a16="http://schemas.microsoft.com/office/drawing/2014/main" xmlns="" id="{D459FF7F-0950-4B15-8F25-F208FA11E579}"/>
                  </a:ext>
                </a:extLst>
              </p:cNvPr>
              <p:cNvSpPr/>
              <p:nvPr/>
            </p:nvSpPr>
            <p:spPr>
              <a:xfrm>
                <a:off x="5554451" y="1695332"/>
                <a:ext cx="3294274" cy="1307507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xmlns="" id="{EACFD744-6A81-492D-ABD9-C1E2C4A5A806}"/>
                  </a:ext>
                </a:extLst>
              </p:cNvPr>
              <p:cNvGrpSpPr/>
              <p:nvPr/>
            </p:nvGrpSpPr>
            <p:grpSpPr>
              <a:xfrm>
                <a:off x="4131679" y="3786813"/>
                <a:ext cx="1069200" cy="1160384"/>
                <a:chOff x="4131679" y="3786813"/>
                <a:chExt cx="1069200" cy="1160384"/>
              </a:xfrm>
            </p:grpSpPr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xmlns="" id="{202B355D-BD6E-451E-817F-01C1A7799DA1}"/>
                    </a:ext>
                  </a:extLst>
                </p:cNvPr>
                <p:cNvSpPr txBox="1"/>
                <p:nvPr/>
              </p:nvSpPr>
              <p:spPr>
                <a:xfrm>
                  <a:off x="4264835" y="3786813"/>
                  <a:ext cx="65883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Button</a:t>
                  </a:r>
                  <a:endParaRPr lang="ko-KR" altLang="en-US" sz="1300" b="1" dirty="0"/>
                </a:p>
              </p:txBody>
            </p:sp>
            <p:pic>
              <p:nvPicPr>
                <p:cNvPr id="176" name="_x483150480" descr="EMB00002de8a14e">
                  <a:extLst>
                    <a:ext uri="{FF2B5EF4-FFF2-40B4-BE49-F238E27FC236}">
                      <a16:creationId xmlns:a16="http://schemas.microsoft.com/office/drawing/2014/main" xmlns="" id="{E4AA6E87-2275-40FD-BEE3-FB5D8D74736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31679" y="4032797"/>
                  <a:ext cx="1069200" cy="914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xmlns="" id="{BCF13297-182C-4023-B7E6-276B1C516E51}"/>
                  </a:ext>
                </a:extLst>
              </p:cNvPr>
              <p:cNvGrpSpPr/>
              <p:nvPr/>
            </p:nvGrpSpPr>
            <p:grpSpPr>
              <a:xfrm>
                <a:off x="598332" y="5554603"/>
                <a:ext cx="1008000" cy="859839"/>
                <a:chOff x="598332" y="5554603"/>
                <a:chExt cx="1008000" cy="859839"/>
              </a:xfrm>
            </p:grpSpPr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xmlns="" id="{FB1FB9CD-5AC4-4667-A22A-D4770A153A3A}"/>
                    </a:ext>
                  </a:extLst>
                </p:cNvPr>
                <p:cNvSpPr txBox="1"/>
                <p:nvPr/>
              </p:nvSpPr>
              <p:spPr>
                <a:xfrm>
                  <a:off x="858083" y="5554603"/>
                  <a:ext cx="455769" cy="299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LCD</a:t>
                  </a:r>
                  <a:endParaRPr lang="ko-KR" altLang="en-US" sz="1300" b="1" dirty="0"/>
                </a:p>
              </p:txBody>
            </p:sp>
            <p:pic>
              <p:nvPicPr>
                <p:cNvPr id="174" name="_x483151416" descr="EMB00002de8a14b">
                  <a:extLst>
                    <a:ext uri="{FF2B5EF4-FFF2-40B4-BE49-F238E27FC236}">
                      <a16:creationId xmlns:a16="http://schemas.microsoft.com/office/drawing/2014/main" xmlns="" id="{6B32EEBE-E24A-472D-8059-AC355555D8B3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332" y="5816842"/>
                  <a:ext cx="1008000" cy="597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xmlns="" id="{703E36E0-92D5-4250-892C-D5727CFDA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6935" y="2048518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xmlns="" id="{974D02FE-30D7-46F4-8A42-8045BCF6B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67550" y="2051019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xmlns="" id="{F325B099-AFB2-42F7-BB4F-EC4685691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6934" y="3691060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xmlns="" id="{2952A314-9149-41CF-A391-D7B386B4C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3443" y="1540048"/>
                <a:ext cx="349363" cy="299454"/>
              </a:xfrm>
              <a:prstGeom prst="rect">
                <a:avLst/>
              </a:prstGeom>
            </p:spPr>
          </p:pic>
        </p:grpSp>
      </p:grpSp>
      <p:sp>
        <p:nvSpPr>
          <p:cNvPr id="210" name="구름 20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구름 210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구름 211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213" name="그림 212">
            <a:extLst>
              <a:ext uri="{FF2B5EF4-FFF2-40B4-BE49-F238E27FC236}">
                <a16:creationId xmlns:a16="http://schemas.microsoft.com/office/drawing/2014/main" xmlns="" id="{6CF43D4B-41AF-48A2-ACBE-9466DC485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17" y="1114444"/>
            <a:ext cx="825794" cy="8257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F532D6A5-3D16-401E-8C29-7FD25537838D}"/>
              </a:ext>
            </a:extLst>
          </p:cNvPr>
          <p:cNvSpPr txBox="1"/>
          <p:nvPr/>
        </p:nvSpPr>
        <p:spPr>
          <a:xfrm>
            <a:off x="2772358" y="1831799"/>
            <a:ext cx="9797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/>
              <a:t>ThingSpeak</a:t>
            </a:r>
            <a:endParaRPr lang="en-US" altLang="ko-KR" sz="1300" b="1" dirty="0"/>
          </a:p>
        </p:txBody>
      </p:sp>
      <p:sp>
        <p:nvSpPr>
          <p:cNvPr id="215" name="TextBox 214">
            <a:hlinkClick r:id="rId1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09</a:t>
            </a:r>
            <a:endParaRPr lang="ko-KR" alt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3189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6915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0216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개발 환경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HW </a:t>
            </a:r>
            <a:r>
              <a:rPr lang="ko-KR" altLang="en-US" b="1" dirty="0" smtClean="0"/>
              <a:t>개발 환경 </a:t>
            </a:r>
            <a:r>
              <a:rPr lang="en-US" altLang="ko-KR" b="1" dirty="0" smtClean="0"/>
              <a:t>(1/2)</a:t>
            </a:r>
            <a:endParaRPr lang="en-US" altLang="ko-KR" b="1" dirty="0"/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018" y="1369236"/>
            <a:ext cx="7023438" cy="42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6915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0216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환경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</a:t>
            </a:r>
            <a:r>
              <a:rPr lang="ko-KR" altLang="en-US" b="1" dirty="0" smtClean="0"/>
              <a:t>환경 </a:t>
            </a:r>
            <a:r>
              <a:rPr lang="en-US" altLang="ko-KR" b="1" dirty="0" smtClean="0"/>
              <a:t>(2/2)</a:t>
            </a:r>
            <a:endParaRPr lang="en-US" altLang="ko-KR" b="1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7ED4AF1-1DCE-4E80-8753-EF62454A98D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74" y="1484020"/>
            <a:ext cx="7957328" cy="4107600"/>
          </a:xfrm>
          <a:prstGeom prst="rect">
            <a:avLst/>
          </a:prstGeom>
        </p:spPr>
      </p:pic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</a:t>
            </a:r>
            <a:endParaRPr lang="ko-KR" alt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9978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6915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0216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환경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SW </a:t>
            </a:r>
            <a:r>
              <a:rPr lang="ko-KR" altLang="en-US" b="1" dirty="0"/>
              <a:t>개발 </a:t>
            </a:r>
            <a:r>
              <a:rPr lang="ko-KR" altLang="en-US" b="1" dirty="0" smtClean="0"/>
              <a:t>환경 </a:t>
            </a:r>
            <a:r>
              <a:rPr lang="en-US" altLang="ko-KR" b="1" dirty="0" smtClean="0"/>
              <a:t>(1/2)</a:t>
            </a:r>
            <a:endParaRPr lang="en-US" altLang="ko-KR" b="1" dirty="0"/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12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49521" y="1525526"/>
            <a:ext cx="8060190" cy="3866704"/>
            <a:chOff x="949521" y="1525526"/>
            <a:chExt cx="8060190" cy="3866704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A4F256E4-727C-4714-BBF2-DD308261E38A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9521" y="1525526"/>
              <a:ext cx="8060190" cy="386670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276233" y="1595887"/>
              <a:ext cx="2363162" cy="166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3" b="4664"/>
            <a:stretch/>
          </p:blipFill>
          <p:spPr>
            <a:xfrm>
              <a:off x="1354801" y="1891946"/>
              <a:ext cx="2206025" cy="1253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6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6915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0216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환경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</a:t>
            </a:r>
            <a:r>
              <a:rPr lang="en-US" altLang="ko-KR" b="1" dirty="0" smtClean="0"/>
              <a:t>W </a:t>
            </a:r>
            <a:r>
              <a:rPr lang="ko-KR" altLang="en-US" b="1" dirty="0"/>
              <a:t>개발 </a:t>
            </a:r>
            <a:r>
              <a:rPr lang="ko-KR" altLang="en-US" b="1" dirty="0" smtClean="0"/>
              <a:t>환경 </a:t>
            </a:r>
            <a:r>
              <a:rPr lang="en-US" altLang="ko-KR" b="1" dirty="0" smtClean="0"/>
              <a:t>(2/2)</a:t>
            </a:r>
            <a:endParaRPr lang="en-US" altLang="ko-KR" b="1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B744B0C1-6EB6-4D2F-8841-3E852CECE5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35021" y="1594856"/>
            <a:ext cx="8183874" cy="3795216"/>
          </a:xfrm>
          <a:prstGeom prst="rect">
            <a:avLst/>
          </a:prstGeom>
        </p:spPr>
      </p:pic>
      <p:sp>
        <p:nvSpPr>
          <p:cNvPr id="55" name="TextBox 5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13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633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6915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0216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1284959" y="1116953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주소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329074" y="2827010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 ID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33875" y="1751029"/>
            <a:ext cx="4808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https://</a:t>
            </a:r>
            <a:r>
              <a:rPr lang="ko-KR" altLang="en-US" sz="2000" dirty="0" smtClean="0">
                <a:latin typeface="+mj-ea"/>
                <a:ea typeface="+mj-ea"/>
              </a:rPr>
              <a:t>github.com/nu</a:t>
            </a:r>
            <a:r>
              <a:rPr lang="en-US" altLang="ko-KR" sz="2000" dirty="0" smtClean="0">
                <a:latin typeface="+mj-ea"/>
                <a:ea typeface="+mj-ea"/>
              </a:rPr>
              <a:t>l</a:t>
            </a:r>
            <a:r>
              <a:rPr lang="ko-KR" altLang="en-US" sz="2000" dirty="0" smtClean="0">
                <a:latin typeface="+mj-ea"/>
                <a:ea typeface="+mj-ea"/>
              </a:rPr>
              <a:t>1002/TomnTOMS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92779" y="3362308"/>
            <a:ext cx="4057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팀장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박누리</a:t>
            </a:r>
            <a:r>
              <a:rPr lang="en-US" altLang="ko-KR" sz="1600" dirty="0" smtClean="0">
                <a:latin typeface="+mj-ea"/>
                <a:ea typeface="+mj-ea"/>
              </a:rPr>
              <a:t>)  </a:t>
            </a:r>
            <a:r>
              <a:rPr lang="en-US" altLang="ko-KR" sz="1600" dirty="0" err="1" smtClean="0">
                <a:latin typeface="+mj-ea"/>
                <a:ea typeface="+mj-ea"/>
              </a:rPr>
              <a:t>GitHub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ID : </a:t>
            </a:r>
            <a:r>
              <a:rPr lang="en-US" altLang="ko-KR" sz="1600" dirty="0" smtClean="0">
                <a:latin typeface="+mj-ea"/>
                <a:ea typeface="+mj-ea"/>
              </a:rPr>
              <a:t>nul1002</a:t>
            </a:r>
            <a:endParaRPr lang="en-US" altLang="ko-KR" sz="1600" dirty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배은재</a:t>
            </a:r>
            <a:r>
              <a:rPr lang="en-US" altLang="ko-KR" sz="1600" dirty="0" smtClean="0">
                <a:latin typeface="+mj-ea"/>
                <a:ea typeface="+mj-ea"/>
              </a:rPr>
              <a:t>)  </a:t>
            </a:r>
            <a:r>
              <a:rPr lang="en-US" altLang="ko-KR" sz="1600" dirty="0" err="1" smtClean="0">
                <a:latin typeface="+mj-ea"/>
                <a:ea typeface="+mj-ea"/>
              </a:rPr>
              <a:t>GitHub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ID : </a:t>
            </a:r>
            <a:r>
              <a:rPr lang="en-US" altLang="ko-KR" sz="1600" dirty="0" smtClean="0">
                <a:latin typeface="+mj-ea"/>
                <a:ea typeface="+mj-ea"/>
              </a:rPr>
              <a:t>dmswo96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팀원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박준민</a:t>
            </a:r>
            <a:r>
              <a:rPr lang="en-US" altLang="ko-KR" sz="1600" dirty="0" smtClean="0">
                <a:latin typeface="+mj-ea"/>
                <a:ea typeface="+mj-ea"/>
              </a:rPr>
              <a:t>)  </a:t>
            </a:r>
            <a:r>
              <a:rPr lang="en-US" altLang="ko-KR" sz="1600" dirty="0" err="1" smtClean="0">
                <a:latin typeface="+mj-ea"/>
                <a:ea typeface="+mj-ea"/>
              </a:rPr>
              <a:t>GitHub</a:t>
            </a:r>
            <a:r>
              <a:rPr lang="en-US" altLang="ko-KR" sz="1600" dirty="0" smtClean="0">
                <a:latin typeface="+mj-ea"/>
                <a:ea typeface="+mj-ea"/>
              </a:rPr>
              <a:t> ID : park-</a:t>
            </a:r>
            <a:r>
              <a:rPr lang="en-US" altLang="ko-KR" sz="1600" dirty="0" err="1" smtClean="0">
                <a:latin typeface="+mj-ea"/>
                <a:ea typeface="+mj-ea"/>
              </a:rPr>
              <a:t>junmin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hlinkClick r:id="rId4" action="ppaction://hlinksldjump"/>
              </a:rPr>
              <a:t>14</a:t>
            </a:r>
            <a:endParaRPr lang="ko-KR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1359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26915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0216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개발 </a:t>
            </a:r>
            <a:r>
              <a:rPr lang="ko-KR" altLang="en-US" sz="2400" smtClean="0"/>
              <a:t>방법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54617" y="4113483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54617" y="2699131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654617" y="1285232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962060" y="1321554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오렌지보드와 </a:t>
            </a:r>
            <a:r>
              <a:rPr lang="en-US" altLang="ko-KR" sz="1300" dirty="0">
                <a:latin typeface="+mn-ea"/>
              </a:rPr>
              <a:t>PIR</a:t>
            </a:r>
            <a:r>
              <a:rPr lang="ko-KR" altLang="en-US" sz="1300" dirty="0">
                <a:latin typeface="+mn-ea"/>
              </a:rPr>
              <a:t>센서</a:t>
            </a:r>
            <a:r>
              <a:rPr lang="en-US" altLang="ko-KR" sz="1300" dirty="0">
                <a:latin typeface="+mn-ea"/>
              </a:rPr>
              <a:t>, LCD, Button</a:t>
            </a:r>
            <a:r>
              <a:rPr lang="ko-KR" altLang="en-US" sz="1300" dirty="0">
                <a:latin typeface="+mn-ea"/>
              </a:rPr>
              <a:t>간의 통신을 통해 데이터 전송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err="1" smtClean="0">
                <a:latin typeface="+mn-ea"/>
              </a:rPr>
              <a:t>와이파이</a:t>
            </a:r>
            <a:r>
              <a:rPr lang="ko-KR" altLang="en-US" sz="1300" dirty="0" smtClean="0">
                <a:latin typeface="+mn-ea"/>
              </a:rPr>
              <a:t> </a:t>
            </a:r>
            <a:r>
              <a:rPr lang="ko-KR" altLang="en-US" sz="1300" dirty="0">
                <a:latin typeface="+mn-ea"/>
              </a:rPr>
              <a:t>기능의 </a:t>
            </a:r>
            <a:r>
              <a:rPr lang="ko-KR" altLang="en-US" sz="1300" dirty="0" smtClean="0">
                <a:latin typeface="+mn-ea"/>
              </a:rPr>
              <a:t>내장화를 통해 </a:t>
            </a:r>
            <a:r>
              <a:rPr lang="en-US" altLang="ko-KR" sz="1300" dirty="0">
                <a:latin typeface="+mn-ea"/>
              </a:rPr>
              <a:t>Server</a:t>
            </a:r>
            <a:r>
              <a:rPr lang="ko-KR" altLang="en-US" sz="1300" dirty="0">
                <a:latin typeface="+mn-ea"/>
              </a:rPr>
              <a:t>와의 편리한 통신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하나의 </a:t>
            </a:r>
            <a:r>
              <a:rPr lang="ko-KR" altLang="en-US" sz="1300" dirty="0">
                <a:latin typeface="+mn-ea"/>
              </a:rPr>
              <a:t>오렌지보드로 </a:t>
            </a:r>
            <a:r>
              <a:rPr lang="en-US" altLang="ko-KR" sz="1300" dirty="0">
                <a:latin typeface="+mn-ea"/>
              </a:rPr>
              <a:t>3</a:t>
            </a:r>
            <a:r>
              <a:rPr lang="ko-KR" altLang="en-US" sz="1300" dirty="0">
                <a:latin typeface="+mn-ea"/>
              </a:rPr>
              <a:t>칸의 센서 연결을 </a:t>
            </a:r>
            <a:r>
              <a:rPr lang="ko-KR" altLang="en-US" sz="1300" dirty="0" smtClean="0">
                <a:latin typeface="+mn-ea"/>
              </a:rPr>
              <a:t>통해 </a:t>
            </a:r>
            <a:r>
              <a:rPr lang="ko-KR" altLang="en-US" sz="1300" dirty="0">
                <a:latin typeface="+mn-ea"/>
              </a:rPr>
              <a:t>비용 최소화 </a:t>
            </a:r>
            <a:endParaRPr lang="en-US" altLang="ko-KR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957478" y="2867168"/>
            <a:ext cx="54250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- Google </a:t>
            </a:r>
            <a:r>
              <a:rPr lang="en-US" altLang="ko-KR" sz="1300" dirty="0">
                <a:latin typeface="+mn-ea"/>
              </a:rPr>
              <a:t>Maps</a:t>
            </a:r>
            <a:r>
              <a:rPr lang="ko-KR" altLang="en-US" sz="1300" dirty="0" smtClean="0">
                <a:latin typeface="+mn-ea"/>
              </a:rPr>
              <a:t>기능을 통해 </a:t>
            </a:r>
            <a:r>
              <a:rPr lang="ko-KR" altLang="en-US" sz="1300" dirty="0">
                <a:latin typeface="+mn-ea"/>
              </a:rPr>
              <a:t>지도 상 위치 정보 표시</a:t>
            </a:r>
            <a:r>
              <a:rPr lang="en-US" altLang="ko-KR" sz="1300" dirty="0">
                <a:latin typeface="+mn-ea"/>
              </a:rPr>
              <a:t>(Location Manager)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- HTTP </a:t>
            </a:r>
            <a:r>
              <a:rPr lang="ko-KR" altLang="en-US" sz="1300" dirty="0" smtClean="0">
                <a:latin typeface="+mn-ea"/>
              </a:rPr>
              <a:t>프로토콜 </a:t>
            </a:r>
            <a:r>
              <a:rPr lang="en-US" altLang="ko-KR" sz="1300" dirty="0" smtClean="0">
                <a:latin typeface="+mn-ea"/>
              </a:rPr>
              <a:t>get </a:t>
            </a:r>
            <a:r>
              <a:rPr lang="ko-KR" altLang="en-US" sz="1300" dirty="0" smtClean="0">
                <a:latin typeface="+mn-ea"/>
              </a:rPr>
              <a:t>사용을 통해 서버와의 </a:t>
            </a:r>
            <a:r>
              <a:rPr lang="ko-KR" altLang="en-US" sz="1300" dirty="0">
                <a:latin typeface="+mn-ea"/>
              </a:rPr>
              <a:t>무선 통신</a:t>
            </a:r>
            <a:r>
              <a:rPr lang="en-US" altLang="ko-KR" sz="1300" dirty="0">
                <a:latin typeface="+mn-ea"/>
              </a:rPr>
              <a:t>(</a:t>
            </a:r>
            <a:r>
              <a:rPr lang="en-US" altLang="ko-KR" sz="1300" dirty="0" err="1">
                <a:latin typeface="+mn-ea"/>
              </a:rPr>
              <a:t>WiFi</a:t>
            </a:r>
            <a:r>
              <a:rPr lang="en-US" altLang="ko-KR" sz="1300" dirty="0" smtClean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981012" y="4081401"/>
            <a:ext cx="5267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와 </a:t>
            </a:r>
            <a:r>
              <a:rPr lang="en-US" altLang="ko-KR" sz="1300" dirty="0">
                <a:latin typeface="+mn-ea"/>
              </a:rPr>
              <a:t>Web Server </a:t>
            </a:r>
            <a:r>
              <a:rPr lang="ko-KR" altLang="en-US" sz="1300" dirty="0">
                <a:latin typeface="+mn-ea"/>
              </a:rPr>
              <a:t>간의 통신을 통해 </a:t>
            </a:r>
            <a:r>
              <a:rPr lang="en-US" altLang="ko-KR" sz="1300" dirty="0">
                <a:latin typeface="+mn-ea"/>
              </a:rPr>
              <a:t>App/PC </a:t>
            </a:r>
            <a:r>
              <a:rPr lang="ko-KR" altLang="en-US" sz="1300" dirty="0">
                <a:latin typeface="+mn-ea"/>
              </a:rPr>
              <a:t>상에 결과 정보 </a:t>
            </a:r>
            <a:r>
              <a:rPr lang="ko-KR" altLang="en-US" sz="1300" dirty="0" smtClean="0">
                <a:latin typeface="+mn-ea"/>
              </a:rPr>
              <a:t>표시</a:t>
            </a:r>
            <a:endParaRPr lang="en-US" altLang="ko-KR" sz="1300" dirty="0" smtClean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en-US" altLang="ko-KR" sz="1300" dirty="0" err="1" smtClean="0">
                <a:latin typeface="+mn-ea"/>
              </a:rPr>
              <a:t>ThingSpeak</a:t>
            </a:r>
            <a:r>
              <a:rPr lang="ko-KR" altLang="en-US" sz="1300" dirty="0">
                <a:latin typeface="+mn-ea"/>
              </a:rPr>
              <a:t>를 통해 데이터 수집 후 </a:t>
            </a:r>
            <a:r>
              <a:rPr lang="ko-KR" altLang="en-US" sz="1300" dirty="0" smtClean="0">
                <a:latin typeface="+mn-ea"/>
              </a:rPr>
              <a:t>전송</a:t>
            </a:r>
            <a:endParaRPr lang="en-US" altLang="ko-KR" sz="1300" dirty="0" smtClean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엑셀파일의 </a:t>
            </a:r>
            <a:r>
              <a:rPr lang="en-US" altLang="ko-KR" sz="1300" dirty="0">
                <a:latin typeface="+mn-ea"/>
              </a:rPr>
              <a:t>DB</a:t>
            </a:r>
            <a:r>
              <a:rPr lang="ko-KR" altLang="en-US" sz="1300" dirty="0">
                <a:latin typeface="+mn-ea"/>
              </a:rPr>
              <a:t>화를 통해 편리한 데이터 수집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공공데이터포털 </a:t>
            </a:r>
            <a:r>
              <a:rPr lang="en-US" altLang="ko-KR" sz="1300" dirty="0">
                <a:latin typeface="+mn-ea"/>
              </a:rPr>
              <a:t>(Open API)</a:t>
            </a:r>
            <a:r>
              <a:rPr lang="ko-KR" altLang="en-US" sz="1300" dirty="0">
                <a:latin typeface="+mn-ea"/>
              </a:rPr>
              <a:t>를 통해 코드 참고 </a:t>
            </a:r>
            <a:endParaRPr lang="en-US" altLang="ko-KR" sz="1300" dirty="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883959" y="1461893"/>
            <a:ext cx="990739" cy="1166696"/>
            <a:chOff x="1232850" y="2433451"/>
            <a:chExt cx="827927" cy="95077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4" name="순서도: 처리 63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 smtClean="0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654616" y="2852657"/>
            <a:ext cx="1449427" cy="1069992"/>
            <a:chOff x="771431" y="3773909"/>
            <a:chExt cx="1553140" cy="1071311"/>
          </a:xfrm>
        </p:grpSpPr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7" name="순서도: 처리 66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smtClean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602758" y="4368607"/>
            <a:ext cx="1553140" cy="920112"/>
            <a:chOff x="795726" y="4965279"/>
            <a:chExt cx="1553140" cy="920112"/>
          </a:xfrm>
        </p:grpSpPr>
        <p:sp>
          <p:nvSpPr>
            <p:cNvPr id="69" name="원통형 53">
              <a:extLst>
                <a:ext uri="{FF2B5EF4-FFF2-40B4-BE49-F238E27FC236}">
                  <a16:creationId xmlns="" xmlns:a16="http://schemas.microsoft.com/office/drawing/2014/main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hlinkClick r:id="rId6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en-US" altLang="ko-KR" sz="2000" dirty="0" smtClean="0"/>
              <a:t>5</a:t>
            </a:r>
            <a:endParaRPr lang="ko-KR" alt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3689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31487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4788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업무 분담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97" y="1027089"/>
            <a:ext cx="8167346" cy="4404122"/>
          </a:xfrm>
          <a:prstGeom prst="rect">
            <a:avLst/>
          </a:prstGeom>
        </p:spPr>
      </p:pic>
      <p:sp>
        <p:nvSpPr>
          <p:cNvPr id="55" name="TextBox 5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601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359390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392397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졸업연구 수행일정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85530007-68FD-4B89-B869-446FCC17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08" y="970003"/>
            <a:ext cx="7885526" cy="458175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8C238F8B-2987-43F9-B376-5892674067BF}"/>
              </a:ext>
            </a:extLst>
          </p:cNvPr>
          <p:cNvGrpSpPr/>
          <p:nvPr/>
        </p:nvGrpSpPr>
        <p:grpSpPr>
          <a:xfrm>
            <a:off x="2442531" y="1577959"/>
            <a:ext cx="6381750" cy="3724274"/>
            <a:chOff x="2047859" y="2462084"/>
            <a:chExt cx="6362718" cy="3744081"/>
          </a:xfrm>
        </p:grpSpPr>
        <p:sp>
          <p:nvSpPr>
            <p:cNvPr id="55" name="화살표: 오른쪽 28">
              <a:extLst>
                <a:ext uri="{FF2B5EF4-FFF2-40B4-BE49-F238E27FC236}">
                  <a16:creationId xmlns="" xmlns:a16="http://schemas.microsoft.com/office/drawing/2014/main" id="{CD0C0203-46E4-4856-85CD-26E259B13FE7}"/>
                </a:ext>
              </a:extLst>
            </p:cNvPr>
            <p:cNvSpPr/>
            <p:nvPr/>
          </p:nvSpPr>
          <p:spPr>
            <a:xfrm>
              <a:off x="2047859" y="2462084"/>
              <a:ext cx="695341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화살표: 오른쪽 29">
              <a:extLst>
                <a:ext uri="{FF2B5EF4-FFF2-40B4-BE49-F238E27FC236}">
                  <a16:creationId xmlns="" xmlns:a16="http://schemas.microsoft.com/office/drawing/2014/main" id="{9C6FE746-A8E6-4464-9700-F9D01FCCF26C}"/>
                </a:ext>
              </a:extLst>
            </p:cNvPr>
            <p:cNvSpPr/>
            <p:nvPr/>
          </p:nvSpPr>
          <p:spPr>
            <a:xfrm>
              <a:off x="3162300" y="3481206"/>
              <a:ext cx="20097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화살표: 오른쪽 30">
              <a:extLst>
                <a:ext uri="{FF2B5EF4-FFF2-40B4-BE49-F238E27FC236}">
                  <a16:creationId xmlns="" xmlns:a16="http://schemas.microsoft.com/office/drawing/2014/main" id="{227AE5D3-61CA-482A-AE98-667B7F1A7797}"/>
                </a:ext>
              </a:extLst>
            </p:cNvPr>
            <p:cNvSpPr/>
            <p:nvPr/>
          </p:nvSpPr>
          <p:spPr>
            <a:xfrm>
              <a:off x="3552825" y="4015075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화살표: 오른쪽 31">
              <a:extLst>
                <a:ext uri="{FF2B5EF4-FFF2-40B4-BE49-F238E27FC236}">
                  <a16:creationId xmlns="" xmlns:a16="http://schemas.microsoft.com/office/drawing/2014/main" id="{B2A8BDCE-0BC7-4218-A26C-23BA9A0FD918}"/>
                </a:ext>
              </a:extLst>
            </p:cNvPr>
            <p:cNvSpPr/>
            <p:nvPr/>
          </p:nvSpPr>
          <p:spPr>
            <a:xfrm>
              <a:off x="2743200" y="2966610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화살표: 오른쪽 32">
              <a:extLst>
                <a:ext uri="{FF2B5EF4-FFF2-40B4-BE49-F238E27FC236}">
                  <a16:creationId xmlns="" xmlns:a16="http://schemas.microsoft.com/office/drawing/2014/main" id="{D8BC7876-0FD6-48DC-BDC2-3DE75F22B098}"/>
                </a:ext>
              </a:extLst>
            </p:cNvPr>
            <p:cNvSpPr/>
            <p:nvPr/>
          </p:nvSpPr>
          <p:spPr>
            <a:xfrm>
              <a:off x="4371959" y="4502490"/>
              <a:ext cx="800117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화살표: 오른쪽 33">
              <a:extLst>
                <a:ext uri="{FF2B5EF4-FFF2-40B4-BE49-F238E27FC236}">
                  <a16:creationId xmlns="" xmlns:a16="http://schemas.microsoft.com/office/drawing/2014/main" id="{7D4CB26F-B210-4690-812E-022B2270E793}"/>
                </a:ext>
              </a:extLst>
            </p:cNvPr>
            <p:cNvSpPr/>
            <p:nvPr/>
          </p:nvSpPr>
          <p:spPr>
            <a:xfrm>
              <a:off x="4767263" y="5036359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화살표: 오른쪽 34">
              <a:extLst>
                <a:ext uri="{FF2B5EF4-FFF2-40B4-BE49-F238E27FC236}">
                  <a16:creationId xmlns="" xmlns:a16="http://schemas.microsoft.com/office/drawing/2014/main" id="{7A846D1F-E92C-49A3-B6B5-6A0F79E7BC77}"/>
                </a:ext>
              </a:extLst>
            </p:cNvPr>
            <p:cNvSpPr/>
            <p:nvPr/>
          </p:nvSpPr>
          <p:spPr>
            <a:xfrm>
              <a:off x="5581650" y="5570228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화살표: 오른쪽 35">
              <a:extLst>
                <a:ext uri="{FF2B5EF4-FFF2-40B4-BE49-F238E27FC236}">
                  <a16:creationId xmlns="" xmlns:a16="http://schemas.microsoft.com/office/drawing/2014/main" id="{3BE7F404-5C50-44FF-843A-DCCD4946B8F5}"/>
                </a:ext>
              </a:extLst>
            </p:cNvPr>
            <p:cNvSpPr/>
            <p:nvPr/>
          </p:nvSpPr>
          <p:spPr>
            <a:xfrm>
              <a:off x="5981701" y="6040129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3" name="TextBox 62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17</a:t>
            </a:r>
            <a:endParaRPr lang="ko-KR" alt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575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4976" y="2070355"/>
            <a:ext cx="1606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n-ea"/>
              </a:rPr>
              <a:t>목    차</a:t>
            </a:r>
            <a:endParaRPr lang="en-US" altLang="ko-KR" sz="32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37129" y="788326"/>
            <a:ext cx="33738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ko-KR" altLang="en-US" dirty="0" smtClean="0">
                <a:latin typeface="+mj-ea"/>
                <a:ea typeface="+mj-ea"/>
              </a:rPr>
              <a:t>졸업 </a:t>
            </a:r>
            <a:r>
              <a:rPr lang="ko-KR" altLang="en-US" dirty="0">
                <a:latin typeface="+mj-ea"/>
                <a:ea typeface="+mj-ea"/>
              </a:rPr>
              <a:t>연구 개요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2. </a:t>
            </a:r>
            <a:r>
              <a:rPr lang="ko-KR" altLang="en-US" dirty="0" smtClean="0">
                <a:latin typeface="+mj-ea"/>
                <a:ea typeface="+mj-ea"/>
              </a:rPr>
              <a:t>관련 </a:t>
            </a:r>
            <a:r>
              <a:rPr lang="ko-KR" altLang="en-US" dirty="0">
                <a:latin typeface="+mj-ea"/>
                <a:ea typeface="+mj-ea"/>
              </a:rPr>
              <a:t>연구 및 사례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ko-KR" altLang="en-US" dirty="0" smtClean="0">
                <a:latin typeface="+mj-ea"/>
                <a:ea typeface="+mj-ea"/>
              </a:rPr>
              <a:t>시스템 </a:t>
            </a:r>
            <a:r>
              <a:rPr lang="ko-KR" altLang="en-US" dirty="0">
                <a:latin typeface="+mj-ea"/>
                <a:ea typeface="+mj-ea"/>
              </a:rPr>
              <a:t>수행 시나리오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4. </a:t>
            </a:r>
            <a:r>
              <a:rPr lang="ko-KR" altLang="en-US" dirty="0" smtClean="0">
                <a:latin typeface="+mj-ea"/>
                <a:ea typeface="+mj-ea"/>
              </a:rPr>
              <a:t>시스템 </a:t>
            </a:r>
            <a:r>
              <a:rPr lang="ko-KR" altLang="en-US" dirty="0">
                <a:latin typeface="+mj-ea"/>
                <a:ea typeface="+mj-ea"/>
              </a:rPr>
              <a:t>구성도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개발 환경 및 개발 방법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6. </a:t>
            </a:r>
            <a:r>
              <a:rPr lang="ko-KR" altLang="en-US" dirty="0">
                <a:latin typeface="+mj-ea"/>
                <a:ea typeface="+mj-ea"/>
              </a:rPr>
              <a:t>업무 분담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7. </a:t>
            </a:r>
            <a:r>
              <a:rPr lang="ko-KR" altLang="en-US" dirty="0">
                <a:latin typeface="+mj-ea"/>
                <a:ea typeface="+mj-ea"/>
              </a:rPr>
              <a:t>졸업연구 수행일정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8. </a:t>
            </a:r>
            <a:r>
              <a:rPr lang="ko-KR" altLang="en-US" dirty="0">
                <a:latin typeface="+mj-ea"/>
                <a:ea typeface="+mj-ea"/>
              </a:rPr>
              <a:t>필요기술 및 </a:t>
            </a:r>
            <a:r>
              <a:rPr lang="ko-KR" altLang="en-US" dirty="0" smtClean="0">
                <a:latin typeface="+mj-ea"/>
                <a:ea typeface="+mj-ea"/>
              </a:rPr>
              <a:t>참고문헌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9. Q&amp;A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2054" name="직선 연결선 2053"/>
          <p:cNvCxnSpPr/>
          <p:nvPr/>
        </p:nvCxnSpPr>
        <p:spPr>
          <a:xfrm>
            <a:off x="2593872" y="1233804"/>
            <a:ext cx="11350" cy="4183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402704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435711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참고문헌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8" name="TextBox 57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89278" y="702936"/>
            <a:ext cx="7561833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화성휴게소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박성준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커누스</a:t>
            </a:r>
            <a:r>
              <a:rPr lang="en-US" altLang="ko-KR" sz="1050" dirty="0">
                <a:latin typeface="+mn-ea"/>
              </a:rPr>
              <a:t>, ’</a:t>
            </a:r>
            <a:r>
              <a:rPr lang="ko-KR" altLang="en-US" sz="1050" dirty="0" err="1">
                <a:latin typeface="+mn-ea"/>
              </a:rPr>
              <a:t>왕의쉼터</a:t>
            </a:r>
            <a:r>
              <a:rPr lang="en-US" altLang="ko-KR" sz="1050" dirty="0">
                <a:latin typeface="+mn-ea"/>
              </a:rPr>
              <a:t>‘ </a:t>
            </a:r>
            <a:r>
              <a:rPr lang="ko-KR" altLang="en-US" sz="1050" dirty="0">
                <a:latin typeface="+mn-ea"/>
              </a:rPr>
              <a:t>화성휴게소 화장실에  스마트함 더하다</a:t>
            </a:r>
            <a:r>
              <a:rPr lang="en-US" altLang="ko-KR" sz="1050" dirty="0">
                <a:latin typeface="+mn-ea"/>
              </a:rPr>
              <a:t>.“, 2017.01.20, </a:t>
            </a:r>
          </a:p>
          <a:p>
            <a:pPr algn="just" fontAlgn="base"/>
            <a:r>
              <a:rPr lang="en-US" altLang="ko-KR" sz="1050" dirty="0">
                <a:latin typeface="+mn-ea"/>
                <a:hlinkClick r:id="rId5"/>
              </a:rPr>
              <a:t>http://</a:t>
            </a:r>
            <a:r>
              <a:rPr lang="en-US" altLang="ko-KR" sz="1050" dirty="0" smtClean="0">
                <a:latin typeface="+mn-ea"/>
                <a:hlinkClick r:id="rId5"/>
              </a:rPr>
              <a:t>www.ekn.kr/news/article.html?no=262895</a:t>
            </a:r>
            <a:endParaRPr lang="en-US" altLang="ko-KR" sz="1050" dirty="0" smtClean="0">
              <a:latin typeface="+mn-ea"/>
            </a:endParaRPr>
          </a:p>
          <a:p>
            <a:pPr algn="just" fontAlgn="base"/>
            <a:endParaRPr lang="en-US" altLang="ko-KR" sz="1050" dirty="0" smtClean="0">
              <a:latin typeface="+mn-ea"/>
            </a:endParaRPr>
          </a:p>
          <a:p>
            <a:pPr algn="just" fontAlgn="base"/>
            <a:r>
              <a:rPr lang="ko-KR" altLang="en-US" sz="1050" b="1" dirty="0"/>
              <a:t>스마트화장실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최영희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>
                <a:latin typeface="+mn-ea"/>
              </a:rPr>
              <a:t>화장실도 사물인터넷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IoT</a:t>
            </a:r>
            <a:r>
              <a:rPr lang="en-US" altLang="ko-KR" sz="1050" dirty="0">
                <a:latin typeface="+mn-ea"/>
              </a:rPr>
              <a:t>) </a:t>
            </a:r>
            <a:r>
              <a:rPr lang="ko-KR" altLang="en-US" sz="1050" dirty="0">
                <a:latin typeface="+mn-ea"/>
              </a:rPr>
              <a:t>시대</a:t>
            </a:r>
            <a:r>
              <a:rPr lang="en-US" altLang="ko-KR" sz="1050" dirty="0">
                <a:latin typeface="+mn-ea"/>
              </a:rPr>
              <a:t>“, 2016.07.25, </a:t>
            </a:r>
          </a:p>
          <a:p>
            <a:pPr algn="just" fontAlgn="base"/>
            <a:r>
              <a:rPr lang="ko-KR" altLang="en-US" sz="1050" dirty="0">
                <a:latin typeface="+mn-ea"/>
                <a:hlinkClick r:id="rId6"/>
              </a:rPr>
              <a:t>http://</a:t>
            </a:r>
            <a:r>
              <a:rPr lang="ko-KR" altLang="en-US" sz="1050" dirty="0" smtClean="0">
                <a:latin typeface="+mn-ea"/>
                <a:hlinkClick r:id="rId6"/>
              </a:rPr>
              <a:t>www.fnnews.com/news/201607250930052012</a:t>
            </a:r>
            <a:endParaRPr lang="en-US" altLang="ko-KR" sz="1050" dirty="0" smtClean="0">
              <a:latin typeface="+mn-ea"/>
            </a:endParaRPr>
          </a:p>
          <a:p>
            <a:pPr algn="just" fontAlgn="base"/>
            <a:endParaRPr lang="en-US" altLang="ko-KR" sz="1050" dirty="0" smtClean="0">
              <a:latin typeface="+mn-ea"/>
            </a:endParaRPr>
          </a:p>
          <a:p>
            <a:pPr algn="just" fontAlgn="base"/>
            <a:r>
              <a:rPr lang="en-US" altLang="ko-KR" sz="1050" b="1" dirty="0"/>
              <a:t>HW/SW </a:t>
            </a:r>
            <a:r>
              <a:rPr lang="ko-KR" altLang="en-US" sz="1050" b="1" dirty="0"/>
              <a:t>자료조사</a:t>
            </a:r>
          </a:p>
          <a:p>
            <a:pPr fontAlgn="base"/>
            <a:r>
              <a:rPr lang="ko-KR" altLang="en-US" sz="1050" dirty="0">
                <a:latin typeface="+mn-ea"/>
              </a:rPr>
              <a:t>디바이스마켓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아두이노</a:t>
            </a:r>
            <a:r>
              <a:rPr lang="ko-KR" altLang="en-US" sz="1050" dirty="0">
                <a:latin typeface="+mn-ea"/>
              </a:rPr>
              <a:t> 버튼 스위치 모듈 </a:t>
            </a:r>
            <a:r>
              <a:rPr lang="en-US" altLang="ko-KR" sz="1050" dirty="0">
                <a:latin typeface="+mn-ea"/>
              </a:rPr>
              <a:t>v1 (WHITE) [ELB060671]”</a:t>
            </a:r>
            <a:endParaRPr lang="en-US" altLang="ko-KR" sz="1050" dirty="0">
              <a:latin typeface="+mn-ea"/>
              <a:hlinkClick r:id="rId7"/>
            </a:endParaRPr>
          </a:p>
          <a:p>
            <a:pPr fontAlgn="base"/>
            <a:r>
              <a:rPr lang="en-US" altLang="ko-KR" sz="1050" u="sng" dirty="0">
                <a:latin typeface="+mn-ea"/>
                <a:hlinkClick r:id="rId7"/>
              </a:rPr>
              <a:t>http://www.devicemart.co.kr/1289319</a:t>
            </a:r>
            <a:endParaRPr lang="en-US" altLang="ko-KR" sz="1050" u="sng" dirty="0">
              <a:latin typeface="+mn-ea"/>
            </a:endParaRPr>
          </a:p>
          <a:p>
            <a:pPr fontAlgn="base"/>
            <a:r>
              <a:rPr lang="en-US" altLang="ko-KR" sz="1050" dirty="0" err="1">
                <a:latin typeface="+mn-ea"/>
              </a:rPr>
              <a:t>Makeshare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아두이노</a:t>
            </a:r>
            <a:r>
              <a:rPr lang="ko-KR" altLang="en-US" sz="1050" dirty="0">
                <a:latin typeface="+mn-ea"/>
              </a:rPr>
              <a:t> 초음파센서 </a:t>
            </a:r>
            <a:r>
              <a:rPr lang="en-US" altLang="ko-KR" sz="1050" dirty="0">
                <a:latin typeface="+mn-ea"/>
              </a:rPr>
              <a:t>HC-SR04 </a:t>
            </a:r>
            <a:r>
              <a:rPr lang="ko-KR" altLang="en-US" sz="1050" dirty="0">
                <a:latin typeface="+mn-ea"/>
              </a:rPr>
              <a:t>연결하기</a:t>
            </a:r>
            <a:r>
              <a:rPr lang="en-US" altLang="ko-KR" sz="1050" dirty="0">
                <a:latin typeface="+mn-ea"/>
              </a:rPr>
              <a:t>”,</a:t>
            </a:r>
            <a:endParaRPr lang="en-US" altLang="ko-KR" sz="1050" dirty="0">
              <a:latin typeface="+mn-ea"/>
              <a:hlinkClick r:id="rId8"/>
            </a:endParaRPr>
          </a:p>
          <a:p>
            <a:pPr fontAlgn="base"/>
            <a:r>
              <a:rPr lang="en-US" altLang="ko-KR" sz="1050" u="sng" dirty="0">
                <a:latin typeface="+mn-ea"/>
                <a:hlinkClick r:id="rId8"/>
              </a:rPr>
              <a:t>http://</a:t>
            </a:r>
            <a:r>
              <a:rPr lang="en-US" altLang="ko-KR" sz="1050" u="sng" dirty="0" smtClean="0">
                <a:latin typeface="+mn-ea"/>
                <a:hlinkClick r:id="rId8"/>
              </a:rPr>
              <a:t>makeshare.org/bbs/board.php?bo_table=arduinosensor&amp;wr_id=2</a:t>
            </a:r>
            <a:endParaRPr lang="en-US" altLang="ko-KR" sz="1050" u="sng" dirty="0" smtClean="0">
              <a:latin typeface="+mn-ea"/>
            </a:endParaRPr>
          </a:p>
          <a:p>
            <a:pPr fontAlgn="base"/>
            <a:endParaRPr lang="en-US" altLang="ko-KR" sz="1050" b="1" dirty="0" smtClean="0"/>
          </a:p>
          <a:p>
            <a:r>
              <a:rPr lang="ko-KR" altLang="en-US" sz="1050" b="1" dirty="0" smtClean="0"/>
              <a:t>IoT </a:t>
            </a:r>
            <a:r>
              <a:rPr lang="ko-KR" altLang="en-US" sz="1050" b="1" dirty="0"/>
              <a:t>관련 서적</a:t>
            </a:r>
          </a:p>
          <a:p>
            <a:r>
              <a:rPr lang="ko-KR" altLang="en-US" sz="1050" dirty="0"/>
              <a:t>허경용, 2016, 『사물인터넷을 품은 </a:t>
            </a:r>
            <a:r>
              <a:rPr lang="ko-KR" altLang="en-US" sz="1050" dirty="0" err="1"/>
              <a:t>아두이노</a:t>
            </a:r>
            <a:r>
              <a:rPr lang="ko-KR" altLang="en-US" sz="1050" dirty="0"/>
              <a:t>』, </a:t>
            </a:r>
            <a:r>
              <a:rPr lang="ko-KR" altLang="en-US" sz="1050" dirty="0" err="1" smtClean="0"/>
              <a:t>제이펍</a:t>
            </a:r>
            <a:endParaRPr lang="en-US" altLang="ko-KR" sz="1050" dirty="0" smtClean="0"/>
          </a:p>
          <a:p>
            <a:endParaRPr lang="ko-KR" altLang="en-US" sz="1050" dirty="0"/>
          </a:p>
          <a:p>
            <a:r>
              <a:rPr lang="ko-KR" altLang="en-US" sz="1050" b="1" dirty="0"/>
              <a:t>DB 관련 서적</a:t>
            </a:r>
          </a:p>
          <a:p>
            <a:r>
              <a:rPr lang="ko-KR" altLang="en-US" sz="1050" dirty="0"/>
              <a:t>홍의경, 2014, 『데이터베이스 배움터』, </a:t>
            </a:r>
            <a:r>
              <a:rPr lang="ko-KR" altLang="en-US" sz="1050" dirty="0" err="1" smtClean="0"/>
              <a:t>생능출판사</a:t>
            </a:r>
            <a:endParaRPr lang="en-US" altLang="ko-KR" sz="1050" dirty="0" smtClean="0"/>
          </a:p>
          <a:p>
            <a:endParaRPr lang="ko-KR" altLang="en-US" sz="1050" dirty="0"/>
          </a:p>
          <a:p>
            <a:r>
              <a:rPr lang="ko-KR" altLang="en-US" sz="1050" b="1" dirty="0"/>
              <a:t>APP 관련 서적</a:t>
            </a:r>
          </a:p>
          <a:p>
            <a:r>
              <a:rPr lang="ko-KR" altLang="en-US" sz="1050" dirty="0"/>
              <a:t>천인국, 2015, 『</a:t>
            </a:r>
            <a:r>
              <a:rPr lang="ko-KR" altLang="en-US" sz="1050" dirty="0" err="1"/>
              <a:t>안드로이드</a:t>
            </a:r>
            <a:r>
              <a:rPr lang="ko-KR" altLang="en-US" sz="1050" dirty="0"/>
              <a:t> 프로그래밍』, </a:t>
            </a:r>
            <a:r>
              <a:rPr lang="ko-KR" altLang="en-US" sz="1050" dirty="0" err="1"/>
              <a:t>생능출판사</a:t>
            </a:r>
            <a:endParaRPr lang="ko-KR" altLang="en-US" sz="1050" dirty="0"/>
          </a:p>
          <a:p>
            <a:r>
              <a:rPr lang="ko-KR" altLang="en-US" sz="1050" dirty="0"/>
              <a:t>황희정, 2014, 『프로젝트로 배우는 자바 웹 프로그래밍』, </a:t>
            </a:r>
            <a:r>
              <a:rPr lang="ko-KR" altLang="en-US" sz="1050" dirty="0" err="1" smtClean="0"/>
              <a:t>한빛아카데미</a:t>
            </a:r>
            <a:endParaRPr lang="en-US" altLang="ko-KR" sz="1050" dirty="0" smtClean="0"/>
          </a:p>
          <a:p>
            <a:endParaRPr lang="ko-KR" altLang="en-US" sz="1050" b="1" dirty="0"/>
          </a:p>
          <a:p>
            <a:r>
              <a:rPr lang="ko-KR" altLang="en-US" sz="1050" b="1" dirty="0"/>
              <a:t>IoT 참고 논문</a:t>
            </a:r>
          </a:p>
          <a:p>
            <a:r>
              <a:rPr lang="ko-KR" altLang="en-US" sz="1050" dirty="0"/>
              <a:t>윤상현 외 5명, “안전성과 </a:t>
            </a:r>
            <a:r>
              <a:rPr lang="ko-KR" altLang="en-US" sz="1050" dirty="0" err="1"/>
              <a:t>청결성을</a:t>
            </a:r>
            <a:r>
              <a:rPr lang="ko-KR" altLang="en-US" sz="1050" dirty="0"/>
              <a:t> 높인 IoT 기반 스마트 화장실 구축 방법", 『동계학술발표회』, </a:t>
            </a:r>
            <a:r>
              <a:rPr lang="ko-KR" altLang="en-US" sz="1050" dirty="0" smtClean="0"/>
              <a:t>229-231</a:t>
            </a:r>
            <a:endParaRPr lang="en-US" altLang="ko-KR" sz="1050" dirty="0" smtClean="0"/>
          </a:p>
          <a:p>
            <a:endParaRPr lang="ko-KR" altLang="en-US" sz="1050" dirty="0"/>
          </a:p>
          <a:p>
            <a:r>
              <a:rPr lang="ko-KR" altLang="en-US" sz="1050" b="1" dirty="0"/>
              <a:t>개발환경 제품링크</a:t>
            </a:r>
          </a:p>
          <a:p>
            <a:r>
              <a:rPr lang="ko-KR" altLang="en-US" sz="1050" dirty="0"/>
              <a:t>http://www.devicemart.co.kr/1326867 - 오렌지보드</a:t>
            </a:r>
          </a:p>
          <a:p>
            <a:r>
              <a:rPr lang="ko-KR" altLang="en-US" sz="1050" dirty="0"/>
              <a:t>http://www.devicemart.co.kr/1111748 - PIR 센서</a:t>
            </a:r>
          </a:p>
          <a:p>
            <a:r>
              <a:rPr lang="ko-KR" altLang="en-US" sz="1050" dirty="0"/>
              <a:t>https://www.devicemart.co.kr/1311755 - 출력 LCD</a:t>
            </a:r>
          </a:p>
          <a:p>
            <a:r>
              <a:rPr lang="ko-KR" altLang="en-US" sz="1050" dirty="0"/>
              <a:t>http://www.devicemart.co.kr/1312322 - LED </a:t>
            </a:r>
            <a:r>
              <a:rPr lang="ko-KR" altLang="en-US" sz="1050" dirty="0" err="1"/>
              <a:t>택트스위치</a:t>
            </a:r>
            <a:endParaRPr lang="ko-KR" altLang="en-US" sz="1050" dirty="0"/>
          </a:p>
          <a:p>
            <a:r>
              <a:rPr lang="ko-KR" altLang="en-US" sz="1050" dirty="0"/>
              <a:t>http://storefarm.naver.com/camel/products/365831311?NaPm=ct%3Djbx6s53k%7Cci%3Db65e265b82b53603672041a1f3f8e6c0670c3d9f%7Ctr%3Dsls%7Csn%3D161875%7Chk%3D781393c945cf15c123c638a20a247f7d1d269f9c - DID모니터</a:t>
            </a:r>
          </a:p>
        </p:txBody>
      </p:sp>
    </p:spTree>
    <p:extLst>
      <p:ext uri="{BB962C8B-B14F-4D97-AF65-F5344CB8AC3E}">
        <p14:creationId xmlns:p14="http://schemas.microsoft.com/office/powerpoint/2010/main" val="13282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44669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47970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E9EBEB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887" y="8892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Q &amp; A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19</a:t>
            </a:r>
            <a:endParaRPr lang="ko-KR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897146" y="883868"/>
            <a:ext cx="2978018" cy="453174"/>
            <a:chOff x="4051886" y="900988"/>
            <a:chExt cx="3105517" cy="574129"/>
          </a:xfrm>
        </p:grpSpPr>
        <p:sp>
          <p:nvSpPr>
            <p:cNvPr id="61" name="직사각형 60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66027" y="900988"/>
              <a:ext cx="2591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1. </a:t>
              </a:r>
              <a:r>
                <a:rPr lang="ko-KR" altLang="en-US" sz="1400" dirty="0">
                  <a:solidFill>
                    <a:schemeClr val="bg1"/>
                  </a:solidFill>
                </a:rPr>
                <a:t>졸업 연구 개요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29721" y="875678"/>
            <a:ext cx="2850330" cy="456641"/>
            <a:chOff x="4051886" y="896595"/>
            <a:chExt cx="2972362" cy="578522"/>
          </a:xfrm>
        </p:grpSpPr>
        <p:sp>
          <p:nvSpPr>
            <p:cNvPr id="64" name="직사각형 63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32872" y="896595"/>
              <a:ext cx="2591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관련 연구 및 사례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409690" y="876004"/>
            <a:ext cx="2775653" cy="458502"/>
            <a:chOff x="4051886" y="894238"/>
            <a:chExt cx="2894487" cy="580879"/>
          </a:xfrm>
        </p:grpSpPr>
        <p:sp>
          <p:nvSpPr>
            <p:cNvPr id="67" name="직사각형 66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10813" y="894238"/>
              <a:ext cx="2635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3.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시스템 수행 시나리오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99759" y="3057498"/>
            <a:ext cx="3115416" cy="451532"/>
            <a:chOff x="4051886" y="903068"/>
            <a:chExt cx="3248797" cy="572049"/>
          </a:xfrm>
        </p:grpSpPr>
        <p:sp>
          <p:nvSpPr>
            <p:cNvPr id="70" name="직사각형 69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65123" y="903068"/>
              <a:ext cx="2635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4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시스템 구성도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21545" y="3074208"/>
            <a:ext cx="2720040" cy="426776"/>
            <a:chOff x="4051886" y="934431"/>
            <a:chExt cx="2836493" cy="540686"/>
          </a:xfrm>
        </p:grpSpPr>
        <p:sp>
          <p:nvSpPr>
            <p:cNvPr id="73" name="직사각형 72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92305" y="934431"/>
              <a:ext cx="2496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개발 환경 및 개발 방법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직사각형 74">
            <a:hlinkClick r:id="rId4" action="ppaction://hlinksldjump"/>
          </p:cNvPr>
          <p:cNvSpPr/>
          <p:nvPr/>
        </p:nvSpPr>
        <p:spPr>
          <a:xfrm>
            <a:off x="878634" y="5165706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1280186" y="5031915"/>
            <a:ext cx="248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7. </a:t>
            </a:r>
            <a:r>
              <a:rPr lang="ko-KR" altLang="en-US" sz="1400" dirty="0" smtClean="0">
                <a:solidFill>
                  <a:schemeClr val="bg1"/>
                </a:solidFill>
              </a:rPr>
              <a:t>졸업연구 수행일정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hlinkClick r:id="rId5" action="ppaction://hlinksldjump"/>
          </p:cNvPr>
          <p:cNvSpPr/>
          <p:nvPr/>
        </p:nvSpPr>
        <p:spPr>
          <a:xfrm>
            <a:off x="3608067" y="5172394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8" name="TextBox 77"/>
          <p:cNvSpPr txBox="1"/>
          <p:nvPr/>
        </p:nvSpPr>
        <p:spPr>
          <a:xfrm>
            <a:off x="3902293" y="5059523"/>
            <a:ext cx="248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8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필요기술 및 참고문헌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1417720" y="1809146"/>
            <a:ext cx="1489375" cy="945099"/>
            <a:chOff x="821184" y="996293"/>
            <a:chExt cx="1553140" cy="1197353"/>
          </a:xfrm>
        </p:grpSpPr>
        <p:sp>
          <p:nvSpPr>
            <p:cNvPr id="80" name="순서도: 처리 79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821184" y="996293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배경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순서도: 처리 80">
              <a:hlinkClick r:id="rId7" action="ppaction://hlinksldjump"/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821184" y="1435892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목표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순서도: 처리 81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821184" y="1875491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효과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3" name="그림 8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5608" y="1450611"/>
            <a:ext cx="2635293" cy="1554548"/>
          </a:xfrm>
          <a:prstGeom prst="rect">
            <a:avLst/>
          </a:prstGeom>
        </p:spPr>
      </p:pic>
      <p:pic>
        <p:nvPicPr>
          <p:cNvPr id="84" name="그림 8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95" y="1451961"/>
            <a:ext cx="2607059" cy="1546001"/>
          </a:xfrm>
          <a:prstGeom prst="rect">
            <a:avLst/>
          </a:prstGeom>
        </p:spPr>
      </p:pic>
      <p:pic>
        <p:nvPicPr>
          <p:cNvPr id="85" name="그림 84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50" y="3660058"/>
            <a:ext cx="2293128" cy="1348186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749296" y="3897758"/>
            <a:ext cx="2453519" cy="1089523"/>
            <a:chOff x="3369764" y="3158654"/>
            <a:chExt cx="2558562" cy="1380325"/>
          </a:xfrm>
        </p:grpSpPr>
        <p:pic>
          <p:nvPicPr>
            <p:cNvPr id="87" name="그림 86">
              <a:hlinkClick r:id="rId15" action="ppaction://hlinksldjump"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492" y="3288091"/>
              <a:ext cx="1518834" cy="1127382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3" b="4664"/>
            <a:stretch/>
          </p:blipFill>
          <p:spPr>
            <a:xfrm>
              <a:off x="3369764" y="3877370"/>
              <a:ext cx="1164691" cy="66160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053" y="3158654"/>
              <a:ext cx="1003439" cy="664881"/>
            </a:xfrm>
            <a:prstGeom prst="rect">
              <a:avLst/>
            </a:prstGeom>
          </p:spPr>
        </p:pic>
      </p:grpSp>
      <p:sp>
        <p:nvSpPr>
          <p:cNvPr id="90" name="직사각형 89">
            <a:hlinkClick r:id="rId19" action="ppaction://hlinksldjump"/>
          </p:cNvPr>
          <p:cNvSpPr/>
          <p:nvPr/>
        </p:nvSpPr>
        <p:spPr>
          <a:xfrm>
            <a:off x="6349957" y="3179338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TextBox 90"/>
          <p:cNvSpPr txBox="1"/>
          <p:nvPr/>
        </p:nvSpPr>
        <p:spPr>
          <a:xfrm>
            <a:off x="7099814" y="3039176"/>
            <a:ext cx="25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6. </a:t>
            </a:r>
            <a:r>
              <a:rPr lang="ko-KR" altLang="en-US" sz="1400" dirty="0" smtClean="0">
                <a:solidFill>
                  <a:schemeClr val="bg1"/>
                </a:solidFill>
              </a:rPr>
              <a:t>업무분담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0ACBCB4-2D2B-4530-AE7D-10E74D949449}"/>
              </a:ext>
            </a:extLst>
          </p:cNvPr>
          <p:cNvSpPr txBox="1"/>
          <p:nvPr/>
        </p:nvSpPr>
        <p:spPr>
          <a:xfrm>
            <a:off x="3091216" y="3123285"/>
            <a:ext cx="3148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86686DC-CA61-4B5D-BE58-FC1737641F3C}"/>
              </a:ext>
            </a:extLst>
          </p:cNvPr>
          <p:cNvSpPr txBox="1"/>
          <p:nvPr/>
        </p:nvSpPr>
        <p:spPr>
          <a:xfrm>
            <a:off x="2470855" y="2508858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이상으로 발표를 마칩니다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6" y="161605"/>
            <a:ext cx="278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졸업 </a:t>
            </a:r>
            <a:r>
              <a:rPr lang="ko-KR" altLang="en-US" sz="2400" dirty="0"/>
              <a:t>연구 개요 </a:t>
            </a:r>
            <a:r>
              <a:rPr lang="en-US" altLang="ko-KR" sz="2400" dirty="0"/>
              <a:t>(1/3)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배경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733EB6-FDEA-4EA5-A930-441B406AFBA1}"/>
              </a:ext>
            </a:extLst>
          </p:cNvPr>
          <p:cNvSpPr txBox="1"/>
          <p:nvPr/>
        </p:nvSpPr>
        <p:spPr>
          <a:xfrm>
            <a:off x="1394079" y="1753030"/>
            <a:ext cx="7749921" cy="32316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화장실 이용 시 노약자</a:t>
            </a:r>
            <a:r>
              <a:rPr lang="en-US" altLang="ko-KR" dirty="0"/>
              <a:t>, </a:t>
            </a:r>
            <a:r>
              <a:rPr lang="ko-KR" altLang="en-US" dirty="0"/>
              <a:t>어린이 등 </a:t>
            </a:r>
            <a:r>
              <a:rPr lang="ko-KR" altLang="en-US" dirty="0">
                <a:solidFill>
                  <a:srgbClr val="FF0000"/>
                </a:solidFill>
              </a:rPr>
              <a:t>문 잠금 </a:t>
            </a:r>
            <a:r>
              <a:rPr lang="ko-KR" altLang="en-US" dirty="0" smtClean="0">
                <a:solidFill>
                  <a:srgbClr val="FF0000"/>
                </a:solidFill>
              </a:rPr>
              <a:t>어려움</a:t>
            </a:r>
            <a:endParaRPr lang="ko-KR" altLang="en-US" dirty="0">
              <a:solidFill>
                <a:srgbClr val="FF0000"/>
              </a:solidFill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시설 고장 </a:t>
            </a:r>
            <a:r>
              <a:rPr lang="ko-KR" altLang="en-US" dirty="0"/>
              <a:t>시 </a:t>
            </a:r>
            <a:r>
              <a:rPr lang="ko-KR" altLang="en-US" dirty="0">
                <a:solidFill>
                  <a:srgbClr val="FF0000"/>
                </a:solidFill>
              </a:rPr>
              <a:t>빠른 수리 불가 </a:t>
            </a:r>
            <a:r>
              <a:rPr lang="ko-KR" altLang="en-US" dirty="0"/>
              <a:t>→</a:t>
            </a:r>
            <a:r>
              <a:rPr lang="en-US" altLang="ko-KR" dirty="0"/>
              <a:t>  </a:t>
            </a:r>
            <a:r>
              <a:rPr lang="ko-KR" altLang="en-US" dirty="0"/>
              <a:t>불편함을 모두 </a:t>
            </a:r>
            <a:r>
              <a:rPr lang="ko-KR" altLang="en-US" dirty="0">
                <a:solidFill>
                  <a:srgbClr val="FF0000"/>
                </a:solidFill>
              </a:rPr>
              <a:t>사용자가 부담</a:t>
            </a:r>
            <a:endParaRPr lang="en-US" altLang="ko-KR" dirty="0">
              <a:solidFill>
                <a:srgbClr val="FF0000"/>
              </a:solidFill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사용률 </a:t>
            </a:r>
            <a:r>
              <a:rPr lang="ko-KR" altLang="en-US" dirty="0">
                <a:solidFill>
                  <a:srgbClr val="FF0000"/>
                </a:solidFill>
              </a:rPr>
              <a:t>조회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거리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리뷰</a:t>
            </a:r>
            <a:r>
              <a:rPr lang="ko-KR" altLang="en-US" dirty="0"/>
              <a:t> 등 모든 기능 갖춘 시스템 부재</a:t>
            </a:r>
            <a:endParaRPr lang="en-US" altLang="ko-KR" dirty="0"/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화장실 </a:t>
            </a:r>
            <a:r>
              <a:rPr lang="ko-KR" altLang="en-US" dirty="0">
                <a:solidFill>
                  <a:srgbClr val="FF0000"/>
                </a:solidFill>
              </a:rPr>
              <a:t>안전사고 파악 </a:t>
            </a:r>
            <a:r>
              <a:rPr lang="ko-KR" altLang="en-US" dirty="0"/>
              <a:t>방법 부족 </a:t>
            </a:r>
            <a:endParaRPr lang="en-US" altLang="ko-KR" dirty="0"/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휴게소 내 스마트 화장실 증가 → 스마트 화장실 </a:t>
            </a:r>
            <a:r>
              <a:rPr lang="ko-KR" altLang="en-US" dirty="0">
                <a:solidFill>
                  <a:srgbClr val="FF0000"/>
                </a:solidFill>
              </a:rPr>
              <a:t>통합 관리 시스템  부재</a:t>
            </a:r>
          </a:p>
          <a:p>
            <a:pPr marL="257168" indent="-25716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01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8339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6" y="161605"/>
            <a:ext cx="278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졸업 </a:t>
            </a:r>
            <a:r>
              <a:rPr lang="ko-KR" altLang="en-US" sz="2400" dirty="0"/>
              <a:t>연구 개요 </a:t>
            </a:r>
            <a:r>
              <a:rPr lang="en-US" altLang="ko-KR" sz="2400" dirty="0" smtClean="0"/>
              <a:t>(2/3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</a:t>
            </a:r>
            <a:r>
              <a:rPr lang="ko-KR" altLang="en-US" sz="1350" dirty="0" smtClean="0">
                <a:solidFill>
                  <a:schemeClr val="tx1"/>
                </a:solidFill>
              </a:rPr>
              <a:t>목표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14453" y="4192389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14453" y="2778037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14453" y="1364138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3075201" y="1354790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센서를 </a:t>
            </a:r>
            <a:r>
              <a:rPr lang="ko-KR" altLang="en-US" sz="1300" dirty="0">
                <a:latin typeface="+mn-ea"/>
              </a:rPr>
              <a:t>통한 인체 감지에 따른 결과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사람의 유무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시간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위치 등</a:t>
            </a:r>
            <a:r>
              <a:rPr lang="en-US" altLang="ko-KR" sz="1300" dirty="0" smtClean="0">
                <a:latin typeface="+mn-ea"/>
              </a:rPr>
              <a:t>) </a:t>
            </a:r>
            <a:r>
              <a:rPr lang="ko-KR" altLang="en-US" sz="1300" dirty="0" smtClean="0">
                <a:latin typeface="+mn-ea"/>
              </a:rPr>
              <a:t>통신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모듈</a:t>
            </a:r>
            <a:r>
              <a:rPr lang="en-US" altLang="ko-KR" sz="1300" dirty="0" smtClean="0">
                <a:latin typeface="+mn-ea"/>
              </a:rPr>
              <a:t>(App, Sensor , LCD, </a:t>
            </a:r>
            <a:r>
              <a:rPr lang="ko-KR" altLang="en-US" sz="1300" dirty="0" smtClean="0">
                <a:latin typeface="+mn-ea"/>
              </a:rPr>
              <a:t>버튼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간 통신으로 기기 작동 및 출력 제어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모듈 </a:t>
            </a:r>
            <a:r>
              <a:rPr lang="ko-KR" altLang="en-US" sz="1300" dirty="0">
                <a:latin typeface="+mn-ea"/>
              </a:rPr>
              <a:t>간 </a:t>
            </a:r>
            <a:r>
              <a:rPr lang="ko-KR" altLang="en-US" sz="1300" dirty="0" smtClean="0">
                <a:latin typeface="+mn-ea"/>
              </a:rPr>
              <a:t>무선 </a:t>
            </a:r>
            <a:r>
              <a:rPr lang="ko-KR" altLang="en-US" sz="1300" dirty="0">
                <a:latin typeface="+mn-ea"/>
              </a:rPr>
              <a:t>통신 </a:t>
            </a:r>
            <a:r>
              <a:rPr lang="ko-KR" altLang="en-US" sz="1300" dirty="0" smtClean="0">
                <a:latin typeface="+mn-ea"/>
              </a:rPr>
              <a:t>구현</a:t>
            </a:r>
            <a:endParaRPr lang="en-US" altLang="ko-KR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3075200" y="2934111"/>
            <a:ext cx="46174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센서 </a:t>
            </a:r>
            <a:r>
              <a:rPr lang="ko-KR" altLang="en-US" sz="1300" dirty="0">
                <a:latin typeface="+mn-ea"/>
              </a:rPr>
              <a:t>출력 결과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요청과 신호 </a:t>
            </a:r>
            <a:r>
              <a:rPr lang="ko-KR" altLang="en-US" sz="1300" dirty="0" smtClean="0">
                <a:latin typeface="+mn-ea"/>
              </a:rPr>
              <a:t>확인</a:t>
            </a:r>
            <a:endParaRPr lang="en-US" altLang="ko-KR" sz="13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한눈에 보기 쉬운 </a:t>
            </a:r>
            <a:r>
              <a:rPr lang="en-US" altLang="ko-KR" sz="1300" dirty="0" smtClean="0">
                <a:latin typeface="+mn-ea"/>
              </a:rPr>
              <a:t>UI </a:t>
            </a:r>
            <a:r>
              <a:rPr lang="ko-KR" altLang="en-US" sz="1300" dirty="0" smtClean="0">
                <a:latin typeface="+mn-ea"/>
              </a:rPr>
              <a:t>구현</a:t>
            </a:r>
            <a:endParaRPr lang="en-US" altLang="ko-KR" sz="1300" dirty="0" smtClean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3075200" y="4218100"/>
            <a:ext cx="3943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수신 데이터를 저장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DB</a:t>
            </a:r>
            <a:r>
              <a:rPr lang="ko-KR" altLang="en-US" sz="1300" dirty="0" smtClean="0">
                <a:latin typeface="+mn-ea"/>
              </a:rPr>
              <a:t> </a:t>
            </a:r>
            <a:r>
              <a:rPr lang="ko-KR" altLang="en-US" sz="1300" dirty="0">
                <a:latin typeface="+mn-ea"/>
              </a:rPr>
              <a:t>정보 추가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수정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 smtClean="0">
                <a:latin typeface="+mn-ea"/>
              </a:rPr>
              <a:t>삭제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모듈간의 </a:t>
            </a:r>
            <a:r>
              <a:rPr lang="ko-KR" altLang="en-US" sz="1300" dirty="0">
                <a:latin typeface="+mn-ea"/>
              </a:rPr>
              <a:t>원활한 통신</a:t>
            </a:r>
            <a:endParaRPr lang="en-US" altLang="ko-KR" sz="13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943795" y="1540799"/>
            <a:ext cx="990739" cy="1166696"/>
            <a:chOff x="1232850" y="2433451"/>
            <a:chExt cx="827927" cy="950776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0" name="순서도: 처리 59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 smtClean="0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714452" y="2931563"/>
            <a:ext cx="1449427" cy="1069992"/>
            <a:chOff x="771431" y="3773909"/>
            <a:chExt cx="1553140" cy="1071311"/>
          </a:xfrm>
        </p:grpSpPr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3" name="순서도: 처리 62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smtClean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662594" y="4447513"/>
            <a:ext cx="1553140" cy="920112"/>
            <a:chOff x="795726" y="4965279"/>
            <a:chExt cx="1553140" cy="920112"/>
          </a:xfrm>
        </p:grpSpPr>
        <p:sp>
          <p:nvSpPr>
            <p:cNvPr id="65" name="원통형 53">
              <a:extLst>
                <a:ext uri="{FF2B5EF4-FFF2-40B4-BE49-F238E27FC236}">
                  <a16:creationId xmlns="" xmlns:a16="http://schemas.microsoft.com/office/drawing/2014/main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6" name="순서도: 처리 65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>
            <a:hlinkClick r:id="rId6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02</a:t>
            </a:r>
            <a:endParaRPr lang="ko-KR" alt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7610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6" y="161605"/>
            <a:ext cx="278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졸업 </a:t>
            </a:r>
            <a:r>
              <a:rPr lang="ko-KR" altLang="en-US" sz="2400" dirty="0"/>
              <a:t>연구 개요 </a:t>
            </a:r>
            <a:r>
              <a:rPr lang="en-US" altLang="ko-KR" sz="2400" dirty="0" smtClean="0"/>
              <a:t>(3/3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</a:t>
            </a:r>
            <a:r>
              <a:rPr lang="ko-KR" altLang="en-US" sz="1350" dirty="0" smtClean="0">
                <a:solidFill>
                  <a:schemeClr val="tx1"/>
                </a:solidFill>
              </a:rPr>
              <a:t>효과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1518302" y="1491652"/>
            <a:ext cx="7315150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수동으로 </a:t>
            </a:r>
            <a:r>
              <a:rPr lang="ko-KR" altLang="en-US" sz="1600" dirty="0"/>
              <a:t>해야 했던 확인 작업들을 </a:t>
            </a:r>
            <a:r>
              <a:rPr lang="ko-KR" altLang="en-US" sz="2000" dirty="0" smtClean="0">
                <a:solidFill>
                  <a:srgbClr val="FF0000"/>
                </a:solidFill>
              </a:rPr>
              <a:t>자동화 </a:t>
            </a:r>
            <a:r>
              <a:rPr lang="ko-KR" altLang="en-US" dirty="0"/>
              <a:t>→ 모든 사용자의 사용 </a:t>
            </a:r>
            <a:r>
              <a:rPr lang="ko-KR" altLang="en-US" dirty="0" smtClean="0"/>
              <a:t>편리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건의를 통한 시설 현황 파악 </a:t>
            </a:r>
            <a:r>
              <a:rPr lang="ko-KR" altLang="en-US" dirty="0"/>
              <a:t>→ 빠른 수리 가능, 사용자 불편 해소</a:t>
            </a: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사용률 </a:t>
            </a:r>
            <a:r>
              <a:rPr lang="ko-KR" altLang="en-US" sz="2000" dirty="0">
                <a:solidFill>
                  <a:srgbClr val="FF0000"/>
                </a:solidFill>
              </a:rPr>
              <a:t>조회</a:t>
            </a:r>
            <a:r>
              <a:rPr lang="ko-KR" altLang="en-US" sz="1600" dirty="0"/>
              <a:t>가 </a:t>
            </a:r>
            <a:r>
              <a:rPr lang="ko-KR" altLang="en-US" sz="1600" dirty="0" smtClean="0"/>
              <a:t>가능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→ </a:t>
            </a:r>
            <a:r>
              <a:rPr lang="ko-KR" altLang="en-US" sz="2000" dirty="0">
                <a:solidFill>
                  <a:srgbClr val="FF0000"/>
                </a:solidFill>
              </a:rPr>
              <a:t>신속한</a:t>
            </a:r>
            <a:r>
              <a:rPr lang="ko-KR" altLang="en-US" sz="1600" dirty="0"/>
              <a:t> 화장실 사용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감지 간에 따른 </a:t>
            </a:r>
            <a:r>
              <a:rPr lang="ko-KR" altLang="en-US" sz="2000" dirty="0">
                <a:solidFill>
                  <a:srgbClr val="FF0000"/>
                </a:solidFill>
              </a:rPr>
              <a:t>경고 신호 </a:t>
            </a:r>
            <a:r>
              <a:rPr lang="ko-KR" altLang="en-US" sz="1600" dirty="0"/>
              <a:t>출력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→</a:t>
            </a:r>
            <a:r>
              <a:rPr lang="en-US" altLang="ko-KR" dirty="0"/>
              <a:t>  </a:t>
            </a:r>
            <a:r>
              <a:rPr lang="ko-KR" altLang="en-US" sz="1600" dirty="0"/>
              <a:t>안전사고</a:t>
            </a:r>
            <a:r>
              <a:rPr lang="ko-KR" altLang="en-US" sz="2000" dirty="0">
                <a:solidFill>
                  <a:srgbClr val="FF0000"/>
                </a:solidFill>
              </a:rPr>
              <a:t> 예방 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GPS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위치를 제공하여 사용자에게 다양한 </a:t>
            </a:r>
            <a:r>
              <a:rPr lang="ko-KR" altLang="en-US" sz="2000" dirty="0">
                <a:solidFill>
                  <a:srgbClr val="FF0000"/>
                </a:solidFill>
              </a:rPr>
              <a:t>선택지</a:t>
            </a:r>
            <a:r>
              <a:rPr lang="ko-KR" altLang="en-US" sz="1600" dirty="0"/>
              <a:t> 제공</a:t>
            </a:r>
            <a:endParaRPr lang="en-US" altLang="ko-KR" sz="1600" dirty="0"/>
          </a:p>
        </p:txBody>
      </p:sp>
      <p:sp>
        <p:nvSpPr>
          <p:cNvPr id="68" name="TextBox 67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03</a:t>
            </a:r>
            <a:endParaRPr lang="ko-KR" alt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2424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3549" y="93051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926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22787" y="135360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각 삼각형 19"/>
          <p:cNvSpPr/>
          <p:nvPr/>
        </p:nvSpPr>
        <p:spPr>
          <a:xfrm rot="5400000">
            <a:off x="689251" y="16836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109" y="134920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/>
              <a:t>(1/4)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2E7ABA7-1920-4AD7-95ED-84DD18401FAE}"/>
              </a:ext>
            </a:extLst>
          </p:cNvPr>
          <p:cNvSpPr txBox="1"/>
          <p:nvPr/>
        </p:nvSpPr>
        <p:spPr>
          <a:xfrm>
            <a:off x="4712587" y="2247481"/>
            <a:ext cx="42675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삼성 스마트 화장실 어플</a:t>
            </a:r>
            <a:endParaRPr lang="en-US" altLang="ko-KR" sz="16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사용처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삼성 본사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화장실 빈칸 정보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층별 사용률 조회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회사 건물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내의 병목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현상 방지</a:t>
            </a: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</a:rPr>
              <a:t>: ‘</a:t>
            </a:r>
            <a:r>
              <a:rPr lang="ko-KR" altLang="en-US" sz="1400" kern="0" dirty="0">
                <a:solidFill>
                  <a:srgbClr val="000000"/>
                </a:solidFill>
              </a:rPr>
              <a:t>도어 센서</a:t>
            </a:r>
            <a:r>
              <a:rPr lang="en-US" altLang="ko-KR" sz="1400" kern="0" dirty="0">
                <a:solidFill>
                  <a:srgbClr val="000000"/>
                </a:solidFill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</a:rPr>
              <a:t>로 문 잠금 인식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‘</a:t>
            </a:r>
            <a:r>
              <a:rPr lang="ko-KR" altLang="en-US" sz="1400" kern="0" dirty="0">
                <a:solidFill>
                  <a:srgbClr val="000000"/>
                </a:solidFill>
              </a:rPr>
              <a:t>허브</a:t>
            </a:r>
            <a:r>
              <a:rPr lang="en-US" altLang="ko-KR" sz="1400" kern="0" dirty="0">
                <a:solidFill>
                  <a:srgbClr val="000000"/>
                </a:solidFill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</a:rPr>
              <a:t>로 센서 데이터 수집 후 메인 서버로 전달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55" name="_x499918624" descr="EMB0000368471a4">
            <a:extLst>
              <a:ext uri="{FF2B5EF4-FFF2-40B4-BE49-F238E27FC236}">
                <a16:creationId xmlns="" xmlns:a16="http://schemas.microsoft.com/office/drawing/2014/main" id="{2C9323C0-F8B8-4A4C-8F6D-19F406EE8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r="7994"/>
          <a:stretch/>
        </p:blipFill>
        <p:spPr bwMode="auto">
          <a:xfrm>
            <a:off x="974318" y="2083471"/>
            <a:ext cx="3446468" cy="273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F6506D0-8EF2-4A36-9F71-6DDB776687C9}"/>
              </a:ext>
            </a:extLst>
          </p:cNvPr>
          <p:cNvSpPr txBox="1"/>
          <p:nvPr/>
        </p:nvSpPr>
        <p:spPr>
          <a:xfrm>
            <a:off x="1122017" y="1340689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건물 내 화장실 사용률 조회 어플</a:t>
            </a:r>
            <a:endParaRPr lang="en-US" altLang="ko-KR" b="1" dirty="0"/>
          </a:p>
        </p:txBody>
      </p:sp>
      <p:sp>
        <p:nvSpPr>
          <p:cNvPr id="59" name="TextBox 58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</a:t>
            </a:r>
            <a:endParaRPr lang="ko-KR" alt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6093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3549" y="93051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926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22787" y="135360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각 삼각형 19"/>
          <p:cNvSpPr/>
          <p:nvPr/>
        </p:nvSpPr>
        <p:spPr>
          <a:xfrm rot="5400000">
            <a:off x="689251" y="16836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109" y="134920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 smtClean="0"/>
              <a:t>(2/4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24857489-5A16-4622-857F-E5699027B766}"/>
              </a:ext>
            </a:extLst>
          </p:cNvPr>
          <p:cNvSpPr txBox="1"/>
          <p:nvPr/>
        </p:nvSpPr>
        <p:spPr>
          <a:xfrm>
            <a:off x="1089712" y="1318424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IoT </a:t>
            </a:r>
            <a:r>
              <a:rPr lang="ko-KR" altLang="en-US" b="1" dirty="0"/>
              <a:t>스마트 화장실</a:t>
            </a:r>
            <a:endParaRPr lang="en-US" altLang="ko-KR" b="1" dirty="0"/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F55AB804-20DC-44F5-A948-6EF5052DE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0" y="2129111"/>
            <a:ext cx="3295413" cy="229820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5A6136F-AECE-4443-AE4E-7525B253CA3A}"/>
              </a:ext>
            </a:extLst>
          </p:cNvPr>
          <p:cNvSpPr txBox="1"/>
          <p:nvPr/>
        </p:nvSpPr>
        <p:spPr>
          <a:xfrm>
            <a:off x="4706403" y="2242657"/>
            <a:ext cx="4307589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화성 휴게소</a:t>
            </a:r>
            <a:endParaRPr lang="en-US" altLang="ko-KR" sz="16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사용처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휴게소 화장실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화장실 </a:t>
            </a:r>
            <a:r>
              <a:rPr lang="ko-KR" altLang="en-US" sz="1400" kern="0" dirty="0">
                <a:solidFill>
                  <a:srgbClr val="000000"/>
                </a:solidFill>
              </a:rPr>
              <a:t>사용률 조회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400" kern="0" dirty="0">
                <a:solidFill>
                  <a:srgbClr val="000000"/>
                </a:solidFill>
              </a:rPr>
              <a:t>화장실 재실 여부 및 번잡도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휴게소</a:t>
            </a:r>
            <a:r>
              <a:rPr lang="ko-KR" altLang="en-US" sz="1400" kern="0" dirty="0">
                <a:solidFill>
                  <a:srgbClr val="000000"/>
                </a:solidFill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</a:rPr>
              <a:t>내의 병목 </a:t>
            </a:r>
            <a:r>
              <a:rPr lang="ko-KR" altLang="en-US" sz="1400" kern="0" dirty="0">
                <a:solidFill>
                  <a:srgbClr val="000000"/>
                </a:solidFill>
              </a:rPr>
              <a:t>현상 방지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</a:rPr>
              <a:t>‘무선 감지 센서’로 재실 여부 파악 후 상태 </a:t>
            </a:r>
            <a:r>
              <a:rPr lang="ko-KR" altLang="en-US" sz="1400" kern="0" dirty="0" smtClean="0">
                <a:solidFill>
                  <a:srgbClr val="000000"/>
                </a:solidFill>
              </a:rPr>
              <a:t>표시</a:t>
            </a:r>
          </a:p>
        </p:txBody>
      </p:sp>
      <p:sp>
        <p:nvSpPr>
          <p:cNvPr id="61" name="TextBox 60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05</a:t>
            </a:r>
            <a:endParaRPr lang="ko-KR" alt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1659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3549" y="93051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926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22787" y="135360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각 삼각형 19"/>
          <p:cNvSpPr/>
          <p:nvPr/>
        </p:nvSpPr>
        <p:spPr>
          <a:xfrm rot="5400000">
            <a:off x="689251" y="16836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109" y="134920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 smtClean="0"/>
              <a:t>(3/4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4857489-5A16-4622-857F-E5699027B766}"/>
              </a:ext>
            </a:extLst>
          </p:cNvPr>
          <p:cNvSpPr txBox="1"/>
          <p:nvPr/>
        </p:nvSpPr>
        <p:spPr>
          <a:xfrm>
            <a:off x="1154609" y="134447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화장실 위치 </a:t>
            </a:r>
            <a:r>
              <a:rPr lang="ko-KR" altLang="en-US" b="1" dirty="0" err="1"/>
              <a:t>어플</a:t>
            </a:r>
            <a:endParaRPr lang="en-US" altLang="ko-KR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CDF6FCCE-65ED-46AC-A4E9-0D5478AD1AF4}"/>
              </a:ext>
            </a:extLst>
          </p:cNvPr>
          <p:cNvGrpSpPr/>
          <p:nvPr/>
        </p:nvGrpSpPr>
        <p:grpSpPr>
          <a:xfrm>
            <a:off x="1154609" y="2135151"/>
            <a:ext cx="3714508" cy="2098597"/>
            <a:chOff x="1059006" y="2690493"/>
            <a:chExt cx="3617675" cy="2455717"/>
          </a:xfrm>
        </p:grpSpPr>
        <p:pic>
          <p:nvPicPr>
            <p:cNvPr id="57" name="_x499924816" descr="EMB0000368471ad">
              <a:extLst>
                <a:ext uri="{FF2B5EF4-FFF2-40B4-BE49-F238E27FC236}">
                  <a16:creationId xmlns:a16="http://schemas.microsoft.com/office/drawing/2014/main" xmlns="" id="{C041CB4B-F4FF-4C6D-A557-F3CC92309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23" t="30693" r="18486" b="36066"/>
            <a:stretch>
              <a:fillRect/>
            </a:stretch>
          </p:blipFill>
          <p:spPr bwMode="auto">
            <a:xfrm>
              <a:off x="1059006" y="2690493"/>
              <a:ext cx="1200460" cy="2262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_x499919848" descr="EMB0000368471b0">
              <a:extLst>
                <a:ext uri="{FF2B5EF4-FFF2-40B4-BE49-F238E27FC236}">
                  <a16:creationId xmlns:a16="http://schemas.microsoft.com/office/drawing/2014/main" xmlns="" id="{B5546F90-FE04-4800-A513-DF201FB46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26" t="44092" r="18207" b="15445"/>
            <a:stretch>
              <a:fillRect/>
            </a:stretch>
          </p:blipFill>
          <p:spPr bwMode="auto">
            <a:xfrm>
              <a:off x="2259466" y="2692237"/>
              <a:ext cx="1200460" cy="245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_x499921216" descr="EMB0000368471b3">
              <a:extLst>
                <a:ext uri="{FF2B5EF4-FFF2-40B4-BE49-F238E27FC236}">
                  <a16:creationId xmlns:a16="http://schemas.microsoft.com/office/drawing/2014/main" xmlns="" id="{A57BD1A1-C111-4A3C-B590-E25CA73F0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4" t="46640" r="19328" b="17780"/>
            <a:stretch>
              <a:fillRect/>
            </a:stretch>
          </p:blipFill>
          <p:spPr bwMode="auto">
            <a:xfrm>
              <a:off x="3476221" y="2703655"/>
              <a:ext cx="1200460" cy="2376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0196658-13A7-46FE-98B6-FE22E4F828BF}"/>
              </a:ext>
            </a:extLst>
          </p:cNvPr>
          <p:cNvSpPr txBox="1"/>
          <p:nvPr/>
        </p:nvSpPr>
        <p:spPr>
          <a:xfrm>
            <a:off x="4994252" y="1958231"/>
            <a:ext cx="3869970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 err="1">
                <a:latin typeface="+mj-lt"/>
              </a:rPr>
              <a:t>뿡뿡이</a:t>
            </a:r>
            <a:endParaRPr lang="en-US" altLang="ko-KR" sz="14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사용처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공중 화장실</a:t>
            </a:r>
            <a:endParaRPr lang="en-US" altLang="ko-KR" sz="140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기능 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현재 위치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기준으로 공중 화장실 검색</a:t>
            </a:r>
            <a:endParaRPr lang="en-US" altLang="ko-KR" sz="140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              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다양한 검색 옵션</a:t>
            </a:r>
            <a:endParaRPr lang="en-US" altLang="ko-KR" sz="140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    ex)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거리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남녀 공용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분리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아동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장애시설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유무</a:t>
            </a:r>
            <a:endParaRPr lang="en-US" altLang="ko-KR" sz="140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신속한 화장실 탐색 가능</a:t>
            </a:r>
            <a:endParaRPr lang="en-US" altLang="ko-KR" sz="140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모듈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lt"/>
              </a:rPr>
              <a:t>: GPS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로 현재 위치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5" name="TextBox 64">
            <a:hlinkClick r:id="rId7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06</a:t>
            </a:r>
            <a:endParaRPr lang="ko-KR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2056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3549" y="93051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9264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22787" y="135360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직각 삼각형 19"/>
          <p:cNvSpPr/>
          <p:nvPr/>
        </p:nvSpPr>
        <p:spPr>
          <a:xfrm rot="5400000">
            <a:off x="689251" y="168367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109" y="134920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 smtClean="0"/>
              <a:t>(4/4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 smtClean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06" y="997087"/>
            <a:ext cx="7476638" cy="4410439"/>
          </a:xfrm>
          <a:prstGeom prst="rect">
            <a:avLst/>
          </a:prstGeom>
        </p:spPr>
      </p:pic>
      <p:sp>
        <p:nvSpPr>
          <p:cNvPr id="58" name="TextBox 57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07</a:t>
            </a:r>
            <a:endParaRPr lang="ko-KR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646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1178</Words>
  <Application>Microsoft Office PowerPoint</Application>
  <PresentationFormat>화면 슬라이드 쇼(4:3)</PresentationFormat>
  <Paragraphs>424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a가시고기L</vt:lpstr>
      <vt:lpstr>a스마일B</vt:lpstr>
      <vt:lpstr>THE외계인설명서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55</cp:revision>
  <dcterms:created xsi:type="dcterms:W3CDTF">2018-01-01T19:02:44Z</dcterms:created>
  <dcterms:modified xsi:type="dcterms:W3CDTF">2018-01-04T02:22:19Z</dcterms:modified>
</cp:coreProperties>
</file>