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62" r:id="rId2"/>
    <p:sldId id="263" r:id="rId3"/>
    <p:sldId id="397" r:id="rId4"/>
    <p:sldId id="302" r:id="rId5"/>
    <p:sldId id="303" r:id="rId6"/>
    <p:sldId id="276" r:id="rId7"/>
    <p:sldId id="277" r:id="rId8"/>
    <p:sldId id="265" r:id="rId9"/>
    <p:sldId id="278" r:id="rId10"/>
    <p:sldId id="279" r:id="rId11"/>
    <p:sldId id="280" r:id="rId12"/>
    <p:sldId id="266" r:id="rId13"/>
    <p:sldId id="295" r:id="rId14"/>
    <p:sldId id="296" r:id="rId15"/>
    <p:sldId id="297" r:id="rId16"/>
    <p:sldId id="267" r:id="rId17"/>
    <p:sldId id="398" r:id="rId18"/>
    <p:sldId id="380" r:id="rId19"/>
    <p:sldId id="388" r:id="rId20"/>
    <p:sldId id="394" r:id="rId21"/>
    <p:sldId id="393" r:id="rId22"/>
    <p:sldId id="389" r:id="rId23"/>
    <p:sldId id="391" r:id="rId24"/>
    <p:sldId id="392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79" r:id="rId33"/>
    <p:sldId id="367" r:id="rId34"/>
    <p:sldId id="368" r:id="rId35"/>
    <p:sldId id="369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55" r:id="rId44"/>
    <p:sldId id="356" r:id="rId45"/>
    <p:sldId id="357" r:id="rId46"/>
    <p:sldId id="358" r:id="rId47"/>
    <p:sldId id="284" r:id="rId48"/>
    <p:sldId id="289" r:id="rId49"/>
    <p:sldId id="293" r:id="rId50"/>
    <p:sldId id="273" r:id="rId51"/>
    <p:sldId id="274" r:id="rId52"/>
    <p:sldId id="395" r:id="rId53"/>
    <p:sldId id="275" r:id="rId54"/>
    <p:sldId id="300" r:id="rId55"/>
    <p:sldId id="301" r:id="rId56"/>
    <p:sldId id="396" r:id="rId57"/>
    <p:sldId id="286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E9EBEB"/>
    <a:srgbClr val="DEE2E2"/>
    <a:srgbClr val="3B7E5B"/>
    <a:srgbClr val="54985B"/>
    <a:srgbClr val="3D4746"/>
    <a:srgbClr val="4F7898"/>
    <a:srgbClr val="889596"/>
    <a:srgbClr val="B2BCBD"/>
    <a:srgbClr val="8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54" d="100"/>
          <a:sy n="54" d="100"/>
        </p:scale>
        <p:origin x="99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11111111111111111111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112211222222222222222222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711711777777777777777777711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411411444444444444444444444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1511511555555555555555555555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1111161161166666666666666666666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711711777777777777777777777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811811888888888888888888888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9119119999999999999999999999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F33C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1분 미만</c:v>
                </c:pt>
                <c:pt idx="1">
                  <c:v>1분 ~ 5분</c:v>
                </c:pt>
                <c:pt idx="2">
                  <c:v>5분 ~ 10분</c:v>
                </c:pt>
                <c:pt idx="3">
                  <c:v>10분 ~ 15분</c:v>
                </c:pt>
                <c:pt idx="4">
                  <c:v>15분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35</c:v>
                </c:pt>
                <c:pt idx="2">
                  <c:v>18</c:v>
                </c:pt>
                <c:pt idx="3">
                  <c:v>13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예</c:v>
                </c:pt>
                <c:pt idx="1">
                  <c:v>아니요</c:v>
                </c:pt>
                <c:pt idx="2">
                  <c:v>잘 모르겠다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70</c:v>
                </c:pt>
                <c:pt idx="2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31941120421579011"/>
          <c:h val="0.34640021724892567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잠김</c:v>
                </c:pt>
                <c:pt idx="1">
                  <c:v>안잠김</c:v>
                </c:pt>
                <c:pt idx="2">
                  <c:v>둘 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85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14D-AA4F-4CE5-8396-A57D3ABDA1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9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5</a:t>
            </a:r>
            <a:r>
              <a:rPr lang="ko-KR" altLang="en-US" dirty="0" smtClean="0"/>
              <a:t>페이지 </a:t>
            </a:r>
            <a:r>
              <a:rPr lang="ko-KR" altLang="en-US" sz="1200" dirty="0" smtClean="0"/>
              <a:t>졸업 연구 개요 </a:t>
            </a:r>
            <a:r>
              <a:rPr lang="en-US" altLang="ko-KR" sz="1200" dirty="0" smtClean="0"/>
              <a:t>(3/3)</a:t>
            </a:r>
            <a:r>
              <a:rPr lang="ko-KR" altLang="en-US" sz="1200" baseline="0" dirty="0" smtClean="0"/>
              <a:t> </a:t>
            </a:r>
            <a:r>
              <a:rPr lang="ko-KR" altLang="en-US" dirty="0" smtClean="0"/>
              <a:t>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참고문헌 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3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5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slide" Target="slide56.xm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33.png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6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slide" Target="slide5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6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slide" Target="slide5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6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slide" Target="slide5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slide" Target="slide5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6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slide" Target="slide56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devicemart.co.kr/128931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nnews.com/news/201607250930052012" TargetMode="External"/><Relationship Id="rId5" Type="http://schemas.openxmlformats.org/officeDocument/2006/relationships/hyperlink" Target="http://www.ekn.kr/news/article.html?no=262895" TargetMode="External"/><Relationship Id="rId4" Type="http://schemas.openxmlformats.org/officeDocument/2006/relationships/slide" Target="slide5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6.xml"/><Relationship Id="rId4" Type="http://schemas.openxmlformats.org/officeDocument/2006/relationships/chart" Target="../charts/chart9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8.xml"/><Relationship Id="rId18" Type="http://schemas.openxmlformats.org/officeDocument/2006/relationships/slide" Target="slide49.xml"/><Relationship Id="rId3" Type="http://schemas.openxmlformats.org/officeDocument/2006/relationships/slide" Target="slide8.xml"/><Relationship Id="rId21" Type="http://schemas.openxmlformats.org/officeDocument/2006/relationships/slide" Target="slide5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48.xml"/><Relationship Id="rId2" Type="http://schemas.openxmlformats.org/officeDocument/2006/relationships/slide" Target="slide4.xml"/><Relationship Id="rId16" Type="http://schemas.openxmlformats.org/officeDocument/2006/relationships/slide" Target="slide43.xml"/><Relationship Id="rId20" Type="http://schemas.openxmlformats.org/officeDocument/2006/relationships/slide" Target="slide5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55.png"/><Relationship Id="rId5" Type="http://schemas.openxmlformats.org/officeDocument/2006/relationships/slide" Target="slide16.xml"/><Relationship Id="rId15" Type="http://schemas.openxmlformats.org/officeDocument/2006/relationships/slide" Target="slide38.xml"/><Relationship Id="rId10" Type="http://schemas.openxmlformats.org/officeDocument/2006/relationships/image" Target="../media/image54.png"/><Relationship Id="rId19" Type="http://schemas.openxmlformats.org/officeDocument/2006/relationships/slide" Target="slide50.xml"/><Relationship Id="rId4" Type="http://schemas.openxmlformats.org/officeDocument/2006/relationships/slide" Target="slide12.xml"/><Relationship Id="rId9" Type="http://schemas.openxmlformats.org/officeDocument/2006/relationships/image" Target="../media/image11.png"/><Relationship Id="rId14" Type="http://schemas.openxmlformats.org/officeDocument/2006/relationships/slide" Target="slide32.xml"/><Relationship Id="rId22" Type="http://schemas.openxmlformats.org/officeDocument/2006/relationships/slide" Target="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자유형 114"/>
          <p:cNvSpPr/>
          <p:nvPr/>
        </p:nvSpPr>
        <p:spPr>
          <a:xfrm flipV="1">
            <a:off x="-10608" y="0"/>
            <a:ext cx="2949179" cy="5702060"/>
          </a:xfrm>
          <a:custGeom>
            <a:avLst/>
            <a:gdLst>
              <a:gd name="connsiteX0" fmla="*/ 19507 w 3827522"/>
              <a:gd name="connsiteY0" fmla="*/ 5676318 h 5676318"/>
              <a:gd name="connsiteX1" fmla="*/ 3827522 w 3827522"/>
              <a:gd name="connsiteY1" fmla="*/ 5676318 h 5676318"/>
              <a:gd name="connsiteX2" fmla="*/ 3827522 w 3827522"/>
              <a:gd name="connsiteY2" fmla="*/ 0 h 5676318"/>
              <a:gd name="connsiteX3" fmla="*/ 0 w 3827522"/>
              <a:gd name="connsiteY3" fmla="*/ 730801 h 5676318"/>
              <a:gd name="connsiteX4" fmla="*/ 19507 w 3827522"/>
              <a:gd name="connsiteY4" fmla="*/ 5676318 h 567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7522" h="5676318">
                <a:moveTo>
                  <a:pt x="19507" y="5676318"/>
                </a:moveTo>
                <a:lnTo>
                  <a:pt x="3827522" y="5676318"/>
                </a:lnTo>
                <a:lnTo>
                  <a:pt x="3827522" y="0"/>
                </a:lnTo>
                <a:lnTo>
                  <a:pt x="0" y="730801"/>
                </a:lnTo>
                <a:cubicBezTo>
                  <a:pt x="6096" y="2379064"/>
                  <a:pt x="13411" y="4028055"/>
                  <a:pt x="19507" y="5676318"/>
                </a:cubicBez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4" name="자유형 113"/>
          <p:cNvSpPr/>
          <p:nvPr/>
        </p:nvSpPr>
        <p:spPr>
          <a:xfrm flipV="1">
            <a:off x="2856011" y="-8626"/>
            <a:ext cx="6287989" cy="6866626"/>
          </a:xfrm>
          <a:custGeom>
            <a:avLst/>
            <a:gdLst>
              <a:gd name="connsiteX0" fmla="*/ 0 w 8347985"/>
              <a:gd name="connsiteY0" fmla="*/ 6858000 h 6858000"/>
              <a:gd name="connsiteX1" fmla="*/ 8347985 w 8347985"/>
              <a:gd name="connsiteY1" fmla="*/ 6858000 h 6858000"/>
              <a:gd name="connsiteX2" fmla="*/ 8347985 w 8347985"/>
              <a:gd name="connsiteY2" fmla="*/ 0 h 6858000"/>
              <a:gd name="connsiteX3" fmla="*/ 6152978 w 8347985"/>
              <a:gd name="connsiteY3" fmla="*/ 0 h 6858000"/>
              <a:gd name="connsiteX4" fmla="*/ 0 w 8347985"/>
              <a:gd name="connsiteY4" fmla="*/ 1174808 h 6858000"/>
              <a:gd name="connsiteX5" fmla="*/ 0 w 834798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985" h="6858000">
                <a:moveTo>
                  <a:pt x="0" y="6858000"/>
                </a:moveTo>
                <a:lnTo>
                  <a:pt x="8347985" y="6858000"/>
                </a:lnTo>
                <a:lnTo>
                  <a:pt x="8347985" y="0"/>
                </a:lnTo>
                <a:lnTo>
                  <a:pt x="6152978" y="0"/>
                </a:lnTo>
                <a:lnTo>
                  <a:pt x="0" y="1174808"/>
                </a:lnTo>
                <a:lnTo>
                  <a:pt x="0" y="6858000"/>
                </a:ln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0" name="사다리꼴 109"/>
          <p:cNvSpPr/>
          <p:nvPr/>
        </p:nvSpPr>
        <p:spPr>
          <a:xfrm rot="5400000">
            <a:off x="233515" y="2510252"/>
            <a:ext cx="3917157" cy="1669566"/>
          </a:xfrm>
          <a:prstGeom prst="trapezoid">
            <a:avLst/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1" name="이등변 삼각형 110"/>
          <p:cNvSpPr/>
          <p:nvPr/>
        </p:nvSpPr>
        <p:spPr>
          <a:xfrm rot="850856">
            <a:off x="1408758" y="887302"/>
            <a:ext cx="1734155" cy="731581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4381565">
            <a:off x="639935" y="4396278"/>
            <a:ext cx="1661040" cy="3091694"/>
          </a:xfrm>
          <a:custGeom>
            <a:avLst/>
            <a:gdLst>
              <a:gd name="connsiteX0" fmla="*/ 363842 w 1897733"/>
              <a:gd name="connsiteY0" fmla="*/ 62938 h 4006355"/>
              <a:gd name="connsiteX1" fmla="*/ 1224432 w 1897733"/>
              <a:gd name="connsiteY1" fmla="*/ 0 h 4006355"/>
              <a:gd name="connsiteX2" fmla="*/ 1897733 w 1897733"/>
              <a:gd name="connsiteY2" fmla="*/ 1708929 h 4006355"/>
              <a:gd name="connsiteX3" fmla="*/ 1113438 w 1897733"/>
              <a:gd name="connsiteY3" fmla="*/ 4006355 h 4006355"/>
              <a:gd name="connsiteX4" fmla="*/ 0 w 1897733"/>
              <a:gd name="connsiteY4" fmla="*/ 3626250 h 40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733" h="4006355">
                <a:moveTo>
                  <a:pt x="363842" y="62938"/>
                </a:moveTo>
                <a:lnTo>
                  <a:pt x="1224432" y="0"/>
                </a:lnTo>
                <a:lnTo>
                  <a:pt x="1897733" y="1708929"/>
                </a:lnTo>
                <a:lnTo>
                  <a:pt x="1113438" y="4006355"/>
                </a:lnTo>
                <a:lnTo>
                  <a:pt x="0" y="3626250"/>
                </a:lnTo>
                <a:close/>
              </a:path>
            </a:pathLst>
          </a:custGeom>
          <a:gradFill>
            <a:gsLst>
              <a:gs pos="0">
                <a:srgbClr val="D6CCC0">
                  <a:alpha val="46000"/>
                </a:srgbClr>
              </a:gs>
              <a:gs pos="100000">
                <a:srgbClr val="3E48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5976" y="2248079"/>
            <a:ext cx="5198233" cy="175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>
            <a:prstTxWarp prst="textFadeLeft">
              <a:avLst>
                <a:gd name="adj" fmla="val 12193"/>
              </a:avLst>
            </a:prstTxWarp>
          </a:bodyPr>
          <a:lstStyle/>
          <a:p>
            <a:pPr algn="ctr"/>
            <a:r>
              <a:rPr lang="ko-KR" altLang="en-US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센서를 이용한 화장실 관리 시스템</a:t>
            </a:r>
            <a:endParaRPr lang="en-US" altLang="ko-KR" sz="2400" b="1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Toilet Management System</a:t>
            </a:r>
          </a:p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TOMS</a:t>
            </a:r>
          </a:p>
        </p:txBody>
      </p:sp>
      <p:sp>
        <p:nvSpPr>
          <p:cNvPr id="20" name="사다리꼴 19"/>
          <p:cNvSpPr/>
          <p:nvPr/>
        </p:nvSpPr>
        <p:spPr>
          <a:xfrm rot="5400000">
            <a:off x="1256095" y="2842096"/>
            <a:ext cx="1358963" cy="683593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850856">
            <a:off x="1426066" y="4704955"/>
            <a:ext cx="1716789" cy="800314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6" name="사다리꼴 25"/>
          <p:cNvSpPr/>
          <p:nvPr/>
        </p:nvSpPr>
        <p:spPr>
          <a:xfrm rot="5400000">
            <a:off x="2322208" y="3059237"/>
            <a:ext cx="914400" cy="318325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다리꼴 26"/>
          <p:cNvSpPr/>
          <p:nvPr/>
        </p:nvSpPr>
        <p:spPr>
          <a:xfrm rot="16200000">
            <a:off x="151101" y="2845015"/>
            <a:ext cx="1358961" cy="695006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27190" y="849439"/>
            <a:ext cx="1699687" cy="338554"/>
            <a:chOff x="1294909" y="835212"/>
            <a:chExt cx="1699687" cy="338554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" name="모서리가 둥근 직사각형 5"/>
            <p:cNvSpPr/>
            <p:nvPr/>
          </p:nvSpPr>
          <p:spPr>
            <a:xfrm rot="20823371">
              <a:off x="1657287" y="853698"/>
              <a:ext cx="966416" cy="301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20839585">
              <a:off x="1294909" y="835212"/>
              <a:ext cx="1699687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rPr>
                <a:t>TOILET</a:t>
              </a:r>
              <a:endParaRPr lang="ko-KR" altLang="en-US" sz="1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스마일B" panose="02020600000000000000" pitchFamily="18" charset="-127"/>
                <a:ea typeface="a스마일B" panose="02020600000000000000" pitchFamily="18" charset="-127"/>
                <a:cs typeface="THE외계인설명서" panose="020205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95277" y="1475114"/>
            <a:ext cx="562323" cy="664235"/>
            <a:chOff x="3095277" y="1475114"/>
            <a:chExt cx="562323" cy="664235"/>
          </a:xfrm>
        </p:grpSpPr>
        <p:sp>
          <p:nvSpPr>
            <p:cNvPr id="35" name="사다리꼴 34"/>
            <p:cNvSpPr/>
            <p:nvPr/>
          </p:nvSpPr>
          <p:spPr>
            <a:xfrm rot="16200000">
              <a:off x="3044321" y="1526070"/>
              <a:ext cx="664235" cy="562323"/>
            </a:xfrm>
            <a:prstGeom prst="trapezoid">
              <a:avLst>
                <a:gd name="adj" fmla="val 90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69390" y="1583843"/>
              <a:ext cx="431878" cy="431878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18EE4C6-D7DC-4E20-A365-8DCEEC49DB0B}"/>
              </a:ext>
            </a:extLst>
          </p:cNvPr>
          <p:cNvSpPr txBox="1"/>
          <p:nvPr/>
        </p:nvSpPr>
        <p:spPr>
          <a:xfrm>
            <a:off x="6000005" y="5174123"/>
            <a:ext cx="3092513" cy="1373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2015156014  </a:t>
            </a:r>
            <a:r>
              <a:rPr lang="ko-KR" altLang="en-US" sz="1400" b="1" dirty="0">
                <a:latin typeface="+mj-ea"/>
                <a:ea typeface="+mj-ea"/>
              </a:rPr>
              <a:t>박누리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2015156015  </a:t>
            </a:r>
            <a:r>
              <a:rPr lang="ko-KR" altLang="en-US" sz="1400" b="1" dirty="0">
                <a:latin typeface="+mj-ea"/>
                <a:ea typeface="+mj-ea"/>
              </a:rPr>
              <a:t>배은재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2013150015  </a:t>
            </a:r>
            <a:r>
              <a:rPr lang="ko-KR" altLang="en-US" sz="1400" b="1" dirty="0">
                <a:latin typeface="+mj-ea"/>
                <a:ea typeface="+mj-ea"/>
              </a:rPr>
              <a:t>박준민  </a:t>
            </a:r>
            <a:r>
              <a:rPr lang="ko-KR" altLang="en-US" sz="1400" b="1" dirty="0" smtClean="0">
                <a:latin typeface="+mj-ea"/>
                <a:ea typeface="+mj-ea"/>
              </a:rPr>
              <a:t>공기석교수님</a:t>
            </a:r>
            <a:endParaRPr lang="en-US" altLang="ko-KR" sz="135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8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(3/4)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4857489-5A16-4622-857F-E5699027B766}"/>
              </a:ext>
            </a:extLst>
          </p:cNvPr>
          <p:cNvSpPr txBox="1"/>
          <p:nvPr/>
        </p:nvSpPr>
        <p:spPr>
          <a:xfrm>
            <a:off x="1154609" y="134447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화장실 위치 </a:t>
            </a:r>
            <a:r>
              <a:rPr lang="ko-KR" altLang="en-US" b="1" dirty="0" err="1"/>
              <a:t>어플</a:t>
            </a:r>
            <a:endParaRPr lang="en-US" altLang="ko-KR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CDF6FCCE-65ED-46AC-A4E9-0D5478AD1AF4}"/>
              </a:ext>
            </a:extLst>
          </p:cNvPr>
          <p:cNvGrpSpPr/>
          <p:nvPr/>
        </p:nvGrpSpPr>
        <p:grpSpPr>
          <a:xfrm>
            <a:off x="1154609" y="2135151"/>
            <a:ext cx="3714508" cy="2098597"/>
            <a:chOff x="1059006" y="2690493"/>
            <a:chExt cx="3617675" cy="2455717"/>
          </a:xfrm>
        </p:grpSpPr>
        <p:pic>
          <p:nvPicPr>
            <p:cNvPr id="57" name="_x499924816" descr="EMB0000368471ad">
              <a:extLst>
                <a:ext uri="{FF2B5EF4-FFF2-40B4-BE49-F238E27FC236}">
                  <a16:creationId xmlns:a16="http://schemas.microsoft.com/office/drawing/2014/main" xmlns="" id="{C041CB4B-F4FF-4C6D-A557-F3CC92309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23" t="30693" r="18486" b="36066"/>
            <a:stretch>
              <a:fillRect/>
            </a:stretch>
          </p:blipFill>
          <p:spPr bwMode="auto">
            <a:xfrm>
              <a:off x="1059006" y="2690493"/>
              <a:ext cx="1200460" cy="2262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_x499919848" descr="EMB0000368471b0">
              <a:extLst>
                <a:ext uri="{FF2B5EF4-FFF2-40B4-BE49-F238E27FC236}">
                  <a16:creationId xmlns:a16="http://schemas.microsoft.com/office/drawing/2014/main" xmlns="" id="{B5546F90-FE04-4800-A513-DF201FB46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26" t="44092" r="18207" b="15445"/>
            <a:stretch>
              <a:fillRect/>
            </a:stretch>
          </p:blipFill>
          <p:spPr bwMode="auto">
            <a:xfrm>
              <a:off x="2259466" y="2692237"/>
              <a:ext cx="1200460" cy="245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_x499921216" descr="EMB0000368471b3">
              <a:extLst>
                <a:ext uri="{FF2B5EF4-FFF2-40B4-BE49-F238E27FC236}">
                  <a16:creationId xmlns:a16="http://schemas.microsoft.com/office/drawing/2014/main" xmlns="" id="{A57BD1A1-C111-4A3C-B590-E25CA73F0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4" t="46640" r="19328" b="17780"/>
            <a:stretch>
              <a:fillRect/>
            </a:stretch>
          </p:blipFill>
          <p:spPr bwMode="auto">
            <a:xfrm>
              <a:off x="3476221" y="2703655"/>
              <a:ext cx="1200460" cy="2376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0196658-13A7-46FE-98B6-FE22E4F828BF}"/>
              </a:ext>
            </a:extLst>
          </p:cNvPr>
          <p:cNvSpPr txBox="1"/>
          <p:nvPr/>
        </p:nvSpPr>
        <p:spPr>
          <a:xfrm>
            <a:off x="4994252" y="1958231"/>
            <a:ext cx="3869970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 err="1">
                <a:latin typeface="+mj-lt"/>
              </a:rPr>
              <a:t>뿡뿡이</a:t>
            </a:r>
            <a:endParaRPr lang="en-US" altLang="ko-KR" sz="14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사용처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공중 화장실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  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현재 위치 기준으로 공중 화장실 검색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         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다양한 검색 옵션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ex)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거리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남녀 공용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분리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아동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장애시설 유무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신속한 화장실 탐색 가능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GPS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로 현재 위치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5" name="TextBox 64">
            <a:hlinkClick r:id="rId7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2" name="직각 삼각형 71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056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(4/4)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06" y="997087"/>
            <a:ext cx="7476638" cy="4410439"/>
          </a:xfrm>
          <a:prstGeom prst="rect">
            <a:avLst/>
          </a:prstGeom>
        </p:spPr>
      </p:pic>
      <p:sp>
        <p:nvSpPr>
          <p:cNvPr id="58" name="TextBox 57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7" name="직각 삼각형 66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646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</a:t>
            </a:r>
            <a:r>
              <a:rPr lang="ko-KR" altLang="en-US" sz="2400" dirty="0" smtClean="0"/>
              <a:t>시나리오 </a:t>
            </a:r>
            <a:r>
              <a:rPr lang="en-US" altLang="ko-KR" sz="2400" dirty="0" smtClean="0"/>
              <a:t>(1/4)</a:t>
            </a:r>
            <a:endParaRPr lang="ko-KR" altLang="en-US" sz="24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866122" y="1190144"/>
            <a:ext cx="8194431" cy="4858698"/>
            <a:chOff x="480646" y="1671056"/>
            <a:chExt cx="8194431" cy="4858698"/>
          </a:xfrm>
        </p:grpSpPr>
        <p:sp>
          <p:nvSpPr>
            <p:cNvPr id="111" name="직사각형 110"/>
            <p:cNvSpPr/>
            <p:nvPr/>
          </p:nvSpPr>
          <p:spPr>
            <a:xfrm>
              <a:off x="480646" y="1671056"/>
              <a:ext cx="8194431" cy="4858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F5909295-43C8-4C1E-9039-CEA8C72D666D}"/>
                </a:ext>
              </a:extLst>
            </p:cNvPr>
            <p:cNvGrpSpPr/>
            <p:nvPr/>
          </p:nvGrpSpPr>
          <p:grpSpPr>
            <a:xfrm>
              <a:off x="595150" y="1854901"/>
              <a:ext cx="7948311" cy="4593523"/>
              <a:chOff x="727945" y="682750"/>
              <a:chExt cx="10787109" cy="5518476"/>
            </a:xfrm>
          </p:grpSpPr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xmlns="" id="{353465D4-5DB7-4A75-9E79-DDB4BA0C7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851" y="991913"/>
                <a:ext cx="595677" cy="675552"/>
              </a:xfrm>
              <a:prstGeom prst="rect">
                <a:avLst/>
              </a:prstGeom>
            </p:spPr>
          </p:pic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xmlns="" id="{DFF0F3F1-CC6C-407F-ABAE-8357BDC8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9095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E9A1212D-51FF-4535-BCBF-CF49780E2645}"/>
                  </a:ext>
                </a:extLst>
              </p:cNvPr>
              <p:cNvSpPr txBox="1"/>
              <p:nvPr/>
            </p:nvSpPr>
            <p:spPr>
              <a:xfrm>
                <a:off x="727945" y="1694283"/>
                <a:ext cx="2119488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위치 확인 및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화장실별 사용률 조회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4EE4D16-BC86-4FFB-BBC0-ED1B746937B2}"/>
                  </a:ext>
                </a:extLst>
              </p:cNvPr>
              <p:cNvSpPr txBox="1"/>
              <p:nvPr/>
            </p:nvSpPr>
            <p:spPr>
              <a:xfrm>
                <a:off x="3021902" y="1694283"/>
                <a:ext cx="1920630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사용가능한 칸 확인</a:t>
                </a: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xmlns="" id="{E4487321-CB6D-49A1-94E6-40F0BA126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466" y="998087"/>
                <a:ext cx="595143" cy="674946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38CA53D1-1ECF-4D39-A047-71608046AB4C}"/>
                  </a:ext>
                </a:extLst>
              </p:cNvPr>
              <p:cNvSpPr txBox="1"/>
              <p:nvPr/>
            </p:nvSpPr>
            <p:spPr>
              <a:xfrm>
                <a:off x="1555915" y="690309"/>
                <a:ext cx="543130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App</a:t>
                </a:r>
                <a:endParaRPr lang="ko-KR" altLang="en-US" sz="1100" b="1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D88A2B31-6D46-4236-B669-6BB008FECEDD}"/>
                  </a:ext>
                </a:extLst>
              </p:cNvPr>
              <p:cNvSpPr txBox="1"/>
              <p:nvPr/>
            </p:nvSpPr>
            <p:spPr>
              <a:xfrm>
                <a:off x="3504234" y="690309"/>
                <a:ext cx="864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Monitor</a:t>
                </a:r>
                <a:endParaRPr lang="ko-KR" altLang="en-US" sz="1100" b="1" dirty="0"/>
              </a:p>
            </p:txBody>
          </p: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xmlns="" id="{88FD0A8A-36C8-406C-AD8B-F038232D6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8578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xmlns="" id="{E789AD69-4459-4078-BA7C-18154D312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4547" y="991913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0CC17FDC-C7E3-42B5-8C52-2C0390E4FFA3}"/>
                  </a:ext>
                </a:extLst>
              </p:cNvPr>
              <p:cNvSpPr txBox="1"/>
              <p:nvPr/>
            </p:nvSpPr>
            <p:spPr>
              <a:xfrm>
                <a:off x="5847140" y="690309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9F007BD5-5DB3-47A8-9A86-7C1DEF4985F3}"/>
                  </a:ext>
                </a:extLst>
              </p:cNvPr>
              <p:cNvSpPr txBox="1"/>
              <p:nvPr/>
            </p:nvSpPr>
            <p:spPr>
              <a:xfrm>
                <a:off x="5465471" y="1694283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화장실 칸 입장</a:t>
                </a:r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xmlns="" id="{012FABE8-CCA2-46F4-A277-E89CB9259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1059" y="1335560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xmlns="" id="{5D9D0706-20F6-494B-B8FA-E4E2E962E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846" y="991913"/>
                <a:ext cx="630301" cy="707450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C19A79FC-EC33-48D4-8CA2-2EDA52EE33FD}"/>
                  </a:ext>
                </a:extLst>
              </p:cNvPr>
              <p:cNvSpPr txBox="1"/>
              <p:nvPr/>
            </p:nvSpPr>
            <p:spPr>
              <a:xfrm>
                <a:off x="7989768" y="690309"/>
                <a:ext cx="748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Sensor</a:t>
                </a:r>
                <a:endParaRPr lang="ko-KR" altLang="en-US" sz="1100" b="1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7FD57DEE-B357-48D2-9896-AD701B16AE56}"/>
                  </a:ext>
                </a:extLst>
              </p:cNvPr>
              <p:cNvSpPr txBox="1"/>
              <p:nvPr/>
            </p:nvSpPr>
            <p:spPr>
              <a:xfrm>
                <a:off x="7897205" y="1694283"/>
                <a:ext cx="107962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센서 인식</a:t>
                </a:r>
                <a:endParaRPr lang="ko-KR" altLang="en-US" sz="1200" dirty="0"/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xmlns="" id="{D93A63E9-BC88-46C7-B930-9B63C0EA57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1327704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93ED32F2-4E85-4B84-A761-2A2AD212E923}"/>
                  </a:ext>
                </a:extLst>
              </p:cNvPr>
              <p:cNvSpPr txBox="1"/>
              <p:nvPr/>
            </p:nvSpPr>
            <p:spPr>
              <a:xfrm>
                <a:off x="9833001" y="682750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BC0FE413-35F6-48D1-9893-5DEC9B8B89A2}"/>
                  </a:ext>
                </a:extLst>
              </p:cNvPr>
              <p:cNvSpPr txBox="1"/>
              <p:nvPr/>
            </p:nvSpPr>
            <p:spPr>
              <a:xfrm>
                <a:off x="9782683" y="1694283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사용중</a:t>
                </a:r>
                <a:r>
                  <a:rPr lang="ko-KR" altLang="en-US" sz="1200" dirty="0"/>
                  <a:t> 표시</a:t>
                </a:r>
              </a:p>
            </p:txBody>
          </p: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xmlns="" id="{1F78C399-49B4-4A5D-B9A2-B45421902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0642" y="2165906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xmlns="" id="{46B0EA50-6AB9-4F1A-ACFE-84409F363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087375" y="1000682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xmlns="" id="{6EF51122-FC2A-4B7D-AE3A-95633029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71056" y="2936757"/>
                <a:ext cx="576326" cy="714191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xmlns="" id="{548F4F84-A2BB-40A4-A8D9-89FC896C36B9}"/>
                  </a:ext>
                </a:extLst>
              </p:cNvPr>
              <p:cNvSpPr txBox="1"/>
              <p:nvPr/>
            </p:nvSpPr>
            <p:spPr>
              <a:xfrm>
                <a:off x="9735912" y="2633888"/>
                <a:ext cx="1415202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수동 잠금 장치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45AAF0C8-0B3B-4709-9249-063F8C16FF29}"/>
                  </a:ext>
                </a:extLst>
              </p:cNvPr>
              <p:cNvSpPr txBox="1"/>
              <p:nvPr/>
            </p:nvSpPr>
            <p:spPr>
              <a:xfrm>
                <a:off x="9576605" y="3624857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자유롭게 문 잠금</a:t>
                </a:r>
              </a:p>
            </p:txBody>
          </p:sp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xmlns="" id="{64F43E8D-5CAB-4240-BC39-2615AE368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3846" y="2960214"/>
                <a:ext cx="693447" cy="66727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6E258A7C-C2C4-415A-A5FD-7B44018E7C4C}"/>
                  </a:ext>
                </a:extLst>
              </p:cNvPr>
              <p:cNvSpPr txBox="1"/>
              <p:nvPr/>
            </p:nvSpPr>
            <p:spPr>
              <a:xfrm>
                <a:off x="7956134" y="2615873"/>
                <a:ext cx="679844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Timer</a:t>
                </a:r>
                <a:endParaRPr lang="ko-KR" altLang="en-US" sz="1100" b="1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7FDF18FB-EA71-4FED-9A56-444736D7EAE5}"/>
                  </a:ext>
                </a:extLst>
              </p:cNvPr>
              <p:cNvSpPr txBox="1"/>
              <p:nvPr/>
            </p:nvSpPr>
            <p:spPr>
              <a:xfrm>
                <a:off x="7555593" y="3642811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측정 시작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1F6C6F19-FAC7-47DC-B97F-4713ACA52919}"/>
                  </a:ext>
                </a:extLst>
              </p:cNvPr>
              <p:cNvSpPr txBox="1"/>
              <p:nvPr/>
            </p:nvSpPr>
            <p:spPr>
              <a:xfrm>
                <a:off x="5442047" y="2633889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89761B5B-6E35-40C8-B568-1C9A18545537}"/>
                  </a:ext>
                </a:extLst>
              </p:cNvPr>
              <p:cNvSpPr txBox="1"/>
              <p:nvPr/>
            </p:nvSpPr>
            <p:spPr>
              <a:xfrm>
                <a:off x="5447862" y="3642811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경고 표시</a:t>
                </a:r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xmlns="" id="{1D87652D-7E75-4C74-8932-FA9C875A3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711910" y="2917405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xmlns="" id="{FD46031F-A566-4244-A624-E75DCAF97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xmlns="" id="{679DE11D-8103-440A-8FE4-2CA40C170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789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xmlns="" id="{C717820F-0E4E-4DD2-95A0-6ED12463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0136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xmlns="" id="{74FBDCF0-9813-4E7A-A231-2A444F58F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7996" y="296728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6064CB3B-BD68-427A-ABC1-8B51536A666F}"/>
                  </a:ext>
                </a:extLst>
              </p:cNvPr>
              <p:cNvSpPr txBox="1"/>
              <p:nvPr/>
            </p:nvSpPr>
            <p:spPr>
              <a:xfrm>
                <a:off x="3488799" y="2615873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EA849577-80B2-4C04-BDC1-81E25F81B788}"/>
                  </a:ext>
                </a:extLst>
              </p:cNvPr>
              <p:cNvSpPr txBox="1"/>
              <p:nvPr/>
            </p:nvSpPr>
            <p:spPr>
              <a:xfrm>
                <a:off x="3074622" y="3624142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누름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xmlns="" id="{96096B30-70B5-4A34-A29E-59AA9F076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3303722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5F80763B-5CE0-4286-AA82-07409F834EF4}"/>
                  </a:ext>
                </a:extLst>
              </p:cNvPr>
              <p:cNvSpPr txBox="1"/>
              <p:nvPr/>
            </p:nvSpPr>
            <p:spPr>
              <a:xfrm>
                <a:off x="1166661" y="2627982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xmlns="" id="{88C5D296-5872-4AF7-970A-96030737C433}"/>
                  </a:ext>
                </a:extLst>
              </p:cNvPr>
              <p:cNvSpPr txBox="1"/>
              <p:nvPr/>
            </p:nvSpPr>
            <p:spPr>
              <a:xfrm>
                <a:off x="1116343" y="3639514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초기화</a:t>
                </a: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xmlns="" id="{A944CF27-30CC-4598-85F6-E6D35FBFA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21035" y="2945914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xmlns="" id="{32AE2F7C-E915-40ED-908D-252286740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6308" y="487656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F148904F-809D-4C02-A2DD-ABC8AE46B69F}"/>
                  </a:ext>
                </a:extLst>
              </p:cNvPr>
              <p:cNvSpPr txBox="1"/>
              <p:nvPr/>
            </p:nvSpPr>
            <p:spPr>
              <a:xfrm>
                <a:off x="5763031" y="4589427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xmlns="" id="{F5C0A50F-C797-4D73-A924-E1B9ECE07C8E}"/>
                  </a:ext>
                </a:extLst>
              </p:cNvPr>
              <p:cNvSpPr txBox="1"/>
              <p:nvPr/>
            </p:nvSpPr>
            <p:spPr>
              <a:xfrm>
                <a:off x="5255811" y="5600496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</a:t>
                </a:r>
                <a:r>
                  <a:rPr lang="ko-KR" altLang="en-US" sz="1200" dirty="0" err="1"/>
                  <a:t>안누름</a:t>
                </a:r>
                <a:endParaRPr lang="ko-KR" altLang="en-US" sz="1200" dirty="0"/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xmlns="" id="{9733B6DA-5258-4503-9CA5-E9433C1D1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809" y="4292761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xmlns="" id="{74C747D2-CBE8-44D0-8F91-D7C6AE40B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5421920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B1BB8D47-D05C-490F-BE72-A072221F02BB}"/>
                  </a:ext>
                </a:extLst>
              </p:cNvPr>
              <p:cNvSpPr txBox="1"/>
              <p:nvPr/>
            </p:nvSpPr>
            <p:spPr>
              <a:xfrm>
                <a:off x="3200434" y="4595731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xmlns="" id="{E43E5AEA-CEED-447D-B233-B0924CA5948E}"/>
                  </a:ext>
                </a:extLst>
              </p:cNvPr>
              <p:cNvSpPr txBox="1"/>
              <p:nvPr/>
            </p:nvSpPr>
            <p:spPr>
              <a:xfrm>
                <a:off x="3206247" y="5604654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위급 표시</a:t>
                </a:r>
              </a:p>
            </p:txBody>
          </p:sp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xmlns="" id="{8A98A00A-15A0-40F6-81B4-A5D7C9721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0296" y="4879248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xmlns="" id="{D4A4F467-4DA7-4870-860E-8FD6C94CB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5421279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xmlns="" id="{A56EC0F0-40DE-42AF-AE72-EEB2C4F36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8126" y="4897204"/>
                <a:ext cx="707450" cy="707450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4A0CB258-4EF4-4B57-95FC-92D1E701C099}"/>
                  </a:ext>
                </a:extLst>
              </p:cNvPr>
              <p:cNvSpPr txBox="1"/>
              <p:nvPr/>
            </p:nvSpPr>
            <p:spPr>
              <a:xfrm>
                <a:off x="1301924" y="4571471"/>
                <a:ext cx="9159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Manager</a:t>
                </a:r>
                <a:endParaRPr lang="ko-KR" altLang="en-US" sz="1100" b="1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xmlns="" id="{8F8760C4-8795-4A5B-A7E2-66BDE4B36A5F}"/>
                  </a:ext>
                </a:extLst>
              </p:cNvPr>
              <p:cNvSpPr txBox="1"/>
              <p:nvPr/>
            </p:nvSpPr>
            <p:spPr>
              <a:xfrm>
                <a:off x="1157037" y="5600496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관리자 확인</a:t>
                </a:r>
                <a:endParaRPr lang="ko-KR" altLang="en-US" sz="1200" dirty="0"/>
              </a:p>
            </p:txBody>
          </p: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xmlns="" id="{0DC74D5C-8778-4356-BD80-6B30EA1A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630" y="4255505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xmlns="" id="{FF3D0054-E9CF-42D6-B9B5-8C1174755AE0}"/>
                  </a:ext>
                </a:extLst>
              </p:cNvPr>
              <p:cNvGrpSpPr/>
              <p:nvPr/>
            </p:nvGrpSpPr>
            <p:grpSpPr>
              <a:xfrm>
                <a:off x="9992138" y="4585026"/>
                <a:ext cx="1522916" cy="1366866"/>
                <a:chOff x="7689170" y="4595732"/>
                <a:chExt cx="1522916" cy="1366866"/>
              </a:xfrm>
            </p:grpSpPr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xmlns="" id="{D9798068-8BB7-4F4D-851C-674A136362AD}"/>
                    </a:ext>
                  </a:extLst>
                </p:cNvPr>
                <p:cNvSpPr txBox="1"/>
                <p:nvPr/>
              </p:nvSpPr>
              <p:spPr>
                <a:xfrm>
                  <a:off x="7757922" y="4595732"/>
                  <a:ext cx="1183200" cy="338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/>
                    <a:t>LCD/App/PC</a:t>
                  </a:r>
                  <a:endParaRPr lang="ko-KR" altLang="en-US" sz="1100" b="1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xmlns="" id="{A0BAF136-2828-4C35-9CA3-1401A4A0C857}"/>
                    </a:ext>
                  </a:extLst>
                </p:cNvPr>
                <p:cNvSpPr txBox="1"/>
                <p:nvPr/>
              </p:nvSpPr>
              <p:spPr>
                <a:xfrm>
                  <a:off x="7689170" y="5604655"/>
                  <a:ext cx="1522916" cy="357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비어 있음 표시</a:t>
                  </a:r>
                </a:p>
              </p:txBody>
            </p:sp>
            <p:pic>
              <p:nvPicPr>
                <p:cNvPr id="172" name="그림 171">
                  <a:extLst>
                    <a:ext uri="{FF2B5EF4-FFF2-40B4-BE49-F238E27FC236}">
                      <a16:creationId xmlns:a16="http://schemas.microsoft.com/office/drawing/2014/main" xmlns="" id="{87153098-4449-4905-92AC-F3A30820EB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8027786" y="4879248"/>
                  <a:ext cx="698380" cy="707450"/>
                </a:xfrm>
                <a:prstGeom prst="rect">
                  <a:avLst/>
                </a:prstGeom>
              </p:spPr>
            </p:pic>
          </p:grp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xmlns="" id="{69064768-25DF-4D15-AC63-FA245BF2A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542127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xmlns="" id="{150FB9A8-2E54-44DA-9A94-2C280189A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080" y="4898126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xmlns="" id="{66E8E278-F3E8-4A7D-ADA7-8381B42E03D0}"/>
                  </a:ext>
                </a:extLst>
              </p:cNvPr>
              <p:cNvSpPr txBox="1"/>
              <p:nvPr/>
            </p:nvSpPr>
            <p:spPr>
              <a:xfrm>
                <a:off x="8000673" y="4596525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xmlns="" id="{71BE01CA-66DC-4B5C-89E2-624F3976A64E}"/>
                  </a:ext>
                </a:extLst>
              </p:cNvPr>
              <p:cNvSpPr txBox="1"/>
              <p:nvPr/>
            </p:nvSpPr>
            <p:spPr>
              <a:xfrm>
                <a:off x="7570387" y="5600496"/>
                <a:ext cx="152705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이내 퇴장</a:t>
                </a:r>
              </a:p>
            </p:txBody>
          </p:sp>
        </p:grpSp>
      </p:grp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11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3" name="직각 삼각형 92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48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1" y="1563967"/>
            <a:ext cx="743833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066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3" y="1765363"/>
            <a:ext cx="666640" cy="69997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338484" y="2535358"/>
            <a:ext cx="1561711" cy="49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위치 확인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화장실별 사용률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558" y="1740696"/>
            <a:ext cx="51311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화장실을 </a:t>
            </a:r>
            <a:r>
              <a:rPr lang="ko-KR" altLang="en-US" sz="1300" dirty="0"/>
              <a:t>직접 가지 않아도 빈칸 유무 확인 가능</a:t>
            </a:r>
            <a:r>
              <a:rPr lang="en-US" altLang="ko-KR" sz="1300" dirty="0"/>
              <a:t>, </a:t>
            </a:r>
            <a:r>
              <a:rPr lang="ko-KR" altLang="en-US" sz="1300" dirty="0"/>
              <a:t>가까운 </a:t>
            </a:r>
            <a:r>
              <a:rPr lang="ko-KR" altLang="en-US" sz="1300" dirty="0" smtClean="0"/>
              <a:t>화장실을 </a:t>
            </a:r>
            <a:endParaRPr lang="en-US" altLang="ko-KR" sz="13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</a:t>
            </a:r>
            <a:r>
              <a:rPr lang="ko-KR" altLang="en-US" sz="1300" dirty="0" smtClean="0"/>
              <a:t>순서대로 </a:t>
            </a:r>
            <a:r>
              <a:rPr lang="ko-KR" altLang="en-US" sz="1300" dirty="0"/>
              <a:t>제공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/>
              <a:t>화장실이 급한 경우 필요한 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(</a:t>
            </a:r>
            <a:r>
              <a:rPr lang="ko-KR" altLang="en-US" sz="1300" dirty="0"/>
              <a:t>가장 가까운 화장실 및 당장 사용가능 여부 확인 가능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059465" y="3586132"/>
            <a:ext cx="51311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화장실 </a:t>
            </a:r>
            <a:r>
              <a:rPr lang="ko-KR" altLang="en-US" sz="1300" dirty="0"/>
              <a:t>입구에서 바로 사용 가능한 칸 확인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별도의 작업 없이 바로 사용자의 사용 목적 확인에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386120" y="4220214"/>
            <a:ext cx="1415186" cy="29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사용가능한 칸 확인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4487321-CB6D-49A1-94E6-40F0BA126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19" y="3491647"/>
            <a:ext cx="648587" cy="6709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0FE413-35F6-48D1-9893-5DEC9B8B89A2}"/>
              </a:ext>
            </a:extLst>
          </p:cNvPr>
          <p:cNvSpPr txBox="1"/>
          <p:nvPr/>
        </p:nvSpPr>
        <p:spPr>
          <a:xfrm>
            <a:off x="1621978" y="5848714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47" y="5015534"/>
            <a:ext cx="750583" cy="75058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59465" y="4970249"/>
            <a:ext cx="54497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별도의 </a:t>
            </a:r>
            <a:r>
              <a:rPr lang="ko-KR" altLang="en-US" sz="1300" dirty="0"/>
              <a:t>조작 없이도 해당 칸에 재실하고 있음을 표시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문 잠금 </a:t>
            </a:r>
            <a:r>
              <a:rPr lang="ko-KR" altLang="en-US" sz="1300" dirty="0"/>
              <a:t>장치 조작이 어려운 노약자</a:t>
            </a:r>
            <a:r>
              <a:rPr lang="en-US" altLang="ko-KR" sz="1300" dirty="0"/>
              <a:t>, </a:t>
            </a:r>
            <a:r>
              <a:rPr lang="ko-KR" altLang="en-US" sz="1300" dirty="0" smtClean="0"/>
              <a:t>어린이와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</a:t>
            </a:r>
            <a:r>
              <a:rPr lang="ko-KR" altLang="en-US" sz="1300" dirty="0" smtClean="0"/>
              <a:t> 잠금 장치의 고장과 같은 상황에서 </a:t>
            </a:r>
            <a:r>
              <a:rPr lang="ko-KR" altLang="en-US" sz="1300" dirty="0"/>
              <a:t>필요한 </a:t>
            </a:r>
            <a:r>
              <a:rPr lang="ko-KR" altLang="en-US" sz="1300" dirty="0" smtClean="0"/>
              <a:t>기능</a:t>
            </a:r>
            <a:endParaRPr lang="ko-KR" altLang="en-US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93495" y="305600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01516" y="451816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직각 삼각형 46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</a:t>
            </a:r>
            <a:r>
              <a:rPr lang="ko-KR" altLang="en-US" sz="2400" dirty="0" smtClean="0"/>
              <a:t>시나리오 </a:t>
            </a:r>
            <a:r>
              <a:rPr lang="en-US" altLang="ko-KR" sz="2400" dirty="0" smtClean="0"/>
              <a:t>(2/4)</a:t>
            </a:r>
            <a:endParaRPr lang="ko-KR" alt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20353" y="10022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계속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42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3" y="1550244"/>
            <a:ext cx="7438339" cy="33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470342" y="301394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수동 잠금 장치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460901" y="4563524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시간 측정 시작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99" y="2130379"/>
            <a:ext cx="791405" cy="7914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02020" y="2245337"/>
            <a:ext cx="528862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센서를 </a:t>
            </a:r>
            <a:r>
              <a:rPr lang="ko-KR" altLang="en-US" sz="1300" dirty="0"/>
              <a:t>통해 </a:t>
            </a:r>
            <a:r>
              <a:rPr lang="ko-KR" altLang="en-US" sz="1300" dirty="0" smtClean="0"/>
              <a:t>잠금 장치까지 </a:t>
            </a:r>
            <a:r>
              <a:rPr lang="ko-KR" altLang="en-US" sz="1300" dirty="0"/>
              <a:t>자동화 시킬 경우 발생할 오류에 대해 방지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재실 </a:t>
            </a:r>
            <a:r>
              <a:rPr lang="ko-KR" altLang="en-US" sz="1300" dirty="0"/>
              <a:t>여부는 표시할 수 있지만 </a:t>
            </a:r>
            <a:r>
              <a:rPr lang="ko-KR" altLang="en-US" sz="1300" dirty="0" smtClean="0"/>
              <a:t>잠금 장치에 </a:t>
            </a:r>
            <a:r>
              <a:rPr lang="ko-KR" altLang="en-US" sz="1300" dirty="0"/>
              <a:t>대한 강제성은 주지 않음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2020" y="3859895"/>
            <a:ext cx="495520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자동적으로 </a:t>
            </a:r>
            <a:r>
              <a:rPr lang="ko-KR" altLang="en-US" sz="1300" dirty="0"/>
              <a:t>시간 측정을 하며 일정 시간이 지나면 경고 신호 출력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갑작스러운 상황</a:t>
            </a:r>
            <a:r>
              <a:rPr lang="en-US" altLang="ko-KR" sz="1300" dirty="0"/>
              <a:t>(</a:t>
            </a:r>
            <a:r>
              <a:rPr lang="ko-KR" altLang="en-US" sz="1300" dirty="0"/>
              <a:t>맹장</a:t>
            </a:r>
            <a:r>
              <a:rPr lang="en-US" altLang="ko-KR" sz="1300" dirty="0"/>
              <a:t>, </a:t>
            </a:r>
            <a:r>
              <a:rPr lang="ko-KR" altLang="en-US" sz="1300" dirty="0"/>
              <a:t>기절 등</a:t>
            </a:r>
            <a:r>
              <a:rPr lang="en-US" altLang="ko-KR" sz="1300" dirty="0"/>
              <a:t>)</a:t>
            </a:r>
            <a:r>
              <a:rPr lang="ko-KR" altLang="en-US" sz="1300" dirty="0"/>
              <a:t>에 대한 대처에 필요한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79" y="3778526"/>
            <a:ext cx="707172" cy="707172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>
            <a:off x="2074229" y="3356966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059606" y="1667219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4" name="직각 삼각형 43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</a:t>
            </a:r>
            <a:r>
              <a:rPr lang="ko-KR" altLang="en-US" sz="2400" dirty="0" smtClean="0"/>
              <a:t>시나리오 </a:t>
            </a:r>
            <a:r>
              <a:rPr lang="en-US" altLang="ko-KR" sz="2400" dirty="0" smtClean="0"/>
              <a:t>(3/4)</a:t>
            </a:r>
            <a:endParaRPr lang="ko-KR" altLang="en-US" sz="2400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9634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272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40" y="956294"/>
            <a:ext cx="3240000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경고 표시 전환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(20~30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사용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566551" y="235599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연장 버튼 누름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112323" y="1513001"/>
            <a:ext cx="539562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사고 </a:t>
            </a:r>
            <a:r>
              <a:rPr lang="ko-KR" altLang="en-US" sz="1300" dirty="0"/>
              <a:t>발생이 아닌 단순 사용 </a:t>
            </a:r>
            <a:r>
              <a:rPr lang="ko-KR" altLang="en-US" sz="1300" dirty="0" smtClean="0"/>
              <a:t>시간 때문인 </a:t>
            </a:r>
            <a:r>
              <a:rPr lang="ko-KR" altLang="en-US" sz="1300" dirty="0"/>
              <a:t>경우에 대해 필요한 </a:t>
            </a:r>
            <a:r>
              <a:rPr lang="ko-KR" altLang="en-US" sz="1300" dirty="0" smtClean="0"/>
              <a:t>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바로 위급으로 변환하기 보단 단계적인 변환이 효율적이라 생각하여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 smtClean="0"/>
              <a:t>   중간 </a:t>
            </a:r>
            <a:r>
              <a:rPr lang="ko-KR" altLang="en-US" sz="1300" dirty="0"/>
              <a:t>확인 같은 경고 표시 전환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7646" y="354668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/>
              <a:t>화장실 칸 내에서 위험을 요청하지 못할 경우 자동으로 위급 표시로 전환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후 관리자가 확인하게 하기 때문에 미연의 사고 방지에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797328" y="416076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위급 표시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0FE413-35F6-48D1-9893-5DEC9B8B89A2}"/>
              </a:ext>
            </a:extLst>
          </p:cNvPr>
          <p:cNvSpPr txBox="1"/>
          <p:nvPr/>
        </p:nvSpPr>
        <p:spPr>
          <a:xfrm>
            <a:off x="1825384" y="6002400"/>
            <a:ext cx="86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추가 기능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7" y="3466729"/>
            <a:ext cx="618749" cy="6187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107646" y="5228616"/>
            <a:ext cx="57763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 smtClean="0"/>
              <a:t>화장실 </a:t>
            </a:r>
            <a:r>
              <a:rPr lang="ko-KR" altLang="en-US" sz="1300" dirty="0"/>
              <a:t>내 원활한 시설 유지가 되지 않는 경우 요청된 기록을 </a:t>
            </a:r>
            <a:r>
              <a:rPr lang="ko-KR" altLang="en-US" sz="1300" dirty="0" smtClean="0"/>
              <a:t>바탕으로</a:t>
            </a:r>
            <a:endParaRPr lang="en-US" altLang="ko-KR" sz="13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300" dirty="0" smtClean="0"/>
              <a:t>보다 </a:t>
            </a:r>
            <a:r>
              <a:rPr lang="ko-KR" altLang="en-US" sz="1300" dirty="0"/>
              <a:t>빠르게 시설 수리에 필요한 </a:t>
            </a:r>
            <a:r>
              <a:rPr lang="ko-KR" altLang="en-US" sz="1300" dirty="0" smtClean="0"/>
              <a:t>기능 </a:t>
            </a:r>
            <a:r>
              <a:rPr lang="en-US" altLang="ko-KR" sz="1300" dirty="0"/>
              <a:t>(</a:t>
            </a:r>
            <a:r>
              <a:rPr lang="ko-KR" altLang="en-US" sz="1300" dirty="0"/>
              <a:t>화장실 휴지</a:t>
            </a:r>
            <a:r>
              <a:rPr lang="en-US" altLang="ko-KR" sz="1300" dirty="0"/>
              <a:t>, </a:t>
            </a:r>
            <a:r>
              <a:rPr lang="ko-KR" altLang="en-US" sz="1300" dirty="0"/>
              <a:t>변기 막힘</a:t>
            </a:r>
            <a:r>
              <a:rPr lang="en-US" altLang="ko-KR" sz="1300" dirty="0"/>
              <a:t>, </a:t>
            </a:r>
            <a:r>
              <a:rPr lang="ko-KR" altLang="en-US" sz="1300" dirty="0"/>
              <a:t>문고리 </a:t>
            </a:r>
            <a:r>
              <a:rPr lang="ko-KR" altLang="en-US" sz="1300" dirty="0" smtClean="0"/>
              <a:t>고장 </a:t>
            </a:r>
            <a:r>
              <a:rPr lang="ko-KR" altLang="en-US" sz="1300" dirty="0"/>
              <a:t>등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40" y="2877311"/>
            <a:ext cx="3333548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위급 표시 전환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(30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이상 사용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38" y="4664583"/>
            <a:ext cx="333354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그 외의 경우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시설 고장 신청 등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2AE2F7C-E915-40ED-908D-252286740F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96476" y="1496141"/>
            <a:ext cx="754817" cy="83934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01" y="5214672"/>
            <a:ext cx="651826" cy="66841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1" name="직각 삼각형 50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</a:t>
            </a:r>
            <a:r>
              <a:rPr lang="ko-KR" altLang="en-US" sz="2400" dirty="0" smtClean="0"/>
              <a:t>시나리오 </a:t>
            </a:r>
            <a:r>
              <a:rPr lang="en-US" altLang="ko-KR" sz="2400" dirty="0" smtClean="0"/>
              <a:t>(4/4)</a:t>
            </a:r>
            <a:endParaRPr lang="ko-KR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868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구성도</a:t>
            </a:r>
          </a:p>
        </p:txBody>
      </p:sp>
      <p:sp>
        <p:nvSpPr>
          <p:cNvPr id="210" name="구름 20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구름 210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구름 211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15" name="TextBox 21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14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2" name="직각 삼각형 111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179" name="그룹 178"/>
          <p:cNvGrpSpPr/>
          <p:nvPr/>
        </p:nvGrpSpPr>
        <p:grpSpPr>
          <a:xfrm>
            <a:off x="878646" y="1097946"/>
            <a:ext cx="8079247" cy="4749029"/>
            <a:chOff x="358717" y="1465266"/>
            <a:chExt cx="8584175" cy="520279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358717" y="1465266"/>
              <a:ext cx="8584175" cy="5202795"/>
            </a:xfrm>
            <a:prstGeom prst="roundRect">
              <a:avLst>
                <a:gd name="adj" fmla="val 4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xmlns="" id="{2EA9D1C9-1E99-4329-800F-2C79F2DFCD0D}"/>
                </a:ext>
              </a:extLst>
            </p:cNvPr>
            <p:cNvGrpSpPr/>
            <p:nvPr/>
          </p:nvGrpSpPr>
          <p:grpSpPr>
            <a:xfrm>
              <a:off x="419100" y="1548557"/>
              <a:ext cx="8429625" cy="5004643"/>
              <a:chOff x="419100" y="1548557"/>
              <a:chExt cx="8429625" cy="5004643"/>
            </a:xfrm>
          </p:grpSpPr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xmlns="" id="{69248059-9028-48D4-AEAA-267F4FBC6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45" y="3019985"/>
                <a:ext cx="819524" cy="632002"/>
              </a:xfrm>
              <a:prstGeom prst="rect">
                <a:avLst/>
              </a:prstGeom>
            </p:spPr>
          </p:pic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xmlns="" id="{A2393563-97C7-4451-8307-36845710E588}"/>
                  </a:ext>
                </a:extLst>
              </p:cNvPr>
              <p:cNvCxnSpPr>
                <a:cxnSpLocks/>
                <a:endCxn id="293" idx="0"/>
              </p:cNvCxnSpPr>
              <p:nvPr/>
            </p:nvCxnSpPr>
            <p:spPr>
              <a:xfrm>
                <a:off x="4315256" y="3029252"/>
                <a:ext cx="6790" cy="6833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연결선: 꺾임 66">
                <a:extLst>
                  <a:ext uri="{FF2B5EF4-FFF2-40B4-BE49-F238E27FC236}">
                    <a16:creationId xmlns:a16="http://schemas.microsoft.com/office/drawing/2014/main" xmlns="" id="{1CEAB3D9-97D5-4C56-A047-497B5A1940B6}"/>
                  </a:ext>
                </a:extLst>
              </p:cNvPr>
              <p:cNvCxnSpPr>
                <a:cxnSpLocks/>
                <a:stCxn id="189" idx="0"/>
              </p:cNvCxnSpPr>
              <p:nvPr/>
            </p:nvCxnSpPr>
            <p:spPr>
              <a:xfrm rot="5400000" flipH="1" flipV="1">
                <a:off x="3289673" y="-60859"/>
                <a:ext cx="670521" cy="500639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직선 화살표 연결선 184">
                <a:extLst>
                  <a:ext uri="{FF2B5EF4-FFF2-40B4-BE49-F238E27FC236}">
                    <a16:creationId xmlns:a16="http://schemas.microsoft.com/office/drawing/2014/main" xmlns="" id="{E1C40235-6D0A-451A-B03A-64FF051749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1849" y="4310246"/>
                <a:ext cx="667172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xmlns="" id="{BDF714A5-3332-4143-BFF2-4A19626F5E7E}"/>
                  </a:ext>
                </a:extLst>
              </p:cNvPr>
              <p:cNvGrpSpPr/>
              <p:nvPr/>
            </p:nvGrpSpPr>
            <p:grpSpPr>
              <a:xfrm>
                <a:off x="3913050" y="2131233"/>
                <a:ext cx="832784" cy="836704"/>
                <a:chOff x="3841246" y="3021430"/>
                <a:chExt cx="816964" cy="816964"/>
              </a:xfrm>
            </p:grpSpPr>
            <p:pic>
              <p:nvPicPr>
                <p:cNvPr id="296" name="그림 295">
                  <a:extLst>
                    <a:ext uri="{FF2B5EF4-FFF2-40B4-BE49-F238E27FC236}">
                      <a16:creationId xmlns:a16="http://schemas.microsoft.com/office/drawing/2014/main" xmlns="" id="{B9B76095-A10C-42F5-8F81-7A3B64951F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1246" y="3021430"/>
                  <a:ext cx="816964" cy="816964"/>
                </a:xfrm>
                <a:prstGeom prst="rect">
                  <a:avLst/>
                </a:prstGeom>
              </p:spPr>
            </p:pic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xmlns="" id="{CC7ED345-59B8-4498-A87A-CFE8CEF51E32}"/>
                    </a:ext>
                  </a:extLst>
                </p:cNvPr>
                <p:cNvSpPr txBox="1"/>
                <p:nvPr/>
              </p:nvSpPr>
              <p:spPr>
                <a:xfrm>
                  <a:off x="4016658" y="3219276"/>
                  <a:ext cx="46519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App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xmlns="" id="{5DC9FF4D-A28C-4839-9BD2-03DA30A49300}"/>
                  </a:ext>
                </a:extLst>
              </p:cNvPr>
              <p:cNvGrpSpPr/>
              <p:nvPr/>
            </p:nvGrpSpPr>
            <p:grpSpPr>
              <a:xfrm>
                <a:off x="3884118" y="5421105"/>
                <a:ext cx="942379" cy="939168"/>
                <a:chOff x="3650881" y="5049106"/>
                <a:chExt cx="902347" cy="926832"/>
              </a:xfrm>
            </p:grpSpPr>
            <p:pic>
              <p:nvPicPr>
                <p:cNvPr id="294" name="그림 293">
                  <a:extLst>
                    <a:ext uri="{FF2B5EF4-FFF2-40B4-BE49-F238E27FC236}">
                      <a16:creationId xmlns:a16="http://schemas.microsoft.com/office/drawing/2014/main" xmlns="" id="{C008B2A7-C216-4CD8-AC05-3AEC3553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0881" y="5285047"/>
                  <a:ext cx="902347" cy="690891"/>
                </a:xfrm>
                <a:prstGeom prst="rect">
                  <a:avLst/>
                </a:prstGeom>
              </p:spPr>
            </p:pic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xmlns="" id="{1621362A-DE35-4947-B8AA-82ED0BD8F706}"/>
                    </a:ext>
                  </a:extLst>
                </p:cNvPr>
                <p:cNvSpPr txBox="1"/>
                <p:nvPr/>
              </p:nvSpPr>
              <p:spPr>
                <a:xfrm>
                  <a:off x="3714398" y="5049106"/>
                  <a:ext cx="770081" cy="316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Monitor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xmlns="" id="{DDA6E717-28B2-4F89-87B8-D26DEC1DEAE6}"/>
                  </a:ext>
                </a:extLst>
              </p:cNvPr>
              <p:cNvGrpSpPr/>
              <p:nvPr/>
            </p:nvGrpSpPr>
            <p:grpSpPr>
              <a:xfrm>
                <a:off x="3977170" y="3712611"/>
                <a:ext cx="676173" cy="965543"/>
                <a:chOff x="3765160" y="3501239"/>
                <a:chExt cx="647449" cy="952861"/>
              </a:xfrm>
            </p:grpSpPr>
            <p:pic>
              <p:nvPicPr>
                <p:cNvPr id="292" name="그림 291">
                  <a:extLst>
                    <a:ext uri="{FF2B5EF4-FFF2-40B4-BE49-F238E27FC236}">
                      <a16:creationId xmlns:a16="http://schemas.microsoft.com/office/drawing/2014/main" xmlns="" id="{56EDD86F-7B1B-47AC-B5AE-3EAEAC28F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5160" y="3783669"/>
                  <a:ext cx="647449" cy="670431"/>
                </a:xfrm>
                <a:prstGeom prst="rect">
                  <a:avLst/>
                </a:prstGeom>
              </p:spPr>
            </p:pic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xmlns="" id="{28571C95-67E5-4E48-BC8E-1268C8B2A6CC}"/>
                    </a:ext>
                  </a:extLst>
                </p:cNvPr>
                <p:cNvSpPr txBox="1"/>
                <p:nvPr/>
              </p:nvSpPr>
              <p:spPr>
                <a:xfrm>
                  <a:off x="3850363" y="3501239"/>
                  <a:ext cx="49004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User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xmlns="" id="{AD5C1E7E-9409-4E2D-81E0-9DBD5A9D094A}"/>
                  </a:ext>
                </a:extLst>
              </p:cNvPr>
              <p:cNvSpPr txBox="1"/>
              <p:nvPr/>
            </p:nvSpPr>
            <p:spPr>
              <a:xfrm>
                <a:off x="583155" y="2777597"/>
                <a:ext cx="1077164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/>
                  <a:t>오렌지 보드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xmlns="" id="{062C8008-F5AC-46C6-9C1B-C3C062612F6C}"/>
                  </a:ext>
                </a:extLst>
              </p:cNvPr>
              <p:cNvSpPr txBox="1"/>
              <p:nvPr/>
            </p:nvSpPr>
            <p:spPr>
              <a:xfrm>
                <a:off x="2495307" y="2774924"/>
                <a:ext cx="739523" cy="3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b="1" dirty="0"/>
                  <a:t>IR</a:t>
                </a:r>
                <a:r>
                  <a:rPr lang="ko-KR" altLang="en-US" sz="1300" b="1" dirty="0"/>
                  <a:t> 센서</a:t>
                </a:r>
              </a:p>
            </p:txBody>
          </p: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xmlns="" id="{3FCA995A-CF43-416E-9E37-D1FC3FF13CFA}"/>
                  </a:ext>
                </a:extLst>
              </p:cNvPr>
              <p:cNvGrpSpPr/>
              <p:nvPr/>
            </p:nvGrpSpPr>
            <p:grpSpPr>
              <a:xfrm>
                <a:off x="7720264" y="2296092"/>
                <a:ext cx="736410" cy="427390"/>
                <a:chOff x="7662043" y="2247865"/>
                <a:chExt cx="705128" cy="421776"/>
              </a:xfrm>
            </p:grpSpPr>
            <p:sp>
              <p:nvSpPr>
                <p:cNvPr id="290" name="원통형 53">
                  <a:extLst>
                    <a:ext uri="{FF2B5EF4-FFF2-40B4-BE49-F238E27FC236}">
                      <a16:creationId xmlns:a16="http://schemas.microsoft.com/office/drawing/2014/main" xmlns="" id="{D82AF8C7-0F9E-4BCC-B458-46C32E6DB42D}"/>
                    </a:ext>
                  </a:extLst>
                </p:cNvPr>
                <p:cNvSpPr/>
                <p:nvPr/>
              </p:nvSpPr>
              <p:spPr>
                <a:xfrm>
                  <a:off x="7662043" y="2247865"/>
                  <a:ext cx="705128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xmlns="" id="{2AB99B9C-A875-4726-96EB-9C9E43EADDA2}"/>
                    </a:ext>
                  </a:extLst>
                </p:cNvPr>
                <p:cNvSpPr txBox="1"/>
                <p:nvPr/>
              </p:nvSpPr>
              <p:spPr>
                <a:xfrm>
                  <a:off x="7837440" y="2340257"/>
                  <a:ext cx="406741" cy="29857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/>
                    <a:t>DB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xmlns="" id="{561A0ACA-CE82-4396-A279-E7381FF49128}"/>
                  </a:ext>
                </a:extLst>
              </p:cNvPr>
              <p:cNvGrpSpPr/>
              <p:nvPr/>
            </p:nvGrpSpPr>
            <p:grpSpPr>
              <a:xfrm>
                <a:off x="5765063" y="2283343"/>
                <a:ext cx="736410" cy="427390"/>
                <a:chOff x="5655409" y="2248512"/>
                <a:chExt cx="737665" cy="421776"/>
              </a:xfrm>
            </p:grpSpPr>
            <p:sp>
              <p:nvSpPr>
                <p:cNvPr id="288" name="원통형 86">
                  <a:extLst>
                    <a:ext uri="{FF2B5EF4-FFF2-40B4-BE49-F238E27FC236}">
                      <a16:creationId xmlns:a16="http://schemas.microsoft.com/office/drawing/2014/main" xmlns="" id="{64B3BD10-7DCE-423A-BBAF-BA0AD67ED36F}"/>
                    </a:ext>
                  </a:extLst>
                </p:cNvPr>
                <p:cNvSpPr/>
                <p:nvPr/>
              </p:nvSpPr>
              <p:spPr>
                <a:xfrm>
                  <a:off x="5655409" y="2248512"/>
                  <a:ext cx="737665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xmlns="" id="{911E8433-8A4B-4D29-9D3C-68124724A01C}"/>
                    </a:ext>
                  </a:extLst>
                </p:cNvPr>
                <p:cNvSpPr txBox="1"/>
                <p:nvPr/>
              </p:nvSpPr>
              <p:spPr>
                <a:xfrm>
                  <a:off x="5719391" y="2343403"/>
                  <a:ext cx="640263" cy="2955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Server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xmlns="" id="{605F9E24-C00E-4B56-AB5F-376F2BB0967F}"/>
                  </a:ext>
                </a:extLst>
              </p:cNvPr>
              <p:cNvSpPr txBox="1"/>
              <p:nvPr/>
            </p:nvSpPr>
            <p:spPr>
              <a:xfrm>
                <a:off x="1119916" y="1836522"/>
                <a:ext cx="888856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전달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xmlns="" id="{BA9F5ECF-F4C0-4333-920B-FF0D55B0154F}"/>
                  </a:ext>
                </a:extLst>
              </p:cNvPr>
              <p:cNvSpPr txBox="1"/>
              <p:nvPr/>
            </p:nvSpPr>
            <p:spPr>
              <a:xfrm>
                <a:off x="3795166" y="3149715"/>
                <a:ext cx="907223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195" name="직선 화살표 연결선 194">
                <a:extLst>
                  <a:ext uri="{FF2B5EF4-FFF2-40B4-BE49-F238E27FC236}">
                    <a16:creationId xmlns:a16="http://schemas.microsoft.com/office/drawing/2014/main" xmlns="" id="{BB37DA00-8631-4612-A88E-1797E0042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3977" y="4789312"/>
                <a:ext cx="1" cy="710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xmlns="" id="{B6B14D0D-E63C-4981-A7F6-B5F80B6865BE}"/>
                  </a:ext>
                </a:extLst>
              </p:cNvPr>
              <p:cNvSpPr txBox="1"/>
              <p:nvPr/>
            </p:nvSpPr>
            <p:spPr>
              <a:xfrm>
                <a:off x="3868433" y="5033079"/>
                <a:ext cx="907223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197" name="직선 화살표 연결선 196">
                <a:extLst>
                  <a:ext uri="{FF2B5EF4-FFF2-40B4-BE49-F238E27FC236}">
                    <a16:creationId xmlns:a16="http://schemas.microsoft.com/office/drawing/2014/main" xmlns="" id="{A4D77474-E10C-4168-B56B-E920D4CB6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761" y="4821864"/>
                <a:ext cx="948860" cy="9222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xmlns="" id="{9A2FE0FC-8263-49E3-8FCC-B4B60CC1F5D2}"/>
                  </a:ext>
                </a:extLst>
              </p:cNvPr>
              <p:cNvSpPr txBox="1"/>
              <p:nvPr/>
            </p:nvSpPr>
            <p:spPr>
              <a:xfrm>
                <a:off x="5089716" y="5086277"/>
                <a:ext cx="929470" cy="2962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전송</a:t>
                </a:r>
                <a:endParaRPr lang="en-US" altLang="ko-KR" sz="1300" dirty="0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xmlns="" id="{6F1190E3-C3C1-4B6C-A584-54A2F1EA8BF2}"/>
                  </a:ext>
                </a:extLst>
              </p:cNvPr>
              <p:cNvSpPr txBox="1"/>
              <p:nvPr/>
            </p:nvSpPr>
            <p:spPr>
              <a:xfrm>
                <a:off x="3527921" y="4315485"/>
                <a:ext cx="523222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Push</a:t>
                </a:r>
                <a:endParaRPr lang="ko-KR" altLang="en-US" sz="1300" dirty="0"/>
              </a:p>
            </p:txBody>
          </p: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xmlns="" id="{BA075437-7C6D-4F3F-A16F-A0DD110BDF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75837" y="3778481"/>
                <a:ext cx="713859" cy="73796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xmlns="" id="{07378FF7-ED59-4A55-AFA5-C11DAECFA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2748" y="3656267"/>
                <a:ext cx="718638" cy="74032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xmlns="" id="{F5F9E71C-387F-4063-BEAD-8A2F31B671DC}"/>
                  </a:ext>
                </a:extLst>
              </p:cNvPr>
              <p:cNvSpPr txBox="1"/>
              <p:nvPr/>
            </p:nvSpPr>
            <p:spPr>
              <a:xfrm>
                <a:off x="1611404" y="3910287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xmlns="" id="{698BFEC5-F667-4F5E-89D5-DD37A72ADF0A}"/>
                  </a:ext>
                </a:extLst>
              </p:cNvPr>
              <p:cNvGrpSpPr/>
              <p:nvPr/>
            </p:nvGrpSpPr>
            <p:grpSpPr>
              <a:xfrm>
                <a:off x="5759000" y="3767212"/>
                <a:ext cx="2724931" cy="1004442"/>
                <a:chOff x="5754356" y="3881329"/>
                <a:chExt cx="2729574" cy="991249"/>
              </a:xfrm>
            </p:grpSpPr>
            <p:grpSp>
              <p:nvGrpSpPr>
                <p:cNvPr id="280" name="그룹 279">
                  <a:extLst>
                    <a:ext uri="{FF2B5EF4-FFF2-40B4-BE49-F238E27FC236}">
                      <a16:creationId xmlns:a16="http://schemas.microsoft.com/office/drawing/2014/main" xmlns="" id="{82C0DA38-335D-4860-A6E0-F8DBA55A7FD8}"/>
                    </a:ext>
                  </a:extLst>
                </p:cNvPr>
                <p:cNvGrpSpPr/>
                <p:nvPr/>
              </p:nvGrpSpPr>
              <p:grpSpPr>
                <a:xfrm>
                  <a:off x="5754356" y="4098940"/>
                  <a:ext cx="725919" cy="718530"/>
                  <a:chOff x="6068931" y="4222418"/>
                  <a:chExt cx="693900" cy="718530"/>
                </a:xfrm>
              </p:grpSpPr>
              <p:pic>
                <p:nvPicPr>
                  <p:cNvPr id="286" name="그림 285">
                    <a:extLst>
                      <a:ext uri="{FF2B5EF4-FFF2-40B4-BE49-F238E27FC236}">
                        <a16:creationId xmlns:a16="http://schemas.microsoft.com/office/drawing/2014/main" xmlns="" id="{AB01BCFA-1F5E-4B0F-A9C6-BAD6B74C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68931" y="4222418"/>
                    <a:ext cx="693900" cy="718530"/>
                  </a:xfrm>
                  <a:prstGeom prst="rect">
                    <a:avLst/>
                  </a:prstGeom>
                </p:spPr>
              </p:pic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xmlns="" id="{053B888D-E01D-4043-8684-76F6D6F4A20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9658" y="4354041"/>
                    <a:ext cx="352355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b="1" dirty="0"/>
                      <a:t>PC</a:t>
                    </a:r>
                    <a:endParaRPr lang="ko-KR" altLang="en-US" sz="1300" b="1" dirty="0"/>
                  </a:p>
                </p:txBody>
              </p:sp>
            </p:grpSp>
            <p:grpSp>
              <p:nvGrpSpPr>
                <p:cNvPr id="281" name="그룹 280">
                  <a:extLst>
                    <a:ext uri="{FF2B5EF4-FFF2-40B4-BE49-F238E27FC236}">
                      <a16:creationId xmlns:a16="http://schemas.microsoft.com/office/drawing/2014/main" xmlns="" id="{A3B0FE10-D8E9-416F-86C0-E91E36325AEA}"/>
                    </a:ext>
                  </a:extLst>
                </p:cNvPr>
                <p:cNvGrpSpPr/>
                <p:nvPr/>
              </p:nvGrpSpPr>
              <p:grpSpPr>
                <a:xfrm>
                  <a:off x="6705065" y="3993602"/>
                  <a:ext cx="966969" cy="878976"/>
                  <a:chOff x="6526657" y="4117640"/>
                  <a:chExt cx="924320" cy="878976"/>
                </a:xfrm>
              </p:grpSpPr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xmlns="" id="{8B6A95EE-BA9C-4EFF-B21E-E969E2A5B1AF}"/>
                      </a:ext>
                    </a:extLst>
                  </p:cNvPr>
                  <p:cNvSpPr txBox="1"/>
                  <p:nvPr/>
                </p:nvSpPr>
                <p:spPr>
                  <a:xfrm>
                    <a:off x="6526657" y="4117640"/>
                    <a:ext cx="868684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300" dirty="0"/>
                      <a:t>화면 출력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xmlns="" id="{6810DE8C-C6FD-4F2B-98EB-FA88FE56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6599879" y="4701096"/>
                    <a:ext cx="851098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dirty="0"/>
                      <a:t>Data</a:t>
                    </a:r>
                    <a:r>
                      <a:rPr lang="ko-KR" altLang="en-US" sz="1300" dirty="0"/>
                      <a:t> 수정</a:t>
                    </a:r>
                  </a:p>
                </p:txBody>
              </p:sp>
            </p:grp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xmlns="" id="{6DB6D79E-50E1-47CE-A6F9-8457E3763E09}"/>
                    </a:ext>
                  </a:extLst>
                </p:cNvPr>
                <p:cNvSpPr txBox="1"/>
                <p:nvPr/>
              </p:nvSpPr>
              <p:spPr>
                <a:xfrm>
                  <a:off x="7663747" y="3881329"/>
                  <a:ext cx="82018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Manager</a:t>
                  </a:r>
                  <a:endParaRPr lang="ko-KR" altLang="en-US" sz="1300" b="1" dirty="0"/>
                </a:p>
              </p:txBody>
            </p:sp>
            <p:pic>
              <p:nvPicPr>
                <p:cNvPr id="283" name="그림 282">
                  <a:extLst>
                    <a:ext uri="{FF2B5EF4-FFF2-40B4-BE49-F238E27FC236}">
                      <a16:creationId xmlns:a16="http://schemas.microsoft.com/office/drawing/2014/main" xmlns="" id="{B353D689-ED0B-4AC0-8B65-A39735178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9769" y="4179086"/>
                  <a:ext cx="677325" cy="676528"/>
                </a:xfrm>
                <a:prstGeom prst="rect">
                  <a:avLst/>
                </a:prstGeom>
              </p:spPr>
            </p:pic>
          </p:grp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xmlns="" id="{AB60C858-E491-4572-99DD-D1EA5BA65254}"/>
                  </a:ext>
                </a:extLst>
              </p:cNvPr>
              <p:cNvGrpSpPr/>
              <p:nvPr/>
            </p:nvGrpSpPr>
            <p:grpSpPr>
              <a:xfrm>
                <a:off x="697429" y="3650501"/>
                <a:ext cx="888856" cy="742210"/>
                <a:chOff x="688112" y="1662012"/>
                <a:chExt cx="851098" cy="828714"/>
              </a:xfrm>
            </p:grpSpPr>
            <p:cxnSp>
              <p:nvCxnSpPr>
                <p:cNvPr id="277" name="직선 화살표 연결선 276">
                  <a:extLst>
                    <a:ext uri="{FF2B5EF4-FFF2-40B4-BE49-F238E27FC236}">
                      <a16:creationId xmlns:a16="http://schemas.microsoft.com/office/drawing/2014/main" xmlns="" id="{29497169-772B-40C2-AEB9-0B58C9F46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142" y="1662012"/>
                  <a:ext cx="3832" cy="79241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직선 화살표 연결선 277">
                  <a:extLst>
                    <a:ext uri="{FF2B5EF4-FFF2-40B4-BE49-F238E27FC236}">
                      <a16:creationId xmlns:a16="http://schemas.microsoft.com/office/drawing/2014/main" xmlns="" id="{F8297DC5-EDA5-456E-8A42-42CA547CD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6105" y="1683324"/>
                  <a:ext cx="6626" cy="80740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xmlns="" id="{04B61D13-4BA6-4C20-B676-F9168FE11116}"/>
                    </a:ext>
                  </a:extLst>
                </p:cNvPr>
                <p:cNvSpPr txBox="1"/>
                <p:nvPr/>
              </p:nvSpPr>
              <p:spPr>
                <a:xfrm>
                  <a:off x="688112" y="1956210"/>
                  <a:ext cx="851098" cy="2955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xmlns="" id="{FAE1EF42-EDBF-4B0D-9936-EF33265D4D8E}"/>
                  </a:ext>
                </a:extLst>
              </p:cNvPr>
              <p:cNvGrpSpPr/>
              <p:nvPr/>
            </p:nvGrpSpPr>
            <p:grpSpPr>
              <a:xfrm>
                <a:off x="6025322" y="2795706"/>
                <a:ext cx="167447" cy="1154723"/>
                <a:chOff x="5690279" y="2783347"/>
                <a:chExt cx="166595" cy="1404366"/>
              </a:xfrm>
            </p:grpSpPr>
            <p:cxnSp>
              <p:nvCxnSpPr>
                <p:cNvPr id="275" name="직선 화살표 연결선 274">
                  <a:extLst>
                    <a:ext uri="{FF2B5EF4-FFF2-40B4-BE49-F238E27FC236}">
                      <a16:creationId xmlns:a16="http://schemas.microsoft.com/office/drawing/2014/main" xmlns="" id="{DB41472F-5EAD-41CD-9C2D-768D74B48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0279" y="2783347"/>
                  <a:ext cx="3832" cy="1342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화살표 연결선 275">
                  <a:extLst>
                    <a:ext uri="{FF2B5EF4-FFF2-40B4-BE49-F238E27FC236}">
                      <a16:creationId xmlns:a16="http://schemas.microsoft.com/office/drawing/2014/main" xmlns="" id="{AE863160-331B-4B67-A07F-D3C0CA2B0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50248" y="2819490"/>
                  <a:ext cx="6626" cy="136822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xmlns="" id="{68993427-66F5-49B2-BDE7-E36227299831}"/>
                  </a:ext>
                </a:extLst>
              </p:cNvPr>
              <p:cNvSpPr txBox="1"/>
              <p:nvPr/>
            </p:nvSpPr>
            <p:spPr>
              <a:xfrm>
                <a:off x="5703801" y="3195009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xmlns="" id="{8DF986B1-EB0A-4CBB-AB0E-9474354488D6}"/>
                  </a:ext>
                </a:extLst>
              </p:cNvPr>
              <p:cNvGrpSpPr/>
              <p:nvPr/>
            </p:nvGrpSpPr>
            <p:grpSpPr>
              <a:xfrm>
                <a:off x="6647843" y="2388836"/>
                <a:ext cx="925182" cy="282697"/>
                <a:chOff x="6556498" y="2343773"/>
                <a:chExt cx="926757" cy="278987"/>
              </a:xfrm>
            </p:grpSpPr>
            <p:cxnSp>
              <p:nvCxnSpPr>
                <p:cNvPr id="273" name="직선 화살표 연결선 272">
                  <a:extLst>
                    <a:ext uri="{FF2B5EF4-FFF2-40B4-BE49-F238E27FC236}">
                      <a16:creationId xmlns:a16="http://schemas.microsoft.com/office/drawing/2014/main" xmlns="" id="{F27EFB37-83E7-46DF-B9E4-FEE23417F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93369" y="2343773"/>
                  <a:ext cx="889886" cy="86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화살표 연결선 273">
                  <a:extLst>
                    <a:ext uri="{FF2B5EF4-FFF2-40B4-BE49-F238E27FC236}">
                      <a16:creationId xmlns:a16="http://schemas.microsoft.com/office/drawing/2014/main" xmlns="" id="{9769464C-D41E-483F-AAAF-E0AE98D6F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56498" y="2622759"/>
                  <a:ext cx="912577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8" name="사각형: 둥근 모서리 1">
                <a:extLst>
                  <a:ext uri="{FF2B5EF4-FFF2-40B4-BE49-F238E27FC236}">
                    <a16:creationId xmlns:a16="http://schemas.microsoft.com/office/drawing/2014/main" xmlns="" id="{C34A37B9-3E06-4F38-8699-BE7E537A640D}"/>
                  </a:ext>
                </a:extLst>
              </p:cNvPr>
              <p:cNvSpPr/>
              <p:nvPr/>
            </p:nvSpPr>
            <p:spPr>
              <a:xfrm>
                <a:off x="443375" y="1767309"/>
                <a:ext cx="3036892" cy="47858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xmlns="" id="{1FAE9750-B740-4670-9DC7-C6F28B4E5727}"/>
                  </a:ext>
                </a:extLst>
              </p:cNvPr>
              <p:cNvSpPr txBox="1"/>
              <p:nvPr/>
            </p:nvSpPr>
            <p:spPr>
              <a:xfrm>
                <a:off x="419100" y="179361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IoT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3" name="사각형: 둥근 모서리 3">
                <a:extLst>
                  <a:ext uri="{FF2B5EF4-FFF2-40B4-BE49-F238E27FC236}">
                    <a16:creationId xmlns:a16="http://schemas.microsoft.com/office/drawing/2014/main" xmlns="" id="{D459FF7F-0950-4B15-8F25-F208FA11E579}"/>
                  </a:ext>
                </a:extLst>
              </p:cNvPr>
              <p:cNvSpPr/>
              <p:nvPr/>
            </p:nvSpPr>
            <p:spPr>
              <a:xfrm>
                <a:off x="5554451" y="1695332"/>
                <a:ext cx="3294274" cy="1307507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xmlns="" id="{EACFD744-6A81-492D-ABD9-C1E2C4A5A806}"/>
                  </a:ext>
                </a:extLst>
              </p:cNvPr>
              <p:cNvGrpSpPr/>
              <p:nvPr/>
            </p:nvGrpSpPr>
            <p:grpSpPr>
              <a:xfrm>
                <a:off x="2381198" y="4385766"/>
                <a:ext cx="905467" cy="924027"/>
                <a:chOff x="2381198" y="4385766"/>
                <a:chExt cx="905467" cy="924027"/>
              </a:xfrm>
            </p:grpSpPr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xmlns="" id="{202B355D-BD6E-451E-817F-01C1A7799DA1}"/>
                    </a:ext>
                  </a:extLst>
                </p:cNvPr>
                <p:cNvSpPr txBox="1"/>
                <p:nvPr/>
              </p:nvSpPr>
              <p:spPr>
                <a:xfrm>
                  <a:off x="2475003" y="4385766"/>
                  <a:ext cx="65883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Button</a:t>
                  </a:r>
                  <a:endParaRPr lang="ko-KR" altLang="en-US" sz="1300" b="1" dirty="0"/>
                </a:p>
              </p:txBody>
            </p:sp>
            <p:pic>
              <p:nvPicPr>
                <p:cNvPr id="272" name="_x483150480" descr="EMB00002de8a14e">
                  <a:extLst>
                    <a:ext uri="{FF2B5EF4-FFF2-40B4-BE49-F238E27FC236}">
                      <a16:creationId xmlns:a16="http://schemas.microsoft.com/office/drawing/2014/main" xmlns="" id="{E4AA6E87-2275-40FD-BEE3-FB5D8D74736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81198" y="4596557"/>
                  <a:ext cx="905467" cy="7132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xmlns="" id="{BCF13297-182C-4023-B7E6-276B1C516E51}"/>
                  </a:ext>
                </a:extLst>
              </p:cNvPr>
              <p:cNvGrpSpPr/>
              <p:nvPr/>
            </p:nvGrpSpPr>
            <p:grpSpPr>
              <a:xfrm>
                <a:off x="598332" y="4387393"/>
                <a:ext cx="1008000" cy="850651"/>
                <a:chOff x="598332" y="4387393"/>
                <a:chExt cx="1008000" cy="850651"/>
              </a:xfrm>
            </p:grpSpPr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xmlns="" id="{FB1FB9CD-5AC4-4667-A22A-D4770A153A3A}"/>
                    </a:ext>
                  </a:extLst>
                </p:cNvPr>
                <p:cNvSpPr txBox="1"/>
                <p:nvPr/>
              </p:nvSpPr>
              <p:spPr>
                <a:xfrm>
                  <a:off x="849169" y="4387393"/>
                  <a:ext cx="455769" cy="299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LCD</a:t>
                  </a:r>
                  <a:endParaRPr lang="ko-KR" altLang="en-US" sz="1300" b="1" dirty="0"/>
                </a:p>
              </p:txBody>
            </p:sp>
            <p:pic>
              <p:nvPicPr>
                <p:cNvPr id="270" name="_x483151416" descr="EMB00002de8a14b">
                  <a:extLst>
                    <a:ext uri="{FF2B5EF4-FFF2-40B4-BE49-F238E27FC236}">
                      <a16:creationId xmlns:a16="http://schemas.microsoft.com/office/drawing/2014/main" xmlns="" id="{6B32EEBE-E24A-472D-8059-AC355555D8B3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332" y="4640443"/>
                  <a:ext cx="1008000" cy="5976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67" name="그림 266">
                <a:extLst>
                  <a:ext uri="{FF2B5EF4-FFF2-40B4-BE49-F238E27FC236}">
                    <a16:creationId xmlns:a16="http://schemas.microsoft.com/office/drawing/2014/main" xmlns="" id="{703E36E0-92D5-4250-892C-D5727CFDA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2544" y="2048518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268" name="그림 267">
                <a:extLst>
                  <a:ext uri="{FF2B5EF4-FFF2-40B4-BE49-F238E27FC236}">
                    <a16:creationId xmlns:a16="http://schemas.microsoft.com/office/drawing/2014/main" xmlns="" id="{2952A314-9149-41CF-A391-D7B386B4C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1856" y="1548557"/>
                <a:ext cx="349363" cy="299454"/>
              </a:xfrm>
              <a:prstGeom prst="rect">
                <a:avLst/>
              </a:prstGeom>
            </p:spPr>
          </p:pic>
        </p:grpSp>
      </p:grpSp>
      <p:sp>
        <p:nvSpPr>
          <p:cNvPr id="298" name="TextBox 297">
            <a:extLst>
              <a:ext uri="{FF2B5EF4-FFF2-40B4-BE49-F238E27FC236}">
                <a16:creationId xmlns:a16="http://schemas.microsoft.com/office/drawing/2014/main" xmlns="" id="{19E479B2-9874-41C2-9B3F-8BFAC412312E}"/>
              </a:ext>
            </a:extLst>
          </p:cNvPr>
          <p:cNvSpPr txBox="1"/>
          <p:nvPr/>
        </p:nvSpPr>
        <p:spPr>
          <a:xfrm>
            <a:off x="6829508" y="1938924"/>
            <a:ext cx="836573" cy="273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전송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xmlns="" id="{7ED0E3DF-D25D-4ED3-B637-E75D51278D6B}"/>
              </a:ext>
            </a:extLst>
          </p:cNvPr>
          <p:cNvCxnSpPr>
            <a:cxnSpLocks/>
          </p:cNvCxnSpPr>
          <p:nvPr/>
        </p:nvCxnSpPr>
        <p:spPr>
          <a:xfrm flipV="1">
            <a:off x="4986160" y="1931526"/>
            <a:ext cx="836119" cy="7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xmlns="" id="{8AC92211-2865-4F82-AC9F-13A1F16927B9}"/>
              </a:ext>
            </a:extLst>
          </p:cNvPr>
          <p:cNvCxnSpPr>
            <a:cxnSpLocks/>
          </p:cNvCxnSpPr>
          <p:nvPr/>
        </p:nvCxnSpPr>
        <p:spPr>
          <a:xfrm flipH="1" flipV="1">
            <a:off x="4951517" y="2189566"/>
            <a:ext cx="857439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1" name="그림 300">
            <a:extLst>
              <a:ext uri="{FF2B5EF4-FFF2-40B4-BE49-F238E27FC236}">
                <a16:creationId xmlns:a16="http://schemas.microsoft.com/office/drawing/2014/main" xmlns="" id="{037C328A-56F8-4218-AB33-6A3FFBD7C6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5353" y="1620889"/>
            <a:ext cx="328813" cy="273337"/>
          </a:xfrm>
          <a:prstGeom prst="rect">
            <a:avLst/>
          </a:prstGeom>
        </p:spPr>
      </p:pic>
      <p:sp>
        <p:nvSpPr>
          <p:cNvPr id="302" name="TextBox 301">
            <a:extLst>
              <a:ext uri="{FF2B5EF4-FFF2-40B4-BE49-F238E27FC236}">
                <a16:creationId xmlns:a16="http://schemas.microsoft.com/office/drawing/2014/main" xmlns="" id="{04550B97-9143-4798-BA62-03FEEEE129B5}"/>
              </a:ext>
            </a:extLst>
          </p:cNvPr>
          <p:cNvSpPr txBox="1"/>
          <p:nvPr/>
        </p:nvSpPr>
        <p:spPr>
          <a:xfrm>
            <a:off x="4943892" y="1924371"/>
            <a:ext cx="836573" cy="273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전송</a:t>
            </a:r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xmlns="" id="{6CD4A504-DD82-4A91-B53E-099EB741D468}"/>
              </a:ext>
            </a:extLst>
          </p:cNvPr>
          <p:cNvCxnSpPr>
            <a:cxnSpLocks/>
          </p:cNvCxnSpPr>
          <p:nvPr/>
        </p:nvCxnSpPr>
        <p:spPr>
          <a:xfrm flipV="1">
            <a:off x="6863419" y="3572422"/>
            <a:ext cx="836119" cy="7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xmlns="" id="{3B4474E2-F44F-491E-B94C-1704FC0267E8}"/>
              </a:ext>
            </a:extLst>
          </p:cNvPr>
          <p:cNvCxnSpPr>
            <a:cxnSpLocks/>
          </p:cNvCxnSpPr>
          <p:nvPr/>
        </p:nvCxnSpPr>
        <p:spPr>
          <a:xfrm flipH="1" flipV="1">
            <a:off x="6828776" y="3830462"/>
            <a:ext cx="857439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5" name="그림 304">
            <a:extLst>
              <a:ext uri="{FF2B5EF4-FFF2-40B4-BE49-F238E27FC236}">
                <a16:creationId xmlns:a16="http://schemas.microsoft.com/office/drawing/2014/main" xmlns="" id="{16E17310-913A-41E8-A9DB-872502D821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2277" y="3220714"/>
            <a:ext cx="328813" cy="273337"/>
          </a:xfrm>
          <a:prstGeom prst="rect">
            <a:avLst/>
          </a:prstGeom>
        </p:spPr>
      </p:pic>
      <p:grpSp>
        <p:nvGrpSpPr>
          <p:cNvPr id="306" name="그룹 305">
            <a:extLst>
              <a:ext uri="{FF2B5EF4-FFF2-40B4-BE49-F238E27FC236}">
                <a16:creationId xmlns:a16="http://schemas.microsoft.com/office/drawing/2014/main" xmlns="" id="{E55BC132-C35A-4EB7-9A88-1EFA7858B255}"/>
              </a:ext>
            </a:extLst>
          </p:cNvPr>
          <p:cNvGrpSpPr/>
          <p:nvPr/>
        </p:nvGrpSpPr>
        <p:grpSpPr>
          <a:xfrm>
            <a:off x="2087552" y="2659172"/>
            <a:ext cx="648000" cy="258041"/>
            <a:chOff x="6950241" y="2093366"/>
            <a:chExt cx="870762" cy="258041"/>
          </a:xfrm>
        </p:grpSpPr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xmlns="" id="{F831681E-8540-461C-82D9-1E089234FA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884" y="2093366"/>
              <a:ext cx="836119" cy="7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xmlns="" id="{9C52DBCF-906B-4030-B8C6-8115ED8097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0241" y="2351406"/>
              <a:ext cx="85743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xmlns="" id="{05B5C8BF-A6CB-460B-864D-BCE1567B8FD8}"/>
              </a:ext>
            </a:extLst>
          </p:cNvPr>
          <p:cNvSpPr txBox="1"/>
          <p:nvPr/>
        </p:nvSpPr>
        <p:spPr>
          <a:xfrm>
            <a:off x="2019015" y="2641011"/>
            <a:ext cx="836573" cy="273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전송</a:t>
            </a:r>
          </a:p>
        </p:txBody>
      </p:sp>
      <p:pic>
        <p:nvPicPr>
          <p:cNvPr id="310" name="그림 309">
            <a:extLst>
              <a:ext uri="{FF2B5EF4-FFF2-40B4-BE49-F238E27FC236}">
                <a16:creationId xmlns:a16="http://schemas.microsoft.com/office/drawing/2014/main" xmlns="" id="{24DD61C4-81C8-4221-81AE-808FEC9161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8577" y="2524153"/>
            <a:ext cx="823630" cy="62835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189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구름 7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구름 8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구름 85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49730" y="3437593"/>
            <a:ext cx="6785754" cy="12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49730" y="1062228"/>
            <a:ext cx="6785754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49730" y="4766644"/>
            <a:ext cx="6785754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853275" y="1156243"/>
            <a:ext cx="5425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클래스 다이어그램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시스템 </a:t>
            </a:r>
            <a:r>
              <a:rPr lang="en-US" altLang="ko-KR" sz="1400" dirty="0" smtClean="0">
                <a:latin typeface="+mn-ea"/>
              </a:rPr>
              <a:t>UI</a:t>
            </a:r>
            <a:endParaRPr lang="en-US" altLang="ko-KR" sz="1400" dirty="0">
              <a:latin typeface="+mn-ea"/>
            </a:endParaRP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3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en-US" altLang="ko-KR" sz="1400" dirty="0" err="1" smtClean="0">
                <a:latin typeface="+mn-ea"/>
              </a:rPr>
              <a:t>GoogleMap</a:t>
            </a:r>
            <a:r>
              <a:rPr lang="en-US" altLang="ko-KR" sz="1400" dirty="0" smtClean="0">
                <a:latin typeface="+mn-ea"/>
              </a:rPr>
              <a:t> API</a:t>
            </a:r>
            <a:endParaRPr lang="en-US" altLang="ko-KR" sz="1400" dirty="0">
              <a:latin typeface="+mn-ea"/>
            </a:endParaRP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4</a:t>
            </a:r>
            <a:r>
              <a:rPr lang="en-US" altLang="ko-KR" sz="1400" dirty="0" smtClean="0">
                <a:latin typeface="+mn-ea"/>
              </a:rPr>
              <a:t>. GPS </a:t>
            </a:r>
            <a:r>
              <a:rPr lang="ko-KR" altLang="en-US" sz="1400" dirty="0" smtClean="0">
                <a:latin typeface="+mn-ea"/>
              </a:rPr>
              <a:t>정보 받아오기</a:t>
            </a:r>
            <a:endParaRPr lang="en-US" altLang="ko-KR" sz="1400" dirty="0">
              <a:latin typeface="+mn-ea"/>
            </a:endParaRP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5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초기 설정 사항</a:t>
            </a:r>
            <a:endParaRPr lang="en-US" altLang="ko-KR" sz="1400" dirty="0">
              <a:latin typeface="+mn-ea"/>
            </a:endParaRP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6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화장실 검색 기능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857171" y="3635607"/>
            <a:ext cx="5267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1. </a:t>
            </a:r>
            <a:r>
              <a:rPr lang="en-US" altLang="ko-KR" sz="1400" dirty="0" err="1" smtClean="0">
                <a:latin typeface="+mn-ea"/>
              </a:rPr>
              <a:t>DataBase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연동</a:t>
            </a:r>
            <a:endParaRPr lang="en-US" altLang="ko-KR" sz="1400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2. Arduino </a:t>
            </a:r>
            <a:r>
              <a:rPr lang="ko-KR" altLang="en-US" sz="1400" dirty="0" smtClean="0">
                <a:latin typeface="+mn-ea"/>
              </a:rPr>
              <a:t>연동</a:t>
            </a:r>
            <a:endParaRPr lang="en-US" altLang="ko-KR" sz="1400" dirty="0" smtClean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63390" y="4993296"/>
            <a:ext cx="933512" cy="1057302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sz="1600" dirty="0" err="1">
                  <a:solidFill>
                    <a:schemeClr val="tx1"/>
                  </a:solidFill>
                </a:rPr>
                <a:t>IoT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00897" y="1684500"/>
            <a:ext cx="1668451" cy="1198079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sz="1600" dirty="0">
                  <a:solidFill>
                    <a:schemeClr val="tx1"/>
                  </a:solidFill>
                </a:rPr>
                <a:t>App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503012" y="3584900"/>
            <a:ext cx="1454567" cy="971997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600" dirty="0">
                  <a:solidFill>
                    <a:schemeClr val="tx1"/>
                  </a:solidFill>
                </a:rPr>
                <a:t>서버 </a:t>
              </a:r>
              <a:r>
                <a:rPr lang="en-US" altLang="ko-KR" sz="1600" dirty="0">
                  <a:solidFill>
                    <a:schemeClr val="tx1"/>
                  </a:solidFill>
                </a:rPr>
                <a:t>&amp; DB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15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직각 삼각형 81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857170" y="4897898"/>
            <a:ext cx="5425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 smtClean="0">
                <a:latin typeface="+mn-ea"/>
              </a:rPr>
              <a:t>1. Arduino</a:t>
            </a:r>
            <a:r>
              <a:rPr lang="ko-KR" altLang="en-US" sz="1400" dirty="0" smtClean="0">
                <a:latin typeface="+mn-ea"/>
              </a:rPr>
              <a:t> 모듈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2. I2C </a:t>
            </a:r>
            <a:r>
              <a:rPr lang="ko-KR" altLang="en-US" sz="1400" dirty="0" smtClean="0">
                <a:latin typeface="+mn-ea"/>
              </a:rPr>
              <a:t>통신 알고리즘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3. </a:t>
            </a:r>
            <a:r>
              <a:rPr lang="ko-KR" altLang="en-US" sz="1400" dirty="0" smtClean="0">
                <a:latin typeface="+mn-ea"/>
              </a:rPr>
              <a:t>전체 회로도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93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(1/14)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16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87" y="1475812"/>
            <a:ext cx="7469166" cy="470446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클래스 다이어그램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554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집\Desktop\새 폴더\설계제안서_누리_수정_수정_수정_수정 (2)\슬라이드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0" y="724448"/>
            <a:ext cx="8182340" cy="613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(2/14)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17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시스템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(1/6)</a:t>
            </a:r>
            <a:endParaRPr lang="ko-KR" altLang="en-US" sz="1400" dirty="0">
              <a:latin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07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4976" y="2070355"/>
            <a:ext cx="160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n-ea"/>
              </a:rPr>
              <a:t>목    차</a:t>
            </a:r>
            <a:endParaRPr lang="en-US" altLang="ko-KR" sz="32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9880" y="502608"/>
            <a:ext cx="33738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졸업 연구 개요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관련 연구 및 사례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시스템 수행 시나리오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시스템 구성도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 smtClean="0">
                <a:latin typeface="+mj-ea"/>
                <a:ea typeface="+mj-ea"/>
              </a:rPr>
              <a:t>시스템 모듈 상세 설계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6. </a:t>
            </a:r>
            <a:r>
              <a:rPr lang="ko-KR" altLang="en-US" dirty="0" smtClean="0">
                <a:latin typeface="+mj-ea"/>
                <a:ea typeface="+mj-ea"/>
              </a:rPr>
              <a:t>개발 </a:t>
            </a:r>
            <a:r>
              <a:rPr lang="ko-KR" altLang="en-US" dirty="0">
                <a:latin typeface="+mj-ea"/>
                <a:ea typeface="+mj-ea"/>
              </a:rPr>
              <a:t>환경 및 개발 방법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7. </a:t>
            </a:r>
            <a:r>
              <a:rPr lang="ko-KR" altLang="en-US" dirty="0">
                <a:latin typeface="+mj-ea"/>
                <a:ea typeface="+mj-ea"/>
              </a:rPr>
              <a:t>업무 분담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8. </a:t>
            </a:r>
            <a:r>
              <a:rPr lang="ko-KR" altLang="en-US" dirty="0">
                <a:latin typeface="+mj-ea"/>
                <a:ea typeface="+mj-ea"/>
              </a:rPr>
              <a:t>졸업연구 수행일정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9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필요기술 및 참고문헌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10. </a:t>
            </a:r>
            <a:r>
              <a:rPr lang="en-US" altLang="ko-KR" dirty="0">
                <a:latin typeface="+mj-ea"/>
                <a:ea typeface="+mj-ea"/>
              </a:rPr>
              <a:t>Q&amp;A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2054" name="직선 연결선 2053"/>
          <p:cNvCxnSpPr/>
          <p:nvPr/>
        </p:nvCxnSpPr>
        <p:spPr>
          <a:xfrm flipH="1">
            <a:off x="2605222" y="1139685"/>
            <a:ext cx="18708" cy="441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집\Desktop\새 폴더\설계제안서_누리_수정_수정_수정_수정 (2)\슬라이드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0" y="736538"/>
            <a:ext cx="8161740" cy="61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(3/14)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시스템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(</a:t>
            </a:r>
            <a:r>
              <a:rPr lang="en-US" altLang="ko-KR" sz="1400" dirty="0" smtClean="0">
                <a:latin typeface="+mj-ea"/>
              </a:rPr>
              <a:t>2/6)</a:t>
            </a:r>
            <a:endParaRPr lang="ko-KR" altLang="en-US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집\Desktop\새 폴더\설계제안서_누리_수정_수정_수정_수정 (2)\슬라이드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0" y="736537"/>
            <a:ext cx="8161740" cy="612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(4/14)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시스템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(3/6)</a:t>
            </a:r>
            <a:endParaRPr lang="ko-KR" altLang="en-US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26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집\Desktop\새 폴더\설계제안서_누리_수정_수정_수정_수정 (2)\슬라이드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3" y="736538"/>
            <a:ext cx="8166219" cy="61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(5/14)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시스템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(4/6)</a:t>
            </a:r>
            <a:endParaRPr lang="ko-KR" altLang="en-US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51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집\Desktop\새 폴더\설계제안서_누리_수정_수정_수정_수정 (2)\슬라이드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0" y="726382"/>
            <a:ext cx="8179759" cy="61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(6/14)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시스템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(5/6)</a:t>
            </a:r>
            <a:endParaRPr lang="ko-KR" altLang="en-US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44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집\Desktop\새 폴더\설계제안서_누리_수정_수정_수정_수정 (2)\슬라이드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9" y="724446"/>
            <a:ext cx="8182340" cy="61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(7/14)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시스템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(6/6)</a:t>
            </a:r>
            <a:endParaRPr lang="ko-KR" altLang="en-US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48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(8/14)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2160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GoogleMap</a:t>
            </a:r>
            <a:r>
              <a:rPr lang="en-US" altLang="ko-KR" dirty="0" smtClean="0">
                <a:latin typeface="+mj-ea"/>
                <a:ea typeface="+mj-ea"/>
              </a:rPr>
              <a:t> API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84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API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28060"/>
              </p:ext>
            </p:extLst>
          </p:nvPr>
        </p:nvGraphicFramePr>
        <p:xfrm>
          <a:off x="1533368" y="2200888"/>
          <a:ext cx="7084093" cy="2229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1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460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onMapReady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onMapReady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map)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없음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728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latin typeface="Consolas" panose="020B0609020204030204" pitchFamily="49" charset="0"/>
                        </a:rPr>
                        <a:t>GoogleMap</a:t>
                      </a:r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smtClean="0">
                          <a:latin typeface="Consolas" panose="020B0609020204030204" pitchFamily="49" charset="0"/>
                        </a:rPr>
                        <a:t>객체를 </a:t>
                      </a:r>
                      <a:r>
                        <a:rPr lang="ko-KR" altLang="en-US" sz="1400" dirty="0" err="1" smtClean="0">
                          <a:latin typeface="Consolas" panose="020B0609020204030204" pitchFamily="49" charset="0"/>
                        </a:rPr>
                        <a:t>파라미터로</a:t>
                      </a:r>
                      <a:r>
                        <a:rPr lang="ko-KR" altLang="en-US" sz="1400" dirty="0" smtClean="0">
                          <a:latin typeface="Consolas" panose="020B0609020204030204" pitchFamily="49" charset="0"/>
                        </a:rPr>
                        <a:t> 제공 가능</a:t>
                      </a:r>
                      <a:r>
                        <a:rPr lang="ko-KR" altLang="en-US" sz="1400" baseline="0" dirty="0" smtClean="0">
                          <a:latin typeface="Consolas" panose="020B0609020204030204" pitchFamily="49" charset="0"/>
                        </a:rPr>
                        <a:t> 할 때 </a:t>
                      </a:r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en-US" sz="1400" dirty="0" err="1" smtClean="0">
                          <a:latin typeface="Consolas" panose="020B0609020204030204" pitchFamily="49" charset="0"/>
                        </a:rPr>
                        <a:t>맵이</a:t>
                      </a:r>
                      <a:r>
                        <a:rPr lang="ko-KR" altLang="en-US" sz="1400" dirty="0" smtClean="0">
                          <a:latin typeface="Consolas" panose="020B0609020204030204" pitchFamily="49" charset="0"/>
                        </a:rPr>
                        <a:t> 사용할 준비가</a:t>
                      </a:r>
                      <a:endParaRPr lang="en-US" altLang="ko-KR" sz="1400" dirty="0" smtClean="0">
                        <a:latin typeface="Consolas" panose="020B0609020204030204" pitchFamily="49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Consolas" panose="020B0609020204030204" pitchFamily="49" charset="0"/>
                        </a:rPr>
                        <a:t>되었을</a:t>
                      </a:r>
                      <a:r>
                        <a:rPr lang="en-US" altLang="ko-KR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smtClean="0">
                          <a:latin typeface="Consolas" panose="020B0609020204030204" pitchFamily="49" charset="0"/>
                        </a:rPr>
                        <a:t>때</a:t>
                      </a:r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ko-KR" altLang="en-US" sz="1400" dirty="0" smtClean="0">
                          <a:latin typeface="Consolas" panose="020B0609020204030204" pitchFamily="49" charset="0"/>
                        </a:rPr>
                        <a:t> 호출되어 실행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374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onMapReady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map)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489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(9/14)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24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2" y="895991"/>
            <a:ext cx="29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GPS </a:t>
            </a:r>
            <a:r>
              <a:rPr lang="ko-KR" altLang="en-US" dirty="0" smtClean="0">
                <a:latin typeface="+mj-ea"/>
                <a:ea typeface="+mj-ea"/>
              </a:rPr>
              <a:t>정보 받아오기 </a:t>
            </a:r>
            <a:r>
              <a:rPr lang="en-US" altLang="ko-KR" sz="1400" dirty="0" smtClean="0">
                <a:latin typeface="+mj-ea"/>
                <a:ea typeface="+mj-ea"/>
              </a:rPr>
              <a:t>- (1/2)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84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32913" y="2016153"/>
            <a:ext cx="6549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GPS</a:t>
            </a:r>
            <a:r>
              <a:rPr lang="ko-KR" altLang="en-US" sz="1400" dirty="0" smtClean="0">
                <a:latin typeface="+mj-ea"/>
              </a:rPr>
              <a:t>에 접근해 </a:t>
            </a:r>
            <a:r>
              <a:rPr lang="en-US" altLang="ko-KR" sz="1400" dirty="0" smtClean="0">
                <a:latin typeface="+mj-ea"/>
              </a:rPr>
              <a:t>App </a:t>
            </a:r>
            <a:r>
              <a:rPr lang="ko-KR" altLang="en-US" sz="1400" dirty="0" smtClean="0">
                <a:latin typeface="+mj-ea"/>
              </a:rPr>
              <a:t>실행 시 현재 위치 확인 가능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서버를 통해 </a:t>
            </a:r>
            <a:r>
              <a:rPr lang="en-US" altLang="ko-KR" sz="1400" dirty="0" smtClean="0">
                <a:latin typeface="+mj-ea"/>
              </a:rPr>
              <a:t>DB</a:t>
            </a:r>
            <a:r>
              <a:rPr lang="ko-KR" altLang="en-US" sz="1400" dirty="0" smtClean="0">
                <a:latin typeface="+mj-ea"/>
              </a:rPr>
              <a:t>에 접근하여 결과를 받아온 후 출력</a:t>
            </a:r>
            <a:endParaRPr lang="en-US" altLang="ko-KR" sz="1400" dirty="0">
              <a:latin typeface="+mj-ea"/>
            </a:endParaRP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3236475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j-ea"/>
              </a:rPr>
              <a:t>다루는 정보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32913" y="3575466"/>
            <a:ext cx="654975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location : </a:t>
            </a:r>
            <a:r>
              <a:rPr lang="ko-KR" altLang="en-US" sz="1400" dirty="0" smtClean="0">
                <a:latin typeface="+mj-ea"/>
              </a:rPr>
              <a:t>위치 저장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lat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en-US" altLang="ko-KR" sz="1400" dirty="0" err="1" smtClean="0">
                <a:latin typeface="+mj-ea"/>
              </a:rPr>
              <a:t>lng</a:t>
            </a:r>
            <a:r>
              <a:rPr lang="en-US" altLang="ko-KR" sz="1400" dirty="0" smtClean="0">
                <a:latin typeface="+mj-ea"/>
              </a:rPr>
              <a:t> : </a:t>
            </a:r>
            <a:r>
              <a:rPr lang="ko-KR" altLang="en-US" sz="1400" dirty="0" smtClean="0">
                <a:latin typeface="+mj-ea"/>
              </a:rPr>
              <a:t>위도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경도 저장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MIN_UPDATE_TIME : </a:t>
            </a:r>
            <a:r>
              <a:rPr lang="ko-KR" altLang="en-US" sz="1400" dirty="0" smtClean="0">
                <a:latin typeface="+mj-ea"/>
                <a:ea typeface="+mj-ea"/>
              </a:rPr>
              <a:t>현재위치 업데이트 최소 시간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019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(10/14)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25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84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85246"/>
              </p:ext>
            </p:extLst>
          </p:nvPr>
        </p:nvGraphicFramePr>
        <p:xfrm>
          <a:off x="1415569" y="2134627"/>
          <a:ext cx="7538760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3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9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07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class</a:t>
                      </a:r>
                      <a:r>
                        <a:rPr lang="en-US" altLang="ko-KR" sz="1400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GPSInfo</a:t>
                      </a:r>
                      <a:r>
                        <a:rPr lang="en-US" altLang="ko-KR" sz="1400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 { }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class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GPSInfo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extends Service implements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LocationListener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{}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를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사용해 현재의 위치 정보를 알려주는 클래스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- GPS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네트워크 연결 유무 등 디바이스의 상태 확인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-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정보 업데이트 시간 설정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-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위의 모든 상황에 대한 예외 사항 처리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153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GPSInfo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extends Service implements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LocationListener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13491"/>
              </p:ext>
            </p:extLst>
          </p:nvPr>
        </p:nvGraphicFramePr>
        <p:xfrm>
          <a:off x="1428821" y="4244039"/>
          <a:ext cx="558791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1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boolean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isGPSEnabled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inNetworkEnabled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LocationManager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locationManager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MIN_UPDATE_TIME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944402" y="895991"/>
            <a:ext cx="29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GPS </a:t>
            </a:r>
            <a:r>
              <a:rPr lang="ko-KR" altLang="en-US" dirty="0" smtClean="0">
                <a:latin typeface="+mj-ea"/>
                <a:ea typeface="+mj-ea"/>
              </a:rPr>
              <a:t>정보 받아오기 </a:t>
            </a:r>
            <a:r>
              <a:rPr lang="en-US" altLang="ko-KR" sz="1400" dirty="0" smtClean="0">
                <a:latin typeface="+mj-ea"/>
                <a:ea typeface="+mj-ea"/>
              </a:rPr>
              <a:t>- (2/2)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600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(11/14)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26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2484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초기 설정 사항 </a:t>
            </a:r>
            <a:r>
              <a:rPr lang="en-US" altLang="ko-KR" sz="1400" dirty="0" smtClean="0">
                <a:latin typeface="+mj-ea"/>
                <a:ea typeface="+mj-ea"/>
              </a:rPr>
              <a:t>- (1/2)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84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32913" y="2016153"/>
            <a:ext cx="6549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App </a:t>
            </a:r>
            <a:r>
              <a:rPr lang="ko-KR" altLang="en-US" sz="1400" dirty="0" smtClean="0">
                <a:latin typeface="+mj-ea"/>
              </a:rPr>
              <a:t>처음 실행 시 현재위치를 받아와 지도에 출력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빠른 검색 실행 시 기본 설정 정보로 검색하여 화장실 결과 출력</a:t>
            </a:r>
            <a:endParaRPr lang="en-US" altLang="ko-KR" sz="1400" dirty="0">
              <a:latin typeface="+mj-ea"/>
            </a:endParaRP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3236475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j-ea"/>
              </a:rPr>
              <a:t>다루는 정보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32913" y="3575466"/>
            <a:ext cx="6549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latlng_current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en-US" altLang="ko-KR" sz="1400" dirty="0" err="1" smtClean="0">
                <a:latin typeface="+mj-ea"/>
              </a:rPr>
              <a:t>location_current</a:t>
            </a:r>
            <a:r>
              <a:rPr lang="en-US" altLang="ko-KR" sz="1400" dirty="0" smtClean="0">
                <a:latin typeface="+mj-ea"/>
              </a:rPr>
              <a:t> : </a:t>
            </a:r>
            <a:r>
              <a:rPr lang="ko-KR" altLang="en-US" sz="1400" dirty="0" smtClean="0">
                <a:latin typeface="+mj-ea"/>
              </a:rPr>
              <a:t>현재 위치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resultToiletList</a:t>
            </a:r>
            <a:r>
              <a:rPr lang="en-US" altLang="ko-KR" sz="1400" dirty="0" smtClean="0">
                <a:latin typeface="+mj-ea"/>
              </a:rPr>
              <a:t> : </a:t>
            </a:r>
            <a:r>
              <a:rPr lang="ko-KR" altLang="en-US" sz="1400" dirty="0" smtClean="0">
                <a:latin typeface="+mj-ea"/>
              </a:rPr>
              <a:t>기본 설정 검색 결과</a:t>
            </a:r>
            <a:endParaRPr lang="en-US" altLang="ko-KR" sz="1400" dirty="0" smtClean="0">
              <a:latin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058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1" y="6437903"/>
            <a:ext cx="676775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2" y="6395826"/>
            <a:ext cx="744059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4" y="6529323"/>
            <a:ext cx="548023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1" y="705093"/>
            <a:ext cx="8451460" cy="29291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7" y="161608"/>
            <a:ext cx="495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</a:t>
            </a:r>
            <a:r>
              <a:rPr lang="ko-KR" altLang="en-US" sz="2400" dirty="0" smtClean="0"/>
              <a:t>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(12/14)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3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3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27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69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6" y="883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9" y="17823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10" y="22400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8" y="31376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8" y="35866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6" y="40357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90" y="44668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7" y="268970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2" y="3019775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52" y="2685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6" y="13454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54180"/>
              </p:ext>
            </p:extLst>
          </p:nvPr>
        </p:nvGraphicFramePr>
        <p:xfrm>
          <a:off x="944404" y="2221710"/>
          <a:ext cx="506047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3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740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getStartLocation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getStartLoaction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map)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없음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첫 실행 시 초기 설정 사항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현재 위치 등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출력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getStartLocation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88603"/>
              </p:ext>
            </p:extLst>
          </p:nvPr>
        </p:nvGraphicFramePr>
        <p:xfrm>
          <a:off x="6055393" y="2196454"/>
          <a:ext cx="2890644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Marker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Options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marker_current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latlng_current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GPSInfo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(C)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location_current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59089"/>
              </p:ext>
            </p:extLst>
          </p:nvPr>
        </p:nvGraphicFramePr>
        <p:xfrm>
          <a:off x="944404" y="4148654"/>
          <a:ext cx="5041617" cy="175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5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30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71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getStartToilet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getStartToilet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map)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없음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현재위치 검색 시 기본 설정된 조건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대로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검색한 결과 출력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32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getStartToilet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87359"/>
              </p:ext>
            </p:extLst>
          </p:nvPr>
        </p:nvGraphicFramePr>
        <p:xfrm>
          <a:off x="6062440" y="4141460"/>
          <a:ext cx="2921304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4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ListView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resultToiletList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Custom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Adapter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customadapter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44404" y="895991"/>
            <a:ext cx="2484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초기 설정 사항 </a:t>
            </a:r>
            <a:r>
              <a:rPr lang="en-US" altLang="ko-KR" sz="1400" dirty="0" smtClean="0">
                <a:latin typeface="+mj-ea"/>
                <a:ea typeface="+mj-ea"/>
              </a:rPr>
              <a:t>- (2/2)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84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</a:t>
            </a:r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4511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64270" y="1251731"/>
            <a:ext cx="7690969" cy="11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지적 사항 </a:t>
            </a:r>
            <a:r>
              <a:rPr lang="en-US" altLang="ko-KR" sz="2400" dirty="0" smtClean="0"/>
              <a:t>&amp;</a:t>
            </a:r>
            <a:r>
              <a:rPr lang="ko-KR" altLang="en-US" sz="2400" dirty="0" smtClean="0"/>
              <a:t> 답변</a:t>
            </a:r>
            <a:endParaRPr lang="ko-KR" altLang="en-US" sz="2400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49861" y="1440655"/>
            <a:ext cx="35664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kern="0" dirty="0" err="1" smtClean="0">
                <a:solidFill>
                  <a:srgbClr val="000000"/>
                </a:solidFill>
                <a:latin typeface="+mn-ea"/>
              </a:rPr>
              <a:t>폼보드로</a:t>
            </a:r>
            <a:r>
              <a:rPr lang="ko-KR" altLang="en-US" sz="1500" kern="0" dirty="0" smtClean="0">
                <a:solidFill>
                  <a:srgbClr val="000000"/>
                </a:solidFill>
                <a:latin typeface="+mn-ea"/>
              </a:rPr>
              <a:t> 제작</a:t>
            </a:r>
            <a:endParaRPr lang="en-US" altLang="ko-KR" sz="1500" kern="0" dirty="0" smtClean="0">
              <a:solidFill>
                <a:srgbClr val="000000"/>
              </a:solidFill>
              <a:latin typeface="+mn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500" kern="0" dirty="0" smtClean="0">
                <a:solidFill>
                  <a:srgbClr val="000000"/>
                </a:solidFill>
                <a:latin typeface="+mn-ea"/>
              </a:rPr>
              <a:t>센서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LCD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 크기 </a:t>
            </a:r>
            <a:r>
              <a:rPr lang="ko-KR" altLang="en-US" sz="1500" kern="0" dirty="0" smtClean="0">
                <a:solidFill>
                  <a:srgbClr val="000000"/>
                </a:solidFill>
                <a:latin typeface="+mn-ea"/>
              </a:rPr>
              <a:t>고려한 데모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모델 제작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74420" y="1106586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4139446" y="953566"/>
            <a:ext cx="188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데모방안 제시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4271" y="2655622"/>
            <a:ext cx="7690968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70599" y="2913289"/>
            <a:ext cx="44908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공중 화장실 만족도 설문 조사를 통한 필요성 강조</a:t>
            </a:r>
            <a:endParaRPr lang="en-US" altLang="ko-KR" sz="1400" dirty="0" smtClean="0"/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크게 휴게소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관공서 관리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가능 화장실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큰 건물 화장실</a:t>
            </a:r>
            <a:endParaRPr lang="en-US" altLang="ko-KR" sz="1400" dirty="0" smtClean="0"/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 경우에 대해 적용</a:t>
            </a:r>
            <a:endParaRPr lang="en-US" altLang="ko-KR" sz="14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424260" y="2509033"/>
            <a:ext cx="3375060" cy="357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3599019" y="2385924"/>
            <a:ext cx="314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필요성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적용 방안에 대한 제시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64270" y="4352896"/>
            <a:ext cx="7690969" cy="19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59094" y="4682845"/>
            <a:ext cx="5540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일반적인 사용</a:t>
            </a:r>
            <a:r>
              <a:rPr lang="en-US" altLang="ko-KR" sz="1500" dirty="0" smtClean="0"/>
              <a:t>(20</a:t>
            </a:r>
            <a:r>
              <a:rPr lang="ko-KR" altLang="en-US" sz="1500" dirty="0" smtClean="0"/>
              <a:t>분 이내</a:t>
            </a:r>
            <a:r>
              <a:rPr lang="en-US" altLang="ko-KR" sz="1500" dirty="0" smtClean="0"/>
              <a:t>) : GPS, </a:t>
            </a:r>
            <a:r>
              <a:rPr lang="ko-KR" altLang="en-US" sz="1500" dirty="0" smtClean="0"/>
              <a:t>센서 인식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자동 출력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시간 측정</a:t>
            </a:r>
            <a:endParaRPr lang="en-US" altLang="ko-KR" sz="15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경고 표시 전환 </a:t>
            </a:r>
            <a:r>
              <a:rPr lang="en-US" altLang="ko-KR" sz="1500" dirty="0" smtClean="0"/>
              <a:t>(20~30</a:t>
            </a:r>
            <a:r>
              <a:rPr lang="ko-KR" altLang="en-US" sz="1500" dirty="0" smtClean="0"/>
              <a:t>분 사용</a:t>
            </a:r>
            <a:r>
              <a:rPr lang="en-US" altLang="ko-KR" sz="1500" dirty="0" smtClean="0"/>
              <a:t>) : </a:t>
            </a:r>
            <a:r>
              <a:rPr lang="ko-KR" altLang="en-US" sz="1500" dirty="0" smtClean="0"/>
              <a:t>연장 버튼으로 시간 연장</a:t>
            </a:r>
            <a:endParaRPr lang="en-US" altLang="ko-KR" sz="15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위급 표시 전환</a:t>
            </a:r>
            <a:r>
              <a:rPr lang="en-US" altLang="ko-KR" sz="1500" dirty="0" smtClean="0"/>
              <a:t>(30</a:t>
            </a:r>
            <a:r>
              <a:rPr lang="ko-KR" altLang="en-US" sz="1500" dirty="0" smtClean="0"/>
              <a:t>분 이상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): </a:t>
            </a:r>
            <a:r>
              <a:rPr lang="ko-KR" altLang="en-US" sz="1500" dirty="0" smtClean="0"/>
              <a:t>위급 신호 자동 출력</a:t>
            </a:r>
            <a:endParaRPr lang="en-US" altLang="ko-KR" sz="15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그 외의 경우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 요청된 기록으로 원활한 시설 수리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3951160" y="4231252"/>
            <a:ext cx="2413379" cy="3737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243561" y="4118909"/>
            <a:ext cx="190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상황별</a:t>
            </a:r>
            <a:r>
              <a:rPr lang="ko-KR" altLang="en-US" sz="1400" dirty="0" smtClean="0">
                <a:solidFill>
                  <a:schemeClr val="bg1"/>
                </a:solidFill>
              </a:rPr>
              <a:t> 필요성 정리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0" name="TextBox 39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529293" y="1622810"/>
            <a:ext cx="85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p. 47 </a:t>
            </a:r>
            <a:endParaRPr lang="ko-KR" altLang="en-US" sz="2000" dirty="0"/>
          </a:p>
        </p:txBody>
      </p:sp>
      <p:sp>
        <p:nvSpPr>
          <p:cNvPr id="41" name="TextBox 40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494344" y="3162698"/>
            <a:ext cx="929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p. 2, 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42" name="TextBox 41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151418" y="5137797"/>
            <a:ext cx="161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p. 11, 12, 13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108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(13/14)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2736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화장실 검색 기능 </a:t>
            </a:r>
            <a:r>
              <a:rPr lang="en-US" altLang="ko-KR" sz="1400" dirty="0" smtClean="0">
                <a:latin typeface="+mj-ea"/>
                <a:ea typeface="+mj-ea"/>
              </a:rPr>
              <a:t>- (1/2)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84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32913" y="2016153"/>
            <a:ext cx="6549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화장실 검색 시 옵션 선택 가능 </a:t>
            </a:r>
            <a:r>
              <a:rPr lang="en-US" altLang="ko-KR" sz="1400" dirty="0" smtClean="0">
                <a:latin typeface="+mj-ea"/>
              </a:rPr>
              <a:t>( </a:t>
            </a:r>
            <a:r>
              <a:rPr lang="ko-KR" altLang="en-US" sz="1400" dirty="0" smtClean="0">
                <a:latin typeface="+mj-ea"/>
              </a:rPr>
              <a:t>거리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남녀공용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편의시설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등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서버를 통해 </a:t>
            </a:r>
            <a:r>
              <a:rPr lang="en-US" altLang="ko-KR" sz="1400" dirty="0" smtClean="0">
                <a:latin typeface="+mj-ea"/>
              </a:rPr>
              <a:t>DB</a:t>
            </a:r>
            <a:r>
              <a:rPr lang="ko-KR" altLang="en-US" sz="1400" dirty="0" smtClean="0">
                <a:latin typeface="+mj-ea"/>
              </a:rPr>
              <a:t>에 접근하여 결과를 받아온 후 출력</a:t>
            </a:r>
            <a:endParaRPr lang="en-US" altLang="ko-KR" sz="1400" dirty="0">
              <a:latin typeface="+mj-ea"/>
            </a:endParaRP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3236475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j-ea"/>
              </a:rPr>
              <a:t>다루는 정보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32913" y="3575466"/>
            <a:ext cx="6549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c_area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en-US" altLang="ko-KR" sz="1400" dirty="0" err="1" smtClean="0">
                <a:latin typeface="+mj-ea"/>
              </a:rPr>
              <a:t>c_area_result</a:t>
            </a:r>
            <a:r>
              <a:rPr lang="en-US" altLang="ko-KR" sz="1400" dirty="0" smtClean="0">
                <a:latin typeface="+mj-ea"/>
              </a:rPr>
              <a:t>, . . . : </a:t>
            </a:r>
            <a:r>
              <a:rPr lang="ko-KR" altLang="en-US" sz="1400" dirty="0" smtClean="0">
                <a:latin typeface="+mj-ea"/>
              </a:rPr>
              <a:t>검색 옵션 정보 저장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resultToiletList</a:t>
            </a:r>
            <a:r>
              <a:rPr lang="en-US" altLang="ko-KR" sz="1400" dirty="0" smtClean="0">
                <a:latin typeface="+mj-ea"/>
              </a:rPr>
              <a:t> : </a:t>
            </a:r>
            <a:r>
              <a:rPr lang="ko-KR" altLang="en-US" sz="1400" dirty="0" smtClean="0">
                <a:latin typeface="+mj-ea"/>
              </a:rPr>
              <a:t>검색 결과로 나온 화장실을 리스트로 출력</a:t>
            </a:r>
            <a:endParaRPr lang="en-US" altLang="ko-KR" sz="1400" dirty="0">
              <a:latin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047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1" y="6437903"/>
            <a:ext cx="676775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2" y="6395826"/>
            <a:ext cx="744059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4" y="6529323"/>
            <a:ext cx="548023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1" y="705093"/>
            <a:ext cx="8451460" cy="29291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7" y="161608"/>
            <a:ext cx="495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</a:t>
            </a:r>
            <a:r>
              <a:rPr lang="ko-KR" altLang="en-US" sz="2400" dirty="0" smtClean="0"/>
              <a:t>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(14/14)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3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3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69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6" y="883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9" y="17823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10" y="22400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8" y="31376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8" y="35866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6" y="40357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90" y="44668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7" y="268970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2" y="3019775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52" y="2685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6" y="13454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16397"/>
              </p:ext>
            </p:extLst>
          </p:nvPr>
        </p:nvGraphicFramePr>
        <p:xfrm>
          <a:off x="6109155" y="2195186"/>
          <a:ext cx="2827456" cy="114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1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CheckBox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c_area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c_uni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…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c_area_result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c_uni_result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…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23950"/>
              </p:ext>
            </p:extLst>
          </p:nvPr>
        </p:nvGraphicFramePr>
        <p:xfrm>
          <a:off x="944404" y="2214150"/>
          <a:ext cx="5103285" cy="1558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52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83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getSearchOption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getSearchOption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v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선택한 검색 옵션들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화장실 검색 시 체크박스로 다양한 옵션 선택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33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string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getSearchOption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44844"/>
              </p:ext>
            </p:extLst>
          </p:nvPr>
        </p:nvGraphicFramePr>
        <p:xfrm>
          <a:off x="944405" y="4006156"/>
          <a:ext cx="5098176" cy="1532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726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51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searchResultToilet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searchResultToilet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View v)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없음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화장실 검색 후 조건에 맞는 결과를 출력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searchResultToilet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21322"/>
              </p:ext>
            </p:extLst>
          </p:nvPr>
        </p:nvGraphicFramePr>
        <p:xfrm>
          <a:off x="6111645" y="4023614"/>
          <a:ext cx="2862673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5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60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ListView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resultToiletList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Custom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Adapter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customadapter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944404" y="895991"/>
            <a:ext cx="2736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화장실 검색 기능 </a:t>
            </a:r>
            <a:r>
              <a:rPr lang="en-US" altLang="ko-KR" sz="1400" dirty="0" smtClean="0">
                <a:latin typeface="+mj-ea"/>
                <a:ea typeface="+mj-ea"/>
              </a:rPr>
              <a:t>- (2/2)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84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</a:t>
            </a:r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37227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</a:t>
            </a:r>
            <a:r>
              <a:rPr lang="en-US" altLang="ko-KR" sz="2400" dirty="0" smtClean="0"/>
              <a:t>1/6)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883569"/>
            <a:ext cx="7009700" cy="2693519"/>
            <a:chOff x="905740" y="920023"/>
            <a:chExt cx="7009700" cy="2693519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45186"/>
              <a:ext cx="6549759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ko-KR" altLang="en-US" sz="1400" dirty="0">
                  <a:latin typeface="+mj-ea"/>
                </a:rPr>
                <a:t>데이터베이스에 접속</a:t>
              </a:r>
              <a:endParaRPr lang="en-US" altLang="ko-KR" sz="1400" dirty="0">
                <a:latin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데이터베이스에 원하는 요청에 따른 결과값 반환 및 수정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9091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3239657"/>
              <a:ext cx="4971056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databaseInfo</a:t>
              </a:r>
              <a:r>
                <a:rPr lang="ko-KR" altLang="en-US" sz="1400" dirty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</a:t>
              </a:r>
              <a:r>
                <a:rPr lang="ko-KR" altLang="en-US" sz="1400" dirty="0">
                  <a:latin typeface="+mj-ea"/>
                </a:rPr>
                <a:t> 데이터베이스에 관련된 정보를 저장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j-ea"/>
                </a:rPr>
                <a:t>Database </a:t>
              </a:r>
              <a:r>
                <a:rPr lang="ko-KR" altLang="en-US" dirty="0" smtClean="0">
                  <a:solidFill>
                    <a:schemeClr val="bg1"/>
                  </a:solidFill>
                  <a:latin typeface="+mj-ea"/>
                </a:rPr>
                <a:t>연동</a:t>
              </a:r>
              <a:r>
                <a:rPr lang="en-US" altLang="ko-KR" dirty="0" smtClean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+mj-ea"/>
                </a:rPr>
                <a:t>- (1/4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j-ea"/>
                </a:rPr>
                <a:t>)</a:t>
              </a:r>
              <a:endParaRPr lang="ko-KR" altLang="en-US" sz="1400" dirty="0"/>
            </a:p>
          </p:txBody>
        </p:sp>
      </p:grp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0C26F94F-C97B-43DA-A3B7-870A6C29BE78}"/>
              </a:ext>
            </a:extLst>
          </p:cNvPr>
          <p:cNvSpPr/>
          <p:nvPr/>
        </p:nvSpPr>
        <p:spPr>
          <a:xfrm>
            <a:off x="1190283" y="3917785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C45A0B9-8043-436F-BB28-DFC7E2104D08}"/>
              </a:ext>
            </a:extLst>
          </p:cNvPr>
          <p:cNvSpPr/>
          <p:nvPr/>
        </p:nvSpPr>
        <p:spPr>
          <a:xfrm>
            <a:off x="1404343" y="4209545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아두이노에서</a:t>
            </a:r>
            <a:r>
              <a:rPr lang="ko-KR" altLang="en-US" sz="1400" dirty="0">
                <a:latin typeface="맑은 고딕" panose="020B0503020000020004" pitchFamily="50" charset="-127"/>
              </a:rPr>
              <a:t> 데이터를 수신한 다음 수행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897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</a:t>
            </a:r>
            <a:r>
              <a:rPr lang="en-US" altLang="ko-KR" sz="2400" dirty="0" smtClean="0"/>
              <a:t>(2/6)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41264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searchToilet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searchToilet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화장실 위치를 지도에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searchToilet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91942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getToiletList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getToiletList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가까운 화장실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getToiletList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22031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getToilet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선택한 화장실 상세정보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4DBDD586-4522-4216-B42F-504996666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07417"/>
              </p:ext>
            </p:extLst>
          </p:nvPr>
        </p:nvGraphicFramePr>
        <p:xfrm>
          <a:off x="4940279" y="402705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getSeat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getSeat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선택한 화장실 자리 상세정보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getSeat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seat_UID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6B3F344-EB25-468B-B49E-ACBCE298E029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화장실 찾기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44403" y="883569"/>
            <a:ext cx="2592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(2/4)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19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</a:t>
            </a:r>
            <a:r>
              <a:rPr lang="en-US" altLang="ko-KR" sz="2400" dirty="0" smtClean="0"/>
              <a:t>(3/6)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58563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CheckID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boolean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true / 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회원가입 시 중복되는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id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If(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()) { … 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59576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CheckUser()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boolean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CheckUser()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true / 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로그인 시 사용자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id, pw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If(CheckUser()) { … 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BA79AAD2-9A6C-483E-8EF6-4EF7D55E9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64267"/>
              </p:ext>
            </p:extLst>
          </p:nvPr>
        </p:nvGraphicFramePr>
        <p:xfrm>
          <a:off x="1097819" y="4035927"/>
          <a:ext cx="763847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88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89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addUser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addUser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user_pw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회원가입 신규 내용 추가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addUser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user_id,user_pw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B15928B-08A0-4E86-AE68-C207353C933A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회원가입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로그인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44403" y="883569"/>
            <a:ext cx="2592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(3/4)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51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</a:t>
            </a:r>
            <a:r>
              <a:rPr lang="en-US" altLang="ko-KR" sz="2400" dirty="0" smtClean="0"/>
              <a:t>(4/6)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530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97692"/>
              </p:ext>
            </p:extLst>
          </p:nvPr>
        </p:nvGraphicFramePr>
        <p:xfrm>
          <a:off x="1097820" y="2120282"/>
          <a:ext cx="3796018" cy="1490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63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getReviewList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1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getWrongList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1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getQAList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b="0" i="0" u="none" dirty="0" err="1">
                          <a:solidFill>
                            <a:srgbClr val="BBBBBB"/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모든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9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_title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32320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getReview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선택한 사용후기 내용출력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20685"/>
              </p:ext>
            </p:extLst>
          </p:nvPr>
        </p:nvGraphicFramePr>
        <p:xfrm>
          <a:off x="1097820" y="4035927"/>
          <a:ext cx="3796018" cy="1496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getMyReview</a:t>
                      </a: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2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getMyWrong</a:t>
                      </a: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2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getMyQA</a:t>
                      </a: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u="non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getMy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사용자가 작성한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getM</a:t>
                      </a:r>
                      <a:r>
                        <a:rPr lang="en-US" altLang="ko-KR" sz="1400" u="non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y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user_UID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A5A7B198-5468-42BD-A95A-24BEBF091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15229"/>
              </p:ext>
            </p:extLst>
          </p:nvPr>
        </p:nvGraphicFramePr>
        <p:xfrm>
          <a:off x="4940279" y="402705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addReview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(),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addQA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(String </a:t>
                      </a:r>
                      <a:r>
                        <a:rPr lang="en-US" altLang="ko-KR" sz="1400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사용자가 작성한 후기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에 등록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add</a:t>
                      </a:r>
                      <a:r>
                        <a:rPr lang="en-US" altLang="ko-KR" sz="1400" u="non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r</a:t>
                      </a:r>
                      <a:r>
                        <a:rPr lang="en-US" altLang="ko-KR" sz="1400" i="0" u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+mj-ea"/>
                        </a:rPr>
                        <a:t>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_)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96B195-30A0-402A-838E-874186C9BF7D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사용후기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시설물 고장 신청</a:t>
            </a:r>
            <a:r>
              <a:rPr lang="en-US" altLang="ko-KR" sz="1400" dirty="0">
                <a:latin typeface="+mj-ea"/>
                <a:ea typeface="+mj-ea"/>
              </a:rPr>
              <a:t>, Q&amp;A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44403" y="883569"/>
            <a:ext cx="2592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</a:rPr>
              <a:t>Database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(4/4)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09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/>
              <a:t>– Server </a:t>
            </a:r>
            <a:r>
              <a:rPr lang="en-US" altLang="ko-KR" sz="2400" dirty="0" smtClean="0"/>
              <a:t>(5/6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34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26550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4636118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4" y="2973254"/>
            <a:ext cx="69206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distance : </a:t>
            </a:r>
            <a:r>
              <a:rPr lang="ko-KR" altLang="en-US" sz="1400" dirty="0">
                <a:latin typeface="+mj-ea"/>
              </a:rPr>
              <a:t>적외선 거리센서 측정 값을 </a:t>
            </a:r>
            <a:r>
              <a:rPr lang="en-US" altLang="ko-KR" sz="1400" dirty="0">
                <a:latin typeface="+mj-ea"/>
              </a:rPr>
              <a:t>cm</a:t>
            </a:r>
            <a:r>
              <a:rPr lang="ko-KR" altLang="en-US" sz="1400" dirty="0">
                <a:latin typeface="+mj-ea"/>
              </a:rPr>
              <a:t>로 변환한 값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time : </a:t>
            </a:r>
            <a:r>
              <a:rPr lang="ko-KR" altLang="en-US" sz="1400" dirty="0">
                <a:latin typeface="+mj-ea"/>
              </a:rPr>
              <a:t>적외선 거리센서가 사람을 감지한 후 지난 시간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lcd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 err="1" smtClean="0">
                <a:latin typeface="+mj-ea"/>
              </a:rPr>
              <a:t>사용중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/ </a:t>
            </a:r>
            <a:r>
              <a:rPr lang="ko-KR" altLang="en-US" sz="1400" dirty="0" smtClean="0">
                <a:latin typeface="+mj-ea"/>
              </a:rPr>
              <a:t>비어있음 </a:t>
            </a:r>
            <a:r>
              <a:rPr lang="ko-KR" altLang="en-US" sz="1400" dirty="0">
                <a:latin typeface="+mj-ea"/>
              </a:rPr>
              <a:t>상태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SerialNumber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다수의 </a:t>
            </a:r>
            <a:r>
              <a:rPr lang="ko-KR" altLang="en-US" sz="1400" dirty="0" err="1">
                <a:latin typeface="+mj-ea"/>
              </a:rPr>
              <a:t>아두이노를</a:t>
            </a:r>
            <a:r>
              <a:rPr lang="ko-KR" altLang="en-US" sz="1400" dirty="0">
                <a:latin typeface="+mj-ea"/>
              </a:rPr>
              <a:t> 이용할 때 데이터를 구분하기 위해 번호 </a:t>
            </a:r>
            <a:r>
              <a:rPr lang="ko-KR" altLang="en-US" sz="1400" dirty="0" smtClean="0">
                <a:latin typeface="+mj-ea"/>
              </a:rPr>
              <a:t>부여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4343" y="4954273"/>
            <a:ext cx="62566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>
                <a:latin typeface="+mj-ea"/>
              </a:rPr>
              <a:t>distance, time, </a:t>
            </a:r>
            <a:r>
              <a:rPr lang="en-US" altLang="ko-KR" sz="1400" dirty="0" err="1">
                <a:latin typeface="+mj-ea"/>
              </a:rPr>
              <a:t>lcd</a:t>
            </a:r>
            <a:r>
              <a:rPr lang="ko-KR" altLang="en-US" sz="1400" dirty="0">
                <a:latin typeface="+mj-ea"/>
              </a:rPr>
              <a:t>의 변동사항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 err="1">
                <a:latin typeface="+mj-ea"/>
              </a:rPr>
              <a:t>아두이노에</a:t>
            </a:r>
            <a:r>
              <a:rPr lang="ko-KR" altLang="en-US" sz="1400" dirty="0">
                <a:latin typeface="+mj-ea"/>
              </a:rPr>
              <a:t> 부여된 번호</a:t>
            </a:r>
            <a:endParaRPr lang="en-US" altLang="ko-KR" sz="1400" dirty="0"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04344" y="1927914"/>
            <a:ext cx="6920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WIFI</a:t>
            </a:r>
            <a:r>
              <a:rPr lang="ko-KR" altLang="en-US" sz="1400" dirty="0">
                <a:latin typeface="+mj-ea"/>
              </a:rPr>
              <a:t>를 이용하여 서버에 측정한 데이터 </a:t>
            </a:r>
            <a:r>
              <a:rPr lang="ko-KR" altLang="en-US" sz="1400" dirty="0" smtClean="0">
                <a:latin typeface="+mj-ea"/>
              </a:rPr>
              <a:t>값을 전송</a:t>
            </a:r>
            <a:endParaRPr lang="en-US" altLang="ko-KR" sz="1400" dirty="0">
              <a:latin typeface="+mj-ea"/>
            </a:endParaRP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4646317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고려 사항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44403" y="883569"/>
            <a:ext cx="2520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Arduino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(1/2)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98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 – Server </a:t>
            </a:r>
            <a:r>
              <a:rPr lang="en-US" altLang="ko-KR" sz="2400" dirty="0" smtClean="0"/>
              <a:t>(6/6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35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42670"/>
              </p:ext>
            </p:extLst>
          </p:nvPr>
        </p:nvGraphicFramePr>
        <p:xfrm>
          <a:off x="1389063" y="2120941"/>
          <a:ext cx="595264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3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153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sendAllData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sendAllData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아두이노에서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측정한 값들을 서버에 전송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sendAllData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(data1,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data2, data3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41122"/>
              </p:ext>
            </p:extLst>
          </p:nvPr>
        </p:nvGraphicFramePr>
        <p:xfrm>
          <a:off x="1389063" y="3860012"/>
          <a:ext cx="599239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50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sendSerialNumber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string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sendSerialNumber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아두이노의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식별번호를 서버에 전송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sendSerialNumber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SerialNumber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4403" y="883569"/>
            <a:ext cx="2520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Arduino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연동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(2/2)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0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/>
              <a:t>– </a:t>
            </a:r>
            <a:r>
              <a:rPr lang="en-US" altLang="ko-KR" sz="2400" dirty="0" smtClean="0"/>
              <a:t>Arduino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(1/5)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36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364984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4" y="3967996"/>
            <a:ext cx="692069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sensor : </a:t>
            </a:r>
            <a:r>
              <a:rPr lang="ko-KR" altLang="en-US" sz="1400" dirty="0" smtClean="0">
                <a:latin typeface="+mj-ea"/>
              </a:rPr>
              <a:t>적외선 거리 센서의 감지 여부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time : </a:t>
            </a:r>
            <a:r>
              <a:rPr lang="ko-KR" altLang="en-US" sz="1400" dirty="0">
                <a:latin typeface="+mj-ea"/>
              </a:rPr>
              <a:t>적외선 </a:t>
            </a:r>
            <a:r>
              <a:rPr lang="ko-KR" altLang="en-US" sz="1400" dirty="0" smtClean="0">
                <a:latin typeface="+mj-ea"/>
              </a:rPr>
              <a:t>거리 센서가 감지한 </a:t>
            </a:r>
            <a:r>
              <a:rPr lang="ko-KR" altLang="en-US" sz="1400" dirty="0">
                <a:latin typeface="+mj-ea"/>
              </a:rPr>
              <a:t>후 지난 시간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lcd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 err="1" smtClean="0">
                <a:latin typeface="+mj-ea"/>
              </a:rPr>
              <a:t>사용중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/ </a:t>
            </a:r>
            <a:r>
              <a:rPr lang="ko-KR" altLang="en-US" sz="1400" dirty="0" smtClean="0">
                <a:latin typeface="+mj-ea"/>
              </a:rPr>
              <a:t>비어있음 상태 표시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led : led</a:t>
            </a:r>
            <a:r>
              <a:rPr lang="ko-KR" altLang="en-US" sz="1400" dirty="0" smtClean="0">
                <a:latin typeface="+mj-ea"/>
              </a:rPr>
              <a:t>의 점등 유 </a:t>
            </a:r>
            <a:r>
              <a:rPr lang="en-US" altLang="ko-KR" sz="1400" dirty="0" smtClean="0">
                <a:latin typeface="+mj-ea"/>
              </a:rPr>
              <a:t>/ </a:t>
            </a:r>
            <a:r>
              <a:rPr lang="ko-KR" altLang="en-US" sz="1400" dirty="0" smtClean="0">
                <a:latin typeface="+mj-ea"/>
              </a:rPr>
              <a:t>무</a:t>
            </a:r>
            <a:r>
              <a:rPr lang="en-US" altLang="ko-KR" sz="1400" dirty="0" smtClean="0">
                <a:latin typeface="+mj-ea"/>
              </a:rPr>
              <a:t/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- button : </a:t>
            </a:r>
            <a:r>
              <a:rPr lang="ko-KR" altLang="en-US" sz="1400" dirty="0" smtClean="0">
                <a:latin typeface="+mj-ea"/>
              </a:rPr>
              <a:t>버튼의 </a:t>
            </a:r>
            <a:r>
              <a:rPr lang="ko-KR" altLang="en-US" sz="1400" dirty="0" err="1" smtClean="0">
                <a:latin typeface="+mj-ea"/>
              </a:rPr>
              <a:t>푸쉬</a:t>
            </a:r>
            <a:r>
              <a:rPr lang="ko-KR" altLang="en-US" sz="1400" dirty="0" smtClean="0">
                <a:latin typeface="+mj-ea"/>
              </a:rPr>
              <a:t> 여부</a:t>
            </a:r>
            <a:endParaRPr lang="en-US" altLang="ko-KR" sz="1400" dirty="0"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04344" y="1927914"/>
            <a:ext cx="69206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적외선 거리 센서를 이용해 사람 감지 및 이용시간 측정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I2C</a:t>
            </a:r>
            <a:r>
              <a:rPr lang="ko-KR" altLang="en-US" sz="1400" dirty="0" smtClean="0">
                <a:latin typeface="+mj-ea"/>
              </a:rPr>
              <a:t>를 이용하여 </a:t>
            </a:r>
            <a:r>
              <a:rPr lang="en-US" altLang="ko-KR" sz="1400" dirty="0" smtClean="0">
                <a:latin typeface="+mj-ea"/>
              </a:rPr>
              <a:t>LCD</a:t>
            </a:r>
            <a:r>
              <a:rPr lang="ko-KR" altLang="en-US" sz="1400" dirty="0" smtClean="0">
                <a:latin typeface="+mj-ea"/>
              </a:rPr>
              <a:t> 데이터를 전송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장시간 이용 시 </a:t>
            </a:r>
            <a:r>
              <a:rPr lang="en-US" altLang="ko-KR" sz="1400" dirty="0">
                <a:latin typeface="+mj-ea"/>
              </a:rPr>
              <a:t>LED</a:t>
            </a:r>
            <a:r>
              <a:rPr lang="ko-KR" altLang="en-US" sz="1400" dirty="0">
                <a:latin typeface="+mj-ea"/>
              </a:rPr>
              <a:t>점등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Button</a:t>
            </a:r>
            <a:r>
              <a:rPr lang="ko-KR" altLang="en-US" sz="1400" dirty="0">
                <a:latin typeface="+mj-ea"/>
              </a:rPr>
              <a:t>을 이용해 시간 </a:t>
            </a:r>
            <a:r>
              <a:rPr lang="ko-KR" altLang="en-US" sz="1400" dirty="0" smtClean="0">
                <a:latin typeface="+mj-ea"/>
              </a:rPr>
              <a:t>초기화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44403" y="883569"/>
            <a:ext cx="2484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+mj-ea"/>
              </a:rPr>
              <a:t>Arduino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모듈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(1/3)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3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 – </a:t>
            </a:r>
            <a:r>
              <a:rPr lang="en-US" altLang="ko-KR" sz="2400" dirty="0" smtClean="0"/>
              <a:t>Arduino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(2/5)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37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1" y="2807030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74149"/>
              </p:ext>
            </p:extLst>
          </p:nvPr>
        </p:nvGraphicFramePr>
        <p:xfrm>
          <a:off x="1406446" y="3281395"/>
          <a:ext cx="637257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6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858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sensorDistance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sensorDistance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정수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적외선 센서가 감지한 거리를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cm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으로 변환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sensorDistance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(sensor)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983"/>
              </p:ext>
            </p:extLst>
          </p:nvPr>
        </p:nvGraphicFramePr>
        <p:xfrm>
          <a:off x="1404344" y="4929636"/>
          <a:ext cx="638583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3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getTime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getTime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time/1000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적외선 거리 센서가 감지한 시간을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초단위로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측정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getTime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(time)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4403" y="883569"/>
            <a:ext cx="2484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Arduino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모듈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– (2/3)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1404344" y="1957132"/>
            <a:ext cx="62566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적외선 거리 센서의 측정 </a:t>
            </a:r>
            <a:r>
              <a:rPr lang="ko-KR" altLang="en-US" sz="1400" dirty="0" smtClean="0">
                <a:latin typeface="+mj-ea"/>
              </a:rPr>
              <a:t>가용 범위 확인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시간은 적외선 거리 센서가 측정한 후 카운트 </a:t>
            </a:r>
            <a:r>
              <a:rPr lang="ko-KR" altLang="en-US" sz="1400" dirty="0" smtClean="0">
                <a:latin typeface="+mj-ea"/>
              </a:rPr>
              <a:t>시작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고려 사항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40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1/4)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배경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>
            <a:hlinkClick r:id="" action="ppaction://noaction"/>
          </p:cNvPr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1357573" y="1597095"/>
            <a:ext cx="7749921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많은 </a:t>
            </a:r>
            <a:r>
              <a:rPr lang="ko-KR" altLang="en-US" dirty="0">
                <a:latin typeface="+mn-ea"/>
              </a:rPr>
              <a:t>사람들이 화장실 이용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불편</a:t>
            </a:r>
            <a:r>
              <a:rPr lang="ko-KR" altLang="en-US" dirty="0">
                <a:latin typeface="+mn-ea"/>
              </a:rPr>
              <a:t>을 </a:t>
            </a:r>
            <a:r>
              <a:rPr lang="ko-KR" altLang="en-US" dirty="0" smtClean="0">
                <a:latin typeface="+mn-ea"/>
              </a:rPr>
              <a:t>경험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화장실 시설물에 </a:t>
            </a:r>
            <a:r>
              <a:rPr lang="ko-KR" altLang="en-US" dirty="0">
                <a:latin typeface="+mn-ea"/>
              </a:rPr>
              <a:t>대한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정보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부족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→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불편함을 모두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사용자</a:t>
            </a:r>
            <a:r>
              <a:rPr lang="ko-KR" altLang="en-US" dirty="0" smtClean="0">
                <a:latin typeface="+mn-ea"/>
              </a:rPr>
              <a:t>가 부담</a:t>
            </a:r>
            <a:endParaRPr lang="en-US" altLang="ko-KR" dirty="0" smtClean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화장실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안전사고</a:t>
            </a:r>
            <a:r>
              <a:rPr lang="ko-KR" altLang="en-US" dirty="0">
                <a:latin typeface="+mn-ea"/>
              </a:rPr>
              <a:t> 파악 방법 부족 </a:t>
            </a:r>
            <a:r>
              <a:rPr lang="ko-KR" altLang="en-US" dirty="0" smtClean="0">
                <a:latin typeface="+mn-ea"/>
              </a:rPr>
              <a:t>→ 빠른 조치 불가</a:t>
            </a:r>
            <a:endParaRPr lang="en-US" altLang="ko-KR" dirty="0" smtClean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시설 고장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신고</a:t>
            </a:r>
            <a:r>
              <a:rPr lang="ko-KR" altLang="en-US" dirty="0">
                <a:latin typeface="+mn-ea"/>
              </a:rPr>
              <a:t> 방법 부족 </a:t>
            </a:r>
            <a:r>
              <a:rPr lang="ko-KR" altLang="en-US" dirty="0" smtClean="0">
                <a:latin typeface="+mn-ea"/>
              </a:rPr>
              <a:t>→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빠른 수리 </a:t>
            </a:r>
            <a:r>
              <a:rPr lang="ko-KR" altLang="en-US" dirty="0" smtClean="0">
                <a:latin typeface="+mn-ea"/>
              </a:rPr>
              <a:t>불가</a:t>
            </a:r>
            <a:endParaRPr lang="en-US" altLang="ko-KR" dirty="0" smtClean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사용률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거리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리뷰 </a:t>
            </a:r>
            <a:r>
              <a:rPr lang="ko-KR" altLang="en-US" dirty="0">
                <a:latin typeface="+mn-ea"/>
              </a:rPr>
              <a:t>등 모든 기능 갖춘 시스템 </a:t>
            </a:r>
            <a:r>
              <a:rPr lang="ko-KR" altLang="en-US" dirty="0" smtClean="0">
                <a:latin typeface="+mn-ea"/>
              </a:rPr>
              <a:t>부재</a:t>
            </a:r>
            <a:endParaRPr lang="en-US" altLang="ko-KR" dirty="0" smtClean="0">
              <a:latin typeface="+mn-ea"/>
            </a:endParaRP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이러한 문제들을 관리할 수 있는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통합 관리 시스템 </a:t>
            </a:r>
            <a:r>
              <a:rPr lang="ko-KR" altLang="en-US" dirty="0" smtClean="0">
                <a:latin typeface="+mn-ea"/>
              </a:rPr>
              <a:t>필요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02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55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/>
              <a:t>– </a:t>
            </a:r>
            <a:r>
              <a:rPr lang="en-US" altLang="ko-KR" sz="2400" dirty="0" smtClean="0"/>
              <a:t>Arduino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(3/5)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46007"/>
              </p:ext>
            </p:extLst>
          </p:nvPr>
        </p:nvGraphicFramePr>
        <p:xfrm>
          <a:off x="1154657" y="3968355"/>
          <a:ext cx="544802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12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ledOn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/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적외선 센서가 감지한지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분이 넘으면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led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를 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ledOn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(led)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68404"/>
              </p:ext>
            </p:extLst>
          </p:nvPr>
        </p:nvGraphicFramePr>
        <p:xfrm>
          <a:off x="5031755" y="2240051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btnPush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btnPush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/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버튼의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푸쉬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여부를 입력 받음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btnPush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(button)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40268"/>
              </p:ext>
            </p:extLst>
          </p:nvPr>
        </p:nvGraphicFramePr>
        <p:xfrm>
          <a:off x="1154657" y="223196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lcdState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lcdState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/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lcd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모니터에 글씨 출력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ldcState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lcd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3" y="883569"/>
            <a:ext cx="2484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Arduino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모듈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(3/3)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81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99" y="1474212"/>
            <a:ext cx="7177141" cy="50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Arduino (4/5)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44403" y="883569"/>
            <a:ext cx="2304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I2C </a:t>
            </a:r>
            <a:r>
              <a:rPr lang="ko-KR" altLang="en-US" dirty="0" smtClean="0"/>
              <a:t>통신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0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40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Arduino (5/5)</a:t>
            </a:r>
            <a:endParaRPr lang="ko-KR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50" y="1434409"/>
            <a:ext cx="7376483" cy="514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3" y="883569"/>
            <a:ext cx="1800000" cy="408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+mj-ea"/>
              </a:rPr>
              <a:t>전체 회로도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36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41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직각 삼각형 75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238" y="1384817"/>
            <a:ext cx="6910285" cy="4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ED4AF1-1DCE-4E80-8753-EF62454A98D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74" y="1484020"/>
            <a:ext cx="7957328" cy="3730163"/>
          </a:xfrm>
          <a:prstGeom prst="rect">
            <a:avLst/>
          </a:prstGeom>
        </p:spPr>
      </p:pic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42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0" name="직각 삼각형 89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687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43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9521" y="1525525"/>
            <a:ext cx="8060190" cy="3626659"/>
            <a:chOff x="949521" y="1525526"/>
            <a:chExt cx="8060190" cy="386670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A4F256E4-727C-4714-BBF2-DD308261E38A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9521" y="1525526"/>
              <a:ext cx="8060190" cy="38667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76233" y="1595887"/>
              <a:ext cx="2363162" cy="166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1354801" y="1891946"/>
              <a:ext cx="2206025" cy="1253144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직각 삼각형 75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958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B744B0C1-6EB6-4D2F-8841-3E852CECE5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5021" y="1594856"/>
            <a:ext cx="8183874" cy="3795216"/>
          </a:xfrm>
          <a:prstGeom prst="rect">
            <a:avLst/>
          </a:prstGeom>
        </p:spPr>
      </p:pic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44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직각 삼각형 75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487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환경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1284959" y="1116953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329074" y="2827010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 ID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33875" y="1751029"/>
            <a:ext cx="4808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https://github.com/nu</a:t>
            </a:r>
            <a:r>
              <a:rPr lang="en-US" altLang="ko-KR" sz="2000" dirty="0">
                <a:latin typeface="+mj-ea"/>
                <a:ea typeface="+mj-ea"/>
              </a:rPr>
              <a:t>l</a:t>
            </a:r>
            <a:r>
              <a:rPr lang="ko-KR" altLang="en-US" sz="2000" dirty="0">
                <a:latin typeface="+mj-ea"/>
                <a:ea typeface="+mj-ea"/>
              </a:rPr>
              <a:t>1002/TomnTOMS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92779" y="3362308"/>
            <a:ext cx="4057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팀장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박누리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nul1002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배은재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dmswo96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박준민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park-</a:t>
            </a:r>
            <a:r>
              <a:rPr lang="en-US" altLang="ko-KR" sz="1600" dirty="0" err="1">
                <a:latin typeface="+mj-ea"/>
                <a:ea typeface="+mj-ea"/>
              </a:rPr>
              <a:t>junmin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8" name="TextBox 57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45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8" name="직각 삼각형 77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359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방법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4617" y="4113483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54617" y="2699131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54617" y="1285232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62060" y="1321554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오렌지보드와 </a:t>
            </a:r>
            <a:r>
              <a:rPr lang="en-US" altLang="ko-KR" sz="1300" dirty="0">
                <a:latin typeface="+mn-ea"/>
              </a:rPr>
              <a:t>PIR</a:t>
            </a:r>
            <a:r>
              <a:rPr lang="ko-KR" altLang="en-US" sz="1300" dirty="0">
                <a:latin typeface="+mn-ea"/>
              </a:rPr>
              <a:t>센서</a:t>
            </a:r>
            <a:r>
              <a:rPr lang="en-US" altLang="ko-KR" sz="1300" dirty="0">
                <a:latin typeface="+mn-ea"/>
              </a:rPr>
              <a:t>, LCD, Button</a:t>
            </a:r>
            <a:r>
              <a:rPr lang="ko-KR" altLang="en-US" sz="1300" dirty="0">
                <a:latin typeface="+mn-ea"/>
              </a:rPr>
              <a:t>간의 통신을 통해 데이터 전송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 err="1">
                <a:latin typeface="+mn-ea"/>
              </a:rPr>
              <a:t>와이파이</a:t>
            </a:r>
            <a:r>
              <a:rPr lang="ko-KR" altLang="en-US" sz="1300" dirty="0">
                <a:latin typeface="+mn-ea"/>
              </a:rPr>
              <a:t> 기능의 내장화를 통해 </a:t>
            </a:r>
            <a:r>
              <a:rPr lang="en-US" altLang="ko-KR" sz="1300" dirty="0">
                <a:latin typeface="+mn-ea"/>
              </a:rPr>
              <a:t>Server</a:t>
            </a:r>
            <a:r>
              <a:rPr lang="ko-KR" altLang="en-US" sz="1300" dirty="0">
                <a:latin typeface="+mn-ea"/>
              </a:rPr>
              <a:t>와의 편리한 통신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하나의 오렌지보드로 </a:t>
            </a:r>
            <a:r>
              <a:rPr lang="en-US" altLang="ko-KR" sz="1300" dirty="0">
                <a:latin typeface="+mn-ea"/>
              </a:rPr>
              <a:t>3</a:t>
            </a:r>
            <a:r>
              <a:rPr lang="ko-KR" altLang="en-US" sz="1300" dirty="0">
                <a:latin typeface="+mn-ea"/>
              </a:rPr>
              <a:t>칸의 센서 연결을 통해 비용 최소화 </a:t>
            </a:r>
            <a:endParaRPr lang="en-US" altLang="ko-KR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57478" y="2867168"/>
            <a:ext cx="54250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Google Maps</a:t>
            </a:r>
            <a:r>
              <a:rPr lang="ko-KR" altLang="en-US" sz="1300" dirty="0">
                <a:latin typeface="+mn-ea"/>
              </a:rPr>
              <a:t>기능을 통해 지도 상 위치 정보 표시</a:t>
            </a:r>
            <a:r>
              <a:rPr lang="en-US" altLang="ko-KR" sz="1300" dirty="0">
                <a:latin typeface="+mn-ea"/>
              </a:rPr>
              <a:t>(Location Manager)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HTTP </a:t>
            </a:r>
            <a:r>
              <a:rPr lang="ko-KR" altLang="en-US" sz="1300" dirty="0">
                <a:latin typeface="+mn-ea"/>
              </a:rPr>
              <a:t>프로토콜 </a:t>
            </a:r>
            <a:r>
              <a:rPr lang="en-US" altLang="ko-KR" sz="1300" dirty="0">
                <a:latin typeface="+mn-ea"/>
              </a:rPr>
              <a:t>get </a:t>
            </a:r>
            <a:r>
              <a:rPr lang="ko-KR" altLang="en-US" sz="1300" dirty="0">
                <a:latin typeface="+mn-ea"/>
              </a:rPr>
              <a:t>사용을 통해 서버와의 무선 통신</a:t>
            </a:r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WiFi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81512" y="4224918"/>
            <a:ext cx="526742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와 </a:t>
            </a:r>
            <a:r>
              <a:rPr lang="en-US" altLang="ko-KR" sz="1300" dirty="0">
                <a:latin typeface="+mn-ea"/>
              </a:rPr>
              <a:t>Web Server </a:t>
            </a:r>
            <a:r>
              <a:rPr lang="ko-KR" altLang="en-US" sz="1300" dirty="0">
                <a:latin typeface="+mn-ea"/>
              </a:rPr>
              <a:t>간의 통신을 통해 </a:t>
            </a:r>
            <a:r>
              <a:rPr lang="en-US" altLang="ko-KR" sz="1300" dirty="0">
                <a:latin typeface="+mn-ea"/>
              </a:rPr>
              <a:t>App/PC </a:t>
            </a:r>
            <a:r>
              <a:rPr lang="ko-KR" altLang="en-US" sz="1300" dirty="0">
                <a:latin typeface="+mn-ea"/>
              </a:rPr>
              <a:t>상에 결과 정보 표시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엑셀파일의 </a:t>
            </a:r>
            <a:r>
              <a:rPr lang="en-US" altLang="ko-KR" sz="1300" dirty="0">
                <a:latin typeface="+mn-ea"/>
              </a:rPr>
              <a:t>DB</a:t>
            </a:r>
            <a:r>
              <a:rPr lang="ko-KR" altLang="en-US" sz="1300" dirty="0">
                <a:latin typeface="+mn-ea"/>
              </a:rPr>
              <a:t>화를 통해 편리한 데이터 수집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공공데이터포털 </a:t>
            </a:r>
            <a:r>
              <a:rPr lang="en-US" altLang="ko-KR" sz="1300" dirty="0">
                <a:latin typeface="+mn-ea"/>
              </a:rPr>
              <a:t>(Open API)</a:t>
            </a:r>
            <a:r>
              <a:rPr lang="ko-KR" altLang="en-US" sz="1300" dirty="0">
                <a:latin typeface="+mn-ea"/>
              </a:rPr>
              <a:t>를 통해 코드 참고 </a:t>
            </a:r>
            <a:endParaRPr lang="en-US" altLang="ko-KR" sz="1300" dirty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883959" y="1461893"/>
            <a:ext cx="990739" cy="1166696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654616" y="2852657"/>
            <a:ext cx="1449427" cy="1069992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602758" y="4368607"/>
            <a:ext cx="1553140" cy="920112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46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6" name="직각 삼각형 105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689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방법 </a:t>
            </a:r>
            <a:r>
              <a:rPr lang="en-US" altLang="ko-KR" sz="2400" dirty="0" smtClean="0"/>
              <a:t>(2/2)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71114" y="1477091"/>
            <a:ext cx="7216495" cy="41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TextBox 70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47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1025" name="_x343555936" descr="EMB000048a06d72">
            <a:extLst>
              <a:ext uri="{FF2B5EF4-FFF2-40B4-BE49-F238E27FC236}">
                <a16:creationId xmlns:a16="http://schemas.microsoft.com/office/drawing/2014/main" xmlns="" id="{12968392-FF78-4348-AD0F-0D23F85D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79" y="1623933"/>
            <a:ext cx="2430684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BABC96B-124F-422A-BADE-30F278E73404}"/>
              </a:ext>
            </a:extLst>
          </p:cNvPr>
          <p:cNvSpPr txBox="1"/>
          <p:nvPr/>
        </p:nvSpPr>
        <p:spPr>
          <a:xfrm>
            <a:off x="1261214" y="1056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데모방안</a:t>
            </a:r>
            <a:endParaRPr lang="en-US" altLang="ko-KR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43EAC3F-0670-4EF4-992A-D574FF522639}"/>
              </a:ext>
            </a:extLst>
          </p:cNvPr>
          <p:cNvSpPr txBox="1"/>
          <p:nvPr/>
        </p:nvSpPr>
        <p:spPr>
          <a:xfrm>
            <a:off x="2127524" y="2916246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센서위치도 </a:t>
            </a:r>
            <a:r>
              <a:rPr lang="en-US" altLang="ko-KR" sz="1100" dirty="0"/>
              <a:t>&gt;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1180A5A2-2B27-46CD-9E7B-B6078F7D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43556872" descr="EMB000048a06d75">
            <a:extLst>
              <a:ext uri="{FF2B5EF4-FFF2-40B4-BE49-F238E27FC236}">
                <a16:creationId xmlns:a16="http://schemas.microsoft.com/office/drawing/2014/main" xmlns="" id="{DFC6CB6E-6C5A-4E69-A8CC-99AA2C42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14" y="1623933"/>
            <a:ext cx="2145794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81395B3-CEA7-4985-B391-D9E1B419ACCF}"/>
              </a:ext>
            </a:extLst>
          </p:cNvPr>
          <p:cNvSpPr txBox="1"/>
          <p:nvPr/>
        </p:nvSpPr>
        <p:spPr>
          <a:xfrm>
            <a:off x="4804876" y="2916733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정면도 </a:t>
            </a:r>
            <a:r>
              <a:rPr lang="en-US" altLang="ko-KR" sz="1100" dirty="0"/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AA0F5EB-798F-430C-A45A-80C3C1E50A31}"/>
              </a:ext>
            </a:extLst>
          </p:cNvPr>
          <p:cNvSpPr/>
          <p:nvPr/>
        </p:nvSpPr>
        <p:spPr>
          <a:xfrm>
            <a:off x="1677514" y="3328771"/>
            <a:ext cx="6401109" cy="21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폼보드로 제작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부착되는 센서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LCD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크기 고려하여 데모 모델 제작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출력모니터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(DID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모니터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),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관리자용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PC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는 노트북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(LG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그램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으로 대체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적외선 센서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칸 내부 옆 벽면 상단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연장 버튼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옆 벽면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휴지 바로 옆에 누르기 쉬운 위치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3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오렌지보드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화장실 칸 외부에 뒤쪽 벽면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천장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3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연결선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폼보드에 연결선을 붙이고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폼보드를 한 겹 더 부착하여 깔끔하게 선 정리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92F3FD5B-6B8C-4BD9-A2FC-37BBF452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43552120" descr="EMB000048a06d7a">
            <a:extLst>
              <a:ext uri="{FF2B5EF4-FFF2-40B4-BE49-F238E27FC236}">
                <a16:creationId xmlns:a16="http://schemas.microsoft.com/office/drawing/2014/main" xmlns="" id="{FFC5E099-18B9-4638-953F-FD95B83E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61" y="1624609"/>
            <a:ext cx="1585823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7E35C41-07EF-418F-8759-52E6F2FA00C5}"/>
              </a:ext>
            </a:extLst>
          </p:cNvPr>
          <p:cNvSpPr txBox="1"/>
          <p:nvPr/>
        </p:nvSpPr>
        <p:spPr>
          <a:xfrm>
            <a:off x="6786985" y="2916101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화장실 도면 </a:t>
            </a:r>
            <a:r>
              <a:rPr lang="en-US" altLang="ko-KR" sz="1100" dirty="0"/>
              <a:t>&gt;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직각 삼각형 83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33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3948931" y="889132"/>
            <a:ext cx="1680027" cy="31815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관련 설문조사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18" name="직사각형 17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27" name="모서리가 둥근 직사각형 26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3" name="구름 4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구름 43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구름 44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819597" y="1510044"/>
            <a:ext cx="3943147" cy="2245917"/>
            <a:chOff x="819597" y="1510044"/>
            <a:chExt cx="3943147" cy="2245917"/>
          </a:xfrm>
        </p:grpSpPr>
        <p:sp>
          <p:nvSpPr>
            <p:cNvPr id="58" name="TextBox 5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2" name="차트 1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7478" y="385819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56" name="차트 55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60" name="TextBox 59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 smtClean="0"/>
              <a:t>(2/4)</a:t>
            </a:r>
            <a:endParaRPr lang="ko-KR" alt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66" name="TextBox 65">
            <a:hlinkClick r:id="rId7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03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808076" y="1492568"/>
            <a:ext cx="4025376" cy="2245917"/>
            <a:chOff x="819597" y="1510044"/>
            <a:chExt cx="3943147" cy="2245917"/>
          </a:xfrm>
        </p:grpSpPr>
        <p:sp>
          <p:nvSpPr>
            <p:cNvPr id="72" name="TextBox 71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73" name="차트 72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74" name="TextBox 73"/>
            <p:cNvSpPr txBox="1"/>
            <p:nvPr/>
          </p:nvSpPr>
          <p:spPr>
            <a:xfrm>
              <a:off x="819597" y="1555765"/>
              <a:ext cx="3935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화장실 칸 안에 사람이 있을 때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문을 연 경험이 있는가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업무 분담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7" y="1027089"/>
            <a:ext cx="8167346" cy="4404122"/>
          </a:xfrm>
          <a:prstGeom prst="rect">
            <a:avLst/>
          </a:prstGeom>
        </p:spPr>
      </p:pic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48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-45379" y="358684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직각 삼각형 75"/>
          <p:cNvSpPr/>
          <p:nvPr/>
        </p:nvSpPr>
        <p:spPr>
          <a:xfrm rot="5400000">
            <a:off x="678691" y="391691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549" y="358243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01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졸업연구 수행일정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85530007-68FD-4B89-B869-446FCC17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08" y="970003"/>
            <a:ext cx="7885526" cy="458175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8C238F8B-2987-43F9-B376-5892674067BF}"/>
              </a:ext>
            </a:extLst>
          </p:cNvPr>
          <p:cNvGrpSpPr/>
          <p:nvPr/>
        </p:nvGrpSpPr>
        <p:grpSpPr>
          <a:xfrm>
            <a:off x="2442531" y="1577959"/>
            <a:ext cx="6381750" cy="3724274"/>
            <a:chOff x="2047859" y="2462084"/>
            <a:chExt cx="6362718" cy="3744081"/>
          </a:xfrm>
        </p:grpSpPr>
        <p:sp>
          <p:nvSpPr>
            <p:cNvPr id="55" name="화살표: 오른쪽 28">
              <a:extLst>
                <a:ext uri="{FF2B5EF4-FFF2-40B4-BE49-F238E27FC236}">
                  <a16:creationId xmlns:a16="http://schemas.microsoft.com/office/drawing/2014/main" xmlns="" id="{CD0C0203-46E4-4856-85CD-26E259B13FE7}"/>
                </a:ext>
              </a:extLst>
            </p:cNvPr>
            <p:cNvSpPr/>
            <p:nvPr/>
          </p:nvSpPr>
          <p:spPr>
            <a:xfrm>
              <a:off x="2047859" y="2462084"/>
              <a:ext cx="695341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화살표: 오른쪽 29">
              <a:extLst>
                <a:ext uri="{FF2B5EF4-FFF2-40B4-BE49-F238E27FC236}">
                  <a16:creationId xmlns:a16="http://schemas.microsoft.com/office/drawing/2014/main" xmlns="" id="{9C6FE746-A8E6-4464-9700-F9D01FCCF26C}"/>
                </a:ext>
              </a:extLst>
            </p:cNvPr>
            <p:cNvSpPr/>
            <p:nvPr/>
          </p:nvSpPr>
          <p:spPr>
            <a:xfrm>
              <a:off x="3162300" y="3481206"/>
              <a:ext cx="20097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화살표: 오른쪽 30">
              <a:extLst>
                <a:ext uri="{FF2B5EF4-FFF2-40B4-BE49-F238E27FC236}">
                  <a16:creationId xmlns:a16="http://schemas.microsoft.com/office/drawing/2014/main" xmlns="" id="{227AE5D3-61CA-482A-AE98-667B7F1A7797}"/>
                </a:ext>
              </a:extLst>
            </p:cNvPr>
            <p:cNvSpPr/>
            <p:nvPr/>
          </p:nvSpPr>
          <p:spPr>
            <a:xfrm>
              <a:off x="3552825" y="4015075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화살표: 오른쪽 31">
              <a:extLst>
                <a:ext uri="{FF2B5EF4-FFF2-40B4-BE49-F238E27FC236}">
                  <a16:creationId xmlns:a16="http://schemas.microsoft.com/office/drawing/2014/main" xmlns="" id="{B2A8BDCE-0BC7-4218-A26C-23BA9A0FD918}"/>
                </a:ext>
              </a:extLst>
            </p:cNvPr>
            <p:cNvSpPr/>
            <p:nvPr/>
          </p:nvSpPr>
          <p:spPr>
            <a:xfrm>
              <a:off x="2743200" y="2966610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화살표: 오른쪽 32">
              <a:extLst>
                <a:ext uri="{FF2B5EF4-FFF2-40B4-BE49-F238E27FC236}">
                  <a16:creationId xmlns:a16="http://schemas.microsoft.com/office/drawing/2014/main" xmlns="" id="{D8BC7876-0FD6-48DC-BDC2-3DE75F22B098}"/>
                </a:ext>
              </a:extLst>
            </p:cNvPr>
            <p:cNvSpPr/>
            <p:nvPr/>
          </p:nvSpPr>
          <p:spPr>
            <a:xfrm>
              <a:off x="4371959" y="4502490"/>
              <a:ext cx="800117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화살표: 오른쪽 33">
              <a:extLst>
                <a:ext uri="{FF2B5EF4-FFF2-40B4-BE49-F238E27FC236}">
                  <a16:creationId xmlns:a16="http://schemas.microsoft.com/office/drawing/2014/main" xmlns="" id="{7D4CB26F-B210-4690-812E-022B2270E793}"/>
                </a:ext>
              </a:extLst>
            </p:cNvPr>
            <p:cNvSpPr/>
            <p:nvPr/>
          </p:nvSpPr>
          <p:spPr>
            <a:xfrm>
              <a:off x="4767263" y="5036359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화살표: 오른쪽 34">
              <a:extLst>
                <a:ext uri="{FF2B5EF4-FFF2-40B4-BE49-F238E27FC236}">
                  <a16:creationId xmlns:a16="http://schemas.microsoft.com/office/drawing/2014/main" xmlns="" id="{7A846D1F-E92C-49A3-B6B5-6A0F79E7BC77}"/>
                </a:ext>
              </a:extLst>
            </p:cNvPr>
            <p:cNvSpPr/>
            <p:nvPr/>
          </p:nvSpPr>
          <p:spPr>
            <a:xfrm>
              <a:off x="5581650" y="5570228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화살표: 오른쪽 35">
              <a:extLst>
                <a:ext uri="{FF2B5EF4-FFF2-40B4-BE49-F238E27FC236}">
                  <a16:creationId xmlns:a16="http://schemas.microsoft.com/office/drawing/2014/main" xmlns="" id="{3BE7F404-5C50-44FF-843A-DCCD4946B8F5}"/>
                </a:ext>
              </a:extLst>
            </p:cNvPr>
            <p:cNvSpPr/>
            <p:nvPr/>
          </p:nvSpPr>
          <p:spPr>
            <a:xfrm>
              <a:off x="5981701" y="6040129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3" name="TextBox 62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49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301" y="981481"/>
            <a:ext cx="8176559" cy="4559051"/>
          </a:xfrm>
          <a:prstGeom prst="rect">
            <a:avLst/>
          </a:prstGeom>
        </p:spPr>
      </p:pic>
      <p:sp>
        <p:nvSpPr>
          <p:cNvPr id="66" name="화살표: 오른쪽 28">
            <a:extLst>
              <a:ext uri="{FF2B5EF4-FFF2-40B4-BE49-F238E27FC236}">
                <a16:creationId xmlns:a16="http://schemas.microsoft.com/office/drawing/2014/main" xmlns="" id="{CD0C0203-46E4-4856-85CD-26E259B13FE7}"/>
              </a:ext>
            </a:extLst>
          </p:cNvPr>
          <p:cNvSpPr/>
          <p:nvPr/>
        </p:nvSpPr>
        <p:spPr>
          <a:xfrm>
            <a:off x="2575533" y="1555453"/>
            <a:ext cx="792000" cy="1988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3367533" y="2056726"/>
            <a:ext cx="1584000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4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4568198" y="2589169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5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4977327" y="310366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6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5765730" y="3554315"/>
            <a:ext cx="796102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7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5787486" y="4001085"/>
            <a:ext cx="1364357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8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6579085" y="5064455"/>
            <a:ext cx="2396156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6971843" y="458677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7" name="직사각형 86"/>
          <p:cNvSpPr/>
          <p:nvPr/>
        </p:nvSpPr>
        <p:spPr>
          <a:xfrm>
            <a:off x="906995" y="1382270"/>
            <a:ext cx="2445548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906994" y="1903578"/>
            <a:ext cx="3646213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6" name="직각 삼각형 95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5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구름 10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구름 110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구름 111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19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졸업연구 수행일정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현 </a:t>
            </a:r>
            <a:r>
              <a:rPr lang="ko-KR" altLang="en-US" sz="1600" dirty="0"/>
              <a:t>진행 </a:t>
            </a:r>
            <a:r>
              <a:rPr lang="ko-KR" altLang="en-US" sz="1600" dirty="0" smtClean="0"/>
              <a:t>상황</a:t>
            </a:r>
            <a:endParaRPr lang="en-US" altLang="ko-KR" sz="16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3" name="TextBox 62">
            <a:hlinkClick r:id="rId2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50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6" name="직각 삼각형 95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35741" y="4472072"/>
            <a:ext cx="73825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35741" y="2896357"/>
            <a:ext cx="73825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35741" y="1126276"/>
            <a:ext cx="7382536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1476232" y="1488216"/>
            <a:ext cx="990739" cy="1166696"/>
            <a:chOff x="1232850" y="2433451"/>
            <a:chExt cx="827927" cy="950776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81" name="순서도: 처리 80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231552" y="3220039"/>
            <a:ext cx="1449427" cy="1069992"/>
            <a:chOff x="771431" y="3773909"/>
            <a:chExt cx="1553140" cy="1071311"/>
          </a:xfrm>
        </p:grpSpPr>
        <p:pic>
          <p:nvPicPr>
            <p:cNvPr id="83" name="그림 82">
              <a:extLst>
                <a:ext uri="{FF2B5EF4-FFF2-40B4-BE49-F238E27FC236}">
                  <a16:creationId xmlns=""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84" name="순서도: 처리 83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195031" y="4709585"/>
            <a:ext cx="1553140" cy="920112"/>
            <a:chOff x="795726" y="4965279"/>
            <a:chExt cx="1553140" cy="920112"/>
          </a:xfrm>
        </p:grpSpPr>
        <p:sp>
          <p:nvSpPr>
            <p:cNvPr id="86" name="원통형 53">
              <a:extLst>
                <a:ext uri="{FF2B5EF4-FFF2-40B4-BE49-F238E27FC236}">
                  <a16:creationId xmlns=""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처리 88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18252"/>
              </p:ext>
            </p:extLst>
          </p:nvPr>
        </p:nvGraphicFramePr>
        <p:xfrm>
          <a:off x="2854899" y="3214650"/>
          <a:ext cx="55938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3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844107" y="3638584"/>
            <a:ext cx="266611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각 </a:t>
            </a:r>
            <a:r>
              <a:rPr lang="ko-KR" altLang="en-US" sz="1300" dirty="0" err="1"/>
              <a:t>액티비티</a:t>
            </a:r>
            <a:r>
              <a:rPr lang="ko-KR" altLang="en-US" sz="1300" dirty="0"/>
              <a:t> 구성 및 연동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Google Map API </a:t>
            </a:r>
            <a:r>
              <a:rPr lang="ko-KR" altLang="en-US" sz="1300" dirty="0"/>
              <a:t>연동 완료</a:t>
            </a:r>
            <a:endParaRPr lang="en-US" altLang="ko-KR" sz="13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808891" y="3644664"/>
            <a:ext cx="265489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서버와 </a:t>
            </a:r>
            <a:r>
              <a:rPr lang="en-US" altLang="ko-KR" sz="1300" dirty="0"/>
              <a:t>DB</a:t>
            </a:r>
            <a:r>
              <a:rPr lang="ko-KR" altLang="en-US" sz="1300" dirty="0"/>
              <a:t>와의 연동 진행 예정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세부 디자인 적용 진행 예정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847064" y="2814131"/>
            <a:ext cx="38824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0%</a:t>
            </a:r>
            <a:endParaRPr lang="ko-KR" altLang="en-US" sz="13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18791" y="2814712"/>
            <a:ext cx="47320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50%</a:t>
            </a:r>
            <a:endParaRPr lang="ko-KR" altLang="en-US" sz="13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876329" y="2815080"/>
            <a:ext cx="55816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100%</a:t>
            </a:r>
            <a:endParaRPr lang="ko-KR" altLang="en-US" sz="1300" dirty="0"/>
          </a:p>
        </p:txBody>
      </p: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DF542628-93BF-468A-8BDC-A1CB0A711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07073"/>
              </p:ext>
            </p:extLst>
          </p:nvPr>
        </p:nvGraphicFramePr>
        <p:xfrm>
          <a:off x="2854899" y="4808308"/>
          <a:ext cx="55938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3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5938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2196371-3F97-47E1-A0E5-BC206A81FB90}"/>
              </a:ext>
            </a:extLst>
          </p:cNvPr>
          <p:cNvSpPr txBox="1"/>
          <p:nvPr/>
        </p:nvSpPr>
        <p:spPr>
          <a:xfrm>
            <a:off x="2844107" y="5207237"/>
            <a:ext cx="208903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DB</a:t>
            </a:r>
            <a:r>
              <a:rPr lang="ko-KR" altLang="en-US" sz="1300" dirty="0"/>
              <a:t>테이블 작성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웹과 서버의 연동 완료</a:t>
            </a:r>
            <a:endParaRPr lang="en-US" altLang="ko-KR" sz="1300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EDAA170-4053-4D75-B482-B80C85CD4CBD}"/>
              </a:ext>
            </a:extLst>
          </p:cNvPr>
          <p:cNvSpPr txBox="1"/>
          <p:nvPr/>
        </p:nvSpPr>
        <p:spPr>
          <a:xfrm>
            <a:off x="5817049" y="5182723"/>
            <a:ext cx="266611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서버와 </a:t>
            </a:r>
            <a:r>
              <a:rPr lang="en-US" altLang="ko-KR" sz="1300" dirty="0"/>
              <a:t>DB</a:t>
            </a:r>
            <a:r>
              <a:rPr lang="ko-KR" altLang="en-US" sz="1300" dirty="0"/>
              <a:t>와의 연동 진행중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웹 세부 디자인 적용 진행 예정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A668000-0501-46A4-B3B6-D40ED9CB8492}"/>
              </a:ext>
            </a:extLst>
          </p:cNvPr>
          <p:cNvSpPr txBox="1"/>
          <p:nvPr/>
        </p:nvSpPr>
        <p:spPr>
          <a:xfrm>
            <a:off x="2847064" y="4407789"/>
            <a:ext cx="38824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0%</a:t>
            </a:r>
            <a:endParaRPr lang="ko-KR" altLang="en-US" sz="1300" dirty="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CFBFF80-DE5F-4C80-80AA-2303DB1D122F}"/>
              </a:ext>
            </a:extLst>
          </p:cNvPr>
          <p:cNvSpPr txBox="1"/>
          <p:nvPr/>
        </p:nvSpPr>
        <p:spPr>
          <a:xfrm>
            <a:off x="5418791" y="4408370"/>
            <a:ext cx="47320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50%</a:t>
            </a:r>
            <a:endParaRPr lang="ko-KR" altLang="en-US" sz="13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20F3DC1-F70F-474A-B2F0-1FF8DD73DE6B}"/>
              </a:ext>
            </a:extLst>
          </p:cNvPr>
          <p:cNvSpPr txBox="1"/>
          <p:nvPr/>
        </p:nvSpPr>
        <p:spPr>
          <a:xfrm>
            <a:off x="7876329" y="4408738"/>
            <a:ext cx="55816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100%</a:t>
            </a:r>
            <a:endParaRPr lang="ko-KR" altLang="en-US" sz="1300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94948"/>
              </p:ext>
            </p:extLst>
          </p:nvPr>
        </p:nvGraphicFramePr>
        <p:xfrm>
          <a:off x="2854899" y="1495371"/>
          <a:ext cx="55938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389"/>
                <a:gridCol w="559389"/>
                <a:gridCol w="559389"/>
                <a:gridCol w="559389"/>
                <a:gridCol w="559389"/>
                <a:gridCol w="559389"/>
                <a:gridCol w="559389"/>
                <a:gridCol w="559389"/>
                <a:gridCol w="559389"/>
                <a:gridCol w="55938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847064" y="1094852"/>
            <a:ext cx="38824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/>
              <a:t>0%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5418791" y="1095433"/>
            <a:ext cx="47320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5</a:t>
            </a:r>
            <a:r>
              <a:rPr lang="en-US" altLang="ko-KR" sz="1300" dirty="0" smtClean="0"/>
              <a:t>0%</a:t>
            </a:r>
            <a:endParaRPr lang="ko-KR" altLang="en-US" sz="1300" dirty="0"/>
          </a:p>
        </p:txBody>
      </p:sp>
      <p:sp>
        <p:nvSpPr>
          <p:cNvPr id="87" name="TextBox 86"/>
          <p:cNvSpPr txBox="1"/>
          <p:nvPr/>
        </p:nvSpPr>
        <p:spPr>
          <a:xfrm>
            <a:off x="7876329" y="1095801"/>
            <a:ext cx="55816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/>
              <a:t>100%</a:t>
            </a:r>
            <a:endParaRPr lang="ko-KR" altLang="en-US" sz="1300" dirty="0"/>
          </a:p>
        </p:txBody>
      </p:sp>
      <p:sp>
        <p:nvSpPr>
          <p:cNvPr id="88" name="TextBox 87"/>
          <p:cNvSpPr txBox="1"/>
          <p:nvPr/>
        </p:nvSpPr>
        <p:spPr>
          <a:xfrm>
            <a:off x="2844107" y="1871920"/>
            <a:ext cx="2942729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LED </a:t>
            </a:r>
            <a:r>
              <a:rPr lang="ko-KR" altLang="en-US" sz="1300" dirty="0" smtClean="0"/>
              <a:t>일정시간 후 점등 구현 완료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BTN </a:t>
            </a:r>
            <a:r>
              <a:rPr lang="ko-KR" altLang="en-US" sz="1300" dirty="0" smtClean="0"/>
              <a:t>누르면 시간 초기화 구현 완료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LCD </a:t>
            </a:r>
            <a:r>
              <a:rPr lang="ko-KR" altLang="en-US" sz="1300" dirty="0" smtClean="0"/>
              <a:t>일부 구현 완료</a:t>
            </a:r>
            <a:endParaRPr lang="en-US" altLang="ko-KR" sz="13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5817049" y="1981224"/>
            <a:ext cx="242245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적외선 거리센서 구현 예정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WIFI </a:t>
            </a:r>
            <a:r>
              <a:rPr lang="ko-KR" altLang="en-US" sz="1300" dirty="0" smtClean="0"/>
              <a:t>연결 구현 예정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5791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79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</a:t>
            </a:r>
            <a:r>
              <a:rPr lang="ko-KR" altLang="en-US" sz="2400" dirty="0" smtClean="0"/>
              <a:t>참고문헌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51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89278" y="702936"/>
            <a:ext cx="756183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화성휴게소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박성준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커누스</a:t>
            </a:r>
            <a:r>
              <a:rPr lang="en-US" altLang="ko-KR" sz="1050" dirty="0">
                <a:latin typeface="+mn-ea"/>
              </a:rPr>
              <a:t>, ’</a:t>
            </a:r>
            <a:r>
              <a:rPr lang="ko-KR" altLang="en-US" sz="1050" dirty="0" err="1">
                <a:latin typeface="+mn-ea"/>
              </a:rPr>
              <a:t>왕의쉼터</a:t>
            </a:r>
            <a:r>
              <a:rPr lang="en-US" altLang="ko-KR" sz="1050" dirty="0">
                <a:latin typeface="+mn-ea"/>
              </a:rPr>
              <a:t>‘ </a:t>
            </a:r>
            <a:r>
              <a:rPr lang="ko-KR" altLang="en-US" sz="1050" dirty="0">
                <a:latin typeface="+mn-ea"/>
              </a:rPr>
              <a:t>화성휴게소 화장실에  스마트함 더하다</a:t>
            </a:r>
            <a:r>
              <a:rPr lang="en-US" altLang="ko-KR" sz="1050" dirty="0">
                <a:latin typeface="+mn-ea"/>
              </a:rPr>
              <a:t>.“, 2017.01.20, </a:t>
            </a:r>
          </a:p>
          <a:p>
            <a:pPr algn="just" fontAlgn="base"/>
            <a:r>
              <a:rPr lang="en-US" altLang="ko-KR" sz="1050" dirty="0">
                <a:latin typeface="+mn-ea"/>
                <a:hlinkClick r:id="rId5"/>
              </a:rPr>
              <a:t>http://www.ekn.kr/news/article.html?no=262895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ko-KR" altLang="en-US" sz="1050" b="1" dirty="0"/>
              <a:t>스마트화장실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최영희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>
                <a:latin typeface="+mn-ea"/>
              </a:rPr>
              <a:t>화장실도 사물인터넷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IoT</a:t>
            </a:r>
            <a:r>
              <a:rPr lang="en-US" altLang="ko-KR" sz="1050" dirty="0">
                <a:latin typeface="+mn-ea"/>
              </a:rPr>
              <a:t>) </a:t>
            </a:r>
            <a:r>
              <a:rPr lang="ko-KR" altLang="en-US" sz="1050" dirty="0">
                <a:latin typeface="+mn-ea"/>
              </a:rPr>
              <a:t>시대</a:t>
            </a:r>
            <a:r>
              <a:rPr lang="en-US" altLang="ko-KR" sz="1050" dirty="0">
                <a:latin typeface="+mn-ea"/>
              </a:rPr>
              <a:t>“, 2016.07.25, </a:t>
            </a:r>
          </a:p>
          <a:p>
            <a:pPr algn="just" fontAlgn="base"/>
            <a:r>
              <a:rPr lang="ko-KR" altLang="en-US" sz="1050" dirty="0">
                <a:latin typeface="+mn-ea"/>
                <a:hlinkClick r:id="rId6"/>
              </a:rPr>
              <a:t>http://www.fnnews.com/news/201607250930052012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en-US" altLang="ko-KR" sz="1050" b="1" dirty="0"/>
              <a:t>HW/SW </a:t>
            </a:r>
            <a:r>
              <a:rPr lang="ko-KR" altLang="en-US" sz="1050" b="1" dirty="0"/>
              <a:t>자료조사</a:t>
            </a:r>
          </a:p>
          <a:p>
            <a:pPr fontAlgn="base"/>
            <a:r>
              <a:rPr lang="ko-KR" altLang="en-US" sz="1050" dirty="0">
                <a:latin typeface="+mn-ea"/>
              </a:rPr>
              <a:t>디바이스마켓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버튼 스위치 모듈 </a:t>
            </a:r>
            <a:r>
              <a:rPr lang="en-US" altLang="ko-KR" sz="1050" dirty="0">
                <a:latin typeface="+mn-ea"/>
              </a:rPr>
              <a:t>v1 (WHITE) [ELB060671]”</a:t>
            </a:r>
            <a:endParaRPr lang="en-US" altLang="ko-KR" sz="1050" dirty="0">
              <a:latin typeface="+mn-ea"/>
              <a:hlinkClick r:id="rId7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7"/>
              </a:rPr>
              <a:t>http://www.devicemart.co.kr/1289319</a:t>
            </a:r>
            <a:endParaRPr lang="en-US" altLang="ko-KR" sz="1050" u="sng" dirty="0">
              <a:latin typeface="+mn-ea"/>
            </a:endParaRPr>
          </a:p>
          <a:p>
            <a:pPr fontAlgn="base"/>
            <a:endParaRPr lang="en-US" altLang="ko-KR" sz="1050" b="1" dirty="0"/>
          </a:p>
          <a:p>
            <a:r>
              <a:rPr lang="ko-KR" altLang="en-US" sz="1050" b="1" dirty="0"/>
              <a:t>IoT 관련 서적</a:t>
            </a:r>
          </a:p>
          <a:p>
            <a:r>
              <a:rPr lang="ko-KR" altLang="en-US" sz="1050" dirty="0"/>
              <a:t>허경용, 2016, 『사물인터넷을 품은 </a:t>
            </a:r>
            <a:r>
              <a:rPr lang="ko-KR" altLang="en-US" sz="1050" dirty="0" err="1"/>
              <a:t>아두이노</a:t>
            </a:r>
            <a:r>
              <a:rPr lang="ko-KR" altLang="en-US" sz="1050" dirty="0"/>
              <a:t>』, </a:t>
            </a:r>
            <a:r>
              <a:rPr lang="ko-KR" altLang="en-US" sz="1050" dirty="0" err="1"/>
              <a:t>제이펍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DB 관련 서적</a:t>
            </a:r>
          </a:p>
          <a:p>
            <a:r>
              <a:rPr lang="ko-KR" altLang="en-US" sz="1050" dirty="0"/>
              <a:t>홍의경, 2014, 『데이터베이스 배움터』, </a:t>
            </a:r>
            <a:r>
              <a:rPr lang="ko-KR" altLang="en-US" sz="1050" dirty="0" err="1" smtClean="0"/>
              <a:t>생능출판사</a:t>
            </a:r>
            <a:endParaRPr lang="en-US" altLang="ko-KR" sz="1050" dirty="0" smtClean="0"/>
          </a:p>
          <a:p>
            <a:r>
              <a:rPr lang="ko-KR" altLang="en-US" sz="1050" dirty="0" err="1"/>
              <a:t>아사이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아츠시</a:t>
            </a:r>
            <a:r>
              <a:rPr lang="en-US" altLang="ko-KR" sz="1050" dirty="0" smtClean="0"/>
              <a:t>, 2015</a:t>
            </a:r>
            <a:r>
              <a:rPr lang="en-US" altLang="ko-KR" sz="1050" dirty="0"/>
              <a:t>, 『SQL </a:t>
            </a:r>
            <a:r>
              <a:rPr lang="ko-KR" altLang="en-US" sz="1050" dirty="0"/>
              <a:t>첫걸음</a:t>
            </a:r>
            <a:r>
              <a:rPr lang="en-US" altLang="ko-KR" sz="1050" dirty="0"/>
              <a:t>』, </a:t>
            </a:r>
            <a:r>
              <a:rPr lang="ko-KR" altLang="en-US" sz="1050" dirty="0" err="1"/>
              <a:t>한빛미디어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APP 관련 서적</a:t>
            </a:r>
          </a:p>
          <a:p>
            <a:r>
              <a:rPr lang="ko-KR" altLang="en-US" sz="1050" dirty="0"/>
              <a:t>천인국, 2015, 『</a:t>
            </a:r>
            <a:r>
              <a:rPr lang="ko-KR" altLang="en-US" sz="1050" dirty="0" err="1"/>
              <a:t>안드로이드</a:t>
            </a:r>
            <a:r>
              <a:rPr lang="ko-KR" altLang="en-US" sz="1050" dirty="0"/>
              <a:t> 프로그래밍』, </a:t>
            </a:r>
            <a:r>
              <a:rPr lang="ko-KR" altLang="en-US" sz="1050" dirty="0" err="1"/>
              <a:t>생능출판사</a:t>
            </a:r>
            <a:endParaRPr lang="ko-KR" altLang="en-US" sz="1050" dirty="0"/>
          </a:p>
          <a:p>
            <a:r>
              <a:rPr lang="ko-KR" altLang="en-US" sz="1050" dirty="0"/>
              <a:t>황희정, 2014, 『프로젝트로 배우는 자바 웹 프로그래밍』, </a:t>
            </a:r>
            <a:r>
              <a:rPr lang="ko-KR" altLang="en-US" sz="1050" dirty="0" err="1" smtClean="0"/>
              <a:t>한빛아카데미</a:t>
            </a:r>
            <a:endParaRPr lang="en-US" altLang="ko-KR" sz="1050" dirty="0" smtClean="0"/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b="1" dirty="0" err="1" smtClean="0"/>
              <a:t>php</a:t>
            </a:r>
            <a:r>
              <a:rPr lang="ko-KR" altLang="en-US" sz="1050" b="1" dirty="0" smtClean="0"/>
              <a:t> </a:t>
            </a:r>
            <a:r>
              <a:rPr lang="ko-KR" altLang="en-US" sz="1050" b="1" dirty="0"/>
              <a:t>관련 서적</a:t>
            </a:r>
          </a:p>
          <a:p>
            <a:r>
              <a:rPr lang="ko-KR" altLang="en-US" sz="1050" dirty="0" smtClean="0"/>
              <a:t>황재호</a:t>
            </a:r>
            <a:r>
              <a:rPr lang="en-US" altLang="ko-KR" sz="1050" dirty="0" smtClean="0"/>
              <a:t>, 2013, </a:t>
            </a:r>
            <a:r>
              <a:rPr lang="ko-KR" altLang="en-US" sz="1050" dirty="0" smtClean="0"/>
              <a:t>『</a:t>
            </a:r>
            <a:r>
              <a:rPr lang="en-US" altLang="ko-KR" sz="1050" dirty="0" smtClean="0"/>
              <a:t>PHP </a:t>
            </a:r>
            <a:r>
              <a:rPr lang="ko-KR" altLang="en-US" sz="1050" dirty="0" smtClean="0"/>
              <a:t>프로그래밍 입문』, </a:t>
            </a:r>
            <a:r>
              <a:rPr lang="ko-KR" altLang="en-US" sz="1050" dirty="0" err="1" smtClean="0"/>
              <a:t>한빛아카데미</a:t>
            </a:r>
            <a:endParaRPr lang="en-US" altLang="ko-KR" sz="1050" dirty="0"/>
          </a:p>
          <a:p>
            <a:endParaRPr lang="ko-KR" altLang="en-US" sz="1050" b="1" dirty="0"/>
          </a:p>
          <a:p>
            <a:r>
              <a:rPr lang="ko-KR" altLang="en-US" sz="1050" b="1" dirty="0"/>
              <a:t>IoT 참고 논문</a:t>
            </a:r>
          </a:p>
          <a:p>
            <a:r>
              <a:rPr lang="ko-KR" altLang="en-US" sz="1050" dirty="0"/>
              <a:t>윤상현 외 5명, “안전성과 </a:t>
            </a:r>
            <a:r>
              <a:rPr lang="ko-KR" altLang="en-US" sz="1050" dirty="0" err="1"/>
              <a:t>청결성을</a:t>
            </a:r>
            <a:r>
              <a:rPr lang="ko-KR" altLang="en-US" sz="1050" dirty="0"/>
              <a:t> 높인 IoT 기반 스마트 화장실 구축 방법", 『동계학술발표회』, 229-231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개발환경 제품링크</a:t>
            </a:r>
          </a:p>
          <a:p>
            <a:r>
              <a:rPr lang="ko-KR" altLang="en-US" sz="1050" dirty="0"/>
              <a:t>http://www.devicemart.co.kr/1326867 - 오렌지보드</a:t>
            </a:r>
          </a:p>
          <a:p>
            <a:r>
              <a:rPr lang="ko-KR" altLang="en-US" sz="1050" dirty="0"/>
              <a:t>http://www.devicemart.co.kr/1111748 - PIR 센서</a:t>
            </a:r>
          </a:p>
          <a:p>
            <a:r>
              <a:rPr lang="ko-KR" altLang="en-US" sz="1050" dirty="0"/>
              <a:t>https://www.devicemart.co.kr/1311755 - 출력 LCD</a:t>
            </a:r>
          </a:p>
          <a:p>
            <a:r>
              <a:rPr lang="ko-KR" altLang="en-US" sz="1050" dirty="0"/>
              <a:t>http://www.devicemart.co.kr/1312322 - LED </a:t>
            </a:r>
            <a:r>
              <a:rPr lang="ko-KR" altLang="en-US" sz="1050" dirty="0" err="1"/>
              <a:t>택트스위치</a:t>
            </a:r>
            <a:endParaRPr lang="ko-KR" altLang="en-US" sz="1050" dirty="0"/>
          </a:p>
          <a:p>
            <a:r>
              <a:rPr lang="ko-KR" altLang="en-US" sz="1050" dirty="0"/>
              <a:t>http://storefarm.naver.com/camel/products/365831311?NaPm=ct%3Djbx6s53k%7Cci%3Db65e265b82b53603672041a1f3f8e6c0670c3d9f%7Ctr%3Dsls%7Csn%3D161875%7Chk%3D781393c945cf15c123c638a20a247f7d1d269f9c - DID모니터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-45379" y="44839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9" name="직각 삼각형 98"/>
          <p:cNvSpPr/>
          <p:nvPr/>
        </p:nvSpPr>
        <p:spPr>
          <a:xfrm rot="5400000">
            <a:off x="678691" y="48140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549" y="44795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6887" y="403552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282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설문조사 </a:t>
            </a:r>
            <a:r>
              <a:rPr lang="en-US" altLang="ko-KR" b="1" dirty="0" smtClean="0"/>
              <a:t>(1/2)</a:t>
            </a:r>
            <a:endParaRPr lang="en-US" altLang="ko-KR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43238" y="385806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기다린 적이 있다면 그 시간은 보통 얼마나 길었는가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61" name="차트 60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09" name="그룹 108"/>
          <p:cNvGrpSpPr/>
          <p:nvPr/>
        </p:nvGrpSpPr>
        <p:grpSpPr>
          <a:xfrm>
            <a:off x="4873644" y="3858230"/>
            <a:ext cx="3927385" cy="2245917"/>
            <a:chOff x="827478" y="3881052"/>
            <a:chExt cx="3927385" cy="2245917"/>
          </a:xfrm>
        </p:grpSpPr>
        <p:sp>
          <p:nvSpPr>
            <p:cNvPr id="110" name="TextBox 109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12" name="차트 111"/>
            <p:cNvGraphicFramePr/>
            <p:nvPr>
              <p:extLst/>
            </p:nvPr>
          </p:nvGraphicFramePr>
          <p:xfrm>
            <a:off x="1230561" y="4326954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13" name="그룹 112"/>
          <p:cNvGrpSpPr/>
          <p:nvPr/>
        </p:nvGrpSpPr>
        <p:grpSpPr>
          <a:xfrm>
            <a:off x="4857882" y="1500904"/>
            <a:ext cx="3943147" cy="2245917"/>
            <a:chOff x="819597" y="1510044"/>
            <a:chExt cx="3943147" cy="2245917"/>
          </a:xfrm>
        </p:grpSpPr>
        <p:sp>
          <p:nvSpPr>
            <p:cNvPr id="114" name="TextBox 113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115" name="차트 114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6" name="TextBox 115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39298" y="1500015"/>
            <a:ext cx="3927385" cy="2245917"/>
            <a:chOff x="827478" y="3881052"/>
            <a:chExt cx="3927385" cy="2245917"/>
          </a:xfrm>
        </p:grpSpPr>
        <p:sp>
          <p:nvSpPr>
            <p:cNvPr id="118" name="TextBox 117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7478" y="3925239"/>
              <a:ext cx="3927385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 pitchFamily="50" charset="-127"/>
                  <a:ea typeface="맑은 고딕" pitchFamily="50" charset="-127"/>
                </a:rPr>
                <a:t>공중 화장실 만족도 설문 조사</a:t>
              </a:r>
              <a:endParaRPr lang="en-US" altLang="ko-KR" sz="16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조사방법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온라인 설문조사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기       간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 : 2017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14.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~ 2018.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8.</a:t>
              </a:r>
            </a:p>
            <a:p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응답자 수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: 284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25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4" name="구름 123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구름 12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구름 125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4" name="TextBox 33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52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8945" y="161605"/>
            <a:ext cx="45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</a:t>
            </a:r>
            <a:r>
              <a:rPr lang="ko-KR" altLang="en-US" sz="2400" dirty="0" smtClean="0"/>
              <a:t>참고문헌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추가자료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-45379" y="44839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직각 삼각형 56"/>
          <p:cNvSpPr/>
          <p:nvPr/>
        </p:nvSpPr>
        <p:spPr>
          <a:xfrm rot="5400000">
            <a:off x="678691" y="48140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549" y="44795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6887" y="403552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931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설문조사 </a:t>
            </a:r>
            <a:r>
              <a:rPr lang="en-US" altLang="ko-KR" b="1" dirty="0" smtClean="0"/>
              <a:t>(2/2)</a:t>
            </a:r>
            <a:endParaRPr lang="en-US" altLang="ko-KR" b="1" dirty="0"/>
          </a:p>
        </p:txBody>
      </p:sp>
      <p:grpSp>
        <p:nvGrpSpPr>
          <p:cNvPr id="77" name="그룹 76"/>
          <p:cNvGrpSpPr/>
          <p:nvPr/>
        </p:nvGrpSpPr>
        <p:grpSpPr>
          <a:xfrm>
            <a:off x="827476" y="1493618"/>
            <a:ext cx="3943147" cy="2245917"/>
            <a:chOff x="819597" y="1510044"/>
            <a:chExt cx="3943147" cy="2245917"/>
          </a:xfrm>
        </p:grpSpPr>
        <p:sp>
          <p:nvSpPr>
            <p:cNvPr id="78" name="TextBox 7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79" name="차트 78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0" name="TextBox 79"/>
            <p:cNvSpPr txBox="1"/>
            <p:nvPr/>
          </p:nvSpPr>
          <p:spPr>
            <a:xfrm>
              <a:off x="819597" y="1555765"/>
              <a:ext cx="3935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화장실 칸 안에 사람이 있을 때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문을 연 경험이 있는가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4873644" y="3863037"/>
            <a:ext cx="3927385" cy="2245917"/>
            <a:chOff x="4873644" y="1498549"/>
            <a:chExt cx="3927385" cy="2245917"/>
          </a:xfrm>
        </p:grpSpPr>
        <p:grpSp>
          <p:nvGrpSpPr>
            <p:cNvPr id="117" name="그룹 116"/>
            <p:cNvGrpSpPr/>
            <p:nvPr/>
          </p:nvGrpSpPr>
          <p:grpSpPr>
            <a:xfrm>
              <a:off x="4873644" y="1498549"/>
              <a:ext cx="3927385" cy="2245917"/>
              <a:chOff x="827478" y="3881052"/>
              <a:chExt cx="3927385" cy="224591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835357" y="3881052"/>
                <a:ext cx="3919506" cy="2245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27478" y="3925239"/>
                <a:ext cx="3927385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50" dirty="0" smtClean="0">
                    <a:latin typeface="맑은 고딕" pitchFamily="50" charset="-127"/>
                    <a:ea typeface="맑은 고딕" pitchFamily="50" charset="-127"/>
                  </a:rPr>
                  <a:t>기타 불편한 점이 더 있는가</a:t>
                </a:r>
                <a:r>
                  <a:rPr lang="en-US" altLang="ko-KR" sz="1250" dirty="0" smtClean="0">
                    <a:latin typeface="맑은 고딕" pitchFamily="50" charset="-127"/>
                    <a:ea typeface="맑은 고딕" pitchFamily="50" charset="-127"/>
                  </a:rPr>
                  <a:t>? (</a:t>
                </a:r>
                <a:r>
                  <a:rPr lang="ko-KR" altLang="en-US" sz="1250" dirty="0" smtClean="0">
                    <a:latin typeface="맑은 고딕" pitchFamily="50" charset="-127"/>
                    <a:ea typeface="맑은 고딕" pitchFamily="50" charset="-127"/>
                  </a:rPr>
                  <a:t>주관식</a:t>
                </a:r>
                <a:r>
                  <a:rPr lang="en-US" altLang="ko-KR" sz="125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12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2EF04065-A0F9-406C-9D42-9C668D4CB3AD}"/>
                </a:ext>
              </a:extLst>
            </p:cNvPr>
            <p:cNvSpPr txBox="1"/>
            <p:nvPr/>
          </p:nvSpPr>
          <p:spPr>
            <a:xfrm>
              <a:off x="4873644" y="1879234"/>
              <a:ext cx="3927385" cy="178510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휴지가 부족하다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변기가 막혀있다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청소가 제대로 안되어 있다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문이 고장 나 있거나 구멍이 뚫려있다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범죄가 발생 할 까봐 불안하다</a:t>
              </a:r>
              <a:r>
                <a:rPr lang="en-US" altLang="ko-KR" sz="1100" dirty="0" smtClean="0"/>
                <a:t>.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842457" y="3858192"/>
            <a:ext cx="3927385" cy="2268907"/>
            <a:chOff x="827478" y="3881052"/>
            <a:chExt cx="3927385" cy="2268907"/>
          </a:xfrm>
        </p:grpSpPr>
        <p:sp>
          <p:nvSpPr>
            <p:cNvPr id="135" name="TextBox 134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잠금 장치가 고장 난 경우 수리는 빨리 이루어졌는가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37" name="차트 136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38" name="그룹 137"/>
          <p:cNvGrpSpPr/>
          <p:nvPr/>
        </p:nvGrpSpPr>
        <p:grpSpPr>
          <a:xfrm>
            <a:off x="4873107" y="1493618"/>
            <a:ext cx="3927385" cy="2268907"/>
            <a:chOff x="827478" y="3881052"/>
            <a:chExt cx="3927385" cy="2268907"/>
          </a:xfrm>
        </p:grpSpPr>
        <p:sp>
          <p:nvSpPr>
            <p:cNvPr id="139" name="TextBox 13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있다면 문 잠금 상태는 어땠는가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41" name="차트 140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42" name="구름 14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구름 142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구름 143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6" name="TextBox 35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53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945" y="161605"/>
            <a:ext cx="45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</a:t>
            </a:r>
            <a:r>
              <a:rPr lang="ko-KR" altLang="en-US" sz="2400" dirty="0" smtClean="0"/>
              <a:t>참고문헌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추가자료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-45379" y="44839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6" name="직각 삼각형 55"/>
          <p:cNvSpPr/>
          <p:nvPr/>
        </p:nvSpPr>
        <p:spPr>
          <a:xfrm rot="5400000">
            <a:off x="678691" y="48140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3549" y="44795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03552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532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구름 103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구름 10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구름 106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 &amp; A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54</a:t>
            </a:r>
            <a:endParaRPr lang="ko-KR" altLang="en-US" sz="2000" dirty="0"/>
          </a:p>
        </p:txBody>
      </p:sp>
      <p:sp>
        <p:nvSpPr>
          <p:cNvPr id="61" name="직사각형 60">
            <a:hlinkClick r:id="rId2" action="ppaction://hlinksldjump"/>
          </p:cNvPr>
          <p:cNvSpPr/>
          <p:nvPr/>
        </p:nvSpPr>
        <p:spPr>
          <a:xfrm>
            <a:off x="1383281" y="942776"/>
            <a:ext cx="1908807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졸업 연구 개요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-45379" y="485238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7" name="직각 삼각형 96"/>
          <p:cNvSpPr/>
          <p:nvPr/>
        </p:nvSpPr>
        <p:spPr>
          <a:xfrm rot="5400000">
            <a:off x="678691" y="518246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3549" y="484798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6887" y="403552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52" name="직사각형 51">
            <a:hlinkClick r:id="rId3" action="ppaction://hlinksldjump"/>
          </p:cNvPr>
          <p:cNvSpPr/>
          <p:nvPr/>
        </p:nvSpPr>
        <p:spPr>
          <a:xfrm>
            <a:off x="3767695" y="935195"/>
            <a:ext cx="2052000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관련 연구 및 사례</a:t>
            </a:r>
            <a:endParaRPr lang="ko-KR" altLang="en-US" sz="1400" dirty="0"/>
          </a:p>
        </p:txBody>
      </p:sp>
      <p:sp>
        <p:nvSpPr>
          <p:cNvPr id="53" name="직사각형 52">
            <a:hlinkClick r:id="rId4" action="ppaction://hlinksldjump"/>
          </p:cNvPr>
          <p:cNvSpPr/>
          <p:nvPr/>
        </p:nvSpPr>
        <p:spPr>
          <a:xfrm>
            <a:off x="6175721" y="935712"/>
            <a:ext cx="2268000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시스템 수행 시나리오</a:t>
            </a:r>
            <a:endParaRPr lang="ko-KR" altLang="en-US" sz="1400" dirty="0"/>
          </a:p>
        </p:txBody>
      </p:sp>
      <p:sp>
        <p:nvSpPr>
          <p:cNvPr id="54" name="직사각형 53">
            <a:hlinkClick r:id="rId5" action="ppaction://hlinksldjump"/>
          </p:cNvPr>
          <p:cNvSpPr/>
          <p:nvPr/>
        </p:nvSpPr>
        <p:spPr>
          <a:xfrm>
            <a:off x="1383281" y="2853489"/>
            <a:ext cx="1908807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시스템 구성도</a:t>
            </a:r>
            <a:endParaRPr lang="ko-KR" altLang="en-US" sz="14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1592995" y="1413030"/>
            <a:ext cx="1489375" cy="945099"/>
            <a:chOff x="821184" y="996293"/>
            <a:chExt cx="1553140" cy="1197353"/>
          </a:xfrm>
        </p:grpSpPr>
        <p:sp>
          <p:nvSpPr>
            <p:cNvPr id="56" name="순서도: 처리 55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821184" y="996293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배경</a:t>
              </a:r>
            </a:p>
          </p:txBody>
        </p:sp>
        <p:sp>
          <p:nvSpPr>
            <p:cNvPr id="57" name="순서도: 처리 56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821184" y="1435892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목표</a:t>
              </a:r>
            </a:p>
          </p:txBody>
        </p:sp>
        <p:sp>
          <p:nvSpPr>
            <p:cNvPr id="59" name="순서도: 처리 58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821184" y="1875491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효과</a:t>
              </a:r>
            </a:p>
          </p:txBody>
        </p:sp>
      </p:grpSp>
      <p:pic>
        <p:nvPicPr>
          <p:cNvPr id="60" name="그림 5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5658" y="1369617"/>
            <a:ext cx="1856068" cy="1094887"/>
          </a:xfrm>
          <a:prstGeom prst="rect">
            <a:avLst/>
          </a:prstGeom>
        </p:spPr>
      </p:pic>
      <p:pic>
        <p:nvPicPr>
          <p:cNvPr id="62" name="그림 6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01" y="1349989"/>
            <a:ext cx="1879434" cy="1114515"/>
          </a:xfrm>
          <a:prstGeom prst="rect">
            <a:avLst/>
          </a:prstGeom>
        </p:spPr>
      </p:pic>
      <p:pic>
        <p:nvPicPr>
          <p:cNvPr id="2" name="그림 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0" y="3271687"/>
            <a:ext cx="1874147" cy="1073101"/>
          </a:xfrm>
          <a:prstGeom prst="rect">
            <a:avLst/>
          </a:prstGeom>
        </p:spPr>
      </p:pic>
      <p:sp>
        <p:nvSpPr>
          <p:cNvPr id="47" name="직사각형 46">
            <a:hlinkClick r:id="rId12" action="ppaction://hlinksldjump"/>
          </p:cNvPr>
          <p:cNvSpPr/>
          <p:nvPr/>
        </p:nvSpPr>
        <p:spPr>
          <a:xfrm>
            <a:off x="3659695" y="2852436"/>
            <a:ext cx="2268000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5. </a:t>
            </a:r>
            <a:r>
              <a:rPr lang="ko-KR" altLang="en-US" sz="1400" dirty="0" smtClean="0"/>
              <a:t>시스템 모듈 상세 설계</a:t>
            </a:r>
            <a:endParaRPr lang="ko-KR" altLang="en-US" sz="14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4049006" y="3304705"/>
            <a:ext cx="1489375" cy="945099"/>
            <a:chOff x="821184" y="996293"/>
            <a:chExt cx="1553140" cy="1197354"/>
          </a:xfrm>
        </p:grpSpPr>
        <p:sp>
          <p:nvSpPr>
            <p:cNvPr id="49" name="순서도: 처리 48">
              <a:hlinkClick r:id="rId13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821184" y="996293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sz="1100" dirty="0" smtClean="0">
                  <a:solidFill>
                    <a:schemeClr val="tx1"/>
                  </a:solidFill>
                </a:rPr>
                <a:t>App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순서도: 처리 49">
              <a:hlinkClick r:id="rId14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821184" y="1435892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sz="1100" dirty="0" smtClean="0">
                  <a:solidFill>
                    <a:schemeClr val="tx1"/>
                  </a:solidFill>
                </a:rPr>
                <a:t>Server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순서도: 처리 62">
              <a:hlinkClick r:id="rId15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821184" y="1875492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sz="1100" dirty="0" smtClean="0">
                  <a:solidFill>
                    <a:schemeClr val="tx1"/>
                  </a:solidFill>
                </a:rPr>
                <a:t>Arduino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>
            <a:hlinkClick r:id="rId16" action="ppaction://hlinksldjump"/>
          </p:cNvPr>
          <p:cNvSpPr/>
          <p:nvPr/>
        </p:nvSpPr>
        <p:spPr>
          <a:xfrm>
            <a:off x="6295302" y="2857308"/>
            <a:ext cx="2052000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6. </a:t>
            </a:r>
            <a:r>
              <a:rPr lang="ko-KR" altLang="en-US" sz="1400" dirty="0" smtClean="0"/>
              <a:t>개발환경 및 방법</a:t>
            </a:r>
            <a:endParaRPr lang="ko-KR" altLang="en-US" sz="14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6576613" y="3301244"/>
            <a:ext cx="1489375" cy="948221"/>
            <a:chOff x="3357009" y="3591078"/>
            <a:chExt cx="1489375" cy="948221"/>
          </a:xfrm>
        </p:grpSpPr>
        <p:sp>
          <p:nvSpPr>
            <p:cNvPr id="66" name="순서도: 처리 65">
              <a:hlinkClick r:id="rId16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3357009" y="3591078"/>
              <a:ext cx="1489375" cy="25112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 smtClean="0">
                  <a:solidFill>
                    <a:schemeClr val="tx1"/>
                  </a:solidFill>
                </a:rPr>
                <a:t>개발환경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순서도: 처리 66">
              <a:hlinkClick r:id="rId17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3357009" y="3938064"/>
              <a:ext cx="1489375" cy="25112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 smtClean="0">
                  <a:solidFill>
                    <a:schemeClr val="tx1"/>
                  </a:solidFill>
                </a:rPr>
                <a:t>개발방법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순서도: 처리 67">
              <a:hlinkClick r:id="rId18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3357009" y="4288172"/>
              <a:ext cx="1489375" cy="25112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 smtClean="0">
                  <a:solidFill>
                    <a:schemeClr val="tx1"/>
                  </a:solidFill>
                </a:rPr>
                <a:t>데모방안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>
            <a:hlinkClick r:id="rId19" action="ppaction://hlinksldjump"/>
          </p:cNvPr>
          <p:cNvSpPr/>
          <p:nvPr/>
        </p:nvSpPr>
        <p:spPr>
          <a:xfrm>
            <a:off x="1400610" y="4805395"/>
            <a:ext cx="1908807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7. </a:t>
            </a:r>
            <a:r>
              <a:rPr lang="ko-KR" altLang="en-US" sz="1400" dirty="0" smtClean="0"/>
              <a:t>업무 분담</a:t>
            </a:r>
            <a:endParaRPr lang="ko-KR" altLang="en-US" sz="1400" dirty="0"/>
          </a:p>
        </p:txBody>
      </p:sp>
      <p:sp>
        <p:nvSpPr>
          <p:cNvPr id="70" name="직사각형 69">
            <a:hlinkClick r:id="rId20" action="ppaction://hlinksldjump"/>
          </p:cNvPr>
          <p:cNvSpPr/>
          <p:nvPr/>
        </p:nvSpPr>
        <p:spPr>
          <a:xfrm>
            <a:off x="3716974" y="4805395"/>
            <a:ext cx="2088000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8. </a:t>
            </a:r>
            <a:r>
              <a:rPr lang="ko-KR" altLang="en-US" sz="1400" dirty="0" smtClean="0"/>
              <a:t>졸업연구 수행일정</a:t>
            </a:r>
            <a:endParaRPr lang="ko-KR" altLang="en-US" sz="1400" dirty="0"/>
          </a:p>
        </p:txBody>
      </p:sp>
      <p:sp>
        <p:nvSpPr>
          <p:cNvPr id="71" name="직사각형 70">
            <a:hlinkClick r:id="rId21" action="ppaction://hlinksldjump"/>
          </p:cNvPr>
          <p:cNvSpPr/>
          <p:nvPr/>
        </p:nvSpPr>
        <p:spPr>
          <a:xfrm>
            <a:off x="6193721" y="4802445"/>
            <a:ext cx="2232000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9. </a:t>
            </a:r>
            <a:r>
              <a:rPr lang="ko-KR" altLang="en-US" sz="1400" dirty="0" smtClean="0"/>
              <a:t>필요기술 및 참고 문헌</a:t>
            </a:r>
            <a:endParaRPr lang="ko-KR" altLang="en-US" sz="1400" dirty="0"/>
          </a:p>
        </p:txBody>
      </p:sp>
      <p:sp>
        <p:nvSpPr>
          <p:cNvPr id="72" name="직사각형 71">
            <a:hlinkClick r:id="rId22" action="ppaction://hlinksldjump"/>
          </p:cNvPr>
          <p:cNvSpPr/>
          <p:nvPr/>
        </p:nvSpPr>
        <p:spPr>
          <a:xfrm>
            <a:off x="1383280" y="5510359"/>
            <a:ext cx="1908807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10. Q&amp;A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29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0ACBCB4-2D2B-4530-AE7D-10E74D949449}"/>
              </a:ext>
            </a:extLst>
          </p:cNvPr>
          <p:cNvSpPr txBox="1"/>
          <p:nvPr/>
        </p:nvSpPr>
        <p:spPr>
          <a:xfrm>
            <a:off x="3091216" y="3123285"/>
            <a:ext cx="3148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86686DC-CA61-4B5D-BE58-FC1737641F3C}"/>
              </a:ext>
            </a:extLst>
          </p:cNvPr>
          <p:cNvSpPr txBox="1"/>
          <p:nvPr/>
        </p:nvSpPr>
        <p:spPr>
          <a:xfrm>
            <a:off x="2470855" y="2508858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이상으로 발표를 마칩니다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7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 smtClean="0"/>
              <a:t>(3/4)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목표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4453" y="4192389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4453" y="2778037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14453" y="1364138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3075201" y="1354790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센서를 통한 인체 감지에 따른 결과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사람의 유무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시간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위치 등</a:t>
            </a:r>
            <a:r>
              <a:rPr lang="en-US" altLang="ko-KR" sz="1300" dirty="0">
                <a:latin typeface="+mn-ea"/>
              </a:rPr>
              <a:t>) </a:t>
            </a:r>
            <a:r>
              <a:rPr lang="ko-KR" altLang="en-US" sz="1300" dirty="0">
                <a:latin typeface="+mn-ea"/>
              </a:rPr>
              <a:t>통신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</a:t>
            </a:r>
            <a:r>
              <a:rPr lang="en-US" altLang="ko-KR" sz="1300" dirty="0">
                <a:latin typeface="+mn-ea"/>
              </a:rPr>
              <a:t>(App, Sensor , LCD, </a:t>
            </a:r>
            <a:r>
              <a:rPr lang="ko-KR" altLang="en-US" sz="1300" dirty="0">
                <a:latin typeface="+mn-ea"/>
              </a:rPr>
              <a:t>버튼</a:t>
            </a:r>
            <a:r>
              <a:rPr lang="en-US" altLang="ko-KR" sz="1300" dirty="0">
                <a:latin typeface="+mn-ea"/>
              </a:rPr>
              <a:t>)</a:t>
            </a:r>
            <a:r>
              <a:rPr lang="ko-KR" altLang="en-US" sz="1300" dirty="0">
                <a:latin typeface="+mn-ea"/>
              </a:rPr>
              <a:t>간 통신으로 기기 작동 및 출력 제어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 간 무선 통신 구현</a:t>
            </a:r>
            <a:endParaRPr lang="en-US" altLang="ko-KR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3075200" y="2934111"/>
            <a:ext cx="46174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센서 출력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요청과 신호 확인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한눈에 보기 쉬운 </a:t>
            </a:r>
            <a:r>
              <a:rPr lang="en-US" altLang="ko-KR" sz="1300" dirty="0">
                <a:latin typeface="+mn-ea"/>
              </a:rPr>
              <a:t>UI </a:t>
            </a:r>
            <a:r>
              <a:rPr lang="ko-KR" altLang="en-US" sz="1300" dirty="0">
                <a:latin typeface="+mn-ea"/>
              </a:rPr>
              <a:t>구현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3075200" y="4218100"/>
            <a:ext cx="3943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수신 데이터를 저장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 정보 추가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수정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삭제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모듈간의 원활한 통신</a:t>
            </a:r>
            <a:endParaRPr lang="en-US" altLang="ko-KR" sz="13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943795" y="1540799"/>
            <a:ext cx="990739" cy="1166696"/>
            <a:chOff x="1232850" y="2433451"/>
            <a:chExt cx="827927" cy="950776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0" name="순서도: 처리 5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714452" y="2931563"/>
            <a:ext cx="1449427" cy="1069992"/>
            <a:chOff x="771431" y="3773909"/>
            <a:chExt cx="1553140" cy="1071311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3" name="순서도: 처리 62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662594" y="4447513"/>
            <a:ext cx="1553140" cy="920112"/>
            <a:chOff x="795726" y="4965279"/>
            <a:chExt cx="1553140" cy="920112"/>
          </a:xfrm>
        </p:grpSpPr>
        <p:sp>
          <p:nvSpPr>
            <p:cNvPr id="65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70" name="TextBox 69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04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10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0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 smtClean="0"/>
              <a:t>(4/4)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효과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1518302" y="1491652"/>
            <a:ext cx="7315150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수동으로 해야 했던 확인 작업들을 </a:t>
            </a:r>
            <a:r>
              <a:rPr lang="ko-KR" altLang="en-US" sz="2000" dirty="0">
                <a:solidFill>
                  <a:srgbClr val="FF0000"/>
                </a:solidFill>
              </a:rPr>
              <a:t>자동화 </a:t>
            </a:r>
            <a:r>
              <a:rPr lang="ko-KR" altLang="en-US" dirty="0"/>
              <a:t>→ 모든 사용자의 사용 편리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건의를 통한 시설 현황 파악 </a:t>
            </a:r>
            <a:r>
              <a:rPr lang="ko-KR" altLang="en-US" dirty="0"/>
              <a:t>→ 빠른 수리 가능, 사용자 불편 해소</a:t>
            </a: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사용률 </a:t>
            </a:r>
            <a:r>
              <a:rPr lang="ko-KR" altLang="en-US" sz="2000" dirty="0">
                <a:solidFill>
                  <a:srgbClr val="FF0000"/>
                </a:solidFill>
              </a:rPr>
              <a:t>조회</a:t>
            </a:r>
            <a:r>
              <a:rPr lang="ko-KR" altLang="en-US" sz="1600" dirty="0"/>
              <a:t>가 가능  → </a:t>
            </a:r>
            <a:r>
              <a:rPr lang="ko-KR" altLang="en-US" sz="2000" dirty="0">
                <a:solidFill>
                  <a:srgbClr val="FF0000"/>
                </a:solidFill>
              </a:rPr>
              <a:t>신속한</a:t>
            </a:r>
            <a:r>
              <a:rPr lang="ko-KR" altLang="en-US" sz="1600" dirty="0"/>
              <a:t> 화장실 사용 가능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감지 간에 따른 </a:t>
            </a:r>
            <a:r>
              <a:rPr lang="ko-KR" altLang="en-US" sz="2000" dirty="0">
                <a:solidFill>
                  <a:srgbClr val="FF0000"/>
                </a:solidFill>
              </a:rPr>
              <a:t>경고 신호 </a:t>
            </a:r>
            <a:r>
              <a:rPr lang="ko-KR" altLang="en-US" sz="1600" dirty="0"/>
              <a:t>출력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→</a:t>
            </a:r>
            <a:r>
              <a:rPr lang="en-US" altLang="ko-KR" dirty="0"/>
              <a:t>  </a:t>
            </a:r>
            <a:r>
              <a:rPr lang="ko-KR" altLang="en-US" sz="1600" dirty="0"/>
              <a:t>안전사고</a:t>
            </a:r>
            <a:r>
              <a:rPr lang="ko-KR" altLang="en-US" sz="2000" dirty="0">
                <a:solidFill>
                  <a:srgbClr val="FF0000"/>
                </a:solidFill>
              </a:rPr>
              <a:t> 예방 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GPS</a:t>
            </a:r>
            <a:r>
              <a:rPr lang="ko-KR" altLang="en-US" sz="1600" dirty="0"/>
              <a:t>로 위치를 제공하여 사용자에게 다양한 </a:t>
            </a:r>
            <a:r>
              <a:rPr lang="ko-KR" altLang="en-US" sz="2000" dirty="0">
                <a:solidFill>
                  <a:srgbClr val="FF0000"/>
                </a:solidFill>
              </a:rPr>
              <a:t>선택지</a:t>
            </a:r>
            <a:r>
              <a:rPr lang="ko-KR" altLang="en-US" sz="1600" dirty="0"/>
              <a:t> 제공</a:t>
            </a:r>
            <a:endParaRPr lang="en-US" altLang="ko-KR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53" name="TextBox 52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05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24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(1/4)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2E7ABA7-1920-4AD7-95ED-84DD18401FAE}"/>
              </a:ext>
            </a:extLst>
          </p:cNvPr>
          <p:cNvSpPr txBox="1"/>
          <p:nvPr/>
        </p:nvSpPr>
        <p:spPr>
          <a:xfrm>
            <a:off x="4712587" y="2247481"/>
            <a:ext cx="42675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삼성 스마트 화장실 어플</a:t>
            </a:r>
            <a:endParaRPr lang="en-US" altLang="ko-KR" sz="16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삼성 본사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빈칸 정보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층별 사용률 조회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회사 건물 내의 병목 현상 방지</a:t>
            </a: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‘</a:t>
            </a:r>
            <a:r>
              <a:rPr lang="ko-KR" altLang="en-US" sz="1400" kern="0" dirty="0">
                <a:solidFill>
                  <a:srgbClr val="000000"/>
                </a:solidFill>
              </a:rPr>
              <a:t>도어 센서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문 잠금 인식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‘</a:t>
            </a:r>
            <a:r>
              <a:rPr lang="ko-KR" altLang="en-US" sz="1400" kern="0" dirty="0">
                <a:solidFill>
                  <a:srgbClr val="000000"/>
                </a:solidFill>
              </a:rPr>
              <a:t>허브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센서 데이터 수집 후 메인 서버로 전달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55" name="_x499918624" descr="EMB0000368471a4">
            <a:extLst>
              <a:ext uri="{FF2B5EF4-FFF2-40B4-BE49-F238E27FC236}">
                <a16:creationId xmlns:a16="http://schemas.microsoft.com/office/drawing/2014/main" xmlns="" id="{2C9323C0-F8B8-4A4C-8F6D-19F406EE8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r="7994"/>
          <a:stretch/>
        </p:blipFill>
        <p:spPr bwMode="auto">
          <a:xfrm>
            <a:off x="974318" y="2083471"/>
            <a:ext cx="3446468" cy="27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F6506D0-8EF2-4A36-9F71-6DDB776687C9}"/>
              </a:ext>
            </a:extLst>
          </p:cNvPr>
          <p:cNvSpPr txBox="1"/>
          <p:nvPr/>
        </p:nvSpPr>
        <p:spPr>
          <a:xfrm>
            <a:off x="1122017" y="1340689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건물 내 화장실 사용률 조회 어플</a:t>
            </a:r>
            <a:endParaRPr lang="en-US" altLang="ko-KR" b="1" dirty="0"/>
          </a:p>
        </p:txBody>
      </p:sp>
      <p:sp>
        <p:nvSpPr>
          <p:cNvPr id="58" name="직사각형 5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직각 삼각형 68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60" name="TextBox 59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06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93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(2/4)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4857489-5A16-4622-857F-E5699027B766}"/>
              </a:ext>
            </a:extLst>
          </p:cNvPr>
          <p:cNvSpPr txBox="1"/>
          <p:nvPr/>
        </p:nvSpPr>
        <p:spPr>
          <a:xfrm>
            <a:off x="1089712" y="1318424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IoT </a:t>
            </a:r>
            <a:r>
              <a:rPr lang="ko-KR" altLang="en-US" b="1" dirty="0"/>
              <a:t>스마트 화장실</a:t>
            </a:r>
            <a:endParaRPr lang="en-US" altLang="ko-KR" b="1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F55AB804-20DC-44F5-A948-6EF5052DE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0" y="2129111"/>
            <a:ext cx="3295413" cy="229820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5A6136F-AECE-4443-AE4E-7525B253CA3A}"/>
              </a:ext>
            </a:extLst>
          </p:cNvPr>
          <p:cNvSpPr txBox="1"/>
          <p:nvPr/>
        </p:nvSpPr>
        <p:spPr>
          <a:xfrm>
            <a:off x="4706403" y="2242657"/>
            <a:ext cx="4307589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화성 휴게소</a:t>
            </a:r>
            <a:endParaRPr lang="en-US" altLang="ko-KR" sz="16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휴게소 화장실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</a:t>
            </a:r>
            <a:r>
              <a:rPr lang="ko-KR" altLang="en-US" sz="1400" kern="0" dirty="0">
                <a:solidFill>
                  <a:srgbClr val="000000"/>
                </a:solidFill>
              </a:rPr>
              <a:t>사용률 조회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</a:rPr>
              <a:t>화장실 재실 여부 및 번잡도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휴게소</a:t>
            </a:r>
            <a:r>
              <a:rPr lang="ko-KR" altLang="en-US" sz="1400" kern="0" dirty="0">
                <a:solidFill>
                  <a:srgbClr val="000000"/>
                </a:solidFill>
              </a:rPr>
              <a:t> 내의 병목 현상 방지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</a:rPr>
              <a:t>‘무선 감지 센서’로 재실 여부 파악 후 상태 표시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직각 삼각형 68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62" name="TextBox 61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07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59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1668</TotalTime>
  <Words>3734</Words>
  <Application>Microsoft Office PowerPoint</Application>
  <PresentationFormat>화면 슬라이드 쇼(4:3)</PresentationFormat>
  <Paragraphs>1350</Paragraphs>
  <Slides>57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7" baseType="lpstr">
      <vt:lpstr>a가시고기L</vt:lpstr>
      <vt:lpstr>a스마일B</vt:lpstr>
      <vt:lpstr>THE외계인설명서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138</cp:revision>
  <dcterms:created xsi:type="dcterms:W3CDTF">2018-01-01T19:02:44Z</dcterms:created>
  <dcterms:modified xsi:type="dcterms:W3CDTF">2018-02-22T14:58:33Z</dcterms:modified>
</cp:coreProperties>
</file>