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76450435-6131-4BA9-BD02-603D08AFE7CB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3"/>
              </a:solidFill>
            </a:ln>
          </a:top>
          <a:bottom>
            <a:ln w="2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3"/>
              </a:solidFill>
            </a:ln>
          </a:top>
          <a:bottom>
            <a:ln w="10000" cmpd="sng">
              <a:solidFill>
                <a:schemeClr val="accent3"/>
              </a:solidFill>
            </a:ln>
          </a:bottom>
        </a:tcBdr>
        <a:fill>
          <a:solidFill>
            <a:schemeClr val="accent3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654"/>
    <p:restoredTop sz="94660"/>
  </p:normalViewPr>
  <p:slideViewPr>
    <p:cSldViewPr snapToGrid="0">
      <p:cViewPr>
        <p:scale>
          <a:sx n="110" d="100"/>
          <a:sy n="110" d="100"/>
        </p:scale>
        <p:origin x="1488" y="5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4D5B5839-7E9F-4D87-84B9-0951001A3971}" type="datetime1">
              <a:rPr lang="ko-KR" altLang="en-US"/>
              <a:pPr lvl="0">
                <a:defRPr lang="ko-KR" altLang="en-US"/>
              </a:pPr>
              <a:t>2018-03-10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34DAE14D-AA4F-4CE5-8396-A57D3ABDA15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0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037C98D-7386-43C4-A4A0-A917561A1D46}" type="datetime1">
              <a:rPr lang="ko-KR" altLang="en-US"/>
              <a:pPr lvl="0">
                <a:defRPr lang="ko-KR" altLang="en-US"/>
              </a:pPr>
              <a:t>2018-03-10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112A3C4-A2D4-4250-B5FB-2E840C71F196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037C98D-7386-43C4-A4A0-A917561A1D46}" type="datetime1">
              <a:rPr lang="ko-KR" altLang="en-US"/>
              <a:pPr lvl="0">
                <a:defRPr lang="ko-KR" altLang="en-US"/>
              </a:pPr>
              <a:t>2018-03-10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112A3C4-A2D4-4250-B5FB-2E840C71F196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idx="0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037C98D-7386-43C4-A4A0-A917561A1D46}" type="datetime1">
              <a:rPr lang="ko-KR" altLang="en-US"/>
              <a:pPr lvl="0">
                <a:defRPr lang="ko-KR" altLang="en-US"/>
              </a:pPr>
              <a:t>2018-03-10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112A3C4-A2D4-4250-B5FB-2E840C71F196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037C98D-7386-43C4-A4A0-A917561A1D46}" type="datetime1">
              <a:rPr lang="ko-KR" altLang="en-US"/>
              <a:pPr lvl="0">
                <a:defRPr lang="ko-KR" altLang="en-US"/>
              </a:pPr>
              <a:t>2018-03-10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112A3C4-A2D4-4250-B5FB-2E840C71F196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037C98D-7386-43C4-A4A0-A917561A1D46}" type="datetime1">
              <a:rPr lang="ko-KR" altLang="en-US"/>
              <a:pPr lvl="0">
                <a:defRPr lang="ko-KR" altLang="en-US"/>
              </a:pPr>
              <a:t>2018-03-10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112A3C4-A2D4-4250-B5FB-2E840C71F196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037C98D-7386-43C4-A4A0-A917561A1D46}" type="datetime1">
              <a:rPr lang="ko-KR" altLang="en-US"/>
              <a:pPr lvl="0">
                <a:defRPr lang="ko-KR" altLang="en-US"/>
              </a:pPr>
              <a:t>2018-03-10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112A3C4-A2D4-4250-B5FB-2E840C71F196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037C98D-7386-43C4-A4A0-A917561A1D46}" type="datetime1">
              <a:rPr lang="ko-KR" altLang="en-US"/>
              <a:pPr lvl="0">
                <a:defRPr lang="ko-KR" altLang="en-US"/>
              </a:pPr>
              <a:t>2018-03-10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112A3C4-A2D4-4250-B5FB-2E840C71F196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037C98D-7386-43C4-A4A0-A917561A1D46}" type="datetime1">
              <a:rPr lang="ko-KR" altLang="en-US"/>
              <a:pPr lvl="0">
                <a:defRPr lang="ko-KR" altLang="en-US"/>
              </a:pPr>
              <a:t>2018-03-10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112A3C4-A2D4-4250-B5FB-2E840C71F196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36890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037C98D-7386-43C4-A4A0-A917561A1D46}" type="datetime1">
              <a:rPr lang="ko-KR" altLang="en-US"/>
              <a:pPr lvl="0">
                <a:defRPr lang="ko-KR" altLang="en-US"/>
              </a:pPr>
              <a:t>2018-03-10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112A3C4-A2D4-4250-B5FB-2E840C71F196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037C98D-7386-43C4-A4A0-A917561A1D46}" type="datetime1">
              <a:rPr lang="ko-KR" altLang="en-US"/>
              <a:pPr lvl="0">
                <a:defRPr lang="ko-KR" altLang="en-US"/>
              </a:pPr>
              <a:t>2018-03-10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112A3C4-A2D4-4250-B5FB-2E840C71F196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C98D-7386-43C4-A4A0-A917561A1D46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1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구름 71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5" name="구름 84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6" name="구름 85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20">
              <a:latin typeface="a가시고기L"/>
              <a:ea typeface="a가시고기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49730" y="3437593"/>
            <a:ext cx="6785754" cy="122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49730" y="1062228"/>
            <a:ext cx="6785754" cy="22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549730" y="4766644"/>
            <a:ext cx="6785754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2853275" y="1156243"/>
            <a:ext cx="5420139" cy="2013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tabLst>
                <a:tab pos="857805" algn="l"/>
              </a:tabLst>
              <a:defRPr lang="ko-KR" altLang="en-US"/>
            </a:pPr>
            <a:r>
              <a:rPr lang="en-US" altLang="ko-KR" sz="1400">
                <a:latin typeface="+mn-ea"/>
              </a:rPr>
              <a:t>1. </a:t>
            </a:r>
            <a:r>
              <a:rPr lang="ko-KR" altLang="en-US" sz="1400">
                <a:latin typeface="+mn-ea"/>
              </a:rPr>
              <a:t>클래스 다이어그램</a:t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latin typeface="+mn-ea"/>
              </a:rPr>
              <a:t>2. </a:t>
            </a:r>
            <a:r>
              <a:rPr lang="ko-KR" altLang="en-US" sz="1400">
                <a:latin typeface="+mn-ea"/>
              </a:rPr>
              <a:t>시스템 </a:t>
            </a:r>
            <a:r>
              <a:rPr lang="en-US" altLang="ko-KR" sz="1400">
                <a:latin typeface="+mn-ea"/>
              </a:rPr>
              <a:t>UI</a:t>
            </a:r>
            <a:endParaRPr lang="en-US" altLang="ko-KR" sz="1400">
              <a:latin typeface="+mn-ea"/>
            </a:endParaRPr>
          </a:p>
          <a:p>
            <a:pPr latinLnBrk="0">
              <a:lnSpc>
                <a:spcPct val="150000"/>
              </a:lnSpc>
              <a:tabLst>
                <a:tab pos="857805" algn="l"/>
              </a:tabLst>
              <a:defRPr lang="ko-KR" altLang="en-US"/>
            </a:pPr>
            <a:r>
              <a:rPr lang="en-US" altLang="ko-KR" sz="1400">
                <a:latin typeface="+mn-ea"/>
              </a:rPr>
              <a:t>3. GoogleMap API</a:t>
            </a:r>
            <a:endParaRPr lang="en-US" altLang="ko-KR" sz="1400">
              <a:latin typeface="+mn-ea"/>
            </a:endParaRPr>
          </a:p>
          <a:p>
            <a:pPr latinLnBrk="0">
              <a:lnSpc>
                <a:spcPct val="150000"/>
              </a:lnSpc>
              <a:tabLst>
                <a:tab pos="857805" algn="l"/>
              </a:tabLst>
              <a:defRPr lang="ko-KR" altLang="en-US"/>
            </a:pPr>
            <a:r>
              <a:rPr lang="en-US" altLang="ko-KR" sz="1400">
                <a:latin typeface="+mn-ea"/>
              </a:rPr>
              <a:t>4. GPS </a:t>
            </a:r>
            <a:r>
              <a:rPr lang="ko-KR" altLang="en-US" sz="1400">
                <a:latin typeface="+mn-ea"/>
              </a:rPr>
              <a:t>정보 받아오기</a:t>
            </a:r>
            <a:endParaRPr lang="ko-KR" altLang="en-US" sz="1400">
              <a:latin typeface="+mn-ea"/>
            </a:endParaRPr>
          </a:p>
          <a:p>
            <a:pPr latinLnBrk="0">
              <a:lnSpc>
                <a:spcPct val="150000"/>
              </a:lnSpc>
              <a:tabLst>
                <a:tab pos="857805" algn="l"/>
              </a:tabLst>
              <a:defRPr lang="ko-KR" altLang="en-US"/>
            </a:pPr>
            <a:r>
              <a:rPr lang="en-US" altLang="ko-KR" sz="1400">
                <a:latin typeface="+mn-ea"/>
              </a:rPr>
              <a:t>5. </a:t>
            </a:r>
            <a:r>
              <a:rPr lang="ko-KR" altLang="en-US" sz="1400">
                <a:latin typeface="+mn-ea"/>
              </a:rPr>
              <a:t>초기 설정 사항</a:t>
            </a:r>
            <a:endParaRPr lang="ko-KR" altLang="en-US" sz="1400">
              <a:latin typeface="+mn-ea"/>
            </a:endParaRPr>
          </a:p>
          <a:p>
            <a:pPr latinLnBrk="0">
              <a:lnSpc>
                <a:spcPct val="150000"/>
              </a:lnSpc>
              <a:tabLst>
                <a:tab pos="857805" algn="l"/>
              </a:tabLst>
              <a:defRPr lang="ko-KR" altLang="en-US"/>
            </a:pPr>
            <a:r>
              <a:rPr lang="en-US" altLang="ko-KR" sz="1400">
                <a:latin typeface="+mn-ea"/>
              </a:rPr>
              <a:t>6. </a:t>
            </a:r>
            <a:r>
              <a:rPr lang="ko-KR" altLang="en-US" sz="1400">
                <a:latin typeface="+mn-ea"/>
              </a:rPr>
              <a:t>화장실 검색 기능</a:t>
            </a:r>
            <a:endParaRPr lang="en-US" altLang="ko-KR" sz="1400"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57171" y="3635607"/>
            <a:ext cx="5263843" cy="724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 lang="ko-KR" altLang="en-US"/>
            </a:pPr>
            <a:r>
              <a:rPr lang="en-US" altLang="ko-KR" sz="1400">
                <a:latin typeface="+mn-ea"/>
              </a:rPr>
              <a:t>1. DataBase </a:t>
            </a:r>
            <a:r>
              <a:rPr lang="ko-KR" altLang="en-US" sz="1400">
                <a:latin typeface="+mn-ea"/>
              </a:rPr>
              <a:t>연동</a:t>
            </a:r>
            <a:endParaRPr lang="ko-KR" altLang="en-US" sz="1400">
              <a:latin typeface="+mn-ea"/>
            </a:endParaRPr>
          </a:p>
          <a:p>
            <a:pPr latinLnBrk="0">
              <a:lnSpc>
                <a:spcPct val="150000"/>
              </a:lnSpc>
              <a:defRPr lang="ko-KR" altLang="en-US"/>
            </a:pPr>
            <a:r>
              <a:rPr lang="en-US" altLang="ko-KR" sz="1400">
                <a:latin typeface="+mn-ea"/>
              </a:rPr>
              <a:t>2. Arduino </a:t>
            </a:r>
            <a:r>
              <a:rPr lang="ko-KR" altLang="en-US" sz="1400">
                <a:latin typeface="+mn-ea"/>
              </a:rPr>
              <a:t>연동</a:t>
            </a:r>
            <a:endParaRPr lang="en-US" altLang="ko-KR" sz="1400">
              <a:latin typeface="+mn-ea"/>
            </a:endParaRPr>
          </a:p>
        </p:txBody>
      </p:sp>
      <p:grpSp>
        <p:nvGrpSpPr>
          <p:cNvPr id="62" name="그룹 61"/>
          <p:cNvGrpSpPr/>
          <p:nvPr/>
        </p:nvGrpSpPr>
        <p:grpSpPr>
          <a:xfrm rot="0">
            <a:off x="1763390" y="4993296"/>
            <a:ext cx="933512" cy="1057302"/>
            <a:chOff x="1232850" y="2433451"/>
            <a:chExt cx="827927" cy="950776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366266" y="2433451"/>
              <a:ext cx="561096" cy="561096"/>
            </a:xfrm>
            <a:prstGeom prst="rect">
              <a:avLst/>
            </a:prstGeom>
          </p:spPr>
        </p:pic>
        <p:sp>
          <p:nvSpPr>
            <p:cNvPr id="64" name="순서도: 처리 63"/>
            <p:cNvSpPr/>
            <p:nvPr/>
          </p:nvSpPr>
          <p:spPr>
            <a:xfrm>
              <a:off x="1232850" y="3066072"/>
              <a:ext cx="827927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r>
                <a:rPr lang="en-US" altLang="ko-KR" sz="1600">
                  <a:solidFill>
                    <a:schemeClr val="tx1"/>
                  </a:solidFill>
                </a:rPr>
                <a:t>IoT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 rot="0">
            <a:off x="1400897" y="1684500"/>
            <a:ext cx="1668451" cy="1198079"/>
            <a:chOff x="771431" y="3773909"/>
            <a:chExt cx="1553140" cy="1071311"/>
          </a:xfrm>
        </p:grpSpPr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16349" y="3773909"/>
              <a:ext cx="663304" cy="687261"/>
            </a:xfrm>
            <a:prstGeom prst="rect">
              <a:avLst/>
            </a:prstGeom>
          </p:spPr>
        </p:pic>
        <p:sp>
          <p:nvSpPr>
            <p:cNvPr id="67" name="순서도: 처리 66"/>
            <p:cNvSpPr/>
            <p:nvPr/>
          </p:nvSpPr>
          <p:spPr>
            <a:xfrm>
              <a:off x="771431" y="4527065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r>
                <a:rPr lang="en-US" altLang="ko-KR" sz="1600">
                  <a:solidFill>
                    <a:schemeClr val="tx1"/>
                  </a:solidFill>
                </a:rPr>
                <a:t>App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 rot="0">
            <a:off x="1503012" y="3584900"/>
            <a:ext cx="1454567" cy="971997"/>
            <a:chOff x="795726" y="4965279"/>
            <a:chExt cx="1553140" cy="920112"/>
          </a:xfrm>
        </p:grpSpPr>
        <p:sp>
          <p:nvSpPr>
            <p:cNvPr id="69" name="원통형 53"/>
            <p:cNvSpPr/>
            <p:nvPr/>
          </p:nvSpPr>
          <p:spPr>
            <a:xfrm>
              <a:off x="1216349" y="4965279"/>
              <a:ext cx="711894" cy="505704"/>
            </a:xfrm>
            <a:prstGeom prst="can">
              <a:avLst>
                <a:gd name="adj" fmla="val 25000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300">
                <a:solidFill>
                  <a:schemeClr val="tx1"/>
                </a:solidFill>
              </a:endParaRPr>
            </a:p>
          </p:txBody>
        </p:sp>
        <p:sp>
          <p:nvSpPr>
            <p:cNvPr id="70" name="순서도: 처리 69"/>
            <p:cNvSpPr/>
            <p:nvPr/>
          </p:nvSpPr>
          <p:spPr>
            <a:xfrm>
              <a:off x="795726" y="5567236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r>
                <a:rPr lang="ko-KR" altLang="en-US" sz="1600">
                  <a:solidFill>
                    <a:schemeClr val="tx1"/>
                  </a:solidFill>
                </a:rPr>
                <a:t>서버 </a:t>
              </a:r>
              <a:r>
                <a:rPr lang="en-US" altLang="ko-KR" sz="1600">
                  <a:solidFill>
                    <a:schemeClr val="tx1"/>
                  </a:solidFill>
                </a:rPr>
                <a:t>&amp; DB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71" name="TextBox 70">
            <a:hlinkClick r:id="" action="ppaction://noaction"/>
          </p:cNvPr>
          <p:cNvSpPr txBox="1"/>
          <p:nvPr/>
        </p:nvSpPr>
        <p:spPr>
          <a:xfrm>
            <a:off x="8617462" y="336428"/>
            <a:ext cx="484628" cy="699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>
                <a:latin typeface="+mj-ea"/>
                <a:ea typeface="+mj-ea"/>
              </a:rPr>
              <a:t>15</a:t>
            </a:r>
            <a:endParaRPr lang="ko-KR" altLang="en-US" sz="2000">
              <a:latin typeface="+mj-ea"/>
              <a:ea typeface="+mj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07504" y="883569"/>
            <a:ext cx="4411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0826" y="1782387"/>
            <a:ext cx="447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22007" y="2240051"/>
            <a:ext cx="445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2005" y="3137653"/>
            <a:ext cx="44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2005" y="3586685"/>
            <a:ext cx="44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22004" y="4035717"/>
            <a:ext cx="445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6887" y="4466841"/>
            <a:ext cx="4412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  <a:endParaRPr lang="en-US" altLang="ko-KR" sz="1600">
              <a:solidFill>
                <a:srgbClr val="dee2e2"/>
              </a:solidFill>
              <a:latin typeface="+mj-ea"/>
              <a:ea typeface="+mj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82" name="직각 삼각형 81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23549" y="2685297"/>
            <a:ext cx="5393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22003" y="1345462"/>
            <a:ext cx="445687" cy="338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57170" y="4897898"/>
            <a:ext cx="5416244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tabLst>
                <a:tab pos="857805" algn="l"/>
              </a:tabLst>
              <a:defRPr lang="ko-KR" altLang="en-US"/>
            </a:pPr>
            <a:r>
              <a:rPr lang="en-US" altLang="ko-KR" sz="1400">
                <a:latin typeface="+mn-ea"/>
              </a:rPr>
              <a:t>1. Arduino</a:t>
            </a:r>
            <a:r>
              <a:rPr lang="ko-KR" altLang="en-US" sz="1400">
                <a:latin typeface="+mn-ea"/>
              </a:rPr>
              <a:t>와 내부 통신</a:t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latin typeface="+mn-ea"/>
              </a:rPr>
              <a:t>2. I2C </a:t>
            </a:r>
            <a:r>
              <a:rPr lang="ko-KR" altLang="en-US" sz="1400">
                <a:latin typeface="+mn-ea"/>
              </a:rPr>
              <a:t>통신 알고리즘</a:t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latin typeface="+mn-ea"/>
              </a:rPr>
              <a:t>3. </a:t>
            </a:r>
            <a:r>
              <a:rPr lang="ko-KR" altLang="en-US" sz="1400">
                <a:latin typeface="+mn-ea"/>
              </a:rPr>
              <a:t>전체 회로도</a:t>
            </a:r>
            <a:endParaRPr lang="en-US" altLang="ko-KR" sz="140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3549" y="4850365"/>
            <a:ext cx="444141" cy="3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  <a:endParaRPr lang="en-US" altLang="ko-KR" sz="1600">
              <a:solidFill>
                <a:srgbClr val="dee2e2"/>
              </a:solidFill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8946" y="161605"/>
            <a:ext cx="4950819" cy="817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/>
              <a:t>시스템 모듈 상세 설계 </a:t>
            </a:r>
            <a:r>
              <a:rPr lang="en-US" altLang="ko-KR"/>
              <a:t>– </a:t>
            </a:r>
            <a:r>
              <a:rPr lang="ko-KR" altLang="en-US"/>
              <a:t>목차</a:t>
            </a:r>
            <a:endParaRPr lang="ko-KR" altLang="en-US"/>
          </a:p>
          <a:p>
            <a:pPr lvl="0">
              <a:defRPr lang="ko-KR" altLang="en-US"/>
            </a:pP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0819" cy="817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/>
              <a:t>시스템 모듈 상세 설계 </a:t>
            </a:r>
            <a:r>
              <a:rPr lang="en-US" altLang="ko-KR" sz="2400"/>
              <a:t>– App (7/14)</a:t>
            </a:r>
            <a:endParaRPr lang="en-US" altLang="ko-KR" sz="2400"/>
          </a:p>
          <a:p>
            <a:pPr lvl="0">
              <a:defRPr lang="ko-KR" altLang="en-US"/>
            </a:pPr>
            <a:endParaRPr lang="ko-KR" altLang="en-US" sz="240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20">
              <a:latin typeface="a가시고기L"/>
              <a:ea typeface="a가시고기L"/>
            </a:endParaRPr>
          </a:p>
        </p:txBody>
      </p:sp>
      <p:sp>
        <p:nvSpPr>
          <p:cNvPr id="55" name="TextBox 54">
            <a:hlinkClick r:id="" action="ppaction://noaction"/>
          </p:cNvPr>
          <p:cNvSpPr txBox="1"/>
          <p:nvPr/>
        </p:nvSpPr>
        <p:spPr>
          <a:xfrm>
            <a:off x="8617462" y="336428"/>
            <a:ext cx="484628" cy="699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>
                <a:latin typeface="+mj-ea"/>
                <a:ea typeface="+mj-ea"/>
              </a:rPr>
              <a:t>22</a:t>
            </a:r>
            <a:endParaRPr lang="ko-KR" altLang="en-US" sz="200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41136" cy="5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378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45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4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4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45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41278" cy="569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  <a:endParaRPr lang="en-US" altLang="ko-KR" sz="1600">
              <a:solidFill>
                <a:srgbClr val="dee2e2"/>
              </a:solidFill>
              <a:latin typeface="+mj-ea"/>
              <a:ea typeface="+mj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393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45687" cy="338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4850365"/>
            <a:ext cx="444141" cy="3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  <a:endParaRPr lang="en-US" altLang="ko-KR" sz="1600">
              <a:solidFill>
                <a:srgbClr val="dee2e2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43199" y="896400"/>
            <a:ext cx="3039783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latin typeface="+mj-ea"/>
                <a:ea typeface="+mj-ea"/>
              </a:rPr>
              <a:t>시스템 </a:t>
            </a:r>
            <a:r>
              <a:rPr lang="en-US" altLang="ko-KR">
                <a:latin typeface="+mj-ea"/>
                <a:ea typeface="+mj-ea"/>
              </a:rPr>
              <a:t>UI </a:t>
            </a:r>
            <a:r>
              <a:rPr lang="ko-KR" altLang="en-US">
                <a:latin typeface="+mj-ea"/>
                <a:ea typeface="+mj-ea"/>
              </a:rPr>
              <a:t>(관리자용)</a:t>
            </a:r>
            <a:r>
              <a:rPr lang="en-US" altLang="ko-KR" sz="1400">
                <a:latin typeface="+mj-ea"/>
              </a:rPr>
              <a:t>- (</a:t>
            </a:r>
            <a:r>
              <a:rPr lang="ko-KR" altLang="en-US" sz="1400">
                <a:latin typeface="+mj-ea"/>
              </a:rPr>
              <a:t>2</a:t>
            </a:r>
            <a:r>
              <a:rPr lang="en-US" altLang="ko-KR" sz="1400">
                <a:latin typeface="+mj-ea"/>
              </a:rPr>
              <a:t>/</a:t>
            </a:r>
            <a:r>
              <a:rPr lang="ko-KR" altLang="en-US" sz="1400">
                <a:latin typeface="+mj-ea"/>
              </a:rPr>
              <a:t>7</a:t>
            </a:r>
            <a:r>
              <a:rPr lang="en-US" altLang="ko-KR" sz="1400">
                <a:latin typeface="+mj-ea"/>
              </a:rPr>
              <a:t>)</a:t>
            </a:r>
            <a:endParaRPr lang="en-US" altLang="ko-KR" sz="1400"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0819" cy="817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/>
              <a:t>시스템 모듈 상세 설계 </a:t>
            </a:r>
            <a:r>
              <a:rPr lang="en-US" altLang="ko-KR" sz="2400"/>
              <a:t>– App (7/14)</a:t>
            </a:r>
            <a:endParaRPr lang="en-US" altLang="ko-KR" sz="2400"/>
          </a:p>
          <a:p>
            <a:pPr lvl="0">
              <a:defRPr lang="ko-KR" altLang="en-US"/>
            </a:pPr>
            <a:endParaRPr lang="ko-KR" altLang="en-US" sz="240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20">
              <a:latin typeface="a가시고기L"/>
              <a:ea typeface="a가시고기L"/>
            </a:endParaRPr>
          </a:p>
        </p:txBody>
      </p:sp>
      <p:sp>
        <p:nvSpPr>
          <p:cNvPr id="55" name="TextBox 54">
            <a:hlinkClick r:id="" action="ppaction://noaction"/>
          </p:cNvPr>
          <p:cNvSpPr txBox="1"/>
          <p:nvPr/>
        </p:nvSpPr>
        <p:spPr>
          <a:xfrm>
            <a:off x="8617462" y="336428"/>
            <a:ext cx="484628" cy="699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>
                <a:latin typeface="+mj-ea"/>
                <a:ea typeface="+mj-ea"/>
              </a:rPr>
              <a:t>22</a:t>
            </a:r>
            <a:endParaRPr lang="ko-KR" altLang="en-US" sz="200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41136" cy="5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0825" y="1782387"/>
            <a:ext cx="437815" cy="568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45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4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4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45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6886" y="4466841"/>
            <a:ext cx="441279" cy="569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  <a:endParaRPr lang="en-US" altLang="ko-KR" sz="1600">
              <a:solidFill>
                <a:srgbClr val="dee2e2"/>
              </a:solidFill>
              <a:latin typeface="+mj-ea"/>
              <a:ea typeface="+mj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393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45687" cy="338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4850365"/>
            <a:ext cx="444141" cy="3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  <a:endParaRPr lang="en-US" altLang="ko-KR" sz="1600">
              <a:solidFill>
                <a:srgbClr val="dee2e2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43199" y="896400"/>
            <a:ext cx="3039783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latin typeface="+mj-ea"/>
                <a:ea typeface="+mj-ea"/>
              </a:rPr>
              <a:t>시스템 </a:t>
            </a:r>
            <a:r>
              <a:rPr lang="en-US" altLang="ko-KR">
                <a:latin typeface="+mj-ea"/>
                <a:ea typeface="+mj-ea"/>
              </a:rPr>
              <a:t>UI </a:t>
            </a:r>
            <a:r>
              <a:rPr lang="ko-KR" altLang="en-US">
                <a:latin typeface="+mj-ea"/>
                <a:ea typeface="+mj-ea"/>
              </a:rPr>
              <a:t>(관리자용)</a:t>
            </a:r>
            <a:r>
              <a:rPr lang="en-US" altLang="ko-KR" sz="1400">
                <a:latin typeface="+mj-ea"/>
              </a:rPr>
              <a:t>- (</a:t>
            </a:r>
            <a:r>
              <a:rPr lang="ko-KR" altLang="en-US" sz="1400">
                <a:latin typeface="+mj-ea"/>
              </a:rPr>
              <a:t>3</a:t>
            </a:r>
            <a:r>
              <a:rPr lang="en-US" altLang="ko-KR" sz="1400">
                <a:latin typeface="+mj-ea"/>
              </a:rPr>
              <a:t>/</a:t>
            </a:r>
            <a:r>
              <a:rPr lang="ko-KR" altLang="en-US" sz="1400">
                <a:latin typeface="+mj-ea"/>
              </a:rPr>
              <a:t>7</a:t>
            </a:r>
            <a:r>
              <a:rPr lang="en-US" altLang="ko-KR" sz="1400">
                <a:latin typeface="+mj-ea"/>
              </a:rPr>
              <a:t>)</a:t>
            </a:r>
            <a:endParaRPr lang="en-US" altLang="ko-KR" sz="1400"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0819" cy="817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/>
              <a:t>시스템 모듈 상세 설계 </a:t>
            </a:r>
            <a:r>
              <a:rPr lang="en-US" altLang="ko-KR" sz="2400"/>
              <a:t>– App (7/14)</a:t>
            </a:r>
            <a:endParaRPr lang="en-US" altLang="ko-KR" sz="2400"/>
          </a:p>
          <a:p>
            <a:pPr lvl="0">
              <a:defRPr lang="ko-KR" altLang="en-US"/>
            </a:pPr>
            <a:endParaRPr lang="ko-KR" altLang="en-US" sz="240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20">
              <a:latin typeface="a가시고기L"/>
              <a:ea typeface="a가시고기L"/>
            </a:endParaRPr>
          </a:p>
        </p:txBody>
      </p:sp>
      <p:sp>
        <p:nvSpPr>
          <p:cNvPr id="55" name="TextBox 54">
            <a:hlinkClick r:id="" action="ppaction://noaction"/>
          </p:cNvPr>
          <p:cNvSpPr txBox="1"/>
          <p:nvPr/>
        </p:nvSpPr>
        <p:spPr>
          <a:xfrm>
            <a:off x="8617462" y="336428"/>
            <a:ext cx="484628" cy="699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>
                <a:latin typeface="+mj-ea"/>
                <a:ea typeface="+mj-ea"/>
              </a:rPr>
              <a:t>22</a:t>
            </a:r>
            <a:endParaRPr lang="ko-KR" altLang="en-US" sz="200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41136" cy="5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0825" y="1782387"/>
            <a:ext cx="437815" cy="568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45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4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4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45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6886" y="4466841"/>
            <a:ext cx="441279" cy="569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  <a:endParaRPr lang="en-US" altLang="ko-KR" sz="1600">
              <a:solidFill>
                <a:srgbClr val="dee2e2"/>
              </a:solidFill>
              <a:latin typeface="+mj-ea"/>
              <a:ea typeface="+mj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393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45687" cy="338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4850365"/>
            <a:ext cx="444141" cy="3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  <a:endParaRPr lang="en-US" altLang="ko-KR" sz="1600">
              <a:solidFill>
                <a:srgbClr val="dee2e2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43199" y="896400"/>
            <a:ext cx="3039783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latin typeface="+mj-ea"/>
                <a:ea typeface="+mj-ea"/>
              </a:rPr>
              <a:t>시스템 </a:t>
            </a:r>
            <a:r>
              <a:rPr lang="en-US" altLang="ko-KR">
                <a:latin typeface="+mj-ea"/>
                <a:ea typeface="+mj-ea"/>
              </a:rPr>
              <a:t>UI </a:t>
            </a:r>
            <a:r>
              <a:rPr lang="ko-KR" altLang="en-US">
                <a:latin typeface="+mj-ea"/>
                <a:ea typeface="+mj-ea"/>
              </a:rPr>
              <a:t>(관리자용)</a:t>
            </a:r>
            <a:r>
              <a:rPr lang="en-US" altLang="ko-KR" sz="1400">
                <a:latin typeface="+mj-ea"/>
              </a:rPr>
              <a:t>- (</a:t>
            </a:r>
            <a:r>
              <a:rPr lang="ko-KR" altLang="en-US" sz="1400">
                <a:latin typeface="+mj-ea"/>
              </a:rPr>
              <a:t>4</a:t>
            </a:r>
            <a:r>
              <a:rPr lang="en-US" altLang="ko-KR" sz="1400">
                <a:latin typeface="+mj-ea"/>
              </a:rPr>
              <a:t>/</a:t>
            </a:r>
            <a:r>
              <a:rPr lang="ko-KR" altLang="en-US" sz="1400">
                <a:latin typeface="+mj-ea"/>
              </a:rPr>
              <a:t>7</a:t>
            </a:r>
            <a:r>
              <a:rPr lang="en-US" altLang="ko-KR" sz="1400">
                <a:latin typeface="+mj-ea"/>
              </a:rPr>
              <a:t>)</a:t>
            </a:r>
            <a:endParaRPr lang="en-US" altLang="ko-KR" sz="1400"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0819" cy="817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/>
              <a:t>시스템 모듈 상세 설계 </a:t>
            </a:r>
            <a:r>
              <a:rPr lang="en-US" altLang="ko-KR" sz="2400"/>
              <a:t>– App (7/14)</a:t>
            </a:r>
            <a:endParaRPr lang="en-US" altLang="ko-KR" sz="2400"/>
          </a:p>
          <a:p>
            <a:pPr lvl="0">
              <a:defRPr lang="ko-KR" altLang="en-US"/>
            </a:pPr>
            <a:endParaRPr lang="ko-KR" altLang="en-US" sz="240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20">
              <a:latin typeface="a가시고기L"/>
              <a:ea typeface="a가시고기L"/>
            </a:endParaRPr>
          </a:p>
        </p:txBody>
      </p:sp>
      <p:sp>
        <p:nvSpPr>
          <p:cNvPr id="55" name="TextBox 54">
            <a:hlinkClick r:id="" action="ppaction://noaction"/>
          </p:cNvPr>
          <p:cNvSpPr txBox="1"/>
          <p:nvPr/>
        </p:nvSpPr>
        <p:spPr>
          <a:xfrm>
            <a:off x="8617462" y="336428"/>
            <a:ext cx="484628" cy="699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>
                <a:latin typeface="+mj-ea"/>
                <a:ea typeface="+mj-ea"/>
              </a:rPr>
              <a:t>22</a:t>
            </a:r>
            <a:endParaRPr lang="ko-KR" altLang="en-US" sz="200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41136" cy="5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0825" y="1782387"/>
            <a:ext cx="437815" cy="568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45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4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4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45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6886" y="4466841"/>
            <a:ext cx="441279" cy="569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  <a:endParaRPr lang="en-US" altLang="ko-KR" sz="1600">
              <a:solidFill>
                <a:srgbClr val="dee2e2"/>
              </a:solidFill>
              <a:latin typeface="+mj-ea"/>
              <a:ea typeface="+mj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393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45687" cy="338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4850365"/>
            <a:ext cx="444141" cy="3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  <a:endParaRPr lang="en-US" altLang="ko-KR" sz="1600">
              <a:solidFill>
                <a:srgbClr val="dee2e2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43199" y="896400"/>
            <a:ext cx="3039783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latin typeface="+mj-ea"/>
                <a:ea typeface="+mj-ea"/>
              </a:rPr>
              <a:t>시스템 </a:t>
            </a:r>
            <a:r>
              <a:rPr lang="en-US" altLang="ko-KR">
                <a:latin typeface="+mj-ea"/>
                <a:ea typeface="+mj-ea"/>
              </a:rPr>
              <a:t>UI </a:t>
            </a:r>
            <a:r>
              <a:rPr lang="ko-KR" altLang="en-US">
                <a:latin typeface="+mj-ea"/>
                <a:ea typeface="+mj-ea"/>
              </a:rPr>
              <a:t>(관리자용)</a:t>
            </a:r>
            <a:r>
              <a:rPr lang="en-US" altLang="ko-KR" sz="1400">
                <a:latin typeface="+mj-ea"/>
              </a:rPr>
              <a:t>- (</a:t>
            </a:r>
            <a:r>
              <a:rPr lang="ko-KR" altLang="en-US" sz="1400">
                <a:latin typeface="+mj-ea"/>
              </a:rPr>
              <a:t>5</a:t>
            </a:r>
            <a:r>
              <a:rPr lang="en-US" altLang="ko-KR" sz="1400">
                <a:latin typeface="+mj-ea"/>
              </a:rPr>
              <a:t>/</a:t>
            </a:r>
            <a:r>
              <a:rPr lang="ko-KR" altLang="en-US" sz="1400">
                <a:latin typeface="+mj-ea"/>
              </a:rPr>
              <a:t>7</a:t>
            </a:r>
            <a:r>
              <a:rPr lang="en-US" altLang="ko-KR" sz="1400">
                <a:latin typeface="+mj-ea"/>
              </a:rPr>
              <a:t>)</a:t>
            </a:r>
            <a:endParaRPr lang="en-US" altLang="ko-KR" sz="1400"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0819" cy="817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/>
              <a:t>시스템 모듈 상세 설계 </a:t>
            </a:r>
            <a:r>
              <a:rPr lang="en-US" altLang="ko-KR" sz="2400"/>
              <a:t>– App (7/14)</a:t>
            </a:r>
            <a:endParaRPr lang="en-US" altLang="ko-KR" sz="2400"/>
          </a:p>
          <a:p>
            <a:pPr lvl="0">
              <a:defRPr lang="ko-KR" altLang="en-US"/>
            </a:pPr>
            <a:endParaRPr lang="ko-KR" altLang="en-US" sz="240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20">
              <a:latin typeface="a가시고기L"/>
              <a:ea typeface="a가시고기L"/>
            </a:endParaRPr>
          </a:p>
        </p:txBody>
      </p:sp>
      <p:sp>
        <p:nvSpPr>
          <p:cNvPr id="55" name="TextBox 54">
            <a:hlinkClick r:id="" action="ppaction://noaction"/>
          </p:cNvPr>
          <p:cNvSpPr txBox="1"/>
          <p:nvPr/>
        </p:nvSpPr>
        <p:spPr>
          <a:xfrm>
            <a:off x="8617462" y="336428"/>
            <a:ext cx="484628" cy="699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>
                <a:latin typeface="+mj-ea"/>
                <a:ea typeface="+mj-ea"/>
              </a:rPr>
              <a:t>22</a:t>
            </a:r>
            <a:endParaRPr lang="ko-KR" altLang="en-US" sz="200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41136" cy="5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0825" y="1782387"/>
            <a:ext cx="437815" cy="568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45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4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4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45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6886" y="4466841"/>
            <a:ext cx="441279" cy="569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  <a:endParaRPr lang="en-US" altLang="ko-KR" sz="1600">
              <a:solidFill>
                <a:srgbClr val="dee2e2"/>
              </a:solidFill>
              <a:latin typeface="+mj-ea"/>
              <a:ea typeface="+mj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393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45687" cy="338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4850365"/>
            <a:ext cx="444141" cy="3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  <a:endParaRPr lang="en-US" altLang="ko-KR" sz="1600">
              <a:solidFill>
                <a:srgbClr val="dee2e2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43199" y="896400"/>
            <a:ext cx="3039783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latin typeface="+mj-ea"/>
                <a:ea typeface="+mj-ea"/>
              </a:rPr>
              <a:t>시스템 </a:t>
            </a:r>
            <a:r>
              <a:rPr lang="en-US" altLang="ko-KR">
                <a:latin typeface="+mj-ea"/>
                <a:ea typeface="+mj-ea"/>
              </a:rPr>
              <a:t>UI </a:t>
            </a:r>
            <a:r>
              <a:rPr lang="ko-KR" altLang="en-US">
                <a:latin typeface="+mj-ea"/>
                <a:ea typeface="+mj-ea"/>
              </a:rPr>
              <a:t>(관리자용)</a:t>
            </a:r>
            <a:r>
              <a:rPr lang="en-US" altLang="ko-KR" sz="1400">
                <a:latin typeface="+mj-ea"/>
              </a:rPr>
              <a:t>- (</a:t>
            </a:r>
            <a:r>
              <a:rPr lang="ko-KR" altLang="en-US" sz="1400">
                <a:latin typeface="+mj-ea"/>
              </a:rPr>
              <a:t>6</a:t>
            </a:r>
            <a:r>
              <a:rPr lang="en-US" altLang="ko-KR" sz="1400">
                <a:latin typeface="+mj-ea"/>
              </a:rPr>
              <a:t>/</a:t>
            </a:r>
            <a:r>
              <a:rPr lang="ko-KR" altLang="en-US" sz="1400">
                <a:latin typeface="+mj-ea"/>
              </a:rPr>
              <a:t>7</a:t>
            </a:r>
            <a:r>
              <a:rPr lang="en-US" altLang="ko-KR" sz="1400">
                <a:latin typeface="+mj-ea"/>
              </a:rPr>
              <a:t>)</a:t>
            </a:r>
            <a:endParaRPr lang="en-US" altLang="ko-KR" sz="1400"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0819" cy="817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/>
              <a:t>시스템 모듈 상세 설계 </a:t>
            </a:r>
            <a:r>
              <a:rPr lang="en-US" altLang="ko-KR" sz="2400"/>
              <a:t>– App (7/14)</a:t>
            </a:r>
            <a:endParaRPr lang="en-US" altLang="ko-KR" sz="2400"/>
          </a:p>
          <a:p>
            <a:pPr lvl="0">
              <a:defRPr lang="ko-KR" altLang="en-US"/>
            </a:pPr>
            <a:endParaRPr lang="ko-KR" altLang="en-US" sz="240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20">
              <a:latin typeface="a가시고기L"/>
              <a:ea typeface="a가시고기L"/>
            </a:endParaRPr>
          </a:p>
        </p:txBody>
      </p:sp>
      <p:sp>
        <p:nvSpPr>
          <p:cNvPr id="55" name="TextBox 54">
            <a:hlinkClick r:id="" action="ppaction://noaction"/>
          </p:cNvPr>
          <p:cNvSpPr txBox="1"/>
          <p:nvPr/>
        </p:nvSpPr>
        <p:spPr>
          <a:xfrm>
            <a:off x="8617462" y="336428"/>
            <a:ext cx="484628" cy="699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>
                <a:latin typeface="+mj-ea"/>
                <a:ea typeface="+mj-ea"/>
              </a:rPr>
              <a:t>22</a:t>
            </a:r>
            <a:endParaRPr lang="ko-KR" altLang="en-US" sz="200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41136" cy="5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0825" y="1782387"/>
            <a:ext cx="437815" cy="568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45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4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4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45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6886" y="4466841"/>
            <a:ext cx="441279" cy="569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  <a:endParaRPr lang="en-US" altLang="ko-KR" sz="1600">
              <a:solidFill>
                <a:srgbClr val="dee2e2"/>
              </a:solidFill>
              <a:latin typeface="+mj-ea"/>
              <a:ea typeface="+mj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393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45687" cy="338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4850365"/>
            <a:ext cx="444141" cy="3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  <a:endParaRPr lang="en-US" altLang="ko-KR" sz="1600">
              <a:solidFill>
                <a:srgbClr val="dee2e2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43199" y="896400"/>
            <a:ext cx="3039783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latin typeface="+mj-ea"/>
                <a:ea typeface="+mj-ea"/>
              </a:rPr>
              <a:t>시스템 </a:t>
            </a:r>
            <a:r>
              <a:rPr lang="en-US" altLang="ko-KR">
                <a:latin typeface="+mj-ea"/>
                <a:ea typeface="+mj-ea"/>
              </a:rPr>
              <a:t>UI </a:t>
            </a:r>
            <a:r>
              <a:rPr lang="ko-KR" altLang="en-US">
                <a:latin typeface="+mj-ea"/>
                <a:ea typeface="+mj-ea"/>
              </a:rPr>
              <a:t>(관리자용)</a:t>
            </a:r>
            <a:r>
              <a:rPr lang="en-US" altLang="ko-KR" sz="1400">
                <a:latin typeface="+mj-ea"/>
              </a:rPr>
              <a:t>- (</a:t>
            </a:r>
            <a:r>
              <a:rPr lang="ko-KR" altLang="en-US" sz="1400">
                <a:latin typeface="+mj-ea"/>
              </a:rPr>
              <a:t>7</a:t>
            </a:r>
            <a:r>
              <a:rPr lang="en-US" altLang="ko-KR" sz="1400">
                <a:latin typeface="+mj-ea"/>
              </a:rPr>
              <a:t>/</a:t>
            </a:r>
            <a:r>
              <a:rPr lang="ko-KR" altLang="en-US" sz="1400">
                <a:latin typeface="+mj-ea"/>
              </a:rPr>
              <a:t>7</a:t>
            </a:r>
            <a:r>
              <a:rPr lang="en-US" altLang="ko-KR" sz="1400">
                <a:latin typeface="+mj-ea"/>
              </a:rPr>
              <a:t>)</a:t>
            </a:r>
            <a:endParaRPr lang="en-US" altLang="ko-KR" sz="1400"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6093819" cy="817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/>
              <a:t>시스템 모듈 상세 설계 </a:t>
            </a:r>
            <a:r>
              <a:rPr lang="en-US" altLang="ko-KR" sz="2400"/>
              <a:t>– Server (1/</a:t>
            </a:r>
            <a:r>
              <a:rPr lang="ko-KR" altLang="en-US" sz="2400"/>
              <a:t>8</a:t>
            </a:r>
            <a:r>
              <a:rPr lang="en-US" altLang="ko-KR" sz="2400"/>
              <a:t>)</a:t>
            </a:r>
            <a:endParaRPr lang="en-US" altLang="ko-KR" sz="2400"/>
          </a:p>
          <a:p>
            <a:pPr lvl="0">
              <a:defRPr lang="ko-KR" altLang="en-US"/>
            </a:pPr>
            <a:endParaRPr lang="ko-KR" altLang="en-US" sz="240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20">
              <a:latin typeface="a가시고기L"/>
              <a:ea typeface="a가시고기L"/>
            </a:endParaRPr>
          </a:p>
        </p:txBody>
      </p:sp>
      <p:sp>
        <p:nvSpPr>
          <p:cNvPr id="55" name="TextBox 54">
            <a:hlinkClick r:id="" action="ppaction://noaction"/>
          </p:cNvPr>
          <p:cNvSpPr txBox="1"/>
          <p:nvPr/>
        </p:nvSpPr>
        <p:spPr>
          <a:xfrm>
            <a:off x="8530872" y="336428"/>
            <a:ext cx="571218" cy="395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>
                <a:latin typeface="+mj-ea"/>
                <a:ea typeface="+mj-ea"/>
              </a:rPr>
              <a:t>30</a:t>
            </a:r>
            <a:endParaRPr lang="ko-KR" altLang="en-US" sz="200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41136" cy="5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0825" y="1782387"/>
            <a:ext cx="4473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45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4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4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45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41278" cy="569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  <a:endParaRPr lang="en-US" altLang="ko-KR" sz="1600">
              <a:solidFill>
                <a:srgbClr val="dee2e2"/>
              </a:solidFill>
              <a:latin typeface="+mj-ea"/>
              <a:ea typeface="+mj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393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45687" cy="338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944403" y="883569"/>
            <a:ext cx="7009700" cy="2693519"/>
            <a:chOff x="905740" y="920023"/>
            <a:chExt cx="7009700" cy="2693519"/>
          </a:xfrm>
        </p:grpSpPr>
        <p:sp>
          <p:nvSpPr>
            <p:cNvPr id="72" name="순서도: 처리 71"/>
            <p:cNvSpPr/>
            <p:nvPr/>
          </p:nvSpPr>
          <p:spPr>
            <a:xfrm>
              <a:off x="1151619" y="1567375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40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  <a:endParaRPr lang="ko-KR" altLang="en-US" sz="14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1365681" y="1945186"/>
              <a:ext cx="6545221" cy="7277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 lang="ko-KR" altLang="en-US"/>
              </a:pPr>
              <a:r>
                <a:rPr lang="en-US" altLang="ko-KR" sz="1400">
                  <a:latin typeface="+mj-ea"/>
                </a:rPr>
                <a:t>- </a:t>
              </a:r>
              <a:r>
                <a:rPr lang="ko-KR" altLang="en-US" sz="1400">
                  <a:latin typeface="+mj-ea"/>
                </a:rPr>
                <a:t>데이터베이스에 접속</a:t>
              </a:r>
              <a:endParaRPr lang="ko-KR" altLang="en-US" sz="1400">
                <a:latin typeface="+mj-ea"/>
              </a:endParaRPr>
            </a:p>
            <a:p>
              <a:pPr latinLnBrk="0">
                <a:lnSpc>
                  <a:spcPct val="150000"/>
                </a:lnSpc>
                <a:defRPr lang="ko-KR" altLang="en-US"/>
              </a:pPr>
              <a:r>
                <a:rPr lang="en-US" altLang="ko-KR" sz="1400">
                  <a:latin typeface="+mj-ea"/>
                  <a:ea typeface="+mj-ea"/>
                </a:rPr>
                <a:t>- </a:t>
              </a:r>
              <a:r>
                <a:rPr lang="ko-KR" altLang="en-US" sz="1400">
                  <a:latin typeface="+mj-ea"/>
                  <a:ea typeface="+mj-ea"/>
                </a:rPr>
                <a:t>데이터베이스에 원하는 요청에 따른 결과값 반환 및 수정</a:t>
              </a:r>
              <a:endParaRPr lang="en-US" altLang="ko-KR" sz="1400">
                <a:latin typeface="+mj-ea"/>
                <a:ea typeface="+mj-ea"/>
              </a:endParaRPr>
            </a:p>
          </p:txBody>
        </p:sp>
        <p:sp>
          <p:nvSpPr>
            <p:cNvPr id="79" name="순서도: 처리 78"/>
            <p:cNvSpPr/>
            <p:nvPr/>
          </p:nvSpPr>
          <p:spPr>
            <a:xfrm>
              <a:off x="1151620" y="2909175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40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  <a:endParaRPr lang="ko-KR" altLang="en-US" sz="14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1" y="3239657"/>
              <a:ext cx="4954546" cy="414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r>
                <a:rPr lang="en-US" altLang="ko-KR" sz="1400">
                  <a:latin typeface="+mj-ea"/>
                </a:rPr>
                <a:t>- databaseInfo</a:t>
              </a:r>
              <a:r>
                <a:rPr lang="ko-KR" altLang="en-US" sz="1400">
                  <a:latin typeface="+mj-ea"/>
                </a:rPr>
                <a:t> </a:t>
              </a:r>
              <a:r>
                <a:rPr lang="en-US" altLang="ko-KR" sz="1400">
                  <a:latin typeface="+mj-ea"/>
                </a:rPr>
                <a:t>:</a:t>
              </a:r>
              <a:r>
                <a:rPr lang="ko-KR" altLang="en-US" sz="1400">
                  <a:latin typeface="+mj-ea"/>
                </a:rPr>
                <a:t> 데이터베이스에 관련된 정보를 저장</a:t>
              </a:r>
              <a:endParaRPr lang="en-US" altLang="ko-KR" sz="1400">
                <a:latin typeface="+mj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0" y="920023"/>
              <a:ext cx="2592000" cy="40842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>
                  <a:solidFill>
                    <a:schemeClr val="bg1"/>
                  </a:solidFill>
                  <a:latin typeface="+mj-ea"/>
                </a:rPr>
                <a:t>Database </a:t>
              </a:r>
              <a:r>
                <a:rPr lang="ko-KR" altLang="en-US">
                  <a:solidFill>
                    <a:schemeClr val="bg1"/>
                  </a:solidFill>
                  <a:latin typeface="+mj-ea"/>
                </a:rPr>
                <a:t>연동</a:t>
              </a:r>
              <a:r>
                <a:rPr lang="en-US" altLang="ko-KR">
                  <a:solidFill>
                    <a:schemeClr val="bg1"/>
                  </a:solidFill>
                  <a:latin typeface="+mj-ea"/>
                </a:rPr>
                <a:t> </a:t>
              </a:r>
              <a:r>
                <a:rPr lang="en-US" altLang="ko-KR" sz="1400">
                  <a:solidFill>
                    <a:schemeClr val="bg1"/>
                  </a:solidFill>
                  <a:latin typeface="+mj-ea"/>
                </a:rPr>
                <a:t>- (1/4)</a:t>
              </a:r>
              <a:endParaRPr lang="ko-KR" altLang="en-US" sz="1400"/>
            </a:p>
          </p:txBody>
        </p:sp>
      </p:grpSp>
      <p:sp>
        <p:nvSpPr>
          <p:cNvPr id="33" name="순서도: 처리 32"/>
          <p:cNvSpPr/>
          <p:nvPr/>
        </p:nvSpPr>
        <p:spPr>
          <a:xfrm>
            <a:off x="1190283" y="3917785"/>
            <a:ext cx="123299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chemeClr val="tx1"/>
                </a:solidFill>
                <a:latin typeface="+mj-ea"/>
                <a:ea typeface="+mj-ea"/>
              </a:rPr>
              <a:t>고려사항</a:t>
            </a:r>
            <a:endParaRPr lang="ko-KR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04343" y="4209545"/>
            <a:ext cx="6249947" cy="512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 lang="ko-KR" altLang="en-US"/>
            </a:pPr>
            <a:r>
              <a:rPr lang="en-US" altLang="ko-KR" sz="1400">
                <a:latin typeface="맑은 고딕"/>
              </a:rPr>
              <a:t>- </a:t>
            </a:r>
            <a:r>
              <a:rPr lang="ko-KR" altLang="en-US" sz="1400">
                <a:latin typeface="맑은 고딕"/>
              </a:rPr>
              <a:t>아두이노에서 데이터를 수신한 다음 수행</a:t>
            </a:r>
            <a:endParaRPr lang="en-US" altLang="ko-KR" sz="1400">
              <a:latin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3549" y="4850365"/>
            <a:ext cx="444141" cy="3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  <a:endParaRPr lang="en-US" altLang="ko-KR" sz="1600">
              <a:solidFill>
                <a:srgbClr val="dee2e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69868" cy="817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/>
              <a:t>시스템 모듈 상세 설계 </a:t>
            </a:r>
            <a:r>
              <a:rPr lang="en-US" altLang="ko-KR" sz="2400"/>
              <a:t>– Server (2/</a:t>
            </a:r>
            <a:r>
              <a:rPr lang="ko-KR" altLang="en-US" sz="2400"/>
              <a:t>8</a:t>
            </a:r>
            <a:r>
              <a:rPr lang="en-US" altLang="ko-KR" sz="2400"/>
              <a:t>)</a:t>
            </a:r>
            <a:endParaRPr lang="en-US" altLang="ko-KR" sz="2400"/>
          </a:p>
          <a:p>
            <a:pPr lvl="0">
              <a:defRPr lang="ko-KR" altLang="en-US"/>
            </a:pPr>
            <a:endParaRPr lang="ko-KR" altLang="en-US" sz="240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20">
              <a:latin typeface="a가시고기L"/>
              <a:ea typeface="a가시고기L"/>
            </a:endParaRPr>
          </a:p>
        </p:txBody>
      </p:sp>
      <p:sp>
        <p:nvSpPr>
          <p:cNvPr id="55" name="TextBox 54">
            <a:hlinkClick r:id="" action="ppaction://noaction"/>
          </p:cNvPr>
          <p:cNvSpPr txBox="1"/>
          <p:nvPr/>
        </p:nvSpPr>
        <p:spPr>
          <a:xfrm>
            <a:off x="8617462" y="336428"/>
            <a:ext cx="484628" cy="699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>
                <a:latin typeface="+mj-ea"/>
                <a:ea typeface="+mj-ea"/>
              </a:rPr>
              <a:t>31</a:t>
            </a:r>
            <a:endParaRPr lang="ko-KR" altLang="en-US" sz="200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411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47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45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4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4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45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412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  <a:endParaRPr lang="en-US" altLang="ko-KR" sz="1600">
              <a:solidFill>
                <a:srgbClr val="dee2e2"/>
              </a:solidFill>
              <a:latin typeface="+mj-ea"/>
              <a:ea typeface="+mj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393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45687" cy="338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2" name="순서도: 처리 71"/>
          <p:cNvSpPr/>
          <p:nvPr/>
        </p:nvSpPr>
        <p:spPr>
          <a:xfrm>
            <a:off x="1190282" y="1530921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chemeClr val="tx1"/>
                </a:solidFill>
                <a:latin typeface="+mj-ea"/>
                <a:ea typeface="+mj-ea"/>
              </a:rPr>
              <a:t>함 수</a:t>
            </a:r>
            <a:endParaRPr lang="ko-KR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97820" y="2128373"/>
          <a:ext cx="3796018" cy="1504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/>
                <a:gridCol w="3075981"/>
              </a:tblGrid>
              <a:tr h="277189">
                <a:tc gridSpan="2">
                  <a:txBody>
                    <a:bodyPr vert="horz" lIns="91440" tIns="45720" rIns="91440" bIns="45720" anchor="t" anchorCtr="0"/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kern="1200">
                          <a:solidFill>
                            <a:schemeClr val="bg1"/>
                          </a:solidFill>
                          <a:latin typeface="Consolas"/>
                          <a:ea typeface="+mj-ea"/>
                          <a:cs typeface="+mn-cs"/>
                        </a:rPr>
                        <a:t>searchToilet()</a:t>
                      </a:r>
                      <a:endParaRPr lang="en-US" altLang="ko-KR" sz="1400" kern="1200">
                        <a:solidFill>
                          <a:schemeClr val="bg1"/>
                        </a:solidFill>
                        <a:latin typeface="Consolas"/>
                        <a:ea typeface="+mj-ea"/>
                        <a:cs typeface="+mn-cs"/>
                      </a:endParaRPr>
                    </a:p>
                  </a:txBody>
                  <a:tcPr marL="91440" marR="91440"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en-US" altLang="ko-KR" sz="18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형식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LatLng searchToilet()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리턴값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LatLng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설명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화장실 위치를 지도에 출력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예시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searchToilet(toilet_UID)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940279" y="2119498"/>
          <a:ext cx="3796018" cy="1504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/>
                <a:gridCol w="3075981"/>
              </a:tblGrid>
              <a:tr h="277189">
                <a:tc gridSpan="2">
                  <a:txBody>
                    <a:bodyPr vert="horz" lIns="91440" tIns="45720" rIns="91440" bIns="45720" anchor="t" anchorCtr="0"/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kern="1200">
                          <a:solidFill>
                            <a:schemeClr val="bg1"/>
                          </a:solidFill>
                          <a:latin typeface="Consolas"/>
                          <a:ea typeface="+mj-ea"/>
                          <a:cs typeface="+mn-cs"/>
                        </a:rPr>
                        <a:t>getToiletList()</a:t>
                      </a:r>
                      <a:endParaRPr lang="en-US" altLang="ko-KR" sz="1400" kern="1200">
                        <a:solidFill>
                          <a:schemeClr val="bg1"/>
                        </a:solidFill>
                        <a:latin typeface="Consolas"/>
                        <a:ea typeface="+mj-ea"/>
                        <a:cs typeface="+mn-cs"/>
                      </a:endParaRPr>
                    </a:p>
                  </a:txBody>
                  <a:tcPr marL="91440" marR="91440"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en-US" altLang="ko-KR" sz="18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형식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string </a:t>
                      </a:r>
                      <a:r>
                        <a:rPr lang="en-US" altLang="ko-KR" sz="1400" kern="120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getToiletList()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리턴값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string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설명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가까운 화장실 목록 출력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예시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getToiletList(toilet_UID)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1097820" y="4035927"/>
          <a:ext cx="3796018" cy="1504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/>
                <a:gridCol w="3075981"/>
              </a:tblGrid>
              <a:tr h="277189">
                <a:tc gridSpan="2">
                  <a:txBody>
                    <a:bodyPr vert="horz" lIns="91440" tIns="45720" rIns="91440" bIns="45720" anchor="t" anchorCtr="0"/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kern="1200">
                          <a:solidFill>
                            <a:schemeClr val="bg1"/>
                          </a:solidFill>
                          <a:latin typeface="Consolas"/>
                          <a:ea typeface="+mj-ea"/>
                          <a:cs typeface="+mn-cs"/>
                        </a:rPr>
                        <a:t>getToilet()</a:t>
                      </a:r>
                      <a:endParaRPr lang="en-US" altLang="ko-KR" sz="1400" kern="1200">
                        <a:solidFill>
                          <a:schemeClr val="bg1"/>
                        </a:solidFill>
                        <a:latin typeface="Consolas"/>
                        <a:ea typeface="+mj-ea"/>
                        <a:cs typeface="+mn-cs"/>
                      </a:endParaRPr>
                    </a:p>
                  </a:txBody>
                  <a:tcPr marL="91440" marR="91440"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en-US" altLang="ko-KR" sz="18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형식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string getToilet()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리턴값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string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설명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선택한 화장실 상세정보 출력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예시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getToilet(toilet_UID)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4940279" y="4027052"/>
          <a:ext cx="3796018" cy="1504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/>
                <a:gridCol w="3075981"/>
              </a:tblGrid>
              <a:tr h="277189">
                <a:tc gridSpan="2">
                  <a:txBody>
                    <a:bodyPr vert="horz" lIns="91440" tIns="45720" rIns="91440" bIns="45720" anchor="t" anchorCtr="0"/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kern="1200">
                          <a:solidFill>
                            <a:schemeClr val="bg1"/>
                          </a:solidFill>
                          <a:latin typeface="Consolas"/>
                          <a:ea typeface="+mj-ea"/>
                          <a:cs typeface="+mn-cs"/>
                        </a:rPr>
                        <a:t>getSeat()</a:t>
                      </a:r>
                      <a:endParaRPr lang="en-US" altLang="ko-KR" sz="1400" kern="1200">
                        <a:solidFill>
                          <a:schemeClr val="bg1"/>
                        </a:solidFill>
                        <a:latin typeface="Consolas"/>
                        <a:ea typeface="+mj-ea"/>
                        <a:cs typeface="+mn-cs"/>
                      </a:endParaRPr>
                    </a:p>
                  </a:txBody>
                  <a:tcPr marL="91440" marR="91440"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en-US" altLang="ko-KR" sz="18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형식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string getSeat()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리턴값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string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설명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400" kern="120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선택한 화장실 자리 상세정보 출력</a:t>
                      </a:r>
                      <a:endParaRPr lang="ko-KR" altLang="en-US" sz="1400" kern="120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예시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getSeat(seat_UID)</a:t>
                      </a:r>
                      <a:endParaRPr lang="ko-KR" altLang="en-US" sz="1400" kern="120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385273" y="1529166"/>
            <a:ext cx="3792641" cy="297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latin typeface="+mj-ea"/>
                <a:ea typeface="+mj-ea"/>
              </a:rPr>
              <a:t>- </a:t>
            </a:r>
            <a:r>
              <a:rPr lang="ko-KR" altLang="en-US" sz="1400">
                <a:latin typeface="+mj-ea"/>
                <a:ea typeface="+mj-ea"/>
              </a:rPr>
              <a:t>화장실 찾기</a:t>
            </a:r>
            <a:endParaRPr lang="en-US" altLang="ko-KR" sz="1050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3549" y="4850365"/>
            <a:ext cx="444141" cy="3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  <a:endParaRPr lang="en-US" altLang="ko-KR" sz="1600">
              <a:solidFill>
                <a:srgbClr val="dee2e2"/>
              </a:solidFill>
              <a:latin typeface="+mj-ea"/>
              <a:ea typeface="+mj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44403" y="883569"/>
            <a:ext cx="2592000" cy="408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bg1"/>
                </a:solidFill>
                <a:latin typeface="+mj-ea"/>
              </a:rPr>
              <a:t>Database </a:t>
            </a:r>
            <a:r>
              <a:rPr lang="ko-KR" altLang="en-US">
                <a:solidFill>
                  <a:schemeClr val="bg1"/>
                </a:solidFill>
                <a:latin typeface="+mj-ea"/>
              </a:rPr>
              <a:t>연동</a:t>
            </a:r>
            <a:r>
              <a:rPr lang="en-US" altLang="ko-KR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+mj-ea"/>
              </a:rPr>
              <a:t>- (2/4)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5217519" cy="817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/>
              <a:t>시스템 모듈 상세 설계 </a:t>
            </a:r>
            <a:r>
              <a:rPr lang="en-US" altLang="ko-KR" sz="2400"/>
              <a:t>– Server (3/</a:t>
            </a:r>
            <a:r>
              <a:rPr lang="ko-KR" altLang="en-US" sz="2400"/>
              <a:t>8</a:t>
            </a:r>
            <a:r>
              <a:rPr lang="en-US" altLang="ko-KR" sz="2400"/>
              <a:t>)</a:t>
            </a:r>
            <a:endParaRPr lang="en-US" altLang="ko-KR" sz="2400"/>
          </a:p>
          <a:p>
            <a:pPr lvl="0">
              <a:defRPr lang="ko-KR" altLang="en-US"/>
            </a:pPr>
            <a:endParaRPr lang="ko-KR" altLang="en-US" sz="240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20">
              <a:latin typeface="a가시고기L"/>
              <a:ea typeface="a가시고기L"/>
            </a:endParaRPr>
          </a:p>
        </p:txBody>
      </p:sp>
      <p:sp>
        <p:nvSpPr>
          <p:cNvPr id="55" name="TextBox 54">
            <a:hlinkClick r:id="" action="ppaction://noaction"/>
          </p:cNvPr>
          <p:cNvSpPr txBox="1"/>
          <p:nvPr/>
        </p:nvSpPr>
        <p:spPr>
          <a:xfrm>
            <a:off x="8617462" y="336428"/>
            <a:ext cx="484628" cy="699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>
                <a:latin typeface="+mj-ea"/>
                <a:ea typeface="+mj-ea"/>
              </a:rPr>
              <a:t>32</a:t>
            </a:r>
            <a:endParaRPr lang="ko-KR" altLang="en-US" sz="200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411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47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45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4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4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45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412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  <a:endParaRPr lang="en-US" altLang="ko-KR" sz="1600">
              <a:solidFill>
                <a:srgbClr val="dee2e2"/>
              </a:solidFill>
              <a:latin typeface="+mj-ea"/>
              <a:ea typeface="+mj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393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45687" cy="338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2" name="순서도: 처리 71"/>
          <p:cNvSpPr/>
          <p:nvPr/>
        </p:nvSpPr>
        <p:spPr>
          <a:xfrm>
            <a:off x="1190282" y="1530921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chemeClr val="tx1"/>
                </a:solidFill>
                <a:latin typeface="+mj-ea"/>
                <a:ea typeface="+mj-ea"/>
              </a:rPr>
              <a:t>함 수</a:t>
            </a:r>
            <a:endParaRPr lang="ko-KR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97820" y="2128373"/>
          <a:ext cx="3796018" cy="1504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/>
                <a:gridCol w="3075981"/>
              </a:tblGrid>
              <a:tr h="277189">
                <a:tc gridSpan="2">
                  <a:txBody>
                    <a:bodyPr vert="horz" lIns="91440" tIns="45720" rIns="91440" bIns="45720" anchor="t" anchorCtr="0"/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kern="1200">
                          <a:solidFill>
                            <a:schemeClr val="bg1"/>
                          </a:solidFill>
                          <a:latin typeface="Consolas"/>
                          <a:ea typeface="+mj-ea"/>
                          <a:cs typeface="+mn-cs"/>
                        </a:rPr>
                        <a:t>CheckID()</a:t>
                      </a:r>
                      <a:endParaRPr lang="en-US" altLang="ko-KR" sz="1400" kern="1200">
                        <a:solidFill>
                          <a:schemeClr val="bg1"/>
                        </a:solidFill>
                        <a:latin typeface="Consolas"/>
                        <a:ea typeface="+mj-ea"/>
                        <a:cs typeface="+mn-cs"/>
                      </a:endParaRPr>
                    </a:p>
                  </a:txBody>
                  <a:tcPr marL="91440" marR="91440"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en-US" altLang="ko-KR" sz="18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형식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boolean CheckID()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리턴값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true / false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설명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회원가입 시 중복되는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id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확인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예시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If(CheckID()) { … }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940279" y="2129023"/>
          <a:ext cx="3796018" cy="1504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/>
                <a:gridCol w="3075981"/>
              </a:tblGrid>
              <a:tr h="277189">
                <a:tc gridSpan="2">
                  <a:txBody>
                    <a:bodyPr vert="horz" lIns="91440" tIns="45720" rIns="91440" bIns="45720" anchor="t" anchorCtr="0"/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kern="1200">
                          <a:solidFill>
                            <a:schemeClr val="bg1"/>
                          </a:solidFill>
                          <a:latin typeface="Consolas"/>
                          <a:ea typeface="+mj-ea"/>
                          <a:cs typeface="+mn-cs"/>
                        </a:rPr>
                        <a:t>CheckUser()</a:t>
                      </a:r>
                      <a:endParaRPr lang="en-US" altLang="ko-KR" sz="1400" kern="1200">
                        <a:solidFill>
                          <a:schemeClr val="bg1"/>
                        </a:solidFill>
                        <a:latin typeface="Consolas"/>
                        <a:ea typeface="+mj-ea"/>
                        <a:cs typeface="+mn-cs"/>
                      </a:endParaRPr>
                    </a:p>
                  </a:txBody>
                  <a:tcPr marL="91440" marR="91440"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en-US" altLang="ko-KR" sz="18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형식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boolean CheckUser()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리턴값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true / false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설명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로그인 시 사용자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id, pw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 확인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예시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If(CheckUser()) { … }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097819" y="4035927"/>
          <a:ext cx="7638478" cy="1504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8883"/>
                <a:gridCol w="6189595"/>
              </a:tblGrid>
              <a:tr h="277189">
                <a:tc gridSpan="2">
                  <a:txBody>
                    <a:bodyPr vert="horz" lIns="91440" tIns="45720" rIns="91440" bIns="45720" anchor="t" anchorCtr="0"/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kern="1200">
                          <a:solidFill>
                            <a:schemeClr val="bg1"/>
                          </a:solidFill>
                          <a:latin typeface="Consolas"/>
                          <a:ea typeface="+mj-ea"/>
                          <a:cs typeface="+mn-cs"/>
                        </a:rPr>
                        <a:t>addUser()</a:t>
                      </a:r>
                      <a:endParaRPr lang="en-US" altLang="ko-KR" sz="1400" kern="1200">
                        <a:solidFill>
                          <a:schemeClr val="bg1"/>
                        </a:solidFill>
                        <a:latin typeface="Consolas"/>
                        <a:ea typeface="+mj-ea"/>
                        <a:cs typeface="+mn-cs"/>
                      </a:endParaRPr>
                    </a:p>
                  </a:txBody>
                  <a:tcPr marL="91440" marR="91440"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en-US" altLang="ko-KR" sz="18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형식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void addUser(String user_id, String user_pw)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리턴값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X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설명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회원가입 신규 내용 추가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예시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addUser(user_id,user_pw)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385273" y="1529166"/>
            <a:ext cx="3792641" cy="297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latin typeface="+mj-ea"/>
                <a:ea typeface="+mj-ea"/>
              </a:rPr>
              <a:t>- </a:t>
            </a:r>
            <a:r>
              <a:rPr lang="ko-KR" altLang="en-US" sz="1400">
                <a:latin typeface="+mj-ea"/>
                <a:ea typeface="+mj-ea"/>
              </a:rPr>
              <a:t>회원가입</a:t>
            </a:r>
            <a:r>
              <a:rPr lang="en-US" altLang="ko-KR" sz="1400">
                <a:latin typeface="+mj-ea"/>
                <a:ea typeface="+mj-ea"/>
              </a:rPr>
              <a:t>, </a:t>
            </a:r>
            <a:r>
              <a:rPr lang="ko-KR" altLang="en-US" sz="1400">
                <a:latin typeface="+mj-ea"/>
                <a:ea typeface="+mj-ea"/>
              </a:rPr>
              <a:t>로그인</a:t>
            </a:r>
            <a:endParaRPr lang="en-US" altLang="ko-KR" sz="1050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3549" y="4850365"/>
            <a:ext cx="444141" cy="3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  <a:endParaRPr lang="en-US" altLang="ko-KR" sz="1600">
              <a:solidFill>
                <a:srgbClr val="dee2e2"/>
              </a:solidFill>
              <a:latin typeface="+mj-ea"/>
              <a:ea typeface="+mj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44403" y="883569"/>
            <a:ext cx="2592000" cy="408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bg1"/>
                </a:solidFill>
                <a:latin typeface="+mj-ea"/>
              </a:rPr>
              <a:t>Database </a:t>
            </a:r>
            <a:r>
              <a:rPr lang="ko-KR" altLang="en-US">
                <a:solidFill>
                  <a:schemeClr val="bg1"/>
                </a:solidFill>
                <a:latin typeface="+mj-ea"/>
              </a:rPr>
              <a:t>연동</a:t>
            </a:r>
            <a:r>
              <a:rPr lang="en-US" altLang="ko-KR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+mj-ea"/>
              </a:rPr>
              <a:t>- (3/4)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5131794" cy="817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/>
              <a:t>시스템 모듈 상세 설계 </a:t>
            </a:r>
            <a:r>
              <a:rPr lang="en-US" altLang="ko-KR" sz="2400"/>
              <a:t>– Server (4/</a:t>
            </a:r>
            <a:r>
              <a:rPr lang="ko-KR" altLang="en-US" sz="2400"/>
              <a:t>8</a:t>
            </a:r>
            <a:r>
              <a:rPr lang="en-US" altLang="ko-KR" sz="2400"/>
              <a:t>)</a:t>
            </a:r>
            <a:endParaRPr lang="en-US" altLang="ko-KR" sz="2400"/>
          </a:p>
          <a:p>
            <a:pPr lvl="0">
              <a:defRPr lang="ko-KR" altLang="en-US"/>
            </a:pPr>
            <a:endParaRPr lang="ko-KR" altLang="en-US" sz="240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20">
              <a:latin typeface="a가시고기L"/>
              <a:ea typeface="a가시고기L"/>
            </a:endParaRPr>
          </a:p>
        </p:txBody>
      </p:sp>
      <p:sp>
        <p:nvSpPr>
          <p:cNvPr id="55" name="TextBox 54">
            <a:hlinkClick r:id="" action="ppaction://noaction"/>
          </p:cNvPr>
          <p:cNvSpPr txBox="1"/>
          <p:nvPr/>
        </p:nvSpPr>
        <p:spPr>
          <a:xfrm>
            <a:off x="8617462" y="336428"/>
            <a:ext cx="484628" cy="699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>
                <a:latin typeface="+mj-ea"/>
                <a:ea typeface="+mj-ea"/>
              </a:rPr>
              <a:t>33</a:t>
            </a:r>
            <a:endParaRPr lang="ko-KR" altLang="en-US" sz="200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411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47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45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4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4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45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412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  <a:endParaRPr lang="en-US" altLang="ko-KR" sz="1600">
              <a:solidFill>
                <a:srgbClr val="dee2e2"/>
              </a:solidFill>
              <a:latin typeface="+mj-ea"/>
              <a:ea typeface="+mj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393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45687" cy="338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2" name="순서도: 처리 71"/>
          <p:cNvSpPr/>
          <p:nvPr/>
        </p:nvSpPr>
        <p:spPr>
          <a:xfrm>
            <a:off x="1190282" y="1530921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chemeClr val="tx1"/>
                </a:solidFill>
                <a:latin typeface="+mj-ea"/>
                <a:ea typeface="+mj-ea"/>
              </a:rPr>
              <a:t>함 수</a:t>
            </a:r>
            <a:endParaRPr lang="ko-KR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97820" y="2120282"/>
          <a:ext cx="3796018" cy="1466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/>
                <a:gridCol w="3075981"/>
              </a:tblGrid>
              <a:tr h="271635">
                <a:tc gridSpan="2">
                  <a:txBody>
                    <a:bodyPr vert="horz" lIns="91440" tIns="45720" rIns="91440" bIns="45720" anchor="t" anchorCtr="0"/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100" kern="1200">
                          <a:solidFill>
                            <a:schemeClr val="bg1"/>
                          </a:solidFill>
                          <a:latin typeface="Consolas"/>
                          <a:ea typeface="+mj-ea"/>
                          <a:cs typeface="+mn-cs"/>
                        </a:rPr>
                        <a:t>getReviewList(), getWrongList(), getQAList()</a:t>
                      </a:r>
                      <a:endParaRPr lang="en-US" altLang="ko-KR" sz="1100" kern="1200">
                        <a:solidFill>
                          <a:schemeClr val="bg1"/>
                        </a:solidFill>
                        <a:latin typeface="Consolas"/>
                        <a:ea typeface="+mj-ea"/>
                        <a:cs typeface="+mn-cs"/>
                      </a:endParaRPr>
                    </a:p>
                  </a:txBody>
                  <a:tcPr marL="91440" marR="91440"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en-US" altLang="ko-KR" sz="18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298692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형식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string get</a:t>
                      </a:r>
                      <a:r>
                        <a:rPr lang="en-US" altLang="ko-KR" sz="1400" b="0" i="0" u="none">
                          <a:solidFill>
                            <a:srgbClr val="bbbbbb"/>
                          </a:solidFill>
                          <a:latin typeface="Consolas"/>
                          <a:ea typeface="+mj-ea"/>
                        </a:rPr>
                        <a:t>Review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List()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692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리턴값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string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692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설명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모든 후기 목록 출력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692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예시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get</a:t>
                      </a:r>
                      <a:r>
                        <a:rPr lang="en-US" altLang="ko-KR" sz="140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Review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List(</a:t>
                      </a:r>
                      <a:r>
                        <a:rPr lang="en-US" altLang="ko-KR" sz="140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review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_title)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940279" y="2119498"/>
          <a:ext cx="3796018" cy="1504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/>
                <a:gridCol w="3075981"/>
              </a:tblGrid>
              <a:tr h="277189">
                <a:tc gridSpan="2">
                  <a:txBody>
                    <a:bodyPr vert="horz" lIns="91440" tIns="45720" rIns="91440" bIns="45720" anchor="t" anchorCtr="0"/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kern="1200">
                          <a:solidFill>
                            <a:schemeClr val="bg1"/>
                          </a:solidFill>
                          <a:latin typeface="Consolas"/>
                          <a:ea typeface="+mj-ea"/>
                          <a:cs typeface="+mn-cs"/>
                        </a:rPr>
                        <a:t>getReview(), getWrong(), getQA()</a:t>
                      </a:r>
                      <a:endParaRPr lang="en-US" altLang="ko-KR" sz="1400" kern="1200">
                        <a:solidFill>
                          <a:schemeClr val="bg1"/>
                        </a:solidFill>
                        <a:latin typeface="Consolas"/>
                        <a:ea typeface="+mj-ea"/>
                        <a:cs typeface="+mn-cs"/>
                      </a:endParaRPr>
                    </a:p>
                  </a:txBody>
                  <a:tcPr marL="91440" marR="91440"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en-US" altLang="ko-KR" sz="18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형식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string get</a:t>
                      </a:r>
                      <a:r>
                        <a:rPr lang="en-US" altLang="ko-KR" sz="140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Review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()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리턴값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String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설명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선택한 사용후기 내용출력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예시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get</a:t>
                      </a:r>
                      <a:r>
                        <a:rPr lang="en-US" altLang="ko-KR" sz="140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Review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(</a:t>
                      </a:r>
                      <a:r>
                        <a:rPr lang="en-US" altLang="ko-KR" sz="140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review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_UID)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1097820" y="4035927"/>
          <a:ext cx="3796018" cy="14811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/>
                <a:gridCol w="3075981"/>
              </a:tblGrid>
              <a:tr h="277189">
                <a:tc gridSpan="2">
                  <a:txBody>
                    <a:bodyPr vert="horz" lIns="91440" tIns="45720" rIns="91440" bIns="45720" anchor="t" anchorCtr="0"/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200" kern="1200">
                          <a:solidFill>
                            <a:schemeClr val="bg1"/>
                          </a:solidFill>
                          <a:latin typeface="Consolas"/>
                          <a:ea typeface="+mj-ea"/>
                          <a:cs typeface="+mn-cs"/>
                        </a:rPr>
                        <a:t>getMyReview(), getMyWrong(), getMyQA()</a:t>
                      </a:r>
                      <a:endParaRPr lang="en-US" altLang="ko-KR" sz="1200" kern="1200">
                        <a:solidFill>
                          <a:schemeClr val="bg1"/>
                        </a:solidFill>
                        <a:latin typeface="Consolas"/>
                        <a:ea typeface="+mj-ea"/>
                        <a:cs typeface="+mn-cs"/>
                      </a:endParaRPr>
                    </a:p>
                  </a:txBody>
                  <a:tcPr marL="91440" marR="91440"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en-US" altLang="ko-KR" sz="18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형식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string </a:t>
                      </a:r>
                      <a:r>
                        <a:rPr lang="en-US" altLang="ko-KR" sz="1400" u="none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getMy</a:t>
                      </a:r>
                      <a:r>
                        <a:rPr lang="en-US" altLang="ko-KR" sz="140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Review</a:t>
                      </a:r>
                      <a:r>
                        <a:rPr lang="en-US" altLang="ko-KR" sz="1400" u="none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()</a:t>
                      </a:r>
                      <a:endParaRPr lang="ko-KR" altLang="en-US" sz="1400" u="none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리턴값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string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설명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사용자가 작성한 후기 목록 출력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예시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getM</a:t>
                      </a:r>
                      <a:r>
                        <a:rPr lang="en-US" altLang="ko-KR" sz="1400" u="none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y</a:t>
                      </a:r>
                      <a:r>
                        <a:rPr lang="en-US" altLang="ko-KR" sz="140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Review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(user_UID)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4940279" y="4027052"/>
          <a:ext cx="3796018" cy="1504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/>
                <a:gridCol w="3075981"/>
              </a:tblGrid>
              <a:tr h="277189">
                <a:tc gridSpan="2">
                  <a:txBody>
                    <a:bodyPr vert="horz" lIns="91440" tIns="45720" rIns="91440" bIns="45720" anchor="t" anchorCtr="0"/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kern="1200">
                          <a:solidFill>
                            <a:schemeClr val="bg1"/>
                          </a:solidFill>
                          <a:latin typeface="Consolas"/>
                          <a:ea typeface="+mj-ea"/>
                          <a:cs typeface="+mn-cs"/>
                        </a:rPr>
                        <a:t>addReview(), addWrong(), addQA()</a:t>
                      </a:r>
                      <a:endParaRPr lang="en-US" altLang="ko-KR" sz="1400" kern="1200">
                        <a:solidFill>
                          <a:schemeClr val="bg1"/>
                        </a:solidFill>
                        <a:latin typeface="Consolas"/>
                        <a:ea typeface="+mj-ea"/>
                        <a:cs typeface="+mn-cs"/>
                      </a:endParaRPr>
                    </a:p>
                  </a:txBody>
                  <a:tcPr marL="91440" marR="91440"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en-US" altLang="ko-KR" sz="18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형식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void add</a:t>
                      </a:r>
                      <a:r>
                        <a:rPr lang="en-US" altLang="ko-KR" sz="140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Review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(String </a:t>
                      </a:r>
                      <a:r>
                        <a:rPr lang="en-US" altLang="ko-KR" sz="140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review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_)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리턴값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X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설명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사용자가 작성한 후기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DB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에 등록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예시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add</a:t>
                      </a:r>
                      <a:r>
                        <a:rPr lang="en-US" altLang="ko-KR" sz="140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Review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(</a:t>
                      </a:r>
                      <a:r>
                        <a:rPr lang="en-US" altLang="ko-KR" sz="140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r</a:t>
                      </a:r>
                      <a:r>
                        <a:rPr lang="en-US" altLang="ko-KR" sz="1400" i="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eview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_)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2385273" y="1529166"/>
            <a:ext cx="3792641" cy="297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latin typeface="+mj-ea"/>
                <a:ea typeface="+mj-ea"/>
              </a:rPr>
              <a:t>- </a:t>
            </a:r>
            <a:r>
              <a:rPr lang="ko-KR" altLang="en-US" sz="1400">
                <a:latin typeface="+mj-ea"/>
                <a:ea typeface="+mj-ea"/>
              </a:rPr>
              <a:t>사용후기</a:t>
            </a:r>
            <a:r>
              <a:rPr lang="en-US" altLang="ko-KR" sz="1400">
                <a:latin typeface="+mj-ea"/>
                <a:ea typeface="+mj-ea"/>
              </a:rPr>
              <a:t>, </a:t>
            </a:r>
            <a:r>
              <a:rPr lang="ko-KR" altLang="en-US" sz="1400">
                <a:latin typeface="+mj-ea"/>
                <a:ea typeface="+mj-ea"/>
              </a:rPr>
              <a:t>시설물 고장 신청</a:t>
            </a:r>
            <a:r>
              <a:rPr lang="en-US" altLang="ko-KR" sz="1400">
                <a:latin typeface="+mj-ea"/>
                <a:ea typeface="+mj-ea"/>
              </a:rPr>
              <a:t>, Q&amp;A</a:t>
            </a:r>
            <a:endParaRPr lang="en-US" altLang="ko-KR" sz="1050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3549" y="4850365"/>
            <a:ext cx="444141" cy="3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  <a:endParaRPr lang="en-US" altLang="ko-KR" sz="1600">
              <a:solidFill>
                <a:srgbClr val="dee2e2"/>
              </a:solidFill>
              <a:latin typeface="+mj-ea"/>
              <a:ea typeface="+mj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44403" y="883569"/>
            <a:ext cx="2592000" cy="408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bg1"/>
                </a:solidFill>
                <a:latin typeface="+mj-ea"/>
              </a:rPr>
              <a:t>Database </a:t>
            </a:r>
            <a:r>
              <a:rPr lang="ko-KR" altLang="en-US">
                <a:solidFill>
                  <a:schemeClr val="bg1"/>
                </a:solidFill>
                <a:latin typeface="+mj-ea"/>
              </a:rPr>
              <a:t>연동</a:t>
            </a:r>
            <a:r>
              <a:rPr lang="en-US" altLang="ko-KR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+mj-ea"/>
              </a:rPr>
              <a:t>- (4/4)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0819" cy="817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/>
              <a:t>시스템 모듈 상세 설계 </a:t>
            </a:r>
            <a:r>
              <a:rPr lang="en-US" altLang="ko-KR" sz="2400"/>
              <a:t>– App (1/14)</a:t>
            </a:r>
            <a:endParaRPr lang="en-US" altLang="ko-KR" sz="2400"/>
          </a:p>
          <a:p>
            <a:pPr lvl="0">
              <a:defRPr lang="ko-KR" altLang="en-US"/>
            </a:pPr>
            <a:endParaRPr lang="ko-KR" altLang="en-US" sz="240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20">
              <a:latin typeface="a가시고기L"/>
              <a:ea typeface="a가시고기L"/>
            </a:endParaRPr>
          </a:p>
        </p:txBody>
      </p:sp>
      <p:sp>
        <p:nvSpPr>
          <p:cNvPr id="55" name="TextBox 54">
            <a:hlinkClick r:id="" action="ppaction://noaction"/>
          </p:cNvPr>
          <p:cNvSpPr txBox="1"/>
          <p:nvPr/>
        </p:nvSpPr>
        <p:spPr>
          <a:xfrm>
            <a:off x="8617462" y="336428"/>
            <a:ext cx="484628" cy="699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>
                <a:latin typeface="+mj-ea"/>
                <a:ea typeface="+mj-ea"/>
              </a:rPr>
              <a:t>16</a:t>
            </a:r>
            <a:endParaRPr lang="ko-KR" altLang="en-US" sz="200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411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47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45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4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4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45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412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  <a:endParaRPr lang="en-US" altLang="ko-KR" sz="1600">
              <a:solidFill>
                <a:srgbClr val="dee2e2"/>
              </a:solidFill>
              <a:latin typeface="+mj-ea"/>
              <a:ea typeface="+mj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393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45687" cy="338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83687" y="1475812"/>
            <a:ext cx="7469166" cy="4704460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944404" y="895991"/>
            <a:ext cx="2412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latin typeface="+mj-ea"/>
                <a:ea typeface="+mj-ea"/>
              </a:rPr>
              <a:t>클래스 다이어그램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4850365"/>
            <a:ext cx="444141" cy="3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  <a:endParaRPr lang="en-US" altLang="ko-KR" sz="1600">
              <a:solidFill>
                <a:srgbClr val="dee2e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5169894" cy="817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/>
              <a:t>시스템 모듈 상세 설계 </a:t>
            </a:r>
            <a:r>
              <a:rPr lang="en-US" altLang="ko-KR" sz="2400"/>
              <a:t>– Server (</a:t>
            </a:r>
            <a:r>
              <a:rPr lang="ko-KR" altLang="en-US" sz="2400"/>
              <a:t>5</a:t>
            </a:r>
            <a:r>
              <a:rPr lang="en-US" altLang="ko-KR" sz="2400"/>
              <a:t>/</a:t>
            </a:r>
            <a:r>
              <a:rPr lang="ko-KR" altLang="en-US" sz="2400"/>
              <a:t>8</a:t>
            </a:r>
            <a:r>
              <a:rPr lang="en-US" altLang="ko-KR" sz="2400"/>
              <a:t>)</a:t>
            </a:r>
            <a:endParaRPr lang="en-US" altLang="ko-KR" sz="2400"/>
          </a:p>
          <a:p>
            <a:pPr lvl="0">
              <a:defRPr lang="ko-KR" altLang="en-US"/>
            </a:pPr>
            <a:endParaRPr lang="ko-KR" altLang="en-US" sz="240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20">
              <a:latin typeface="a가시고기L"/>
              <a:ea typeface="a가시고기L"/>
            </a:endParaRPr>
          </a:p>
        </p:txBody>
      </p:sp>
      <p:sp>
        <p:nvSpPr>
          <p:cNvPr id="55" name="TextBox 54">
            <a:hlinkClick r:id="" action="ppaction://noaction"/>
          </p:cNvPr>
          <p:cNvSpPr txBox="1"/>
          <p:nvPr/>
        </p:nvSpPr>
        <p:spPr>
          <a:xfrm>
            <a:off x="8617462" y="336428"/>
            <a:ext cx="484628" cy="699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>
                <a:latin typeface="+mj-ea"/>
                <a:ea typeface="+mj-ea"/>
              </a:rPr>
              <a:t>32</a:t>
            </a:r>
            <a:endParaRPr lang="ko-KR" altLang="en-US" sz="200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411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47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45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4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4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45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412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  <a:endParaRPr lang="en-US" altLang="ko-KR" sz="1600">
              <a:solidFill>
                <a:srgbClr val="dee2e2"/>
              </a:solidFill>
              <a:latin typeface="+mj-ea"/>
              <a:ea typeface="+mj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393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45687" cy="338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2" name="순서도: 처리 71"/>
          <p:cNvSpPr/>
          <p:nvPr/>
        </p:nvSpPr>
        <p:spPr>
          <a:xfrm>
            <a:off x="1190282" y="1530921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chemeClr val="tx1"/>
                </a:solidFill>
                <a:latin typeface="+mj-ea"/>
                <a:ea typeface="+mj-ea"/>
              </a:rPr>
              <a:t>함 수</a:t>
            </a:r>
            <a:endParaRPr lang="ko-KR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85273" y="1529166"/>
            <a:ext cx="3792641" cy="297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latin typeface="+mj-ea"/>
                <a:ea typeface="+mj-ea"/>
              </a:rPr>
              <a:t>- </a:t>
            </a:r>
            <a:r>
              <a:rPr lang="ko-KR" altLang="en-US" sz="1400">
                <a:latin typeface="+mj-ea"/>
                <a:ea typeface="+mj-ea"/>
              </a:rPr>
              <a:t>회원가입</a:t>
            </a:r>
            <a:r>
              <a:rPr lang="en-US" altLang="ko-KR" sz="1400">
                <a:latin typeface="+mj-ea"/>
                <a:ea typeface="+mj-ea"/>
              </a:rPr>
              <a:t>, </a:t>
            </a:r>
            <a:r>
              <a:rPr lang="ko-KR" altLang="en-US" sz="1400">
                <a:latin typeface="+mj-ea"/>
                <a:ea typeface="+mj-ea"/>
              </a:rPr>
              <a:t>로그인</a:t>
            </a:r>
            <a:endParaRPr lang="en-US" altLang="ko-KR" sz="1050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3549" y="4850365"/>
            <a:ext cx="444141" cy="3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  <a:endParaRPr lang="en-US" altLang="ko-KR" sz="1600">
              <a:solidFill>
                <a:srgbClr val="dee2e2"/>
              </a:solidFill>
              <a:latin typeface="+mj-ea"/>
              <a:ea typeface="+mj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44403" y="883569"/>
            <a:ext cx="3382141" cy="408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bg1"/>
                </a:solidFill>
                <a:latin typeface="+mj-ea"/>
              </a:rPr>
              <a:t>Database </a:t>
            </a:r>
            <a:r>
              <a:rPr lang="ko-KR" altLang="en-US">
                <a:solidFill>
                  <a:schemeClr val="bg1"/>
                </a:solidFill>
                <a:latin typeface="+mj-ea"/>
              </a:rPr>
              <a:t>연동 (관리자)</a:t>
            </a:r>
            <a:r>
              <a:rPr lang="en-US" altLang="ko-KR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+mj-ea"/>
              </a:rPr>
              <a:t>- (</a:t>
            </a:r>
            <a:r>
              <a:rPr lang="ko-KR" altLang="en-US" sz="1400">
                <a:solidFill>
                  <a:schemeClr val="bg1"/>
                </a:solidFill>
                <a:latin typeface="+mj-ea"/>
              </a:rPr>
              <a:t>1</a:t>
            </a:r>
            <a:r>
              <a:rPr lang="en-US" altLang="ko-KR" sz="1400">
                <a:solidFill>
                  <a:schemeClr val="bg1"/>
                </a:solidFill>
                <a:latin typeface="+mj-ea"/>
              </a:rPr>
              <a:t>/</a:t>
            </a:r>
            <a:r>
              <a:rPr lang="ko-KR" altLang="en-US" sz="1400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1400">
                <a:solidFill>
                  <a:schemeClr val="bg1"/>
                </a:solidFill>
                <a:latin typeface="+mj-ea"/>
              </a:rPr>
              <a:t>)</a:t>
            </a:r>
            <a:endParaRPr lang="en-US" altLang="ko-KR" sz="1400">
              <a:solidFill>
                <a:schemeClr val="bg1"/>
              </a:solidFill>
              <a:latin typeface="+mj-ea"/>
            </a:endParaRPr>
          </a:p>
        </p:txBody>
      </p:sp>
      <p:graphicFrame>
        <p:nvGraphicFramePr>
          <p:cNvPr id="73" name="표 32"/>
          <p:cNvGraphicFramePr>
            <a:graphicFrameLocks noGrp="1"/>
          </p:cNvGraphicFramePr>
          <p:nvPr/>
        </p:nvGraphicFramePr>
        <p:xfrm>
          <a:off x="4940279" y="2129023"/>
          <a:ext cx="3796018" cy="1724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/>
                <a:gridCol w="3075981"/>
              </a:tblGrid>
              <a:tr h="277189">
                <a:tc gridSpan="2">
                  <a:txBody>
                    <a:bodyPr vert="horz" lIns="91440" tIns="45720" rIns="91440" bIns="45720" anchor="t" anchorCtr="0"/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kern="1200">
                          <a:solidFill>
                            <a:schemeClr val="bg1"/>
                          </a:solidFill>
                          <a:latin typeface="Consolas"/>
                          <a:ea typeface="+mj-ea"/>
                          <a:cs typeface="+mn-cs"/>
                        </a:rPr>
                        <a:t>addUser()</a:t>
                      </a:r>
                      <a:endParaRPr lang="en-US" altLang="ko-KR" sz="1400" kern="1200">
                        <a:solidFill>
                          <a:schemeClr val="bg1"/>
                        </a:solidFill>
                        <a:latin typeface="Consolas"/>
                        <a:ea typeface="+mj-ea"/>
                        <a:cs typeface="+mn-cs"/>
                      </a:endParaRPr>
                    </a:p>
                  </a:txBody>
                  <a:tcPr marL="91440" marR="91440"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en-US" altLang="ko-KR" sz="18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형식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void addUser(String user_id, String user_pw)</a:t>
                      </a:r>
                      <a:endParaRPr lang="ko-KR" altLang="en-US" sz="1400" kern="120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리턴값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X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설명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회원가입 신규 내용 추가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예시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addUser(user_id,user_pw)</a:t>
                      </a:r>
                      <a:endParaRPr lang="ko-KR" altLang="en-US" sz="1400" kern="120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표 30"/>
          <p:cNvGraphicFramePr>
            <a:graphicFrameLocks noGrp="1"/>
          </p:cNvGraphicFramePr>
          <p:nvPr/>
        </p:nvGraphicFramePr>
        <p:xfrm>
          <a:off x="1097819" y="2121500"/>
          <a:ext cx="3796018" cy="173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/>
                <a:gridCol w="3075981"/>
              </a:tblGrid>
              <a:tr h="347072">
                <a:tc gridSpan="2">
                  <a:txBody>
                    <a:bodyPr vert="horz" lIns="91440" tIns="45720" rIns="91440" bIns="45720" anchor="t" anchorCtr="0"/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kern="1200">
                          <a:solidFill>
                            <a:schemeClr val="bg1"/>
                          </a:solidFill>
                          <a:latin typeface="Consolas"/>
                          <a:ea typeface="+mj-ea"/>
                          <a:cs typeface="+mn-cs"/>
                        </a:rPr>
                        <a:t>CheckUser()</a:t>
                      </a:r>
                      <a:endParaRPr lang="en-US" altLang="ko-KR" sz="1400" kern="1200">
                        <a:solidFill>
                          <a:schemeClr val="bg1"/>
                        </a:solidFill>
                        <a:latin typeface="Consolas"/>
                        <a:ea typeface="+mj-ea"/>
                        <a:cs typeface="+mn-cs"/>
                      </a:endParaRPr>
                    </a:p>
                  </a:txBody>
                  <a:tcPr marL="91440" marR="91440"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en-US" altLang="ko-KR" sz="18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347072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형식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boolean CheckUser()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7072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리턴값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true / false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7072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설명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로그인 시 사용자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id, pw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 확인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7072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예시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If(CheckUser()) { … }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98444" cy="817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/>
              <a:t>시스템 모듈 상세 설계 </a:t>
            </a:r>
            <a:r>
              <a:rPr lang="en-US" altLang="ko-KR" sz="2400"/>
              <a:t>– Server (</a:t>
            </a:r>
            <a:r>
              <a:rPr lang="ko-KR" altLang="en-US" sz="2400"/>
              <a:t>6</a:t>
            </a:r>
            <a:r>
              <a:rPr lang="en-US" altLang="ko-KR" sz="2400"/>
              <a:t>/</a:t>
            </a:r>
            <a:r>
              <a:rPr lang="ko-KR" altLang="en-US" sz="2400"/>
              <a:t>8</a:t>
            </a:r>
            <a:r>
              <a:rPr lang="en-US" altLang="ko-KR" sz="2400"/>
              <a:t>)</a:t>
            </a:r>
            <a:endParaRPr lang="en-US" altLang="ko-KR" sz="2400"/>
          </a:p>
          <a:p>
            <a:pPr lvl="0">
              <a:defRPr lang="ko-KR" altLang="en-US"/>
            </a:pPr>
            <a:endParaRPr lang="ko-KR" altLang="en-US" sz="240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20">
              <a:latin typeface="a가시고기L"/>
              <a:ea typeface="a가시고기L"/>
            </a:endParaRPr>
          </a:p>
        </p:txBody>
      </p:sp>
      <p:sp>
        <p:nvSpPr>
          <p:cNvPr id="55" name="TextBox 54">
            <a:hlinkClick r:id="" action="ppaction://noaction"/>
          </p:cNvPr>
          <p:cNvSpPr txBox="1"/>
          <p:nvPr/>
        </p:nvSpPr>
        <p:spPr>
          <a:xfrm>
            <a:off x="8617462" y="336428"/>
            <a:ext cx="484628" cy="699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>
                <a:latin typeface="+mj-ea"/>
                <a:ea typeface="+mj-ea"/>
              </a:rPr>
              <a:t>33</a:t>
            </a:r>
            <a:endParaRPr lang="ko-KR" altLang="en-US" sz="200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411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47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45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4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4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45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412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  <a:endParaRPr lang="en-US" altLang="ko-KR" sz="1600">
              <a:solidFill>
                <a:srgbClr val="dee2e2"/>
              </a:solidFill>
              <a:latin typeface="+mj-ea"/>
              <a:ea typeface="+mj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393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45687" cy="338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2" name="순서도: 처리 71"/>
          <p:cNvSpPr/>
          <p:nvPr/>
        </p:nvSpPr>
        <p:spPr>
          <a:xfrm>
            <a:off x="1190282" y="1530921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chemeClr val="tx1"/>
                </a:solidFill>
                <a:latin typeface="+mj-ea"/>
                <a:ea typeface="+mj-ea"/>
              </a:rPr>
              <a:t>함 수</a:t>
            </a:r>
            <a:endParaRPr lang="ko-KR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85273" y="1529166"/>
            <a:ext cx="3783117" cy="297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latin typeface="+mj-ea"/>
                <a:ea typeface="+mj-ea"/>
              </a:rPr>
              <a:t>- </a:t>
            </a:r>
            <a:r>
              <a:rPr lang="ko-KR" altLang="en-US" sz="1400">
                <a:latin typeface="+mj-ea"/>
                <a:ea typeface="+mj-ea"/>
              </a:rPr>
              <a:t>사용후기</a:t>
            </a:r>
            <a:r>
              <a:rPr lang="en-US" altLang="ko-KR" sz="1400">
                <a:latin typeface="+mj-ea"/>
                <a:ea typeface="+mj-ea"/>
              </a:rPr>
              <a:t>, </a:t>
            </a:r>
            <a:r>
              <a:rPr lang="ko-KR" altLang="en-US" sz="1400">
                <a:latin typeface="+mj-ea"/>
                <a:ea typeface="+mj-ea"/>
              </a:rPr>
              <a:t>시설물 고장 신청</a:t>
            </a:r>
            <a:r>
              <a:rPr lang="en-US" altLang="ko-KR" sz="1400">
                <a:latin typeface="+mj-ea"/>
                <a:ea typeface="+mj-ea"/>
              </a:rPr>
              <a:t>, Q&amp;A</a:t>
            </a:r>
            <a:endParaRPr lang="en-US" altLang="ko-KR" sz="1050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3549" y="4850365"/>
            <a:ext cx="444141" cy="3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  <a:endParaRPr lang="en-US" altLang="ko-KR" sz="1600">
              <a:solidFill>
                <a:srgbClr val="dee2e2"/>
              </a:solidFill>
              <a:latin typeface="+mj-ea"/>
              <a:ea typeface="+mj-ea"/>
            </a:endParaRPr>
          </a:p>
        </p:txBody>
      </p:sp>
      <p:sp>
        <p:nvSpPr>
          <p:cNvPr id="74" name="직사각형 35"/>
          <p:cNvSpPr/>
          <p:nvPr/>
        </p:nvSpPr>
        <p:spPr>
          <a:xfrm>
            <a:off x="944403" y="883569"/>
            <a:ext cx="3382141" cy="408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bg1"/>
                </a:solidFill>
                <a:latin typeface="+mj-ea"/>
              </a:rPr>
              <a:t>Database </a:t>
            </a:r>
            <a:r>
              <a:rPr lang="ko-KR" altLang="en-US">
                <a:solidFill>
                  <a:schemeClr val="bg1"/>
                </a:solidFill>
                <a:latin typeface="+mj-ea"/>
              </a:rPr>
              <a:t>연동 (관리자)</a:t>
            </a:r>
            <a:r>
              <a:rPr lang="en-US" altLang="ko-KR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+mj-ea"/>
              </a:rPr>
              <a:t>- (</a:t>
            </a:r>
            <a:r>
              <a:rPr lang="ko-KR" altLang="en-US" sz="1400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1400">
                <a:solidFill>
                  <a:schemeClr val="bg1"/>
                </a:solidFill>
                <a:latin typeface="+mj-ea"/>
              </a:rPr>
              <a:t>/</a:t>
            </a:r>
            <a:r>
              <a:rPr lang="ko-KR" altLang="en-US" sz="1400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1400">
                <a:solidFill>
                  <a:schemeClr val="bg1"/>
                </a:solidFill>
                <a:latin typeface="+mj-ea"/>
              </a:rPr>
              <a:t>)</a:t>
            </a:r>
            <a:endParaRPr lang="en-US" altLang="ko-KR" sz="1400">
              <a:solidFill>
                <a:schemeClr val="bg1"/>
              </a:solidFill>
              <a:latin typeface="+mj-ea"/>
            </a:endParaRPr>
          </a:p>
        </p:txBody>
      </p:sp>
      <p:graphicFrame>
        <p:nvGraphicFramePr>
          <p:cNvPr id="75" name="표 27"/>
          <p:cNvGraphicFramePr>
            <a:graphicFrameLocks noGrp="1"/>
          </p:cNvGraphicFramePr>
          <p:nvPr/>
        </p:nvGraphicFramePr>
        <p:xfrm>
          <a:off x="1097820" y="2120282"/>
          <a:ext cx="3796018" cy="1466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/>
                <a:gridCol w="3075981"/>
              </a:tblGrid>
              <a:tr h="271635">
                <a:tc gridSpan="2">
                  <a:txBody>
                    <a:bodyPr vert="horz" lIns="91440" tIns="45720" rIns="91440" bIns="45720" anchor="t" anchorCtr="0"/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100" kern="1200">
                          <a:solidFill>
                            <a:schemeClr val="bg1"/>
                          </a:solidFill>
                          <a:latin typeface="Consolas"/>
                          <a:ea typeface="+mj-ea"/>
                          <a:cs typeface="+mn-cs"/>
                        </a:rPr>
                        <a:t>getReviewList(), getWrongList(), getQAList()</a:t>
                      </a:r>
                      <a:endParaRPr lang="en-US" altLang="ko-KR" sz="1100" kern="1200">
                        <a:solidFill>
                          <a:schemeClr val="bg1"/>
                        </a:solidFill>
                        <a:latin typeface="Consolas"/>
                        <a:ea typeface="+mj-ea"/>
                        <a:cs typeface="+mn-cs"/>
                      </a:endParaRPr>
                    </a:p>
                  </a:txBody>
                  <a:tcPr marL="91440" marR="91440"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en-US" altLang="ko-KR" sz="18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298692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형식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string get</a:t>
                      </a:r>
                      <a:r>
                        <a:rPr lang="en-US" altLang="ko-KR" sz="1400" b="0" i="0" u="none">
                          <a:solidFill>
                            <a:srgbClr val="bbbbbb"/>
                          </a:solidFill>
                          <a:latin typeface="Consolas"/>
                          <a:ea typeface="+mj-ea"/>
                        </a:rPr>
                        <a:t>Review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List()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692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리턴값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string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692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설명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모든 후기 목록 출력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692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예시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get</a:t>
                      </a:r>
                      <a:r>
                        <a:rPr lang="en-US" altLang="ko-KR" sz="140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Review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List(</a:t>
                      </a:r>
                      <a:r>
                        <a:rPr lang="en-US" altLang="ko-KR" sz="140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review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_title)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표 32"/>
          <p:cNvGraphicFramePr>
            <a:graphicFrameLocks noGrp="1"/>
          </p:cNvGraphicFramePr>
          <p:nvPr/>
        </p:nvGraphicFramePr>
        <p:xfrm>
          <a:off x="4940279" y="2119498"/>
          <a:ext cx="3796018" cy="1504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/>
                <a:gridCol w="3075981"/>
              </a:tblGrid>
              <a:tr h="277189">
                <a:tc gridSpan="2">
                  <a:txBody>
                    <a:bodyPr vert="horz" lIns="91440" tIns="45720" rIns="91440" bIns="45720" anchor="t" anchorCtr="0"/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kern="1200">
                          <a:solidFill>
                            <a:schemeClr val="bg1"/>
                          </a:solidFill>
                          <a:latin typeface="Consolas"/>
                          <a:ea typeface="+mj-ea"/>
                          <a:cs typeface="+mn-cs"/>
                        </a:rPr>
                        <a:t>getReview(), getWrong(), getQA()</a:t>
                      </a:r>
                      <a:endParaRPr lang="en-US" altLang="ko-KR" sz="1400" kern="1200">
                        <a:solidFill>
                          <a:schemeClr val="bg1"/>
                        </a:solidFill>
                        <a:latin typeface="Consolas"/>
                        <a:ea typeface="+mj-ea"/>
                        <a:cs typeface="+mn-cs"/>
                      </a:endParaRPr>
                    </a:p>
                  </a:txBody>
                  <a:tcPr marL="91440" marR="91440"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en-US" altLang="ko-KR" sz="18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형식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string get</a:t>
                      </a:r>
                      <a:r>
                        <a:rPr lang="en-US" altLang="ko-KR" sz="140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Review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()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리턴값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String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설명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선택한 사용후기 내용출력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예시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get</a:t>
                      </a:r>
                      <a:r>
                        <a:rPr lang="en-US" altLang="ko-KR" sz="140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Review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(</a:t>
                      </a:r>
                      <a:r>
                        <a:rPr lang="en-US" altLang="ko-KR" sz="140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review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_UID)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표 33"/>
          <p:cNvGraphicFramePr>
            <a:graphicFrameLocks noGrp="1"/>
          </p:cNvGraphicFramePr>
          <p:nvPr/>
        </p:nvGraphicFramePr>
        <p:xfrm>
          <a:off x="1097820" y="4035927"/>
          <a:ext cx="3796018" cy="14811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/>
                <a:gridCol w="3075981"/>
              </a:tblGrid>
              <a:tr h="277189">
                <a:tc gridSpan="2">
                  <a:txBody>
                    <a:bodyPr vert="horz" lIns="91440" tIns="45720" rIns="91440" bIns="45720" anchor="t" anchorCtr="0"/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200" kern="1200">
                          <a:solidFill>
                            <a:schemeClr val="bg1"/>
                          </a:solidFill>
                          <a:latin typeface="Consolas"/>
                          <a:ea typeface="+mj-ea"/>
                          <a:cs typeface="+mn-cs"/>
                        </a:rPr>
                        <a:t>getMyReview(), getMyWrong(), getMyQA()</a:t>
                      </a:r>
                      <a:endParaRPr lang="en-US" altLang="ko-KR" sz="1200" kern="1200">
                        <a:solidFill>
                          <a:schemeClr val="bg1"/>
                        </a:solidFill>
                        <a:latin typeface="Consolas"/>
                        <a:ea typeface="+mj-ea"/>
                        <a:cs typeface="+mn-cs"/>
                      </a:endParaRPr>
                    </a:p>
                  </a:txBody>
                  <a:tcPr marL="91440" marR="91440"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en-US" altLang="ko-KR" sz="18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형식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string </a:t>
                      </a:r>
                      <a:r>
                        <a:rPr lang="en-US" altLang="ko-KR" sz="1400" u="none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getMy</a:t>
                      </a:r>
                      <a:r>
                        <a:rPr lang="en-US" altLang="ko-KR" sz="140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Review</a:t>
                      </a:r>
                      <a:r>
                        <a:rPr lang="en-US" altLang="ko-KR" sz="1400" u="none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()</a:t>
                      </a:r>
                      <a:endParaRPr lang="ko-KR" altLang="en-US" sz="1400" u="none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리턴값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string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설명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사용자가 작성한 후기 목록 출력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예시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getM</a:t>
                      </a:r>
                      <a:r>
                        <a:rPr lang="en-US" altLang="ko-KR" sz="1400" u="none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y</a:t>
                      </a:r>
                      <a:r>
                        <a:rPr lang="en-US" altLang="ko-KR" sz="140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Review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(user_UID)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표 35"/>
          <p:cNvGraphicFramePr>
            <a:graphicFrameLocks noGrp="1"/>
          </p:cNvGraphicFramePr>
          <p:nvPr/>
        </p:nvGraphicFramePr>
        <p:xfrm>
          <a:off x="4940279" y="4036577"/>
          <a:ext cx="3792855" cy="14811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874"/>
                <a:gridCol w="3075981"/>
              </a:tblGrid>
              <a:tr h="277189">
                <a:tc gridSpan="2">
                  <a:txBody>
                    <a:bodyPr vert="horz" lIns="91440" tIns="45720" rIns="91440" bIns="45720" anchor="t" anchorCtr="0"/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000" kern="1200">
                          <a:solidFill>
                            <a:schemeClr val="bg1"/>
                          </a:solidFill>
                          <a:latin typeface="Consolas"/>
                          <a:ea typeface="+mj-ea"/>
                          <a:cs typeface="+mn-cs"/>
                        </a:rPr>
                        <a:t>addReviewAnswer()</a:t>
                      </a:r>
                      <a:r>
                        <a:rPr lang="ko-KR" altLang="en-US" sz="1000" kern="1200">
                          <a:solidFill>
                            <a:schemeClr val="bg1"/>
                          </a:solidFill>
                          <a:latin typeface="Consolas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000" kern="1200">
                          <a:solidFill>
                            <a:schemeClr val="bg1"/>
                          </a:solidFill>
                          <a:latin typeface="Consolas"/>
                          <a:ea typeface="+mj-ea"/>
                          <a:cs typeface="+mn-cs"/>
                        </a:rPr>
                        <a:t>addWrongAnswer(),</a:t>
                      </a:r>
                      <a:r>
                        <a:rPr lang="ko-KR" altLang="en-US" sz="1000" kern="1200">
                          <a:solidFill>
                            <a:schemeClr val="bg1"/>
                          </a:solidFill>
                          <a:latin typeface="Consolas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bg1"/>
                          </a:solidFill>
                          <a:latin typeface="Consolas"/>
                          <a:ea typeface="+mj-ea"/>
                          <a:cs typeface="+mn-cs"/>
                        </a:rPr>
                        <a:t>addQAAnswer()</a:t>
                      </a:r>
                      <a:endParaRPr lang="en-US" altLang="ko-KR" sz="1000" kern="1200">
                        <a:solidFill>
                          <a:schemeClr val="bg1"/>
                        </a:solidFill>
                        <a:latin typeface="Consolas"/>
                        <a:ea typeface="+mj-ea"/>
                        <a:cs typeface="+mn-cs"/>
                      </a:endParaRPr>
                    </a:p>
                  </a:txBody>
                  <a:tcPr marL="91440" marR="91440"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en-US" altLang="ko-KR" sz="18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형식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void add</a:t>
                      </a:r>
                      <a:r>
                        <a:rPr lang="en-US" altLang="ko-KR" sz="140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Review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(String </a:t>
                      </a:r>
                      <a:r>
                        <a:rPr lang="en-US" altLang="ko-KR" sz="140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review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_)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리턴값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X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설명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관리자가 작성한 답변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DB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에 등록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718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예시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add</a:t>
                      </a:r>
                      <a:r>
                        <a:rPr lang="en-US" altLang="ko-KR" sz="140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Review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(</a:t>
                      </a:r>
                      <a:r>
                        <a:rPr lang="en-US" altLang="ko-KR" sz="140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r</a:t>
                      </a:r>
                      <a:r>
                        <a:rPr lang="en-US" altLang="ko-KR" sz="1400" i="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eview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_)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 marL="91440" marR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98444" cy="817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/>
              <a:t>시스템 모듈 상세 설계 </a:t>
            </a:r>
            <a:r>
              <a:rPr lang="en-US" altLang="ko-KR" sz="2400"/>
              <a:t>– Server (</a:t>
            </a:r>
            <a:r>
              <a:rPr lang="ko-KR" altLang="en-US" sz="2400"/>
              <a:t>7</a:t>
            </a:r>
            <a:r>
              <a:rPr lang="en-US" altLang="ko-KR" sz="2400"/>
              <a:t>/</a:t>
            </a:r>
            <a:r>
              <a:rPr lang="ko-KR" altLang="en-US" sz="2400"/>
              <a:t>8</a:t>
            </a:r>
            <a:r>
              <a:rPr lang="en-US" altLang="ko-KR" sz="2400"/>
              <a:t>)</a:t>
            </a:r>
            <a:endParaRPr lang="en-US" altLang="ko-KR" sz="2400"/>
          </a:p>
          <a:p>
            <a:pPr lvl="0">
              <a:defRPr lang="ko-KR" altLang="en-US"/>
            </a:pPr>
            <a:endParaRPr lang="ko-KR" altLang="en-US" sz="240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20">
              <a:latin typeface="a가시고기L"/>
              <a:ea typeface="a가시고기L"/>
            </a:endParaRPr>
          </a:p>
        </p:txBody>
      </p:sp>
      <p:sp>
        <p:nvSpPr>
          <p:cNvPr id="55" name="TextBox 54">
            <a:hlinkClick r:id="" action="ppaction://noaction"/>
          </p:cNvPr>
          <p:cNvSpPr txBox="1"/>
          <p:nvPr/>
        </p:nvSpPr>
        <p:spPr>
          <a:xfrm>
            <a:off x="8617462" y="336428"/>
            <a:ext cx="484628" cy="699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>
                <a:latin typeface="+mj-ea"/>
                <a:ea typeface="+mj-ea"/>
              </a:rPr>
              <a:t>33</a:t>
            </a:r>
            <a:endParaRPr lang="ko-KR" altLang="en-US" sz="200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41136" cy="5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0825" y="1782387"/>
            <a:ext cx="4473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45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4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4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45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41278" cy="569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  <a:endParaRPr lang="en-US" altLang="ko-KR" sz="1600">
              <a:solidFill>
                <a:srgbClr val="dee2e2"/>
              </a:solidFill>
              <a:latin typeface="+mj-ea"/>
              <a:ea typeface="+mj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393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45687" cy="338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2" name="순서도: 처리 71"/>
          <p:cNvSpPr/>
          <p:nvPr/>
        </p:nvSpPr>
        <p:spPr>
          <a:xfrm>
            <a:off x="1190282" y="1530921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  <a:latin typeface="+mj-ea"/>
                <a:ea typeface="+mj-ea"/>
              </a:rPr>
              <a:t>DB</a:t>
            </a:r>
            <a:r>
              <a:rPr lang="ko-KR" altLang="en-US" sz="1400">
                <a:solidFill>
                  <a:schemeClr val="tx1"/>
                </a:solidFill>
                <a:latin typeface="+mj-ea"/>
                <a:ea typeface="+mj-ea"/>
              </a:rPr>
              <a:t>설계</a:t>
            </a:r>
            <a:endParaRPr lang="ko-KR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3549" y="4850365"/>
            <a:ext cx="444141" cy="3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  <a:endParaRPr lang="en-US" altLang="ko-KR" sz="1600">
              <a:solidFill>
                <a:srgbClr val="dee2e2"/>
              </a:solidFill>
              <a:latin typeface="+mj-ea"/>
              <a:ea typeface="+mj-ea"/>
            </a:endParaRPr>
          </a:p>
        </p:txBody>
      </p:sp>
      <p:sp>
        <p:nvSpPr>
          <p:cNvPr id="74" name="직사각형 35"/>
          <p:cNvSpPr/>
          <p:nvPr/>
        </p:nvSpPr>
        <p:spPr>
          <a:xfrm>
            <a:off x="944403" y="883569"/>
            <a:ext cx="1897829" cy="408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bg1"/>
                </a:solidFill>
                <a:latin typeface="+mj-ea"/>
              </a:rPr>
              <a:t>DB</a:t>
            </a:r>
            <a:r>
              <a:rPr lang="ko-KR" altLang="en-US">
                <a:solidFill>
                  <a:schemeClr val="bg1"/>
                </a:solidFill>
                <a:latin typeface="+mj-ea"/>
              </a:rPr>
              <a:t>테이블</a:t>
            </a:r>
            <a:r>
              <a:rPr lang="en-US" altLang="ko-KR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+mj-ea"/>
              </a:rPr>
              <a:t>- (</a:t>
            </a:r>
            <a:r>
              <a:rPr lang="ko-KR" altLang="en-US" sz="1400">
                <a:solidFill>
                  <a:schemeClr val="bg1"/>
                </a:solidFill>
                <a:latin typeface="+mj-ea"/>
              </a:rPr>
              <a:t>1</a:t>
            </a:r>
            <a:r>
              <a:rPr lang="en-US" altLang="ko-KR" sz="1400">
                <a:solidFill>
                  <a:schemeClr val="bg1"/>
                </a:solidFill>
                <a:latin typeface="+mj-ea"/>
              </a:rPr>
              <a:t>/</a:t>
            </a:r>
            <a:r>
              <a:rPr lang="ko-KR" altLang="en-US" sz="1400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1400">
                <a:solidFill>
                  <a:schemeClr val="bg1"/>
                </a:solidFill>
                <a:latin typeface="+mj-ea"/>
              </a:rPr>
              <a:t>)</a:t>
            </a:r>
            <a:endParaRPr lang="en-US" altLang="ko-KR" sz="1400">
              <a:solidFill>
                <a:schemeClr val="bg1"/>
              </a:solidFill>
              <a:latin typeface="+mj-ea"/>
            </a:endParaRPr>
          </a:p>
        </p:txBody>
      </p:sp>
      <p:graphicFrame>
        <p:nvGraphicFramePr>
          <p:cNvPr id="79" name=""/>
          <p:cNvGraphicFramePr>
            <a:graphicFrameLocks noGrp="1"/>
          </p:cNvGraphicFramePr>
          <p:nvPr/>
        </p:nvGraphicFramePr>
        <p:xfrm>
          <a:off x="1370880" y="2230125"/>
          <a:ext cx="7090989" cy="3362664"/>
        </p:xfrm>
        <a:graphic>
          <a:graphicData uri="http://schemas.openxmlformats.org/drawingml/2006/table">
            <a:tbl>
              <a:tblPr firstRow="1" bandRow="1">
                <a:tableStyleId>{76450435-6131-4BA9-BD02-603D08AFE7CB}</a:tableStyleId>
              </a:tblPr>
              <a:tblGrid>
                <a:gridCol w="907354"/>
                <a:gridCol w="6183635"/>
              </a:tblGrid>
              <a:tr h="4737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개체 명</a:t>
                      </a:r>
                      <a:endParaRPr lang="ko-KR" altLang="en-US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속성</a:t>
                      </a:r>
                      <a:endParaRPr lang="ko-KR" altLang="en-US" sz="1400"/>
                    </a:p>
                  </a:txBody>
                  <a:tcPr marL="91440" marR="91440" anchor="ctr"/>
                </a:tc>
              </a:tr>
              <a:tr h="4737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회원</a:t>
                      </a:r>
                      <a:endParaRPr lang="ko-KR" altLang="en-US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#회원번호, 아이디, 비밀번호</a:t>
                      </a:r>
                      <a:r>
                        <a:rPr lang="en-US" altLang="ko-KR" sz="1400"/>
                        <a:t> </a:t>
                      </a:r>
                      <a:endParaRPr lang="en-US" altLang="ko-KR" sz="1400"/>
                    </a:p>
                  </a:txBody>
                  <a:tcPr marL="91440" marR="91440" anchor="ctr"/>
                </a:tc>
              </a:tr>
              <a:tr h="5200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화장실</a:t>
                      </a:r>
                      <a:endParaRPr lang="ko-KR" altLang="en-US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#화장실번호, 이름, 장소, 남녀공용 여부, 관리자, 전화번호, 개방시간, 총 칸 수, 사용 가능 칸 수, 위도, 경도</a:t>
                      </a:r>
                      <a:endParaRPr lang="ko-KR" altLang="en-US" sz="1400"/>
                    </a:p>
                  </a:txBody>
                  <a:tcPr marL="91440" marR="91440" anchor="ctr"/>
                </a:tc>
              </a:tr>
              <a:tr h="4737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칸</a:t>
                      </a:r>
                      <a:endParaRPr lang="ko-KR" altLang="en-US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#칸번호, 사용시간, 칸 사용 가능 여부, 칸 상태</a:t>
                      </a:r>
                      <a:endParaRPr lang="ko-KR" altLang="en-US" sz="1400"/>
                    </a:p>
                  </a:txBody>
                  <a:tcPr marL="91440" marR="91440" anchor="ctr"/>
                </a:tc>
              </a:tr>
              <a:tr h="4737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리뷰</a:t>
                      </a:r>
                      <a:endParaRPr lang="ko-KR" altLang="en-US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#리뷰번호, #회원번호, 리뷰제목, 리뷰내용, 리뷰일자, 평점점수, 화장실번호</a:t>
                      </a:r>
                      <a:endParaRPr lang="ko-KR" altLang="en-US" sz="1400"/>
                    </a:p>
                  </a:txBody>
                  <a:tcPr marL="91440" marR="91440" anchor="ctr"/>
                </a:tc>
              </a:tr>
              <a:tr h="4737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시설물</a:t>
                      </a:r>
                      <a:endParaRPr lang="ko-KR" altLang="en-US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#신청번호, #회원번호, 신청제목, 신청내용, 신청일자, 화장실번호</a:t>
                      </a:r>
                      <a:endParaRPr lang="ko-KR" altLang="en-US" sz="1400"/>
                    </a:p>
                  </a:txBody>
                  <a:tcPr marL="91440" marR="91440" anchor="ctr"/>
                </a:tc>
              </a:tr>
              <a:tr h="4737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400"/>
                        <a:t>Q&amp;A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400"/>
                        <a:t>#Q&amp;A</a:t>
                      </a:r>
                      <a:r>
                        <a:rPr lang="ko-KR" altLang="en-US" sz="1400"/>
                        <a:t>번호, #회원번호, </a:t>
                      </a:r>
                      <a:r>
                        <a:rPr lang="en-US" altLang="ko-KR" sz="1400"/>
                        <a:t>Q&amp;A</a:t>
                      </a:r>
                      <a:r>
                        <a:rPr lang="ko-KR" altLang="en-US" sz="1400"/>
                        <a:t>제목, </a:t>
                      </a:r>
                      <a:r>
                        <a:rPr lang="en-US" altLang="ko-KR" sz="1400"/>
                        <a:t>Q&amp;A</a:t>
                      </a:r>
                      <a:r>
                        <a:rPr lang="ko-KR" altLang="en-US" sz="1400"/>
                        <a:t>내용, </a:t>
                      </a:r>
                      <a:r>
                        <a:rPr lang="en-US" altLang="ko-KR" sz="1400"/>
                        <a:t>Q&amp;A</a:t>
                      </a:r>
                      <a:r>
                        <a:rPr lang="ko-KR" altLang="en-US" sz="1400"/>
                        <a:t>일자</a:t>
                      </a:r>
                      <a:endParaRPr lang="ko-KR" altLang="en-US" sz="1400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98444" cy="817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/>
              <a:t>시스템 모듈 상세 설계 </a:t>
            </a:r>
            <a:r>
              <a:rPr lang="en-US" altLang="ko-KR" sz="2400"/>
              <a:t>– Server (</a:t>
            </a:r>
            <a:r>
              <a:rPr lang="ko-KR" altLang="en-US" sz="2400"/>
              <a:t>8</a:t>
            </a:r>
            <a:r>
              <a:rPr lang="en-US" altLang="ko-KR" sz="2400"/>
              <a:t>/</a:t>
            </a:r>
            <a:r>
              <a:rPr lang="ko-KR" altLang="en-US" sz="2400"/>
              <a:t>8</a:t>
            </a:r>
            <a:r>
              <a:rPr lang="en-US" altLang="ko-KR" sz="2400"/>
              <a:t>)</a:t>
            </a:r>
            <a:endParaRPr lang="en-US" altLang="ko-KR" sz="2400"/>
          </a:p>
          <a:p>
            <a:pPr lvl="0">
              <a:defRPr lang="ko-KR" altLang="en-US"/>
            </a:pPr>
            <a:endParaRPr lang="ko-KR" altLang="en-US" sz="240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20">
              <a:latin typeface="a가시고기L"/>
              <a:ea typeface="a가시고기L"/>
            </a:endParaRPr>
          </a:p>
        </p:txBody>
      </p:sp>
      <p:sp>
        <p:nvSpPr>
          <p:cNvPr id="55" name="TextBox 54">
            <a:hlinkClick r:id="" action="ppaction://noaction"/>
          </p:cNvPr>
          <p:cNvSpPr txBox="1"/>
          <p:nvPr/>
        </p:nvSpPr>
        <p:spPr>
          <a:xfrm>
            <a:off x="8617462" y="336428"/>
            <a:ext cx="484628" cy="699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>
                <a:latin typeface="+mj-ea"/>
                <a:ea typeface="+mj-ea"/>
              </a:rPr>
              <a:t>33</a:t>
            </a:r>
            <a:endParaRPr lang="ko-KR" altLang="en-US" sz="200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41136" cy="5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0825" y="1782387"/>
            <a:ext cx="4473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45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4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4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45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6886" y="4466841"/>
            <a:ext cx="441279" cy="569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  <a:endParaRPr lang="en-US" altLang="ko-KR" sz="1600">
              <a:solidFill>
                <a:srgbClr val="dee2e2"/>
              </a:solidFill>
              <a:latin typeface="+mj-ea"/>
              <a:ea typeface="+mj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393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45687" cy="338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2" name="순서도: 처리 71"/>
          <p:cNvSpPr/>
          <p:nvPr/>
        </p:nvSpPr>
        <p:spPr>
          <a:xfrm>
            <a:off x="1190282" y="1530921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  <a:latin typeface="+mj-ea"/>
                <a:ea typeface="+mj-ea"/>
              </a:rPr>
              <a:t>DB</a:t>
            </a:r>
            <a:r>
              <a:rPr lang="ko-KR" altLang="en-US" sz="1400">
                <a:solidFill>
                  <a:schemeClr val="tx1"/>
                </a:solidFill>
                <a:latin typeface="+mj-ea"/>
                <a:ea typeface="+mj-ea"/>
              </a:rPr>
              <a:t>테이블</a:t>
            </a:r>
            <a:endParaRPr lang="ko-KR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85273" y="1529166"/>
            <a:ext cx="3783117" cy="297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latin typeface="+mj-ea"/>
                <a:ea typeface="+mj-ea"/>
              </a:rPr>
              <a:t>- </a:t>
            </a:r>
            <a:r>
              <a:rPr lang="ko-KR" altLang="en-US" sz="1400">
                <a:latin typeface="+mj-ea"/>
                <a:ea typeface="+mj-ea"/>
              </a:rPr>
              <a:t>사용후기</a:t>
            </a:r>
            <a:r>
              <a:rPr lang="en-US" altLang="ko-KR" sz="1400">
                <a:latin typeface="+mj-ea"/>
                <a:ea typeface="+mj-ea"/>
              </a:rPr>
              <a:t>, </a:t>
            </a:r>
            <a:r>
              <a:rPr lang="ko-KR" altLang="en-US" sz="1400">
                <a:latin typeface="+mj-ea"/>
                <a:ea typeface="+mj-ea"/>
              </a:rPr>
              <a:t>시설물 고장 신청</a:t>
            </a:r>
            <a:r>
              <a:rPr lang="en-US" altLang="ko-KR" sz="1400">
                <a:latin typeface="+mj-ea"/>
                <a:ea typeface="+mj-ea"/>
              </a:rPr>
              <a:t>, Q&amp;A</a:t>
            </a:r>
            <a:endParaRPr lang="en-US" altLang="ko-KR" sz="1050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3549" y="4850365"/>
            <a:ext cx="444141" cy="3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  <a:endParaRPr lang="en-US" altLang="ko-KR" sz="1600">
              <a:solidFill>
                <a:srgbClr val="dee2e2"/>
              </a:solidFill>
              <a:latin typeface="+mj-ea"/>
              <a:ea typeface="+mj-ea"/>
            </a:endParaRPr>
          </a:p>
        </p:txBody>
      </p:sp>
      <p:sp>
        <p:nvSpPr>
          <p:cNvPr id="74" name="직사각형 35"/>
          <p:cNvSpPr/>
          <p:nvPr/>
        </p:nvSpPr>
        <p:spPr>
          <a:xfrm>
            <a:off x="944403" y="883569"/>
            <a:ext cx="1897829" cy="408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bg1"/>
                </a:solidFill>
                <a:latin typeface="+mj-ea"/>
              </a:rPr>
              <a:t>DB</a:t>
            </a:r>
            <a:r>
              <a:rPr lang="ko-KR" altLang="en-US">
                <a:solidFill>
                  <a:schemeClr val="bg1"/>
                </a:solidFill>
                <a:latin typeface="+mj-ea"/>
              </a:rPr>
              <a:t>테이블</a:t>
            </a:r>
            <a:r>
              <a:rPr lang="en-US" altLang="ko-KR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+mj-ea"/>
              </a:rPr>
              <a:t>- (</a:t>
            </a:r>
            <a:r>
              <a:rPr lang="ko-KR" altLang="en-US" sz="1400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1400">
                <a:solidFill>
                  <a:schemeClr val="bg1"/>
                </a:solidFill>
                <a:latin typeface="+mj-ea"/>
              </a:rPr>
              <a:t>/</a:t>
            </a:r>
            <a:r>
              <a:rPr lang="ko-KR" altLang="en-US" sz="1400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1400">
                <a:solidFill>
                  <a:schemeClr val="bg1"/>
                </a:solidFill>
                <a:latin typeface="+mj-ea"/>
              </a:rPr>
              <a:t>)</a:t>
            </a:r>
            <a:endParaRPr lang="en-US" altLang="ko-KR" sz="1400">
              <a:solidFill>
                <a:schemeClr val="bg1"/>
              </a:solidFill>
              <a:latin typeface="+mj-ea"/>
            </a:endParaRPr>
          </a:p>
        </p:txBody>
      </p:sp>
      <p:graphicFrame>
        <p:nvGraphicFramePr>
          <p:cNvPr id="79" name=""/>
          <p:cNvGraphicFramePr>
            <a:graphicFrameLocks noGrp="1"/>
          </p:cNvGraphicFramePr>
          <p:nvPr/>
        </p:nvGraphicFramePr>
        <p:xfrm>
          <a:off x="3638549" y="5102025"/>
          <a:ext cx="1908000" cy="1260675"/>
        </p:xfrm>
        <a:graphic>
          <a:graphicData uri="http://schemas.openxmlformats.org/drawingml/2006/table">
            <a:tbl>
              <a:tblPr firstRow="1" bandRow="1"/>
              <a:tblGrid>
                <a:gridCol w="571592"/>
                <a:gridCol w="1336407"/>
              </a:tblGrid>
              <a:tr h="300603">
                <a:tc gridSpan="2">
                  <a:txBody>
                    <a:bodyPr vert="horz" wrap="square" lIns="108000" tIns="72000" rIns="108000" bIns="7200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회원</a:t>
                      </a:r>
                      <a:endParaRPr lang="ko-KR" altLang="en-US" sz="1350"/>
                    </a:p>
                  </a:txBody>
                  <a:tcPr marL="108000" marR="108000" marT="72000" marB="72000">
                    <a:solidFill>
                      <a:schemeClr val="bg1">
                        <a:lumMod val="90000"/>
                      </a:schemeClr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00603">
                <a:tc>
                  <a:txBody>
                    <a:bodyPr vert="horz" wrap="square" lIns="108000" tIns="72000" rIns="108000" bIns="7200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350"/>
                        <a:t>PK</a:t>
                      </a:r>
                      <a:endParaRPr lang="en-US" altLang="ko-KR" sz="1350"/>
                    </a:p>
                  </a:txBody>
                  <a:tcPr marL="108000" marR="108000" marT="72000" marB="72000"/>
                </a:tc>
                <a:tc>
                  <a:txBody>
                    <a:bodyPr vert="horz" wrap="square" lIns="108000" tIns="72000" rIns="108000" bIns="7200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회원번호</a:t>
                      </a:r>
                      <a:endParaRPr lang="ko-KR" altLang="en-US" sz="1350"/>
                    </a:p>
                  </a:txBody>
                  <a:tcPr marL="108000" marR="108000" marT="72000" marB="72000"/>
                </a:tc>
              </a:tr>
              <a:tr h="521992">
                <a:tc>
                  <a:txBody>
                    <a:bodyPr vert="horz" wrap="square" lIns="108000" tIns="72000" rIns="108000" bIns="7200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350"/>
                    </a:p>
                  </a:txBody>
                  <a:tcPr marL="108000" marR="108000" marT="72000" marB="72000"/>
                </a:tc>
                <a:tc>
                  <a:txBody>
                    <a:bodyPr vert="horz" wrap="square" lIns="108000" tIns="72000" rIns="108000" bIns="7200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아이디</a:t>
                      </a:r>
                      <a:endParaRPr lang="ko-KR" altLang="en-US" sz="1350"/>
                    </a:p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비밀번호</a:t>
                      </a:r>
                      <a:endParaRPr lang="ko-KR" altLang="en-US" sz="1350"/>
                    </a:p>
                  </a:txBody>
                  <a:tcPr marL="108000" marR="108000" marT="72000" marB="72000"/>
                </a:tc>
              </a:tr>
            </a:tbl>
          </a:graphicData>
        </a:graphic>
      </p:graphicFrame>
      <p:graphicFrame>
        <p:nvGraphicFramePr>
          <p:cNvPr id="80" name=""/>
          <p:cNvGraphicFramePr>
            <a:graphicFrameLocks noGrp="1"/>
          </p:cNvGraphicFramePr>
          <p:nvPr/>
        </p:nvGraphicFramePr>
        <p:xfrm>
          <a:off x="3636000" y="2046900"/>
          <a:ext cx="1908000" cy="2840400"/>
        </p:xfrm>
        <a:graphic>
          <a:graphicData uri="http://schemas.openxmlformats.org/drawingml/2006/table">
            <a:tbl>
              <a:tblPr firstRow="1" bandRow="1"/>
              <a:tblGrid>
                <a:gridCol w="498657"/>
                <a:gridCol w="1409342"/>
              </a:tblGrid>
              <a:tr h="301179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화장실</a:t>
                      </a:r>
                      <a:endParaRPr lang="ko-KR" altLang="en-US" sz="1350"/>
                    </a:p>
                  </a:txBody>
                  <a:tcPr marL="91440" marR="91440">
                    <a:solidFill>
                      <a:schemeClr val="bg1">
                        <a:lumMod val="90000"/>
                      </a:schemeClr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0117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350"/>
                        <a:t>PK</a:t>
                      </a:r>
                      <a:endParaRPr lang="en-US" altLang="ko-KR" sz="135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화장실번호</a:t>
                      </a:r>
                      <a:endParaRPr lang="ko-KR" altLang="en-US" sz="1350"/>
                    </a:p>
                  </a:txBody>
                  <a:tcPr marL="91440" marR="91440"/>
                </a:tc>
              </a:tr>
              <a:tr h="223804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35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이름 </a:t>
                      </a:r>
                      <a:endParaRPr lang="ko-KR" altLang="en-US" sz="1350"/>
                    </a:p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장소</a:t>
                      </a:r>
                      <a:endParaRPr lang="ko-KR" altLang="en-US" sz="1350"/>
                    </a:p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남녀공용여부 </a:t>
                      </a:r>
                      <a:endParaRPr lang="ko-KR" altLang="en-US" sz="1350"/>
                    </a:p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관리자</a:t>
                      </a:r>
                      <a:endParaRPr lang="ko-KR" altLang="en-US" sz="1350"/>
                    </a:p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전화번호</a:t>
                      </a:r>
                      <a:endParaRPr lang="ko-KR" altLang="en-US" sz="1350"/>
                    </a:p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개방시간</a:t>
                      </a:r>
                      <a:endParaRPr lang="ko-KR" altLang="en-US" sz="1350"/>
                    </a:p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총칸수 </a:t>
                      </a:r>
                      <a:endParaRPr lang="ko-KR" altLang="en-US" sz="1350"/>
                    </a:p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사용가능칸수</a:t>
                      </a:r>
                      <a:endParaRPr lang="ko-KR" altLang="en-US" sz="1350"/>
                    </a:p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위도</a:t>
                      </a:r>
                      <a:endParaRPr lang="ko-KR" altLang="en-US" sz="1350"/>
                    </a:p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경도</a:t>
                      </a:r>
                      <a:endParaRPr lang="ko-KR" altLang="en-US" sz="1350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81" name=""/>
          <p:cNvGraphicFramePr>
            <a:graphicFrameLocks noGrp="1"/>
          </p:cNvGraphicFramePr>
          <p:nvPr/>
        </p:nvGraphicFramePr>
        <p:xfrm>
          <a:off x="1266824" y="4286249"/>
          <a:ext cx="1908000" cy="1470225"/>
        </p:xfrm>
        <a:graphic>
          <a:graphicData uri="http://schemas.openxmlformats.org/drawingml/2006/table">
            <a:tbl>
              <a:tblPr firstRow="1" bandRow="1"/>
              <a:tblGrid>
                <a:gridCol w="458667"/>
                <a:gridCol w="1449332"/>
              </a:tblGrid>
              <a:tr h="288265">
                <a:tc gridSpan="2">
                  <a:txBody>
                    <a:bodyPr vert="horz" wrap="square" lIns="108000" tIns="72000" rIns="108000" bIns="7200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칸</a:t>
                      </a:r>
                      <a:endParaRPr lang="ko-KR" altLang="en-US" sz="1350"/>
                    </a:p>
                  </a:txBody>
                  <a:tcPr marL="108000" marR="108000" marT="72000" marB="72000">
                    <a:solidFill>
                      <a:schemeClr val="bg1">
                        <a:lumMod val="90000"/>
                      </a:schemeClr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88264">
                <a:tc>
                  <a:txBody>
                    <a:bodyPr vert="horz" wrap="square" lIns="108000" tIns="72000" rIns="108000" bIns="7200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350"/>
                        <a:t>PK</a:t>
                      </a:r>
                      <a:endParaRPr lang="en-US" altLang="ko-KR" sz="1350"/>
                    </a:p>
                  </a:txBody>
                  <a:tcPr marL="108000" marR="108000" marT="72000" marB="72000"/>
                </a:tc>
                <a:tc>
                  <a:txBody>
                    <a:bodyPr vert="horz" wrap="square" lIns="108000" tIns="72000" rIns="108000" bIns="7200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칸번호</a:t>
                      </a:r>
                      <a:endParaRPr lang="ko-KR" altLang="en-US" sz="1350"/>
                    </a:p>
                  </a:txBody>
                  <a:tcPr marL="108000" marR="108000" marT="72000" marB="72000"/>
                </a:tc>
              </a:tr>
              <a:tr h="718136">
                <a:tc>
                  <a:txBody>
                    <a:bodyPr vert="horz" wrap="square" lIns="108000" tIns="72000" rIns="108000" bIns="7200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350"/>
                    </a:p>
                  </a:txBody>
                  <a:tcPr marL="108000" marR="108000" marT="72000" marB="72000"/>
                </a:tc>
                <a:tc>
                  <a:txBody>
                    <a:bodyPr vert="horz" wrap="square" lIns="108000" tIns="72000" rIns="108000" bIns="7200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사용시간</a:t>
                      </a:r>
                      <a:endParaRPr lang="ko-KR" altLang="en-US" sz="1350"/>
                    </a:p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칸사용가능여부</a:t>
                      </a:r>
                      <a:endParaRPr lang="ko-KR" altLang="en-US" sz="1350"/>
                    </a:p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칸 상태</a:t>
                      </a:r>
                      <a:endParaRPr lang="ko-KR" altLang="en-US" sz="1350"/>
                    </a:p>
                  </a:txBody>
                  <a:tcPr marL="108000" marR="108000" marT="72000" marB="72000"/>
                </a:tc>
              </a:tr>
            </a:tbl>
          </a:graphicData>
        </a:graphic>
      </p:graphicFrame>
      <p:graphicFrame>
        <p:nvGraphicFramePr>
          <p:cNvPr id="82" name=""/>
          <p:cNvGraphicFramePr>
            <a:graphicFrameLocks noGrp="1"/>
          </p:cNvGraphicFramePr>
          <p:nvPr/>
        </p:nvGraphicFramePr>
        <p:xfrm>
          <a:off x="1285875" y="2047874"/>
          <a:ext cx="1908000" cy="1870275"/>
        </p:xfrm>
        <a:graphic>
          <a:graphicData uri="http://schemas.openxmlformats.org/drawingml/2006/table">
            <a:tbl>
              <a:tblPr firstRow="1" bandRow="1"/>
              <a:tblGrid>
                <a:gridCol w="808052"/>
                <a:gridCol w="1099947"/>
              </a:tblGrid>
              <a:tr h="301237">
                <a:tc gridSpan="2">
                  <a:txBody>
                    <a:bodyPr vert="horz" wrap="square" lIns="108000" tIns="72000" rIns="108000" bIns="7200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시설물</a:t>
                      </a:r>
                      <a:endParaRPr lang="ko-KR" altLang="en-US" sz="1350"/>
                    </a:p>
                  </a:txBody>
                  <a:tcPr marL="108000" marR="108000" marT="72000" marB="72000">
                    <a:solidFill>
                      <a:schemeClr val="bg1">
                        <a:lumMod val="90000"/>
                      </a:schemeClr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20492">
                <a:tc>
                  <a:txBody>
                    <a:bodyPr vert="horz" wrap="square" lIns="108000" tIns="72000" rIns="108000" bIns="7200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350"/>
                        <a:t>PK</a:t>
                      </a:r>
                      <a:endParaRPr lang="en-US" altLang="ko-KR" sz="1350"/>
                    </a:p>
                    <a:p>
                      <a:pPr>
                        <a:defRPr lang="ko-KR" altLang="en-US"/>
                      </a:pPr>
                      <a:r>
                        <a:rPr lang="en-US" altLang="ko-KR" sz="1350"/>
                        <a:t>PK,FK1</a:t>
                      </a:r>
                      <a:endParaRPr lang="en-US" altLang="ko-KR" sz="1350"/>
                    </a:p>
                  </a:txBody>
                  <a:tcPr marL="108000" marR="108000" marT="72000" marB="72000"/>
                </a:tc>
                <a:tc>
                  <a:txBody>
                    <a:bodyPr vert="horz" wrap="square" lIns="108000" tIns="72000" rIns="108000" bIns="7200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신청번호</a:t>
                      </a:r>
                      <a:endParaRPr lang="ko-KR" altLang="en-US" sz="1350"/>
                    </a:p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회원번호</a:t>
                      </a:r>
                      <a:endParaRPr lang="ko-KR" altLang="en-US" sz="1350"/>
                    </a:p>
                  </a:txBody>
                  <a:tcPr marL="108000" marR="108000" marT="72000" marB="72000"/>
                </a:tc>
              </a:tr>
              <a:tr h="949470">
                <a:tc>
                  <a:txBody>
                    <a:bodyPr vert="horz" wrap="square" lIns="108000" tIns="72000" rIns="108000" bIns="7200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350"/>
                    </a:p>
                    <a:p>
                      <a:pPr>
                        <a:defRPr lang="ko-KR" altLang="en-US"/>
                      </a:pPr>
                      <a:endParaRPr lang="ko-KR" altLang="en-US" sz="1350"/>
                    </a:p>
                    <a:p>
                      <a:pPr>
                        <a:defRPr lang="ko-KR" altLang="en-US"/>
                      </a:pPr>
                      <a:endParaRPr lang="en-US" altLang="ko-KR" sz="1350"/>
                    </a:p>
                    <a:p>
                      <a:pPr>
                        <a:defRPr lang="ko-KR" altLang="en-US"/>
                      </a:pPr>
                      <a:r>
                        <a:rPr lang="en-US" altLang="ko-KR" sz="1350"/>
                        <a:t>FK</a:t>
                      </a:r>
                      <a:r>
                        <a:rPr lang="ko-KR" altLang="en-US" sz="1350"/>
                        <a:t>2</a:t>
                      </a:r>
                      <a:endParaRPr lang="ko-KR" altLang="en-US" sz="1350"/>
                    </a:p>
                  </a:txBody>
                  <a:tcPr marL="108000" marR="108000" marT="72000" marB="72000"/>
                </a:tc>
                <a:tc>
                  <a:txBody>
                    <a:bodyPr vert="horz" wrap="square" lIns="108000" tIns="72000" rIns="108000" bIns="7200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신청제목 신청내용 신청일자 화장실번호</a:t>
                      </a:r>
                      <a:endParaRPr lang="ko-KR" altLang="en-US" sz="1350"/>
                    </a:p>
                  </a:txBody>
                  <a:tcPr marL="108000" marR="108000" marT="72000" marB="72000"/>
                </a:tc>
              </a:tr>
            </a:tbl>
          </a:graphicData>
        </a:graphic>
      </p:graphicFrame>
      <p:graphicFrame>
        <p:nvGraphicFramePr>
          <p:cNvPr id="83" name=""/>
          <p:cNvGraphicFramePr>
            <a:graphicFrameLocks noGrp="1"/>
          </p:cNvGraphicFramePr>
          <p:nvPr/>
        </p:nvGraphicFramePr>
        <p:xfrm>
          <a:off x="6019800" y="4282874"/>
          <a:ext cx="1908000" cy="2079825"/>
        </p:xfrm>
        <a:graphic>
          <a:graphicData uri="http://schemas.openxmlformats.org/drawingml/2006/table">
            <a:tbl>
              <a:tblPr firstRow="1" bandRow="1"/>
              <a:tblGrid>
                <a:gridCol w="808389"/>
                <a:gridCol w="1099610"/>
              </a:tblGrid>
              <a:tr h="301097">
                <a:tc gridSpan="2">
                  <a:txBody>
                    <a:bodyPr vert="horz" wrap="square" lIns="108000" tIns="72000" rIns="108000" bIns="7200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리뷰</a:t>
                      </a:r>
                      <a:endParaRPr lang="ko-KR" altLang="en-US" sz="1350"/>
                    </a:p>
                  </a:txBody>
                  <a:tcPr marL="108000" marR="108000" marT="72000" marB="72000">
                    <a:solidFill>
                      <a:schemeClr val="bg1">
                        <a:lumMod val="90000"/>
                      </a:schemeClr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20250">
                <a:tc>
                  <a:txBody>
                    <a:bodyPr vert="horz" wrap="square" lIns="108000" tIns="72000" rIns="108000" bIns="7200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350"/>
                        <a:t>PK</a:t>
                      </a:r>
                      <a:endParaRPr lang="en-US" altLang="ko-KR" sz="1350"/>
                    </a:p>
                    <a:p>
                      <a:pPr>
                        <a:defRPr lang="ko-KR" altLang="en-US"/>
                      </a:pPr>
                      <a:r>
                        <a:rPr lang="en-US" altLang="ko-KR" sz="1350"/>
                        <a:t>PK,FK1</a:t>
                      </a:r>
                      <a:endParaRPr lang="en-US" altLang="ko-KR" sz="1350"/>
                    </a:p>
                  </a:txBody>
                  <a:tcPr marL="108000" marR="108000" marT="72000" marB="72000"/>
                </a:tc>
                <a:tc>
                  <a:txBody>
                    <a:bodyPr vert="horz" wrap="square" lIns="108000" tIns="72000" rIns="108000" bIns="7200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리뷰번호</a:t>
                      </a:r>
                      <a:endParaRPr lang="ko-KR" altLang="en-US" sz="1350"/>
                    </a:p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회원번호</a:t>
                      </a:r>
                      <a:endParaRPr lang="ko-KR" altLang="en-US" sz="1350"/>
                    </a:p>
                  </a:txBody>
                  <a:tcPr marL="108000" marR="108000" marT="72000" marB="72000"/>
                </a:tc>
              </a:tr>
              <a:tr h="1158652">
                <a:tc>
                  <a:txBody>
                    <a:bodyPr vert="horz" wrap="square" lIns="108000" tIns="72000" rIns="108000" bIns="7200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350"/>
                    </a:p>
                    <a:p>
                      <a:pPr>
                        <a:defRPr lang="ko-KR" altLang="en-US"/>
                      </a:pPr>
                      <a:endParaRPr lang="ko-KR" altLang="en-US" sz="1350"/>
                    </a:p>
                    <a:p>
                      <a:pPr>
                        <a:defRPr lang="ko-KR" altLang="en-US"/>
                      </a:pPr>
                      <a:endParaRPr lang="en-US" altLang="ko-KR" sz="1350"/>
                    </a:p>
                    <a:p>
                      <a:pPr>
                        <a:defRPr lang="ko-KR" altLang="en-US"/>
                      </a:pPr>
                      <a:endParaRPr lang="en-US" altLang="ko-KR" sz="1350"/>
                    </a:p>
                    <a:p>
                      <a:pPr>
                        <a:defRPr lang="ko-KR" altLang="en-US"/>
                      </a:pPr>
                      <a:r>
                        <a:rPr lang="en-US" altLang="ko-KR" sz="1350"/>
                        <a:t>FK2</a:t>
                      </a:r>
                      <a:endParaRPr lang="en-US" altLang="ko-KR" sz="1350"/>
                    </a:p>
                  </a:txBody>
                  <a:tcPr marL="108000" marR="108000" marT="72000" marB="72000"/>
                </a:tc>
                <a:tc>
                  <a:txBody>
                    <a:bodyPr vert="horz" wrap="square" lIns="108000" tIns="72000" rIns="108000" bIns="7200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리뷰제목</a:t>
                      </a:r>
                      <a:endParaRPr lang="ko-KR" altLang="en-US" sz="1350"/>
                    </a:p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리뷰내용 리뷰일자 평점점수 화장실번호</a:t>
                      </a:r>
                      <a:endParaRPr lang="ko-KR" altLang="en-US" sz="1350"/>
                    </a:p>
                  </a:txBody>
                  <a:tcPr marL="108000" marR="108000" marT="72000" marB="72000" anchor="ctr"/>
                </a:tc>
              </a:tr>
            </a:tbl>
          </a:graphicData>
        </a:graphic>
      </p:graphicFrame>
      <p:graphicFrame>
        <p:nvGraphicFramePr>
          <p:cNvPr id="84" name=""/>
          <p:cNvGraphicFramePr>
            <a:graphicFrameLocks noGrp="1"/>
          </p:cNvGraphicFramePr>
          <p:nvPr/>
        </p:nvGraphicFramePr>
        <p:xfrm>
          <a:off x="6019800" y="2038349"/>
          <a:ext cx="1908000" cy="1670250"/>
        </p:xfrm>
        <a:graphic>
          <a:graphicData uri="http://schemas.openxmlformats.org/drawingml/2006/table">
            <a:tbl>
              <a:tblPr firstRow="1" bandRow="1"/>
              <a:tblGrid>
                <a:gridCol w="808276"/>
                <a:gridCol w="1099723"/>
              </a:tblGrid>
              <a:tr h="301170">
                <a:tc gridSpan="2">
                  <a:txBody>
                    <a:bodyPr vert="horz" wrap="square" lIns="108000" tIns="72000" rIns="108000" bIns="7200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350"/>
                        <a:t>Q&amp;A</a:t>
                      </a:r>
                      <a:endParaRPr lang="en-US" altLang="ko-KR" sz="1350"/>
                    </a:p>
                  </a:txBody>
                  <a:tcPr marL="108000" marR="108000" marT="72000" marB="72000">
                    <a:solidFill>
                      <a:schemeClr val="bg1">
                        <a:lumMod val="90000"/>
                      </a:schemeClr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20376">
                <a:tc>
                  <a:txBody>
                    <a:bodyPr vert="horz" wrap="square" lIns="108000" tIns="72000" rIns="108000" bIns="7200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350"/>
                        <a:t>PK</a:t>
                      </a:r>
                      <a:endParaRPr lang="en-US" altLang="ko-KR" sz="1350"/>
                    </a:p>
                    <a:p>
                      <a:pPr>
                        <a:defRPr lang="ko-KR" altLang="en-US"/>
                      </a:pPr>
                      <a:r>
                        <a:rPr lang="en-US" altLang="ko-KR" sz="1350"/>
                        <a:t>PK,FK1</a:t>
                      </a:r>
                      <a:endParaRPr lang="en-US" altLang="ko-KR" sz="1350"/>
                    </a:p>
                  </a:txBody>
                  <a:tcPr marL="108000" marR="108000" marT="72000" marB="72000"/>
                </a:tc>
                <a:tc>
                  <a:txBody>
                    <a:bodyPr vert="horz" wrap="square" lIns="108000" tIns="72000" rIns="108000" bIns="7200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350"/>
                        <a:t>Q&amp;A</a:t>
                      </a:r>
                      <a:r>
                        <a:rPr lang="ko-KR" altLang="en-US" sz="1350"/>
                        <a:t>번호</a:t>
                      </a:r>
                      <a:endParaRPr lang="ko-KR" altLang="en-US" sz="1350"/>
                    </a:p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회원번호</a:t>
                      </a:r>
                      <a:endParaRPr lang="ko-KR" altLang="en-US" sz="1350"/>
                    </a:p>
                  </a:txBody>
                  <a:tcPr marL="108000" marR="108000" marT="72000" marB="72000"/>
                </a:tc>
              </a:tr>
              <a:tr h="730052">
                <a:tc>
                  <a:txBody>
                    <a:bodyPr vert="horz" wrap="square" lIns="108000" tIns="72000" rIns="108000" bIns="7200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350"/>
                    </a:p>
                    <a:p>
                      <a:pPr>
                        <a:defRPr lang="ko-KR" altLang="en-US"/>
                      </a:pPr>
                      <a:endParaRPr lang="ko-KR" altLang="en-US" sz="1350"/>
                    </a:p>
                    <a:p>
                      <a:pPr>
                        <a:defRPr lang="ko-KR" altLang="en-US"/>
                      </a:pPr>
                      <a:endParaRPr lang="en-US" altLang="ko-KR" sz="1350"/>
                    </a:p>
                  </a:txBody>
                  <a:tcPr marL="108000" marR="108000" marT="72000" marB="72000"/>
                </a:tc>
                <a:tc>
                  <a:txBody>
                    <a:bodyPr vert="horz" wrap="square" lIns="108000" tIns="72000" rIns="108000" bIns="7200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350"/>
                        <a:t>Q&amp;A</a:t>
                      </a:r>
                      <a:r>
                        <a:rPr lang="ko-KR" altLang="en-US" sz="1350"/>
                        <a:t>제목 </a:t>
                      </a:r>
                      <a:r>
                        <a:rPr lang="en-US" altLang="ko-KR" sz="1350"/>
                        <a:t>Q&amp;A</a:t>
                      </a:r>
                      <a:r>
                        <a:rPr lang="ko-KR" altLang="en-US" sz="1350"/>
                        <a:t>내용 </a:t>
                      </a:r>
                      <a:r>
                        <a:rPr lang="en-US" altLang="ko-KR" sz="1350"/>
                        <a:t>Q&amp;A</a:t>
                      </a:r>
                      <a:r>
                        <a:rPr lang="ko-KR" altLang="en-US" sz="1350"/>
                        <a:t>일자 </a:t>
                      </a:r>
                      <a:endParaRPr lang="ko-KR" altLang="en-US" sz="1350"/>
                    </a:p>
                  </a:txBody>
                  <a:tcPr marL="108000" marR="108000" marT="72000" marB="7200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집\Desktop\새 폴더\설계제안서_누리_수정_수정_수정_수정 (2)\슬라이드13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7900" y="724448"/>
            <a:ext cx="8182340" cy="6136754"/>
          </a:xfrm>
          <a:prstGeom prst="rect">
            <a:avLst/>
          </a:prstGeom>
          <a:noFill/>
        </p:spPr>
      </p:pic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0819" cy="817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/>
              <a:t>시스템 모듈 상세 설계 </a:t>
            </a:r>
            <a:r>
              <a:rPr lang="en-US" altLang="ko-KR" sz="2400"/>
              <a:t>– App (2/14)</a:t>
            </a:r>
            <a:endParaRPr lang="en-US" altLang="ko-KR" sz="2400"/>
          </a:p>
          <a:p>
            <a:pPr lvl="0">
              <a:defRPr lang="ko-KR" altLang="en-US"/>
            </a:pPr>
            <a:endParaRPr lang="ko-KR" altLang="en-US" sz="240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20">
              <a:latin typeface="a가시고기L"/>
              <a:ea typeface="a가시고기L"/>
            </a:endParaRPr>
          </a:p>
        </p:txBody>
      </p:sp>
      <p:sp>
        <p:nvSpPr>
          <p:cNvPr id="55" name="TextBox 54">
            <a:hlinkClick r:id="" action="ppaction://noaction"/>
          </p:cNvPr>
          <p:cNvSpPr txBox="1"/>
          <p:nvPr/>
        </p:nvSpPr>
        <p:spPr>
          <a:xfrm>
            <a:off x="8617462" y="336428"/>
            <a:ext cx="484628" cy="699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>
                <a:latin typeface="+mj-ea"/>
                <a:ea typeface="+mj-ea"/>
              </a:rPr>
              <a:t>17</a:t>
            </a:r>
            <a:endParaRPr lang="ko-KR" altLang="en-US" sz="200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411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47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45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4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4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45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412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  <a:endParaRPr lang="en-US" altLang="ko-KR" sz="1600">
              <a:solidFill>
                <a:srgbClr val="dee2e2"/>
              </a:solidFill>
              <a:latin typeface="+mj-ea"/>
              <a:ea typeface="+mj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393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45687" cy="338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44404" y="895991"/>
            <a:ext cx="2088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latin typeface="+mj-ea"/>
                <a:ea typeface="+mj-ea"/>
              </a:rPr>
              <a:t>시스템 </a:t>
            </a:r>
            <a:r>
              <a:rPr lang="en-US" altLang="ko-KR">
                <a:latin typeface="+mj-ea"/>
                <a:ea typeface="+mj-ea"/>
              </a:rPr>
              <a:t>UI </a:t>
            </a:r>
            <a:r>
              <a:rPr lang="en-US" altLang="ko-KR" sz="1400">
                <a:latin typeface="+mj-ea"/>
              </a:rPr>
              <a:t>- (1/6)</a:t>
            </a:r>
            <a:endParaRPr lang="ko-KR" altLang="en-US" sz="1400">
              <a:latin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4850365"/>
            <a:ext cx="444141" cy="3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  <a:endParaRPr lang="en-US" altLang="ko-KR" sz="1600">
              <a:solidFill>
                <a:srgbClr val="dee2e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집\Desktop\새 폴더\설계제안서_누리_수정_수정_수정_수정 (2)\슬라이드14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7900" y="736538"/>
            <a:ext cx="8161740" cy="6121306"/>
          </a:xfrm>
          <a:prstGeom prst="rect">
            <a:avLst/>
          </a:prstGeom>
          <a:noFill/>
        </p:spPr>
      </p:pic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0819" cy="817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/>
              <a:t>시스템 모듈 상세 설계 </a:t>
            </a:r>
            <a:r>
              <a:rPr lang="en-US" altLang="ko-KR" sz="2400"/>
              <a:t>– App (3/14)</a:t>
            </a:r>
            <a:endParaRPr lang="en-US" altLang="ko-KR" sz="2400"/>
          </a:p>
          <a:p>
            <a:pPr lvl="0">
              <a:defRPr lang="ko-KR" altLang="en-US"/>
            </a:pPr>
            <a:endParaRPr lang="ko-KR" altLang="en-US" sz="240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20">
              <a:latin typeface="a가시고기L"/>
              <a:ea typeface="a가시고기L"/>
            </a:endParaRPr>
          </a:p>
        </p:txBody>
      </p:sp>
      <p:sp>
        <p:nvSpPr>
          <p:cNvPr id="55" name="TextBox 54">
            <a:hlinkClick r:id="" action="ppaction://noaction"/>
          </p:cNvPr>
          <p:cNvSpPr txBox="1"/>
          <p:nvPr/>
        </p:nvSpPr>
        <p:spPr>
          <a:xfrm>
            <a:off x="8617462" y="336428"/>
            <a:ext cx="484628" cy="699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>
                <a:latin typeface="+mj-ea"/>
                <a:ea typeface="+mj-ea"/>
              </a:rPr>
              <a:t>18</a:t>
            </a:r>
            <a:endParaRPr lang="ko-KR" altLang="en-US" sz="200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411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47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45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4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4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45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412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  <a:endParaRPr lang="en-US" altLang="ko-KR" sz="1600">
              <a:solidFill>
                <a:srgbClr val="dee2e2"/>
              </a:solidFill>
              <a:latin typeface="+mj-ea"/>
              <a:ea typeface="+mj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393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45687" cy="338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4850365"/>
            <a:ext cx="444141" cy="3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  <a:endParaRPr lang="en-US" altLang="ko-KR" sz="1600">
              <a:solidFill>
                <a:srgbClr val="dee2e2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44404" y="895991"/>
            <a:ext cx="2088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latin typeface="+mj-ea"/>
                <a:ea typeface="+mj-ea"/>
              </a:rPr>
              <a:t>시스템 </a:t>
            </a:r>
            <a:r>
              <a:rPr lang="en-US" altLang="ko-KR">
                <a:latin typeface="+mj-ea"/>
                <a:ea typeface="+mj-ea"/>
              </a:rPr>
              <a:t>UI </a:t>
            </a:r>
            <a:r>
              <a:rPr lang="en-US" altLang="ko-KR" sz="1400">
                <a:latin typeface="+mj-ea"/>
              </a:rPr>
              <a:t>- (2/6)</a:t>
            </a:r>
            <a:endParaRPr lang="ko-KR" altLang="en-US" sz="1400"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집\Desktop\새 폴더\설계제안서_누리_수정_수정_수정_수정 (2)\슬라이드15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7900" y="736537"/>
            <a:ext cx="8161740" cy="6121305"/>
          </a:xfrm>
          <a:prstGeom prst="rect">
            <a:avLst/>
          </a:prstGeom>
          <a:noFill/>
        </p:spPr>
      </p:pic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0819" cy="817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/>
              <a:t>시스템 모듈 상세 설계 </a:t>
            </a:r>
            <a:r>
              <a:rPr lang="en-US" altLang="ko-KR" sz="2400"/>
              <a:t>– App (4/14)</a:t>
            </a:r>
            <a:endParaRPr lang="en-US" altLang="ko-KR" sz="2400"/>
          </a:p>
          <a:p>
            <a:pPr lvl="0">
              <a:defRPr lang="ko-KR" altLang="en-US"/>
            </a:pPr>
            <a:endParaRPr lang="ko-KR" altLang="en-US" sz="240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20">
              <a:latin typeface="a가시고기L"/>
              <a:ea typeface="a가시고기L"/>
            </a:endParaRPr>
          </a:p>
        </p:txBody>
      </p:sp>
      <p:sp>
        <p:nvSpPr>
          <p:cNvPr id="55" name="TextBox 54">
            <a:hlinkClick r:id="" action="ppaction://noaction"/>
          </p:cNvPr>
          <p:cNvSpPr txBox="1"/>
          <p:nvPr/>
        </p:nvSpPr>
        <p:spPr>
          <a:xfrm>
            <a:off x="8617462" y="336428"/>
            <a:ext cx="484628" cy="699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>
                <a:latin typeface="+mj-ea"/>
                <a:ea typeface="+mj-ea"/>
              </a:rPr>
              <a:t>19</a:t>
            </a:r>
            <a:endParaRPr lang="ko-KR" altLang="en-US" sz="200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411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47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45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4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4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45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412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  <a:endParaRPr lang="en-US" altLang="ko-KR" sz="1600">
              <a:solidFill>
                <a:srgbClr val="dee2e2"/>
              </a:solidFill>
              <a:latin typeface="+mj-ea"/>
              <a:ea typeface="+mj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393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45687" cy="338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4850365"/>
            <a:ext cx="444141" cy="3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  <a:endParaRPr lang="en-US" altLang="ko-KR" sz="1600">
              <a:solidFill>
                <a:srgbClr val="dee2e2"/>
              </a:solidFill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44404" y="895991"/>
            <a:ext cx="2088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latin typeface="+mj-ea"/>
                <a:ea typeface="+mj-ea"/>
              </a:rPr>
              <a:t>시스템 </a:t>
            </a:r>
            <a:r>
              <a:rPr lang="en-US" altLang="ko-KR">
                <a:latin typeface="+mj-ea"/>
                <a:ea typeface="+mj-ea"/>
              </a:rPr>
              <a:t>UI </a:t>
            </a:r>
            <a:r>
              <a:rPr lang="en-US" altLang="ko-KR" sz="1400">
                <a:latin typeface="+mj-ea"/>
              </a:rPr>
              <a:t>- (3/6)</a:t>
            </a:r>
            <a:endParaRPr lang="ko-KR" altLang="en-US" sz="1400"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집\Desktop\새 폴더\설계제안서_누리_수정_수정_수정_수정 (2)\슬라이드16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1783" y="736538"/>
            <a:ext cx="8166219" cy="6124664"/>
          </a:xfrm>
          <a:prstGeom prst="rect">
            <a:avLst/>
          </a:prstGeom>
          <a:noFill/>
        </p:spPr>
      </p:pic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0819" cy="817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/>
              <a:t>시스템 모듈 상세 설계 </a:t>
            </a:r>
            <a:r>
              <a:rPr lang="en-US" altLang="ko-KR" sz="2400"/>
              <a:t>– App (5/14)</a:t>
            </a:r>
            <a:endParaRPr lang="en-US" altLang="ko-KR" sz="2400"/>
          </a:p>
          <a:p>
            <a:pPr lvl="0">
              <a:defRPr lang="ko-KR" altLang="en-US"/>
            </a:pPr>
            <a:endParaRPr lang="ko-KR" altLang="en-US" sz="240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20">
              <a:latin typeface="a가시고기L"/>
              <a:ea typeface="a가시고기L"/>
            </a:endParaRPr>
          </a:p>
        </p:txBody>
      </p:sp>
      <p:sp>
        <p:nvSpPr>
          <p:cNvPr id="55" name="TextBox 54">
            <a:hlinkClick r:id="" action="ppaction://noaction"/>
          </p:cNvPr>
          <p:cNvSpPr txBox="1"/>
          <p:nvPr/>
        </p:nvSpPr>
        <p:spPr>
          <a:xfrm>
            <a:off x="8617462" y="336428"/>
            <a:ext cx="484628" cy="699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>
                <a:latin typeface="+mj-ea"/>
                <a:ea typeface="+mj-ea"/>
              </a:rPr>
              <a:t>20</a:t>
            </a:r>
            <a:endParaRPr lang="ko-KR" altLang="en-US" sz="200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411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47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45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4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4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45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412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  <a:endParaRPr lang="en-US" altLang="ko-KR" sz="1600">
              <a:solidFill>
                <a:srgbClr val="dee2e2"/>
              </a:solidFill>
              <a:latin typeface="+mj-ea"/>
              <a:ea typeface="+mj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393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45687" cy="338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4850365"/>
            <a:ext cx="444141" cy="3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  <a:endParaRPr lang="en-US" altLang="ko-KR" sz="1600">
              <a:solidFill>
                <a:srgbClr val="dee2e2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44404" y="895991"/>
            <a:ext cx="2088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latin typeface="+mj-ea"/>
                <a:ea typeface="+mj-ea"/>
              </a:rPr>
              <a:t>시스템 </a:t>
            </a:r>
            <a:r>
              <a:rPr lang="en-US" altLang="ko-KR">
                <a:latin typeface="+mj-ea"/>
                <a:ea typeface="+mj-ea"/>
              </a:rPr>
              <a:t>UI </a:t>
            </a:r>
            <a:r>
              <a:rPr lang="en-US" altLang="ko-KR" sz="1400">
                <a:latin typeface="+mj-ea"/>
              </a:rPr>
              <a:t>- (4/6)</a:t>
            </a:r>
            <a:endParaRPr lang="ko-KR" altLang="en-US" sz="1400"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집\Desktop\새 폴더\설계제안서_누리_수정_수정_수정_수정 (2)\슬라이드17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0480" y="726382"/>
            <a:ext cx="8179759" cy="6134819"/>
          </a:xfrm>
          <a:prstGeom prst="rect">
            <a:avLst/>
          </a:prstGeom>
          <a:noFill/>
        </p:spPr>
      </p:pic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0819" cy="817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/>
              <a:t>시스템 모듈 상세 설계 </a:t>
            </a:r>
            <a:r>
              <a:rPr lang="en-US" altLang="ko-KR" sz="2400"/>
              <a:t>– App (6/14)</a:t>
            </a:r>
            <a:endParaRPr lang="en-US" altLang="ko-KR" sz="2400"/>
          </a:p>
          <a:p>
            <a:pPr lvl="0">
              <a:defRPr lang="ko-KR" altLang="en-US"/>
            </a:pPr>
            <a:endParaRPr lang="ko-KR" altLang="en-US" sz="240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20">
              <a:latin typeface="a가시고기L"/>
              <a:ea typeface="a가시고기L"/>
            </a:endParaRPr>
          </a:p>
        </p:txBody>
      </p:sp>
      <p:sp>
        <p:nvSpPr>
          <p:cNvPr id="55" name="TextBox 54">
            <a:hlinkClick r:id="" action="ppaction://noaction"/>
          </p:cNvPr>
          <p:cNvSpPr txBox="1"/>
          <p:nvPr/>
        </p:nvSpPr>
        <p:spPr>
          <a:xfrm>
            <a:off x="8617462" y="336428"/>
            <a:ext cx="484628" cy="699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>
                <a:latin typeface="+mj-ea"/>
                <a:ea typeface="+mj-ea"/>
              </a:rPr>
              <a:t>21</a:t>
            </a:r>
            <a:endParaRPr lang="ko-KR" altLang="en-US" sz="200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41136" cy="5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0825" y="1782387"/>
            <a:ext cx="4473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45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4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4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45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41278" cy="569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  <a:endParaRPr lang="en-US" altLang="ko-KR" sz="1600">
              <a:solidFill>
                <a:srgbClr val="dee2e2"/>
              </a:solidFill>
              <a:latin typeface="+mj-ea"/>
              <a:ea typeface="+mj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393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45687" cy="338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4850365"/>
            <a:ext cx="444141" cy="3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  <a:endParaRPr lang="en-US" altLang="ko-KR" sz="1600">
              <a:solidFill>
                <a:srgbClr val="dee2e2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44404" y="895991"/>
            <a:ext cx="2088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latin typeface="+mj-ea"/>
                <a:ea typeface="+mj-ea"/>
              </a:rPr>
              <a:t>시스템 </a:t>
            </a:r>
            <a:r>
              <a:rPr lang="en-US" altLang="ko-KR">
                <a:latin typeface="+mj-ea"/>
                <a:ea typeface="+mj-ea"/>
              </a:rPr>
              <a:t>UI </a:t>
            </a:r>
            <a:r>
              <a:rPr lang="en-US" altLang="ko-KR" sz="1400">
                <a:latin typeface="+mj-ea"/>
              </a:rPr>
              <a:t>- (5/6)</a:t>
            </a:r>
            <a:endParaRPr lang="ko-KR" altLang="en-US" sz="1400"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집\Desktop\새 폴더\설계제안서_누리_수정_수정_수정_수정 (2)\슬라이드18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7899" y="724446"/>
            <a:ext cx="8182340" cy="6136755"/>
          </a:xfrm>
          <a:prstGeom prst="rect">
            <a:avLst/>
          </a:prstGeom>
          <a:noFill/>
        </p:spPr>
      </p:pic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0819" cy="817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/>
              <a:t>시스템 모듈 상세 설계 </a:t>
            </a:r>
            <a:r>
              <a:rPr lang="en-US" altLang="ko-KR" sz="2400"/>
              <a:t>– App (7/14)</a:t>
            </a:r>
            <a:endParaRPr lang="en-US" altLang="ko-KR" sz="2400"/>
          </a:p>
          <a:p>
            <a:pPr lvl="0">
              <a:defRPr lang="ko-KR" altLang="en-US"/>
            </a:pPr>
            <a:endParaRPr lang="ko-KR" altLang="en-US" sz="240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20">
              <a:latin typeface="a가시고기L"/>
              <a:ea typeface="a가시고기L"/>
            </a:endParaRPr>
          </a:p>
        </p:txBody>
      </p:sp>
      <p:sp>
        <p:nvSpPr>
          <p:cNvPr id="55" name="TextBox 54">
            <a:hlinkClick r:id="" action="ppaction://noaction"/>
          </p:cNvPr>
          <p:cNvSpPr txBox="1"/>
          <p:nvPr/>
        </p:nvSpPr>
        <p:spPr>
          <a:xfrm>
            <a:off x="8617462" y="336428"/>
            <a:ext cx="484628" cy="699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>
                <a:latin typeface="+mj-ea"/>
                <a:ea typeface="+mj-ea"/>
              </a:rPr>
              <a:t>22</a:t>
            </a:r>
            <a:endParaRPr lang="ko-KR" altLang="en-US" sz="200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411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47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45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4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4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45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412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  <a:endParaRPr lang="en-US" altLang="ko-KR" sz="1600">
              <a:solidFill>
                <a:srgbClr val="dee2e2"/>
              </a:solidFill>
              <a:latin typeface="+mj-ea"/>
              <a:ea typeface="+mj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393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45687" cy="338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4850365"/>
            <a:ext cx="444141" cy="3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  <a:endParaRPr lang="en-US" altLang="ko-KR" sz="1600">
              <a:solidFill>
                <a:srgbClr val="dee2e2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44404" y="895991"/>
            <a:ext cx="2088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latin typeface="+mj-ea"/>
                <a:ea typeface="+mj-ea"/>
              </a:rPr>
              <a:t>시스템 </a:t>
            </a:r>
            <a:r>
              <a:rPr lang="en-US" altLang="ko-KR">
                <a:latin typeface="+mj-ea"/>
                <a:ea typeface="+mj-ea"/>
              </a:rPr>
              <a:t>UI </a:t>
            </a:r>
            <a:r>
              <a:rPr lang="en-US" altLang="ko-KR" sz="1400">
                <a:latin typeface="+mj-ea"/>
              </a:rPr>
              <a:t>- (6/6)</a:t>
            </a:r>
            <a:endParaRPr lang="ko-KR" altLang="en-US" sz="1400"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0819" cy="817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/>
              <a:t>시스템 모듈 상세 설계 </a:t>
            </a:r>
            <a:r>
              <a:rPr lang="en-US" altLang="ko-KR" sz="2400"/>
              <a:t>– App (7/14)</a:t>
            </a:r>
            <a:endParaRPr lang="en-US" altLang="ko-KR" sz="2400"/>
          </a:p>
          <a:p>
            <a:pPr lvl="0">
              <a:defRPr lang="ko-KR" altLang="en-US"/>
            </a:pPr>
            <a:endParaRPr lang="ko-KR" altLang="en-US" sz="240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20">
              <a:latin typeface="a가시고기L"/>
              <a:ea typeface="a가시고기L"/>
            </a:endParaRPr>
          </a:p>
        </p:txBody>
      </p:sp>
      <p:sp>
        <p:nvSpPr>
          <p:cNvPr id="55" name="TextBox 54">
            <a:hlinkClick r:id="" action="ppaction://noaction"/>
          </p:cNvPr>
          <p:cNvSpPr txBox="1"/>
          <p:nvPr/>
        </p:nvSpPr>
        <p:spPr>
          <a:xfrm>
            <a:off x="8617462" y="336428"/>
            <a:ext cx="484628" cy="699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>
                <a:latin typeface="+mj-ea"/>
                <a:ea typeface="+mj-ea"/>
              </a:rPr>
              <a:t>22</a:t>
            </a:r>
            <a:endParaRPr lang="ko-KR" altLang="en-US" sz="200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41136" cy="5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378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45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4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4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45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41278" cy="569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  <a:endParaRPr lang="en-US" altLang="ko-KR" sz="1600">
              <a:solidFill>
                <a:srgbClr val="dee2e2"/>
              </a:solidFill>
              <a:latin typeface="+mj-ea"/>
              <a:ea typeface="+mj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393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45687" cy="338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4850365"/>
            <a:ext cx="444141" cy="3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  <a:endParaRPr lang="en-US" altLang="ko-KR" sz="1600">
              <a:solidFill>
                <a:srgbClr val="dee2e2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43199" y="896400"/>
            <a:ext cx="3039783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latin typeface="+mj-ea"/>
                <a:ea typeface="+mj-ea"/>
              </a:rPr>
              <a:t>시스템 </a:t>
            </a:r>
            <a:r>
              <a:rPr lang="en-US" altLang="ko-KR">
                <a:latin typeface="+mj-ea"/>
                <a:ea typeface="+mj-ea"/>
              </a:rPr>
              <a:t>UI </a:t>
            </a:r>
            <a:r>
              <a:rPr lang="ko-KR" altLang="en-US">
                <a:latin typeface="+mj-ea"/>
                <a:ea typeface="+mj-ea"/>
              </a:rPr>
              <a:t>(관리자용)</a:t>
            </a:r>
            <a:r>
              <a:rPr lang="en-US" altLang="ko-KR" sz="1400">
                <a:latin typeface="+mj-ea"/>
              </a:rPr>
              <a:t>- (</a:t>
            </a:r>
            <a:r>
              <a:rPr lang="ko-KR" altLang="en-US" sz="1400">
                <a:latin typeface="+mj-ea"/>
              </a:rPr>
              <a:t>1</a:t>
            </a:r>
            <a:r>
              <a:rPr lang="en-US" altLang="ko-KR" sz="1400">
                <a:latin typeface="+mj-ea"/>
              </a:rPr>
              <a:t>/</a:t>
            </a:r>
            <a:r>
              <a:rPr lang="ko-KR" altLang="en-US" sz="1400">
                <a:latin typeface="+mj-ea"/>
              </a:rPr>
              <a:t>7</a:t>
            </a:r>
            <a:r>
              <a:rPr lang="en-US" altLang="ko-KR" sz="1400">
                <a:latin typeface="+mj-ea"/>
              </a:rPr>
              <a:t>)</a:t>
            </a:r>
            <a:endParaRPr lang="en-US" altLang="ko-KR" sz="1400"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4209</ep:Words>
  <ep:PresentationFormat>화면 슬라이드 쇼(4:3)</ep:PresentationFormat>
  <ep:Paragraphs>1502</ep:Paragraphs>
  <ep:Slides>23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ep:TitlesOfParts>
  <ep:HyperlinkBase/>
  <ep:Application>Show</ep:Application>
  <ep:AppVersion>0906.0000.01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2018-01-01T19:02:44.000</dcterms:created>
  <dc:creator>박누리</dc:creator>
  <cp:lastModifiedBy>zse96</cp:lastModifiedBy>
  <dcterms:modified xsi:type="dcterms:W3CDTF">2018-03-10T07:18:08.715</dcterms:modified>
  <cp:revision>151</cp:revision>
  <dc:title>PowerPoint 프레젠테이션</dc:title>
</cp:coreProperties>
</file>