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13" r:id="rId2"/>
    <p:sldId id="328" r:id="rId3"/>
    <p:sldId id="330" r:id="rId4"/>
    <p:sldId id="32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1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F2F2F2"/>
    <a:srgbClr val="E9EBEB"/>
    <a:srgbClr val="DEE2E2"/>
    <a:srgbClr val="3B7E5B"/>
    <a:srgbClr val="54985B"/>
    <a:srgbClr val="3D4746"/>
    <a:srgbClr val="4F7898"/>
    <a:srgbClr val="889596"/>
    <a:srgbClr val="B2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구름 7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구름 8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구름 8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방법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53626" y="4467599"/>
            <a:ext cx="6785754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53626" y="2306535"/>
            <a:ext cx="6785754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53626" y="892636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861068" y="2277205"/>
            <a:ext cx="5425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1. void </a:t>
            </a:r>
            <a:r>
              <a:rPr lang="en-US" altLang="ko-KR" sz="1400" dirty="0" err="1">
                <a:latin typeface="+mn-ea"/>
              </a:rPr>
              <a:t>onPlacesSuccess</a:t>
            </a:r>
            <a:r>
              <a:rPr lang="en-US" altLang="ko-KR" sz="1400" dirty="0">
                <a:latin typeface="+mn-ea"/>
              </a:rPr>
              <a:t>( 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2. void </a:t>
            </a:r>
            <a:r>
              <a:rPr lang="en-US" altLang="ko-KR" sz="1400" dirty="0" err="1">
                <a:latin typeface="+mn-ea"/>
              </a:rPr>
              <a:t>showPlaceInformation</a:t>
            </a:r>
            <a:r>
              <a:rPr lang="en-US" altLang="ko-KR" sz="1400" dirty="0">
                <a:latin typeface="+mn-ea"/>
              </a:rPr>
              <a:t>( 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3. void </a:t>
            </a:r>
            <a:r>
              <a:rPr lang="en-US" altLang="ko-KR" sz="1400" dirty="0" err="1">
                <a:latin typeface="+mn-ea"/>
              </a:rPr>
              <a:t>joinDB</a:t>
            </a:r>
            <a:r>
              <a:rPr lang="en-US" altLang="ko-KR" sz="1400" dirty="0">
                <a:latin typeface="+mn-ea"/>
              </a:rPr>
              <a:t>(string id, string password)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4. void </a:t>
            </a:r>
            <a:r>
              <a:rPr lang="en-US" altLang="ko-KR" sz="1400" dirty="0" err="1">
                <a:latin typeface="+mn-ea"/>
              </a:rPr>
              <a:t>loginDB</a:t>
            </a:r>
            <a:r>
              <a:rPr lang="en-US" altLang="ko-KR" sz="1400" dirty="0">
                <a:latin typeface="+mn-ea"/>
              </a:rPr>
              <a:t>(string id, string password)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5. void </a:t>
            </a:r>
            <a:r>
              <a:rPr lang="en-US" altLang="ko-KR" sz="1400" dirty="0" err="1">
                <a:latin typeface="+mn-ea"/>
              </a:rPr>
              <a:t>reviewDB</a:t>
            </a:r>
            <a:r>
              <a:rPr lang="en-US" altLang="ko-KR" sz="1400" dirty="0">
                <a:latin typeface="+mn-ea"/>
              </a:rPr>
              <a:t>( ), void </a:t>
            </a:r>
            <a:r>
              <a:rPr lang="en-US" altLang="ko-KR" sz="1400" dirty="0" err="1">
                <a:latin typeface="+mn-ea"/>
              </a:rPr>
              <a:t>getWrong</a:t>
            </a:r>
            <a:r>
              <a:rPr lang="en-US" altLang="ko-KR" sz="1400" dirty="0">
                <a:latin typeface="+mn-ea"/>
              </a:rPr>
              <a:t>()</a:t>
            </a:r>
          </a:p>
          <a:p>
            <a:pPr fontAlgn="base" latinLnBrk="0">
              <a:lnSpc>
                <a:spcPct val="150000"/>
              </a:lnSpc>
              <a:tabLst>
                <a:tab pos="812800" algn="l"/>
              </a:tabLst>
            </a:pPr>
            <a:r>
              <a:rPr lang="en-US" altLang="ko-KR" sz="1400" dirty="0">
                <a:latin typeface="+mn-ea"/>
              </a:rPr>
              <a:t>6. void </a:t>
            </a:r>
            <a:r>
              <a:rPr lang="en-US" altLang="ko-KR" sz="1400" dirty="0" err="1">
                <a:latin typeface="+mn-ea"/>
              </a:rPr>
              <a:t>getUtilization</a:t>
            </a:r>
            <a:r>
              <a:rPr lang="en-US" altLang="ko-KR" sz="1400" dirty="0">
                <a:latin typeface="+mn-ea"/>
              </a:rPr>
              <a:t>( 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2826716" y="4436186"/>
            <a:ext cx="5267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1. </a:t>
            </a:r>
            <a:r>
              <a:rPr lang="en-US" altLang="ko-KR" sz="1300" dirty="0" err="1">
                <a:latin typeface="+mn-ea"/>
              </a:rPr>
              <a:t>join.php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2. </a:t>
            </a:r>
            <a:r>
              <a:rPr lang="en-US" altLang="ko-KR" sz="1300" dirty="0" err="1">
                <a:latin typeface="+mn-ea"/>
              </a:rPr>
              <a:t>login.php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3. </a:t>
            </a:r>
            <a:r>
              <a:rPr lang="en-US" altLang="ko-KR" sz="1300" dirty="0" err="1">
                <a:latin typeface="+mn-ea"/>
              </a:rPr>
              <a:t>addreview.php</a:t>
            </a:r>
            <a:r>
              <a:rPr lang="en-US" altLang="ko-KR" sz="1300" dirty="0">
                <a:latin typeface="+mn-ea"/>
              </a:rPr>
              <a:t>, </a:t>
            </a:r>
            <a:r>
              <a:rPr lang="en-US" altLang="ko-KR" sz="1300" dirty="0" err="1">
                <a:latin typeface="+mn-ea"/>
              </a:rPr>
              <a:t>addgetWrong.php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4. </a:t>
            </a:r>
            <a:r>
              <a:rPr lang="en-US" altLang="ko-KR" sz="1300" dirty="0" err="1">
                <a:latin typeface="+mn-ea"/>
              </a:rPr>
              <a:t>Utilization.php</a:t>
            </a: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82968" y="1069297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537942" y="2885664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501767" y="4948926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=""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="" xmlns:a16="http://schemas.microsoft.com/office/drawing/2014/main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73" name="직사각형 7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직각 삼각형 81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-38571" y="1522787"/>
            <a:ext cx="9089801" cy="1200329"/>
          </a:xfrm>
          <a:prstGeom prst="rect">
            <a:avLst/>
          </a:prstGeom>
          <a:solidFill>
            <a:srgbClr val="BBBBBB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우선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슬라이드는 만들되 발표시간이 모자라면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지우기</a:t>
            </a:r>
            <a:endParaRPr lang="en-US" altLang="ko-KR" sz="3600" dirty="0" smtClean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(3/?)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064717" cy="3706705"/>
            <a:chOff x="905741" y="710010"/>
            <a:chExt cx="8064717" cy="3706705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</a:t>
              </a:r>
              <a:r>
                <a:rPr lang="ko-KR" altLang="en-US" sz="1400" dirty="0" smtClean="0">
                  <a:latin typeface="+mn-ea"/>
                </a:rPr>
                <a:t>입력 받은 </a:t>
              </a:r>
              <a:r>
                <a:rPr lang="en-US" altLang="ko-KR" sz="1400" dirty="0" err="1">
                  <a:latin typeface="+mn-ea"/>
                </a:rPr>
                <a:t>rb</a:t>
              </a:r>
              <a:r>
                <a:rPr lang="en-US" altLang="ko-KR" sz="1400" dirty="0">
                  <a:latin typeface="+mn-ea"/>
                </a:rPr>
                <a:t>, review, </a:t>
              </a:r>
              <a:r>
                <a:rPr lang="en-US" altLang="ko-KR" sz="1400" dirty="0" err="1">
                  <a:latin typeface="+mn-ea"/>
                </a:rPr>
                <a:t>getWrong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내용들을 </a:t>
              </a:r>
              <a:r>
                <a:rPr lang="en-US" altLang="ko-KR" sz="1400" dirty="0" smtClean="0">
                  <a:latin typeface="+mn-ea"/>
                </a:rPr>
                <a:t>INSERT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1" y="35982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888488"/>
              <a:ext cx="70508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$</a:t>
              </a:r>
              <a:r>
                <a:rPr lang="en-US" altLang="ko-KR" sz="1400" dirty="0" err="1">
                  <a:latin typeface="+mn-ea"/>
                </a:rPr>
                <a:t>rb</a:t>
              </a:r>
              <a:r>
                <a:rPr lang="en-US" altLang="ko-KR" sz="1400" dirty="0">
                  <a:latin typeface="+mn-ea"/>
                </a:rPr>
                <a:t>, $review, $</a:t>
              </a:r>
              <a:r>
                <a:rPr lang="en-US" altLang="ko-KR" sz="1400" dirty="0" err="1">
                  <a:latin typeface="+mn-ea"/>
                </a:rPr>
                <a:t>getWrong</a:t>
              </a: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 err="1">
                  <a:latin typeface="+mn-ea"/>
                </a:rPr>
                <a:t>별점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리뷰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시설 고장 신청</a:t>
              </a:r>
              <a:r>
                <a:rPr lang="en-US" altLang="ko-KR" sz="1400" dirty="0">
                  <a:latin typeface="+mn-ea"/>
                </a:rPr>
                <a:t>)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001217"/>
              <a:ext cx="7078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 </a:t>
              </a:r>
              <a:r>
                <a:rPr lang="en-US" altLang="ko-KR" sz="1400" dirty="0">
                  <a:latin typeface="+mn-ea"/>
                </a:rPr>
                <a:t>Table Review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 err="1">
                  <a:latin typeface="+mn-ea"/>
                </a:rPr>
                <a:t>GetWrong</a:t>
              </a:r>
              <a:r>
                <a:rPr lang="ko-KR" altLang="en-US" sz="1400" dirty="0">
                  <a:latin typeface="+mn-ea"/>
                </a:rPr>
                <a:t>의 변경 사항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4248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50235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3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addreview.php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,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addgetWrong.php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51744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ko-KR" altLang="en-US" sz="1400" dirty="0" smtClean="0">
                  <a:latin typeface="+mj-ea"/>
                  <a:ea typeface="+mj-ea"/>
                </a:rPr>
                <a:t>화장실 리뷰 남기기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7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(4/?)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163090" cy="5070814"/>
            <a:chOff x="905741" y="710010"/>
            <a:chExt cx="8163090" cy="5070814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DB</a:t>
              </a:r>
              <a:r>
                <a:rPr lang="ko-KR" altLang="en-US" sz="1400" dirty="0">
                  <a:latin typeface="+mn-ea"/>
                </a:rPr>
                <a:t>와 연결하여 사용률에 관한 정보를 </a:t>
              </a:r>
              <a:r>
                <a:rPr lang="en-US" altLang="ko-KR" sz="1400" dirty="0" smtClean="0">
                  <a:latin typeface="+mn-ea"/>
                </a:rPr>
                <a:t>SELECT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1" y="44237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888488"/>
              <a:ext cx="705084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$</a:t>
              </a:r>
              <a:r>
                <a:rPr lang="en-US" altLang="ko-KR" sz="1400" dirty="0" err="1">
                  <a:latin typeface="+mn-ea"/>
                </a:rPr>
                <a:t>toiletName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사용률에 관한 정보를 </a:t>
              </a:r>
              <a:r>
                <a:rPr lang="en-US" altLang="ko-KR" sz="1400" dirty="0">
                  <a:latin typeface="+mn-ea"/>
                </a:rPr>
                <a:t>select</a:t>
              </a:r>
              <a:r>
                <a:rPr lang="ko-KR" altLang="en-US" sz="1400" dirty="0">
                  <a:latin typeface="+mn-ea"/>
                </a:rPr>
                <a:t>할 때의 조건 변수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$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allSeat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errorSeat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빈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사용중인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전체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고장 칸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$utilization : </a:t>
              </a:r>
              <a:r>
                <a:rPr lang="ko-KR" altLang="en-US" sz="1400" dirty="0">
                  <a:latin typeface="+mn-ea"/>
                </a:rPr>
                <a:t>화장실 전체 사용률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826717"/>
              <a:ext cx="77031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DB Table Utilization</a:t>
              </a:r>
              <a:r>
                <a:rPr lang="ko-KR" altLang="en-US" sz="1400" dirty="0">
                  <a:latin typeface="+mn-ea"/>
                </a:rPr>
                <a:t>의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     $row[</a:t>
              </a:r>
              <a:r>
                <a:rPr lang="en-US" altLang="ko-KR" sz="1400" dirty="0" err="1">
                  <a:latin typeface="+mn-ea"/>
                </a:rPr>
                <a:t>toiletName</a:t>
              </a:r>
              <a:r>
                <a:rPr lang="en-US" altLang="ko-KR" sz="1400" dirty="0">
                  <a:latin typeface="+mn-ea"/>
                </a:rPr>
                <a:t>]</a:t>
              </a:r>
              <a:r>
                <a:rPr lang="ko-KR" altLang="en-US" sz="1400" dirty="0">
                  <a:latin typeface="+mn-ea"/>
                </a:rPr>
                <a:t>에 대한 </a:t>
              </a:r>
              <a:r>
                <a:rPr lang="en-US" altLang="ko-KR" sz="1400" dirty="0">
                  <a:latin typeface="+mn-ea"/>
                </a:rPr>
                <a:t>$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allSeat</a:t>
              </a:r>
              <a:r>
                <a:rPr lang="en-US" altLang="ko-KR" sz="1400" dirty="0">
                  <a:latin typeface="+mn-ea"/>
                </a:rPr>
                <a:t>, $</a:t>
              </a:r>
              <a:r>
                <a:rPr lang="en-US" altLang="ko-KR" sz="1400" dirty="0" err="1">
                  <a:latin typeface="+mn-ea"/>
                </a:rPr>
                <a:t>errorSeat</a:t>
              </a:r>
              <a:r>
                <a:rPr lang="en-US" altLang="ko-KR" sz="1400" dirty="0">
                  <a:latin typeface="+mn-ea"/>
                </a:rPr>
                <a:t>, $utilization</a:t>
              </a:r>
              <a:r>
                <a:rPr lang="ko-KR" altLang="en-US" sz="1400" dirty="0">
                  <a:latin typeface="+mn-ea"/>
                </a:rPr>
                <a:t>의 정보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232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4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Utilization.php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31424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ko-KR" altLang="en-US" sz="1400" dirty="0" smtClean="0">
                  <a:latin typeface="+mj-ea"/>
                  <a:ea typeface="+mj-ea"/>
                </a:rPr>
                <a:t>사용률 조회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3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DB</a:t>
            </a:r>
            <a:r>
              <a:rPr lang="ko-KR" altLang="en-US" sz="2400" dirty="0" smtClean="0">
                <a:solidFill>
                  <a:srgbClr val="FF0000"/>
                </a:solidFill>
              </a:rPr>
              <a:t>랑 정할 사항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데이터 구조 관련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944404" y="851274"/>
            <a:ext cx="81630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회원 테이블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	– customer / user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	id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password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혹은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id, pw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등으로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통일하는게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좋을 것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같습니당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화장실 테이블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	– toilet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조아여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화장실 칸 테이블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– room / seat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color / state , use / empty, time /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usingTime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**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또한 변수 이름을 다같이 통일했음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좋겠습니당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나는 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insertRoom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이런 식으로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두번째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단어부터 대문자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17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815020" y="825089"/>
            <a:ext cx="410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사용할 모듈 함수 이름</a:t>
            </a:r>
            <a:r>
              <a:rPr lang="en-US" altLang="ko-KR" sz="2400" b="1" dirty="0" smtClean="0"/>
              <a:t>(2/2)</a:t>
            </a:r>
            <a:endParaRPr lang="en-US" altLang="ko-KR" sz="2400" b="1" dirty="0"/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B733EB6-FDEA-4EA5-A930-441B406AFBA1}"/>
              </a:ext>
            </a:extLst>
          </p:cNvPr>
          <p:cNvSpPr txBox="1"/>
          <p:nvPr/>
        </p:nvSpPr>
        <p:spPr>
          <a:xfrm>
            <a:off x="1112557" y="1184211"/>
            <a:ext cx="7749921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dirty="0" smtClean="0">
                <a:latin typeface="+mn-ea"/>
              </a:rPr>
              <a:t>5) </a:t>
            </a:r>
            <a:r>
              <a:rPr lang="ko-KR" altLang="en-US" dirty="0" smtClean="0">
                <a:latin typeface="+mn-ea"/>
              </a:rPr>
              <a:t>데이터 구조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8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App (1/6)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036017" cy="5511905"/>
            <a:chOff x="905741" y="710010"/>
            <a:chExt cx="7036017" cy="5511905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8463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ko-KR" altLang="en-US" sz="1400" dirty="0" smtClean="0">
                  <a:latin typeface="+mj-ea"/>
                </a:rPr>
                <a:t>지도상에 </a:t>
              </a:r>
              <a:r>
                <a:rPr lang="ko-KR" altLang="en-US" sz="1400" dirty="0">
                  <a:latin typeface="+mj-ea"/>
                </a:rPr>
                <a:t>주변 검색 위치를 </a:t>
              </a:r>
              <a:r>
                <a:rPr lang="en-US" altLang="ko-KR" sz="1400" dirty="0">
                  <a:latin typeface="+mj-ea"/>
                </a:rPr>
                <a:t>Marker</a:t>
              </a:r>
              <a:r>
                <a:rPr lang="ko-KR" altLang="en-US" sz="1400" dirty="0">
                  <a:latin typeface="+mj-ea"/>
                </a:rPr>
                <a:t>로 출력</a:t>
              </a:r>
              <a:r>
                <a:rPr lang="en-US" altLang="ko-KR" sz="1400" dirty="0">
                  <a:latin typeface="+mj-ea"/>
                </a:rPr>
                <a:t>(</a:t>
              </a:r>
              <a:r>
                <a:rPr lang="ko-KR" altLang="en-US" sz="1400" dirty="0">
                  <a:latin typeface="+mj-ea"/>
                </a:rPr>
                <a:t>추가적인 옵션을 </a:t>
              </a:r>
              <a:r>
                <a:rPr lang="ko-KR" altLang="en-US" sz="1400" dirty="0" smtClean="0">
                  <a:latin typeface="+mj-ea"/>
                </a:rPr>
                <a:t>지정</a:t>
              </a:r>
              <a:r>
                <a:rPr lang="en-US" altLang="ko-KR" sz="1400" dirty="0" smtClean="0">
                  <a:latin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5137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443394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36088"/>
              <a:ext cx="497105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 </a:t>
              </a:r>
              <a:r>
                <a:rPr lang="ko-KR" altLang="en-US" sz="1400" dirty="0">
                  <a:latin typeface="+mj-ea"/>
                </a:rPr>
                <a:t>현재 위치의 위도와 </a:t>
              </a:r>
              <a:r>
                <a:rPr lang="ko-KR" altLang="en-US" sz="1400" dirty="0" smtClean="0">
                  <a:latin typeface="+mj-ea"/>
                </a:rPr>
                <a:t>경도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MarketOptions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 err="1" smtClean="0">
                  <a:latin typeface="+mj-ea"/>
                </a:rPr>
                <a:t>marketOptions</a:t>
              </a:r>
              <a:r>
                <a:rPr lang="en-US" altLang="ko-KR" sz="1400" dirty="0" smtClean="0">
                  <a:latin typeface="+mj-ea"/>
                </a:rPr>
                <a:t> </a:t>
              </a:r>
              <a:r>
                <a:rPr lang="en-US" altLang="ko-KR" sz="1400" dirty="0">
                  <a:latin typeface="+mj-ea"/>
                </a:rPr>
                <a:t>: Marker </a:t>
              </a:r>
              <a:r>
                <a:rPr lang="ko-KR" altLang="en-US" sz="1400" dirty="0">
                  <a:latin typeface="+mj-ea"/>
                </a:rPr>
                <a:t>출력 시 </a:t>
              </a:r>
              <a:r>
                <a:rPr lang="ko-KR" altLang="en-US" sz="1400" dirty="0" smtClean="0">
                  <a:latin typeface="+mj-ea"/>
                </a:rPr>
                <a:t>옵션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HashSet</a:t>
              </a:r>
              <a:r>
                <a:rPr lang="en-US" altLang="ko-KR" sz="1400" dirty="0">
                  <a:latin typeface="+mj-ea"/>
                </a:rPr>
                <a:t> </a:t>
              </a:r>
              <a:r>
                <a:rPr lang="en-US" altLang="ko-KR" sz="1400" dirty="0" err="1" smtClean="0">
                  <a:latin typeface="+mj-ea"/>
                </a:rPr>
                <a:t>hashSet</a:t>
              </a:r>
              <a:r>
                <a:rPr lang="en-US" altLang="ko-KR" sz="1400" dirty="0" smtClean="0">
                  <a:latin typeface="+mj-ea"/>
                </a:rPr>
                <a:t> : </a:t>
              </a:r>
              <a:r>
                <a:rPr lang="ko-KR" altLang="en-US" sz="1400" dirty="0">
                  <a:latin typeface="+mj-ea"/>
                </a:rPr>
                <a:t>중복 </a:t>
              </a:r>
              <a:r>
                <a:rPr lang="ko-KR" altLang="en-US" sz="1400" dirty="0" err="1">
                  <a:latin typeface="+mj-ea"/>
                </a:rPr>
                <a:t>마커</a:t>
              </a:r>
              <a:r>
                <a:rPr lang="ko-KR" altLang="en-US" sz="1400" dirty="0">
                  <a:latin typeface="+mj-ea"/>
                </a:rPr>
                <a:t> 제거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836920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 smtClean="0">
                  <a:latin typeface="+mj-ea"/>
                </a:rPr>
                <a:t>latLng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m</a:t>
              </a:r>
              <a:r>
                <a:rPr lang="en-US" altLang="ko-KR" sz="1400" dirty="0" err="1" smtClean="0">
                  <a:latin typeface="+mj-ea"/>
                </a:rPr>
                <a:t>arkerOptions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en-US" altLang="ko-KR" sz="1400" dirty="0">
                <a:latin typeface="+mj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j-ea"/>
                </a:rPr>
                <a:t>- </a:t>
              </a:r>
              <a:r>
                <a:rPr lang="en-US" altLang="ko-KR" sz="1400" dirty="0" err="1">
                  <a:latin typeface="+mj-ea"/>
                </a:rPr>
                <a:t>h</a:t>
              </a:r>
              <a:r>
                <a:rPr lang="en-US" altLang="ko-KR" sz="1400" dirty="0" err="1" smtClean="0">
                  <a:latin typeface="+mj-ea"/>
                </a:rPr>
                <a:t>ashSet</a:t>
              </a:r>
              <a:r>
                <a:rPr lang="ko-KR" altLang="en-US" sz="1400" dirty="0">
                  <a:latin typeface="+mj-ea"/>
                </a:rPr>
                <a:t>의 변경 사항</a:t>
              </a:r>
              <a:endParaRPr lang="ko-KR" altLang="en-US" sz="14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324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1. void </a:t>
              </a:r>
              <a:r>
                <a:rPr lang="en-US" altLang="ko-KR" sz="2000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onPlacesSuccess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+mj-ea"/>
                  <a:ea typeface="+mj-ea"/>
                </a:rPr>
                <a:t>( )</a:t>
              </a:r>
              <a:endParaRPr lang="en-US" altLang="ko-KR" sz="2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41457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Google Map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GPS </a:t>
              </a:r>
              <a:r>
                <a:rPr lang="ko-KR" altLang="en-US" sz="1400" dirty="0" smtClean="0">
                  <a:latin typeface="+mj-ea"/>
                  <a:ea typeface="+mj-ea"/>
                </a:rPr>
                <a:t>기반의 주변 </a:t>
              </a:r>
              <a:r>
                <a:rPr lang="ko-KR" altLang="en-US" sz="1400" dirty="0">
                  <a:latin typeface="+mj-ea"/>
                  <a:ea typeface="+mj-ea"/>
                </a:rPr>
                <a:t>화장실 </a:t>
              </a:r>
              <a:r>
                <a:rPr lang="ko-KR" altLang="en-US" sz="1400" dirty="0" smtClean="0">
                  <a:latin typeface="+mj-ea"/>
                  <a:ea typeface="+mj-ea"/>
                </a:rPr>
                <a:t>파악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-45379" y="-1201904"/>
            <a:ext cx="9089801" cy="1200329"/>
          </a:xfrm>
          <a:prstGeom prst="rect">
            <a:avLst/>
          </a:prstGeom>
          <a:solidFill>
            <a:srgbClr val="BBBBBB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**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은재랑 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DB</a:t>
            </a:r>
            <a:r>
              <a:rPr lang="ko-KR" altLang="en-US" sz="36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table,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변수 이름 맞추기</a:t>
            </a:r>
            <a:endParaRPr lang="en-US" altLang="ko-KR" sz="3600" dirty="0" smtClean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-&gt;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뒤에</a:t>
            </a:r>
            <a:endParaRPr lang="en-US" altLang="ko-KR" sz="36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6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0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(2/6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556717" cy="707886"/>
            <a:chOff x="905741" y="710010"/>
            <a:chExt cx="7556717" cy="707886"/>
          </a:xfrm>
        </p:grpSpPr>
        <p:sp>
          <p:nvSpPr>
            <p:cNvPr id="30" name="직사각형 29"/>
            <p:cNvSpPr/>
            <p:nvPr/>
          </p:nvSpPr>
          <p:spPr>
            <a:xfrm>
              <a:off x="905741" y="932445"/>
              <a:ext cx="3744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8222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2. void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showPlaceInformation</a:t>
              </a:r>
              <a:r>
                <a:rPr lang="en-US" altLang="ko-KR" sz="2000" dirty="0">
                  <a:solidFill>
                    <a:schemeClr val="bg1"/>
                  </a:solidFill>
                </a:rPr>
                <a:t>( 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46664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Google Map</a:t>
              </a:r>
              <a:r>
                <a:rPr lang="ko-KR" altLang="en-US" sz="1400" dirty="0">
                  <a:latin typeface="+mj-ea"/>
                  <a:ea typeface="+mj-ea"/>
                </a:rPr>
                <a:t> </a:t>
              </a:r>
              <a:r>
                <a:rPr lang="en-US" altLang="ko-KR" sz="1400" dirty="0" smtClean="0">
                  <a:latin typeface="+mj-ea"/>
                  <a:ea typeface="+mj-ea"/>
                </a:rPr>
                <a:t>GPS </a:t>
              </a:r>
              <a:r>
                <a:rPr lang="ko-KR" altLang="en-US" sz="1400" dirty="0" smtClean="0">
                  <a:latin typeface="+mj-ea"/>
                  <a:ea typeface="+mj-ea"/>
                </a:rPr>
                <a:t>기반의 주변 </a:t>
              </a:r>
              <a:r>
                <a:rPr lang="ko-KR" altLang="en-US" sz="1400" dirty="0">
                  <a:latin typeface="+mj-ea"/>
                  <a:ea typeface="+mj-ea"/>
                </a:rPr>
                <a:t>화장실 </a:t>
              </a:r>
              <a:r>
                <a:rPr lang="ko-KR" altLang="en-US" sz="1400" dirty="0" smtClean="0">
                  <a:latin typeface="+mj-ea"/>
                  <a:ea typeface="+mj-ea"/>
                </a:rPr>
                <a:t>파악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4320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04344" y="1720976"/>
            <a:ext cx="6549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Google </a:t>
            </a:r>
            <a:r>
              <a:rPr lang="en-US" altLang="ko-KR" sz="1400" dirty="0">
                <a:latin typeface="+mj-ea"/>
                <a:ea typeface="+mj-ea"/>
              </a:rPr>
              <a:t>Places API Web Service </a:t>
            </a:r>
            <a:r>
              <a:rPr lang="ko-KR" altLang="en-US" sz="1400" dirty="0">
                <a:latin typeface="+mj-ea"/>
                <a:ea typeface="+mj-ea"/>
              </a:rPr>
              <a:t>키와 비교해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검색된 </a:t>
            </a:r>
            <a:r>
              <a:rPr lang="en-US" altLang="ko-KR" sz="1400" dirty="0">
                <a:latin typeface="+mj-ea"/>
                <a:ea typeface="+mj-ea"/>
              </a:rPr>
              <a:t>places</a:t>
            </a:r>
            <a:r>
              <a:rPr lang="ko-KR" altLang="en-US" sz="1400" dirty="0">
                <a:latin typeface="+mj-ea"/>
                <a:ea typeface="+mj-ea"/>
              </a:rPr>
              <a:t>를 </a:t>
            </a:r>
            <a:r>
              <a:rPr lang="en-US" altLang="ko-KR" sz="1400" dirty="0">
                <a:latin typeface="+mj-ea"/>
                <a:ea typeface="+mj-ea"/>
              </a:rPr>
              <a:t>Marker</a:t>
            </a:r>
            <a:r>
              <a:rPr lang="ko-KR" altLang="en-US" sz="1400" dirty="0">
                <a:latin typeface="+mj-ea"/>
                <a:ea typeface="+mj-ea"/>
              </a:rPr>
              <a:t>로 출력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24772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3885501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3" y="2699634"/>
            <a:ext cx="6549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NRPlaces</a:t>
            </a:r>
            <a:r>
              <a:rPr lang="en-US" altLang="ko-KR" sz="1400" dirty="0">
                <a:latin typeface="맑은 고딕" panose="020B0503020000020004" pitchFamily="50" charset="-127"/>
              </a:rPr>
              <a:t> : </a:t>
            </a:r>
            <a:r>
              <a:rPr lang="ko-KR" altLang="en-US" sz="1400" dirty="0">
                <a:latin typeface="맑은 고딕" panose="020B0503020000020004" pitchFamily="50" charset="-127"/>
              </a:rPr>
              <a:t>지정된 거리 내의 지정된 타입의 위치를 출력</a:t>
            </a:r>
            <a:endParaRPr lang="en-US" altLang="ko-KR" sz="1400" dirty="0">
              <a:latin typeface="맑은 고딕" panose="020B0503020000020004" pitchFamily="50" charset="-127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   ex) new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NRPlaces.Builder</a:t>
            </a:r>
            <a:r>
              <a:rPr lang="en-US" altLang="ko-KR" sz="1400" dirty="0">
                <a:latin typeface="맑은 고딕" panose="020B0503020000020004" pitchFamily="50" charset="-127"/>
              </a:rPr>
              <a:t>(). ~ .radius(500).type(</a:t>
            </a:r>
            <a:r>
              <a:rPr lang="en-US" altLang="ko-KR" sz="1400" dirty="0" err="1">
                <a:latin typeface="맑은 고딕" panose="020B0503020000020004" pitchFamily="50" charset="-127"/>
              </a:rPr>
              <a:t>PlaceType.RESTURANT</a:t>
            </a:r>
            <a:r>
              <a:rPr lang="en-US" altLang="ko-KR" sz="1400" dirty="0">
                <a:latin typeface="맑은 고딕" panose="020B0503020000020004" pitchFamily="50" charset="-127"/>
              </a:rPr>
              <a:t>). ~ ;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404343" y="4288474"/>
            <a:ext cx="6256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NRPlaces</a:t>
            </a:r>
            <a:r>
              <a:rPr lang="ko-KR" altLang="en-US" sz="1400" dirty="0">
                <a:latin typeface="맑은 고딕" panose="020B0503020000020004" pitchFamily="50" charset="-127"/>
              </a:rPr>
              <a:t>의 변경 사항</a:t>
            </a:r>
            <a:r>
              <a:rPr lang="en-US" altLang="ko-KR" sz="1400" dirty="0"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</a:rPr>
              <a:t>검색 조건에 맞는 정보를 매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검색때마다</a:t>
            </a:r>
            <a:r>
              <a:rPr lang="ko-KR" altLang="en-US" sz="1400" dirty="0">
                <a:latin typeface="맑은 고딕" panose="020B0503020000020004" pitchFamily="50" charset="-127"/>
              </a:rPr>
              <a:t> 저장</a:t>
            </a:r>
            <a:r>
              <a:rPr lang="en-US" altLang="ko-KR" sz="1400" dirty="0"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39" name="순서도: 처리 38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4992824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고려사항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04343" y="5395797"/>
            <a:ext cx="6256669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</a:rPr>
              <a:t>-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GoogleMap</a:t>
            </a:r>
            <a:r>
              <a:rPr lang="ko-KR" altLang="en-US" sz="1400" dirty="0">
                <a:latin typeface="맑은 고딕" panose="020B0503020000020004" pitchFamily="50" charset="-127"/>
              </a:rPr>
              <a:t>과 </a:t>
            </a:r>
            <a:r>
              <a:rPr lang="en-US" altLang="ko-KR" sz="1400" dirty="0" err="1">
                <a:latin typeface="맑은 고딕" panose="020B0503020000020004" pitchFamily="50" charset="-127"/>
              </a:rPr>
              <a:t>previous_marker</a:t>
            </a:r>
            <a:r>
              <a:rPr lang="en-US" altLang="ko-KR" sz="1400" dirty="0">
                <a:latin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</a:rPr>
              <a:t>지역정보 </a:t>
            </a:r>
            <a:r>
              <a:rPr lang="ko-KR" altLang="en-US" sz="1400" dirty="0" err="1">
                <a:latin typeface="맑은 고딕" panose="020B0503020000020004" pitchFamily="50" charset="-127"/>
              </a:rPr>
              <a:t>마커</a:t>
            </a:r>
            <a:r>
              <a:rPr lang="en-US" altLang="ko-KR" sz="1400" dirty="0">
                <a:latin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</a:rPr>
              <a:t>가 완료 되어야 실행 가능</a:t>
            </a:r>
            <a:endParaRPr lang="en-US" altLang="ko-KR" sz="14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1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5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(3/6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4572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487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en-US" altLang="ko-KR" sz="2000" dirty="0" smtClean="0">
                <a:solidFill>
                  <a:schemeClr val="bg1"/>
                </a:solidFill>
              </a:rPr>
              <a:t>.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joinDB</a:t>
            </a:r>
            <a:r>
              <a:rPr lang="en-US" altLang="ko-KR" sz="2000" dirty="0" smtClean="0">
                <a:solidFill>
                  <a:schemeClr val="bg1"/>
                </a:solidFill>
              </a:rPr>
              <a:t>( 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5516404" y="889585"/>
            <a:ext cx="2938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err="1" smtClean="0">
                <a:latin typeface="+mn-ea"/>
              </a:rPr>
              <a:t>Mypage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ko-KR" altLang="en-US" sz="1400" dirty="0" smtClean="0">
                <a:latin typeface="+mn-ea"/>
              </a:rPr>
              <a:t>로그인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회원가입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4320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04344" y="1809876"/>
            <a:ext cx="65497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- DB</a:t>
            </a:r>
            <a:r>
              <a:rPr lang="ko-KR" altLang="en-US" sz="1400" dirty="0">
                <a:latin typeface="+mj-ea"/>
              </a:rPr>
              <a:t>에 </a:t>
            </a:r>
            <a:r>
              <a:rPr lang="en-US" altLang="ko-KR" sz="1400" dirty="0">
                <a:latin typeface="+mj-ea"/>
              </a:rPr>
              <a:t>insert</a:t>
            </a:r>
            <a:r>
              <a:rPr lang="ko-KR" altLang="en-US" sz="1400" dirty="0">
                <a:latin typeface="+mj-ea"/>
              </a:rPr>
              <a:t>할 값을 받아옴</a:t>
            </a:r>
            <a:r>
              <a:rPr lang="en-US" altLang="ko-KR" sz="1400" dirty="0">
                <a:latin typeface="+mj-ea"/>
              </a:rPr>
              <a:t>(id, password), </a:t>
            </a:r>
            <a:r>
              <a:rPr lang="en-US" altLang="ko-KR" sz="1400" dirty="0" err="1">
                <a:latin typeface="+mj-ea"/>
              </a:rPr>
              <a:t>php</a:t>
            </a:r>
            <a:r>
              <a:rPr lang="ko-KR" altLang="en-US" sz="1400" dirty="0">
                <a:latin typeface="+mj-ea"/>
              </a:rPr>
              <a:t>와 연결하여 값을 </a:t>
            </a:r>
            <a:r>
              <a:rPr lang="ko-KR" altLang="en-US" sz="1400" dirty="0" smtClean="0">
                <a:latin typeface="+mj-ea"/>
              </a:rPr>
              <a:t>전달</a:t>
            </a:r>
            <a:endParaRPr lang="en-US" altLang="ko-KR" sz="1400" dirty="0">
              <a:latin typeface="+mj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24772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5451593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4" y="2699634"/>
            <a:ext cx="7485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</a:rPr>
              <a:t>- string </a:t>
            </a:r>
            <a:r>
              <a:rPr lang="en-US" altLang="ko-KR" sz="1400" dirty="0" smtClean="0">
                <a:latin typeface="+mj-ea"/>
              </a:rPr>
              <a:t>id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smtClean="0">
                <a:latin typeface="+mj-ea"/>
              </a:rPr>
              <a:t>string password </a:t>
            </a:r>
            <a:r>
              <a:rPr lang="en-US" altLang="ko-KR" sz="1400" dirty="0">
                <a:latin typeface="+mj-ea"/>
              </a:rPr>
              <a:t>: </a:t>
            </a:r>
            <a:r>
              <a:rPr lang="ko-KR" altLang="en-US" sz="1400" dirty="0" smtClean="0">
                <a:latin typeface="+mj-ea"/>
              </a:rPr>
              <a:t>입력 받은 </a:t>
            </a:r>
            <a:r>
              <a:rPr lang="en-US" altLang="ko-KR" sz="1400" dirty="0">
                <a:latin typeface="+mj-ea"/>
              </a:rPr>
              <a:t>id, password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</a:rPr>
              <a:t>- string link : </a:t>
            </a:r>
            <a:r>
              <a:rPr lang="ko-KR" altLang="en-US" sz="1400" dirty="0">
                <a:latin typeface="+mj-ea"/>
              </a:rPr>
              <a:t>연결될 서버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</a:rPr>
              <a:t>- URL </a:t>
            </a:r>
            <a:r>
              <a:rPr lang="en-US" altLang="ko-KR" sz="1400" dirty="0" err="1">
                <a:latin typeface="+mj-ea"/>
              </a:rPr>
              <a:t>url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서버와의 연결 시작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</a:rPr>
              <a:t>- </a:t>
            </a:r>
            <a:r>
              <a:rPr lang="en-US" altLang="ko-KR" sz="1400" dirty="0" err="1" smtClean="0">
                <a:latin typeface="+mj-ea"/>
              </a:rPr>
              <a:t>BufferedReader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 err="1">
                <a:latin typeface="+mj-ea"/>
              </a:rPr>
              <a:t>BufferedWriter</a:t>
            </a:r>
            <a:r>
              <a:rPr lang="en-US" altLang="ko-KR" sz="1400" dirty="0">
                <a:latin typeface="+mj-ea"/>
              </a:rPr>
              <a:t> : </a:t>
            </a:r>
            <a:r>
              <a:rPr lang="ko-KR" altLang="en-US" sz="1400" dirty="0">
                <a:latin typeface="+mj-ea"/>
              </a:rPr>
              <a:t>바이트 단위의 문자 입출력 </a:t>
            </a:r>
            <a:r>
              <a:rPr lang="ko-KR" altLang="en-US" sz="1400" dirty="0" err="1" smtClean="0">
                <a:latin typeface="+mj-ea"/>
              </a:rPr>
              <a:t>스트림</a:t>
            </a:r>
            <a:endParaRPr lang="en-US" altLang="ko-KR" sz="1400" dirty="0" smtClean="0">
              <a:latin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j-ea"/>
              </a:rPr>
              <a:t> 		              : id</a:t>
            </a:r>
            <a:r>
              <a:rPr lang="ko-KR" altLang="en-US" sz="1400" dirty="0">
                <a:latin typeface="+mj-ea"/>
              </a:rPr>
              <a:t>와 </a:t>
            </a:r>
            <a:r>
              <a:rPr lang="en-US" altLang="ko-KR" sz="1400" dirty="0" smtClean="0">
                <a:latin typeface="+mj-ea"/>
              </a:rPr>
              <a:t>password</a:t>
            </a:r>
            <a:r>
              <a:rPr lang="ko-KR" altLang="en-US" sz="1400" dirty="0" smtClean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입출력</a:t>
            </a:r>
            <a:endParaRPr lang="en-US" altLang="ko-KR" sz="1400" dirty="0">
              <a:latin typeface="+mj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</a:rPr>
              <a:t>- </a:t>
            </a:r>
            <a:r>
              <a:rPr lang="en-US" altLang="ko-KR" sz="1400" dirty="0" err="1">
                <a:latin typeface="+mj-ea"/>
              </a:rPr>
              <a:t>int</a:t>
            </a:r>
            <a:r>
              <a:rPr lang="en-US" altLang="ko-KR" sz="1400" dirty="0">
                <a:latin typeface="+mj-ea"/>
              </a:rPr>
              <a:t> result : </a:t>
            </a:r>
            <a:r>
              <a:rPr lang="ko-KR" altLang="en-US" sz="1400" dirty="0">
                <a:latin typeface="+mj-ea"/>
              </a:rPr>
              <a:t>추가 성공 결과</a:t>
            </a:r>
            <a:r>
              <a:rPr lang="en-US" altLang="ko-KR" sz="1400" dirty="0">
                <a:latin typeface="+mj-ea"/>
              </a:rPr>
              <a:t> 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404344" y="5702166"/>
            <a:ext cx="4572000" cy="45467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j-ea"/>
              </a:rPr>
              <a:t>- result</a:t>
            </a:r>
            <a:r>
              <a:rPr lang="ko-KR" altLang="en-US" sz="1400" dirty="0">
                <a:latin typeface="+mj-ea"/>
              </a:rPr>
              <a:t>의 변경 사항 </a:t>
            </a:r>
            <a:r>
              <a:rPr lang="en-US" altLang="ko-KR" sz="1400" dirty="0">
                <a:latin typeface="+mj-ea"/>
              </a:rPr>
              <a:t>(0</a:t>
            </a:r>
            <a:r>
              <a:rPr lang="ko-KR" altLang="en-US" sz="1400" dirty="0">
                <a:latin typeface="+mj-ea"/>
              </a:rPr>
              <a:t>과</a:t>
            </a:r>
            <a:r>
              <a:rPr lang="en-US" altLang="ko-KR" sz="1400" dirty="0">
                <a:latin typeface="+mj-ea"/>
              </a:rPr>
              <a:t> 1)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90165" y="1593720"/>
            <a:ext cx="5334000" cy="1200329"/>
          </a:xfrm>
          <a:prstGeom prst="rect">
            <a:avLst/>
          </a:prstGeom>
          <a:solidFill>
            <a:srgbClr val="BBBBBB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**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매개변수를 지웠다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** </a:t>
            </a:r>
            <a:r>
              <a:rPr lang="ko-KR" altLang="en-US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슬라이드를 합쳐보자</a:t>
            </a:r>
            <a:r>
              <a:rPr lang="en-US" altLang="ko-KR" sz="3600" dirty="0" smtClean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en-US" altLang="ko-KR" sz="3600" dirty="0" smtClean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5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528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(4/6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4680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487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4</a:t>
            </a:r>
            <a:r>
              <a:rPr lang="en-US" altLang="ko-KR" sz="2000" dirty="0" smtClean="0">
                <a:solidFill>
                  <a:schemeClr val="bg1"/>
                </a:solidFill>
              </a:rPr>
              <a:t>.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loginDB</a:t>
            </a:r>
            <a:r>
              <a:rPr lang="en-US" altLang="ko-KR" sz="2000" dirty="0" smtClean="0">
                <a:solidFill>
                  <a:schemeClr val="bg1"/>
                </a:solidFill>
              </a:rPr>
              <a:t>( 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5618004" y="889585"/>
            <a:ext cx="2938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en-US" altLang="ko-KR" sz="1400" dirty="0" err="1" smtClean="0">
                <a:latin typeface="+mn-ea"/>
              </a:rPr>
              <a:t>Mypage</a:t>
            </a:r>
            <a:r>
              <a:rPr lang="en-US" altLang="ko-KR" sz="1400" dirty="0" smtClean="0">
                <a:latin typeface="+mn-ea"/>
              </a:rPr>
              <a:t> (</a:t>
            </a:r>
            <a:r>
              <a:rPr lang="ko-KR" altLang="en-US" sz="1400" dirty="0" smtClean="0">
                <a:latin typeface="+mn-ea"/>
              </a:rPr>
              <a:t>로그인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회원가입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4320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04344" y="1809876"/>
            <a:ext cx="65497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입력된 </a:t>
            </a:r>
            <a:r>
              <a:rPr lang="ko-KR" altLang="en-US" sz="1400" dirty="0">
                <a:latin typeface="+mn-ea"/>
              </a:rPr>
              <a:t>값들과 </a:t>
            </a: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의 값들을 비교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24772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4" y="2699634"/>
            <a:ext cx="61013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smtClean="0">
                <a:latin typeface="+mn-ea"/>
              </a:rPr>
              <a:t>string </a:t>
            </a:r>
            <a:r>
              <a:rPr lang="en-US" altLang="ko-KR" sz="1400" dirty="0" err="1" smtClean="0">
                <a:latin typeface="+mn-ea"/>
              </a:rPr>
              <a:t>inputId</a:t>
            </a:r>
            <a:r>
              <a:rPr lang="en-US" altLang="ko-KR" sz="1400" dirty="0">
                <a:latin typeface="+mn-ea"/>
              </a:rPr>
              <a:t>, s</a:t>
            </a:r>
            <a:r>
              <a:rPr lang="en-US" altLang="ko-KR" sz="1400" dirty="0" smtClean="0">
                <a:latin typeface="+mn-ea"/>
              </a:rPr>
              <a:t>tring </a:t>
            </a:r>
            <a:r>
              <a:rPr lang="en-US" altLang="ko-KR" sz="1400" dirty="0" err="1" smtClean="0">
                <a:latin typeface="+mn-ea"/>
              </a:rPr>
              <a:t>inputPassword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입력받은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id, password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HttpResponse</a:t>
            </a:r>
            <a:r>
              <a:rPr lang="en-US" altLang="ko-KR" sz="1400" dirty="0">
                <a:latin typeface="+mn-ea"/>
              </a:rPr>
              <a:t> response : https </a:t>
            </a:r>
            <a:r>
              <a:rPr lang="ko-KR" altLang="en-US" sz="1400" dirty="0">
                <a:latin typeface="+mn-ea"/>
              </a:rPr>
              <a:t>요청 결과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equalsIgnoreCase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문자열 대소문자 구분 없이 비교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4344" y="4644401"/>
            <a:ext cx="4572000" cy="45467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response.equalsIgnoreCase</a:t>
            </a:r>
            <a:r>
              <a:rPr lang="ko-KR" altLang="en-US" sz="1400" dirty="0">
                <a:latin typeface="+mn-ea"/>
              </a:rPr>
              <a:t>의 결과 값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4397493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97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97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(5/6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44404" y="895991"/>
            <a:ext cx="4140000" cy="39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1097820" y="673556"/>
            <a:ext cx="487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5.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reviewDB</a:t>
            </a:r>
            <a:r>
              <a:rPr lang="en-US" altLang="ko-KR" sz="2000" dirty="0" smtClean="0">
                <a:solidFill>
                  <a:schemeClr val="bg1"/>
                </a:solidFill>
              </a:rPr>
              <a:t>( ), void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getWrong</a:t>
            </a:r>
            <a:r>
              <a:rPr lang="en-US" altLang="ko-KR" sz="2000" dirty="0" smtClean="0">
                <a:solidFill>
                  <a:schemeClr val="bg1"/>
                </a:solidFill>
              </a:rPr>
              <a:t>()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5084604" y="889585"/>
            <a:ext cx="29387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j-ea"/>
                <a:ea typeface="+mj-ea"/>
              </a:rPr>
              <a:t>- </a:t>
            </a:r>
            <a:r>
              <a:rPr lang="ko-KR" altLang="en-US" sz="1400" dirty="0" smtClean="0">
                <a:latin typeface="+mn-ea"/>
              </a:rPr>
              <a:t>화장실 리뷰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시설물 고장 신청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2" y="1432065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기 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404344" y="1668117"/>
            <a:ext cx="6549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 smtClean="0">
                <a:latin typeface="+mn-ea"/>
              </a:rPr>
              <a:t>연결된 </a:t>
            </a: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에 </a:t>
            </a:r>
            <a:r>
              <a:rPr lang="ko-KR" altLang="en-US" sz="1400" dirty="0" err="1">
                <a:latin typeface="+mn-ea"/>
              </a:rPr>
              <a:t>별점과</a:t>
            </a:r>
            <a:r>
              <a:rPr lang="ko-KR" altLang="en-US" sz="1400" dirty="0">
                <a:latin typeface="+mn-ea"/>
              </a:rPr>
              <a:t> 리뷰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시설물 고장 신청을 </a:t>
            </a:r>
            <a:r>
              <a:rPr lang="ko-KR" altLang="en-US" sz="1400" dirty="0" smtClean="0">
                <a:latin typeface="+mn-ea"/>
              </a:rPr>
              <a:t>추가</a:t>
            </a:r>
            <a:endParaRPr lang="en-US" altLang="ko-KR" sz="14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위의 결과를 </a:t>
            </a:r>
            <a:r>
              <a:rPr lang="en-US" altLang="ko-KR" sz="1400" dirty="0" err="1">
                <a:latin typeface="+mn-ea"/>
              </a:rPr>
              <a:t>ListView</a:t>
            </a:r>
            <a:r>
              <a:rPr lang="ko-KR" altLang="en-US" sz="1400" dirty="0">
                <a:latin typeface="+mn-ea"/>
              </a:rPr>
              <a:t>로 출력 및 평균 </a:t>
            </a:r>
            <a:r>
              <a:rPr lang="ko-KR" altLang="en-US" sz="1400" dirty="0" err="1">
                <a:latin typeface="+mn-ea"/>
              </a:rPr>
              <a:t>별점</a:t>
            </a:r>
            <a:r>
              <a:rPr lang="ko-KR" altLang="en-US" sz="1400" dirty="0">
                <a:latin typeface="+mn-ea"/>
              </a:rPr>
              <a:t> 출력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2756699"/>
            <a:ext cx="1232991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다루는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1190283" y="4999702"/>
            <a:ext cx="123299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  <a:latin typeface="+mj-ea"/>
                <a:ea typeface="+mj-ea"/>
              </a:rPr>
              <a:t>기록할 정보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4344" y="3017134"/>
            <a:ext cx="74856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RatingBar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rb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화장실 </a:t>
            </a:r>
            <a:r>
              <a:rPr lang="ko-KR" altLang="en-US" sz="1400" dirty="0" err="1">
                <a:latin typeface="+mn-ea"/>
              </a:rPr>
              <a:t>별점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>
                <a:latin typeface="+mn-ea"/>
              </a:rPr>
              <a:t>double average : </a:t>
            </a:r>
            <a:r>
              <a:rPr lang="ko-KR" altLang="en-US" sz="1400" dirty="0">
                <a:latin typeface="+mn-ea"/>
              </a:rPr>
              <a:t>화장실 </a:t>
            </a:r>
            <a:r>
              <a:rPr lang="ko-KR" altLang="en-US" sz="1400" dirty="0" err="1">
                <a:latin typeface="+mn-ea"/>
              </a:rPr>
              <a:t>별점의</a:t>
            </a:r>
            <a:r>
              <a:rPr lang="ko-KR" altLang="en-US" sz="1400" dirty="0">
                <a:latin typeface="+mn-ea"/>
              </a:rPr>
              <a:t> 평균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ArrayAdapter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arrayAdapter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리뷰와 시설물 고장 신청을 문자열로 받아 </a:t>
            </a:r>
            <a:r>
              <a:rPr lang="en-US" altLang="ko-KR" sz="1400" dirty="0" err="1">
                <a:latin typeface="+mn-ea"/>
              </a:rPr>
              <a:t>ListView</a:t>
            </a:r>
            <a:r>
              <a:rPr lang="ko-KR" altLang="en-US" sz="1400" dirty="0">
                <a:latin typeface="+mn-ea"/>
              </a:rPr>
              <a:t>에 생성</a:t>
            </a:r>
            <a:endParaRPr lang="en-US" altLang="ko-KR" sz="14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ListView</a:t>
            </a:r>
            <a:r>
              <a:rPr lang="en-US" altLang="ko-KR" sz="1400" dirty="0">
                <a:latin typeface="+mn-ea"/>
              </a:rPr>
              <a:t> review, </a:t>
            </a:r>
            <a:r>
              <a:rPr lang="en-US" altLang="ko-KR" sz="1400" dirty="0" err="1">
                <a:latin typeface="+mn-ea"/>
              </a:rPr>
              <a:t>getWrong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리뷰와 고장 신청 정보를 가진 </a:t>
            </a:r>
            <a:r>
              <a:rPr lang="en-US" altLang="ko-KR" sz="1400" dirty="0" err="1">
                <a:latin typeface="+mn-ea"/>
              </a:rPr>
              <a:t>ListView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404344" y="5247865"/>
            <a:ext cx="51742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400" dirty="0" err="1">
                <a:latin typeface="+mn-ea"/>
              </a:rPr>
              <a:t>rb</a:t>
            </a:r>
            <a:r>
              <a:rPr lang="ko-KR" altLang="en-US" sz="1400" dirty="0">
                <a:latin typeface="+mn-ea"/>
              </a:rPr>
              <a:t>의 신규 입력 값</a:t>
            </a:r>
            <a:r>
              <a:rPr lang="en-US" altLang="ko-KR" sz="1400" dirty="0">
                <a:latin typeface="+mn-ea"/>
              </a:rPr>
              <a:t>, average</a:t>
            </a:r>
            <a:r>
              <a:rPr lang="ko-KR" altLang="en-US" sz="1400" dirty="0">
                <a:latin typeface="+mn-ea"/>
              </a:rPr>
              <a:t>의 변경 사항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받은 </a:t>
            </a:r>
            <a:r>
              <a:rPr lang="en-US" altLang="ko-KR" sz="1400" dirty="0" err="1">
                <a:latin typeface="+mn-ea"/>
              </a:rPr>
              <a:t>rb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값의 평균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fontAlgn="base">
              <a:lnSpc>
                <a:spcPct val="200000"/>
              </a:lnSpc>
            </a:pPr>
            <a:r>
              <a:rPr lang="en-US" altLang="ko-KR" sz="1400" dirty="0" smtClean="0">
                <a:latin typeface="+mn-ea"/>
              </a:rPr>
              <a:t>- </a:t>
            </a:r>
            <a:r>
              <a:rPr lang="en-US" altLang="ko-KR" sz="1400" dirty="0">
                <a:latin typeface="+mn-ea"/>
              </a:rPr>
              <a:t>review, </a:t>
            </a:r>
            <a:r>
              <a:rPr lang="en-US" altLang="ko-KR" sz="1400" dirty="0" err="1">
                <a:latin typeface="+mn-ea"/>
              </a:rPr>
              <a:t>getWrong</a:t>
            </a:r>
            <a:r>
              <a:rPr lang="ko-KR" altLang="en-US" sz="1400" dirty="0">
                <a:latin typeface="+mn-ea"/>
              </a:rPr>
              <a:t>의 변경 사항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38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646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</a:t>
            </a:r>
            <a:r>
              <a:rPr lang="en-US" altLang="ko-KR" sz="2400" dirty="0"/>
              <a:t>– App </a:t>
            </a:r>
            <a:r>
              <a:rPr lang="en-US" altLang="ko-KR" sz="2400" dirty="0" smtClean="0"/>
              <a:t>(6/6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8059896" cy="4650130"/>
            <a:chOff x="905741" y="710010"/>
            <a:chExt cx="8059896" cy="4650130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4685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782672"/>
              <a:ext cx="65497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에 접근하여 사용률에 관한 정보 출력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5772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4433947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799588"/>
              <a:ext cx="759995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>
                  <a:latin typeface="+mn-ea"/>
                </a:rPr>
                <a:t>- </a:t>
              </a:r>
              <a:r>
                <a:rPr lang="en-US" altLang="ko-KR" sz="1400" dirty="0" smtClean="0">
                  <a:latin typeface="+mn-ea"/>
                </a:rPr>
                <a:t>string </a:t>
              </a:r>
              <a:r>
                <a:rPr lang="en-US" altLang="ko-KR" sz="1400" dirty="0" err="1">
                  <a:latin typeface="+mn-ea"/>
                </a:rPr>
                <a:t>toiletName</a:t>
              </a:r>
              <a:r>
                <a:rPr lang="en-US" altLang="ko-KR" sz="1400" dirty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화장실 이름</a:t>
              </a:r>
              <a:endParaRPr lang="en-US" altLang="ko-KR" sz="1400" dirty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 err="1" smtClean="0">
                  <a:latin typeface="+mn-ea"/>
                </a:rPr>
                <a:t>int</a:t>
              </a:r>
              <a:r>
                <a:rPr lang="en-US" altLang="ko-KR" sz="1400" dirty="0" smtClean="0">
                  <a:latin typeface="+mn-ea"/>
                </a:rPr>
                <a:t> 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en-US" altLang="ko-KR" sz="1400" dirty="0" err="1">
                  <a:latin typeface="+mn-ea"/>
                </a:rPr>
                <a:t>int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en-US" altLang="ko-KR" sz="1400" dirty="0" err="1">
                  <a:latin typeface="+mn-ea"/>
                </a:rPr>
                <a:t>int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err="1">
                  <a:latin typeface="+mn-ea"/>
                </a:rPr>
                <a:t>allSeat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en-US" altLang="ko-KR" sz="1400" dirty="0" err="1">
                  <a:latin typeface="+mn-ea"/>
                </a:rPr>
                <a:t>int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err="1" smtClean="0">
                  <a:latin typeface="+mn-ea"/>
                </a:rPr>
                <a:t>errorSeat</a:t>
              </a:r>
              <a:r>
                <a:rPr lang="en-US" altLang="ko-KR" sz="1400" dirty="0" smtClean="0">
                  <a:latin typeface="+mn-ea"/>
                </a:rPr>
                <a:t> : </a:t>
              </a:r>
              <a:r>
                <a:rPr lang="ko-KR" altLang="en-US" sz="1400" dirty="0">
                  <a:latin typeface="+mn-ea"/>
                </a:rPr>
                <a:t>빈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사용중인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전체 칸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>
                  <a:latin typeface="+mn-ea"/>
                </a:rPr>
                <a:t>고장 </a:t>
              </a:r>
              <a:r>
                <a:rPr lang="ko-KR" altLang="en-US" sz="1400" dirty="0" smtClean="0">
                  <a:latin typeface="+mn-ea"/>
                </a:rPr>
                <a:t>칸</a:t>
              </a:r>
              <a:endParaRPr lang="en-US" altLang="ko-KR" sz="1400" dirty="0" smtClean="0">
                <a:latin typeface="+mn-ea"/>
              </a:endParaRPr>
            </a:p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          </a:t>
              </a:r>
              <a:r>
                <a:rPr lang="ko-KR" altLang="en-US" sz="1400" dirty="0" smtClean="0">
                  <a:latin typeface="+mn-ea"/>
                </a:rPr>
                <a:t>→</a:t>
              </a:r>
              <a:r>
                <a:rPr lang="en-US" altLang="ko-KR" sz="1400" dirty="0" smtClean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각 칸의 정보를 </a:t>
              </a:r>
              <a:r>
                <a:rPr lang="en-US" altLang="ko-KR" sz="1400" dirty="0">
                  <a:latin typeface="+mn-ea"/>
                </a:rPr>
                <a:t>0</a:t>
              </a:r>
              <a:r>
                <a:rPr lang="ko-KR" altLang="en-US" sz="1400" dirty="0">
                  <a:latin typeface="+mn-ea"/>
                </a:rPr>
                <a:t>과 </a:t>
              </a:r>
              <a:r>
                <a:rPr lang="en-US" altLang="ko-KR" sz="1400" dirty="0">
                  <a:latin typeface="+mn-ea"/>
                </a:rPr>
                <a:t>1</a:t>
              </a:r>
              <a:r>
                <a:rPr lang="ko-KR" altLang="en-US" sz="1400" dirty="0">
                  <a:latin typeface="+mn-ea"/>
                </a:rPr>
                <a:t>로 값을 받아 </a:t>
              </a:r>
              <a:r>
                <a:rPr lang="en-US" altLang="ko-KR" sz="1400" dirty="0">
                  <a:latin typeface="+mn-ea"/>
                </a:rPr>
                <a:t>0</a:t>
              </a:r>
              <a:r>
                <a:rPr lang="ko-KR" altLang="en-US" sz="1400" dirty="0">
                  <a:latin typeface="+mn-ea"/>
                </a:rPr>
                <a:t>이면 </a:t>
              </a:r>
              <a:r>
                <a:rPr lang="en-US" altLang="ko-KR" sz="1400" dirty="0" err="1">
                  <a:latin typeface="+mn-ea"/>
                </a:rPr>
                <a:t>emptySeat</a:t>
              </a:r>
              <a:r>
                <a:rPr lang="en-US" altLang="ko-KR" sz="1400" dirty="0">
                  <a:latin typeface="+mn-ea"/>
                </a:rPr>
                <a:t>, 1</a:t>
              </a:r>
              <a:r>
                <a:rPr lang="ko-KR" altLang="en-US" sz="1400" dirty="0">
                  <a:latin typeface="+mn-ea"/>
                </a:rPr>
                <a:t>이면 </a:t>
              </a:r>
              <a:r>
                <a:rPr lang="en-US" altLang="ko-KR" sz="1400" dirty="0" err="1">
                  <a:latin typeface="+mn-ea"/>
                </a:rPr>
                <a:t>useSeat</a:t>
              </a:r>
              <a:r>
                <a:rPr lang="ko-KR" altLang="en-US" sz="1400" dirty="0">
                  <a:latin typeface="+mn-ea"/>
                </a:rPr>
                <a:t>에 </a:t>
              </a:r>
              <a:r>
                <a:rPr lang="en-US" altLang="ko-KR" sz="1400" dirty="0">
                  <a:latin typeface="+mn-ea"/>
                </a:rPr>
                <a:t>count</a:t>
              </a:r>
              <a:endParaRPr lang="ko-KR" altLang="en-US" sz="14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836920"/>
              <a:ext cx="4572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</a:t>
              </a:r>
              <a:r>
                <a:rPr lang="en-US" altLang="ko-KR" sz="1400" dirty="0">
                  <a:latin typeface="+mn-ea"/>
                </a:rPr>
                <a:t>DB Table Utilization</a:t>
              </a:r>
              <a:r>
                <a:rPr lang="ko-KR" altLang="en-US" sz="1400" dirty="0">
                  <a:latin typeface="+mn-ea"/>
                </a:rPr>
                <a:t>의 출력 사항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2844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6. void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getUtilization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( )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3749741" y="962657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ko-KR" altLang="en-US" sz="1400" dirty="0" smtClean="0">
                  <a:latin typeface="+mj-ea"/>
                  <a:ea typeface="+mj-ea"/>
                </a:rPr>
                <a:t>사용률 조회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1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(1/?)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538759" cy="3706705"/>
            <a:chOff x="905741" y="710010"/>
            <a:chExt cx="7538759" cy="3706705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</a:t>
              </a:r>
              <a:r>
                <a:rPr lang="ko-KR" altLang="en-US" sz="1400" dirty="0" smtClean="0">
                  <a:latin typeface="+mn-ea"/>
                </a:rPr>
                <a:t>입력 받은 </a:t>
              </a:r>
              <a:r>
                <a:rPr lang="en-US" altLang="ko-KR" sz="1400" dirty="0">
                  <a:latin typeface="+mn-ea"/>
                </a:rPr>
                <a:t>id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>
                  <a:latin typeface="+mn-ea"/>
                </a:rPr>
                <a:t>password</a:t>
              </a:r>
              <a:r>
                <a:rPr lang="ko-KR" altLang="en-US" sz="1400" dirty="0">
                  <a:latin typeface="+mn-ea"/>
                </a:rPr>
                <a:t>를 </a:t>
              </a:r>
              <a:r>
                <a:rPr lang="en-US" altLang="ko-KR" sz="1400" dirty="0" smtClean="0">
                  <a:latin typeface="+mn-ea"/>
                </a:rPr>
                <a:t>INSERT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1" y="35982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1" y="2888488"/>
              <a:ext cx="49710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$</a:t>
              </a:r>
              <a:r>
                <a:rPr lang="en-US" altLang="ko-KR" sz="1400" dirty="0">
                  <a:latin typeface="+mn-ea"/>
                </a:rPr>
                <a:t>id, $</a:t>
              </a:r>
              <a:r>
                <a:rPr lang="en-US" altLang="ko-KR" sz="1400" dirty="0" smtClean="0">
                  <a:latin typeface="+mn-ea"/>
                </a:rPr>
                <a:t>password : </a:t>
              </a:r>
              <a:r>
                <a:rPr lang="ko-KR" altLang="en-US" sz="1400" dirty="0" smtClean="0">
                  <a:latin typeface="+mn-ea"/>
                </a:rPr>
                <a:t>회원 가입할 </a:t>
              </a:r>
              <a:r>
                <a:rPr lang="en-US" altLang="ko-KR" sz="1400" dirty="0">
                  <a:latin typeface="+mn-ea"/>
                </a:rPr>
                <a:t>id, </a:t>
              </a:r>
              <a:r>
                <a:rPr lang="en-US" altLang="ko-KR" sz="1400" dirty="0" smtClean="0">
                  <a:latin typeface="+mn-ea"/>
                </a:rPr>
                <a:t>password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001217"/>
              <a:ext cx="7078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 </a:t>
              </a:r>
              <a:r>
                <a:rPr lang="en-US" altLang="ko-KR" sz="1400" dirty="0">
                  <a:latin typeface="+mn-ea"/>
                </a:rPr>
                <a:t>Table Members</a:t>
              </a:r>
              <a:r>
                <a:rPr lang="ko-KR" altLang="en-US" sz="1400" dirty="0">
                  <a:latin typeface="+mn-ea"/>
                </a:rPr>
                <a:t>의 변경 사항</a:t>
              </a:r>
              <a:r>
                <a:rPr lang="en-US" altLang="ko-KR" sz="1400" dirty="0">
                  <a:latin typeface="+mn-ea"/>
                </a:rPr>
                <a:t>(id, password</a:t>
              </a:r>
              <a:r>
                <a:rPr lang="ko-KR" altLang="en-US" sz="1400" dirty="0">
                  <a:latin typeface="+mn-ea"/>
                </a:rPr>
                <a:t>가 추가 됨에 따라 테이블에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en-US" altLang="ko-KR" sz="1400" dirty="0" smtClean="0">
                  <a:latin typeface="+mn-ea"/>
                </a:rPr>
                <a:t>INSERT)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1620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1.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join.php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25328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en-US" altLang="ko-KR" sz="1400" dirty="0" err="1" smtClean="0">
                  <a:latin typeface="+mj-ea"/>
                  <a:ea typeface="+mj-ea"/>
                </a:rPr>
                <a:t>Mypage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시스템 모듈 상세 설계 </a:t>
            </a:r>
            <a:r>
              <a:rPr lang="en-US" altLang="ko-KR" sz="2400" dirty="0" smtClean="0"/>
              <a:t>– Server (2/?)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4" y="673556"/>
            <a:ext cx="7538759" cy="3706705"/>
            <a:chOff x="905741" y="710010"/>
            <a:chExt cx="7538759" cy="3706705"/>
          </a:xfrm>
        </p:grpSpPr>
        <p:sp>
          <p:nvSpPr>
            <p:cNvPr id="72" name="순서도: 처리 71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19" y="1620919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 능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1087AA7C-0054-442E-BAE4-9AA72A3F33BA}"/>
                </a:ext>
              </a:extLst>
            </p:cNvPr>
            <p:cNvSpPr/>
            <p:nvPr/>
          </p:nvSpPr>
          <p:spPr>
            <a:xfrm>
              <a:off x="1365681" y="1998730"/>
              <a:ext cx="654975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</a:t>
              </a:r>
              <a:r>
                <a:rPr lang="ko-KR" altLang="en-US" sz="1400" dirty="0">
                  <a:latin typeface="+mn-ea"/>
                </a:rPr>
                <a:t>와 연결하여 </a:t>
              </a:r>
              <a:r>
                <a:rPr lang="ko-KR" altLang="en-US" sz="1400" dirty="0" smtClean="0">
                  <a:latin typeface="+mn-ea"/>
                </a:rPr>
                <a:t>입력 받은 </a:t>
              </a:r>
              <a:r>
                <a:rPr lang="en-US" altLang="ko-KR" sz="1400" dirty="0">
                  <a:latin typeface="+mn-ea"/>
                </a:rPr>
                <a:t>id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>
                  <a:latin typeface="+mn-ea"/>
                </a:rPr>
                <a:t>password</a:t>
              </a:r>
              <a:r>
                <a:rPr lang="ko-KR" altLang="en-US" sz="1400" dirty="0">
                  <a:latin typeface="+mn-ea"/>
                </a:rPr>
                <a:t>를 </a:t>
              </a:r>
              <a:r>
                <a:rPr lang="en-US" altLang="ko-KR" sz="1400" dirty="0" smtClean="0">
                  <a:latin typeface="+mn-ea"/>
                </a:rPr>
                <a:t>SELECT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0" y="2666153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다루는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="" xmlns:a16="http://schemas.microsoft.com/office/drawing/2014/main" id="{ACE0CD1D-7C38-4552-90BA-7DAF92654359}"/>
                </a:ext>
              </a:extLst>
            </p:cNvPr>
            <p:cNvSpPr/>
            <p:nvPr/>
          </p:nvSpPr>
          <p:spPr>
            <a:xfrm>
              <a:off x="1151621" y="3598244"/>
              <a:ext cx="123299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기록할 정보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365680" y="2888488"/>
              <a:ext cx="70508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200000"/>
                </a:lnSpc>
              </a:pPr>
              <a:r>
                <a:rPr lang="en-US" altLang="ko-KR" sz="1400" dirty="0" smtClean="0">
                  <a:latin typeface="+mn-ea"/>
                </a:rPr>
                <a:t>- $</a:t>
              </a:r>
              <a:r>
                <a:rPr lang="en-US" altLang="ko-KR" sz="1400" dirty="0">
                  <a:latin typeface="+mn-ea"/>
                </a:rPr>
                <a:t>id, $password (</a:t>
              </a:r>
              <a:r>
                <a:rPr lang="ko-KR" altLang="en-US" sz="1400" dirty="0">
                  <a:latin typeface="+mn-ea"/>
                </a:rPr>
                <a:t>로그인할 </a:t>
              </a:r>
              <a:r>
                <a:rPr lang="en-US" altLang="ko-KR" sz="1400" dirty="0">
                  <a:latin typeface="+mn-ea"/>
                </a:rPr>
                <a:t>id, password)</a:t>
              </a:r>
              <a:r>
                <a:rPr lang="ko-KR" altLang="en-US" sz="1400" dirty="0">
                  <a:latin typeface="+mn-ea"/>
                </a:rPr>
                <a:t>와 기록된 테이블의  </a:t>
              </a:r>
              <a:r>
                <a:rPr lang="en-US" altLang="ko-KR" sz="1400" dirty="0">
                  <a:latin typeface="+mn-ea"/>
                </a:rPr>
                <a:t>id, password </a:t>
              </a:r>
              <a:r>
                <a:rPr lang="ko-KR" altLang="en-US" sz="1400" dirty="0">
                  <a:latin typeface="+mn-ea"/>
                </a:rPr>
                <a:t>값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65681" y="4001217"/>
              <a:ext cx="707881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</a:rPr>
                <a:t>- DB </a:t>
              </a:r>
              <a:r>
                <a:rPr lang="en-US" altLang="ko-KR" sz="1400" dirty="0">
                  <a:latin typeface="+mn-ea"/>
                </a:rPr>
                <a:t>Table Members</a:t>
              </a:r>
              <a:r>
                <a:rPr lang="ko-KR" altLang="en-US" sz="1400" dirty="0">
                  <a:latin typeface="+mn-ea"/>
                </a:rPr>
                <a:t>의 </a:t>
              </a:r>
              <a:r>
                <a:rPr lang="en-US" altLang="ko-KR" sz="1400" dirty="0">
                  <a:latin typeface="+mn-ea"/>
                </a:rPr>
                <a:t>$row[id], $row[password]</a:t>
              </a:r>
              <a:r>
                <a:rPr lang="ko-KR" altLang="en-US" sz="1400" dirty="0">
                  <a:latin typeface="+mn-ea"/>
                </a:rPr>
                <a:t>와 </a:t>
              </a:r>
              <a:r>
                <a:rPr lang="en-US" altLang="ko-KR" sz="1400" dirty="0">
                  <a:latin typeface="+mn-ea"/>
                </a:rPr>
                <a:t>$id, $password</a:t>
              </a:r>
              <a:r>
                <a:rPr lang="ko-KR" altLang="en-US" sz="1400" dirty="0">
                  <a:latin typeface="+mn-ea"/>
                </a:rPr>
                <a:t>의 비교 사항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1" y="932445"/>
              <a:ext cx="1692000" cy="39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33623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2. </a:t>
              </a:r>
              <a:r>
                <a:rPr lang="en-US" altLang="ko-KR" sz="2000" dirty="0" err="1" smtClean="0">
                  <a:solidFill>
                    <a:schemeClr val="bg1"/>
                  </a:solidFill>
                </a:rPr>
                <a:t>login.php</a:t>
              </a:r>
              <a:endParaRPr lang="en-US" altLang="ko-KR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5ADFE3F-7B01-4599-A863-1BE0BF2EF418}"/>
                </a:ext>
              </a:extLst>
            </p:cNvPr>
            <p:cNvSpPr txBox="1"/>
            <p:nvPr/>
          </p:nvSpPr>
          <p:spPr>
            <a:xfrm>
              <a:off x="2609041" y="963002"/>
              <a:ext cx="3796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- </a:t>
              </a:r>
              <a:r>
                <a:rPr lang="en-US" altLang="ko-KR" sz="1400" dirty="0" smtClean="0">
                  <a:latin typeface="+mj-ea"/>
                  <a:ea typeface="+mj-ea"/>
                </a:rPr>
                <a:t>App</a:t>
              </a:r>
              <a:r>
                <a:rPr lang="ko-KR" altLang="en-US" sz="1400" dirty="0" smtClean="0">
                  <a:latin typeface="+mj-ea"/>
                  <a:ea typeface="+mj-ea"/>
                </a:rPr>
                <a:t>과의 연동 </a:t>
              </a:r>
              <a:r>
                <a:rPr lang="en-US" altLang="ko-KR" sz="1400" dirty="0" smtClean="0">
                  <a:latin typeface="+mj-ea"/>
                  <a:ea typeface="+mj-ea"/>
                </a:rPr>
                <a:t>(</a:t>
              </a:r>
              <a:r>
                <a:rPr lang="en-US" altLang="ko-KR" sz="1400" dirty="0" err="1" smtClean="0">
                  <a:latin typeface="+mj-ea"/>
                  <a:ea typeface="+mj-ea"/>
                </a:rPr>
                <a:t>Mypage</a:t>
              </a:r>
              <a:r>
                <a:rPr lang="en-US" altLang="ko-KR" sz="1400" dirty="0" smtClean="0">
                  <a:latin typeface="+mj-ea"/>
                  <a:ea typeface="+mj-ea"/>
                </a:rPr>
                <a:t>)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</TotalTime>
  <Words>1099</Words>
  <Application>Microsoft Office PowerPoint</Application>
  <PresentationFormat>화면 슬라이드 쇼(4:3)</PresentationFormat>
  <Paragraphs>278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a가시고기L</vt:lpstr>
      <vt:lpstr>a스마일B</vt:lpstr>
      <vt:lpstr>THE외계인설명서</vt:lpstr>
      <vt:lpstr>궁서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174</cp:revision>
  <dcterms:created xsi:type="dcterms:W3CDTF">2018-01-01T19:02:44Z</dcterms:created>
  <dcterms:modified xsi:type="dcterms:W3CDTF">2018-02-11T01:21:46Z</dcterms:modified>
</cp:coreProperties>
</file>