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13" r:id="rId2"/>
    <p:sldId id="328" r:id="rId3"/>
    <p:sldId id="343" r:id="rId4"/>
    <p:sldId id="330" r:id="rId5"/>
    <p:sldId id="344" r:id="rId6"/>
    <p:sldId id="329" r:id="rId7"/>
    <p:sldId id="345" r:id="rId8"/>
    <p:sldId id="333" r:id="rId9"/>
    <p:sldId id="346" r:id="rId10"/>
    <p:sldId id="334" r:id="rId11"/>
    <p:sldId id="347" r:id="rId12"/>
    <p:sldId id="340" r:id="rId13"/>
    <p:sldId id="335" r:id="rId14"/>
    <p:sldId id="336" r:id="rId15"/>
    <p:sldId id="337" r:id="rId16"/>
    <p:sldId id="338" r:id="rId17"/>
    <p:sldId id="341" r:id="rId18"/>
    <p:sldId id="348" r:id="rId19"/>
    <p:sldId id="349" r:id="rId20"/>
    <p:sldId id="350" r:id="rId21"/>
    <p:sldId id="35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67171"/>
    <a:srgbClr val="BBBBBB"/>
    <a:srgbClr val="F2F2F2"/>
    <a:srgbClr val="E9EBEB"/>
    <a:srgbClr val="DEE2E2"/>
    <a:srgbClr val="3B7E5B"/>
    <a:srgbClr val="54985B"/>
    <a:srgbClr val="3D4746"/>
    <a:srgbClr val="4F7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makeshare.org/bbs/board.php?bo_table=arduinosensor&amp;wr_id=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evicemart.co.kr/1289319" TargetMode="External"/><Relationship Id="rId5" Type="http://schemas.openxmlformats.org/officeDocument/2006/relationships/hyperlink" Target="http://www.fnnews.com/news/201607250930052012" TargetMode="External"/><Relationship Id="rId4" Type="http://schemas.openxmlformats.org/officeDocument/2006/relationships/hyperlink" Target="http://www.ekn.kr/news/article.html?no=26289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구름 71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구름 84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구름 85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방법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53626" y="4467599"/>
            <a:ext cx="678575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53626" y="2306535"/>
            <a:ext cx="6785754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53626" y="892636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861068" y="2277205"/>
            <a:ext cx="5425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1. void </a:t>
            </a:r>
            <a:r>
              <a:rPr lang="en-US" altLang="ko-KR" sz="1400" dirty="0" err="1">
                <a:latin typeface="+mn-ea"/>
              </a:rPr>
              <a:t>onPlacesSuccess</a:t>
            </a:r>
            <a:r>
              <a:rPr lang="en-US" altLang="ko-KR" sz="1400" dirty="0">
                <a:latin typeface="+mn-ea"/>
              </a:rPr>
              <a:t>( )</a:t>
            </a: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2. void </a:t>
            </a:r>
            <a:r>
              <a:rPr lang="en-US" altLang="ko-KR" sz="1400" dirty="0" err="1">
                <a:latin typeface="+mn-ea"/>
              </a:rPr>
              <a:t>showPlaceInformation</a:t>
            </a:r>
            <a:r>
              <a:rPr lang="en-US" altLang="ko-KR" sz="1400" dirty="0">
                <a:latin typeface="+mn-ea"/>
              </a:rPr>
              <a:t>( )</a:t>
            </a: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3. void </a:t>
            </a:r>
            <a:r>
              <a:rPr lang="en-US" altLang="ko-KR" sz="1400" dirty="0" err="1">
                <a:latin typeface="+mn-ea"/>
              </a:rPr>
              <a:t>joinDB</a:t>
            </a:r>
            <a:r>
              <a:rPr lang="en-US" altLang="ko-KR" sz="1400" dirty="0">
                <a:latin typeface="+mn-ea"/>
              </a:rPr>
              <a:t>(string id, string password)</a:t>
            </a: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4. void </a:t>
            </a:r>
            <a:r>
              <a:rPr lang="en-US" altLang="ko-KR" sz="1400" dirty="0" err="1">
                <a:latin typeface="+mn-ea"/>
              </a:rPr>
              <a:t>loginDB</a:t>
            </a:r>
            <a:r>
              <a:rPr lang="en-US" altLang="ko-KR" sz="1400" dirty="0">
                <a:latin typeface="+mn-ea"/>
              </a:rPr>
              <a:t>(string id, string password)</a:t>
            </a: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5. void </a:t>
            </a:r>
            <a:r>
              <a:rPr lang="en-US" altLang="ko-KR" sz="1400" dirty="0" err="1">
                <a:latin typeface="+mn-ea"/>
              </a:rPr>
              <a:t>reviewDB</a:t>
            </a:r>
            <a:r>
              <a:rPr lang="en-US" altLang="ko-KR" sz="1400" dirty="0">
                <a:latin typeface="+mn-ea"/>
              </a:rPr>
              <a:t>( ), void </a:t>
            </a:r>
            <a:r>
              <a:rPr lang="en-US" altLang="ko-KR" sz="1400" dirty="0" err="1">
                <a:latin typeface="+mn-ea"/>
              </a:rPr>
              <a:t>getWrong</a:t>
            </a:r>
            <a:r>
              <a:rPr lang="en-US" altLang="ko-KR" sz="1400" dirty="0">
                <a:latin typeface="+mn-ea"/>
              </a:rPr>
              <a:t>()</a:t>
            </a: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6. void </a:t>
            </a:r>
            <a:r>
              <a:rPr lang="en-US" altLang="ko-KR" sz="1400" dirty="0" err="1">
                <a:latin typeface="+mn-ea"/>
              </a:rPr>
              <a:t>getUtilization</a:t>
            </a:r>
            <a:r>
              <a:rPr lang="en-US" altLang="ko-KR" sz="1400" dirty="0">
                <a:latin typeface="+mn-ea"/>
              </a:rPr>
              <a:t>( 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826716" y="4436186"/>
            <a:ext cx="5267429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1. </a:t>
            </a:r>
            <a:r>
              <a:rPr lang="en-US" altLang="ko-KR" sz="1300" dirty="0" err="1">
                <a:latin typeface="+mn-ea"/>
              </a:rPr>
              <a:t>join.php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2. </a:t>
            </a:r>
            <a:r>
              <a:rPr lang="en-US" altLang="ko-KR" sz="1300" dirty="0" err="1">
                <a:latin typeface="+mn-ea"/>
              </a:rPr>
              <a:t>login.php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3. </a:t>
            </a:r>
            <a:r>
              <a:rPr lang="en-US" altLang="ko-KR" sz="1300" dirty="0" err="1">
                <a:latin typeface="+mn-ea"/>
              </a:rPr>
              <a:t>addreview.php</a:t>
            </a:r>
            <a:r>
              <a:rPr lang="en-US" altLang="ko-KR" sz="1300" dirty="0">
                <a:latin typeface="+mn-ea"/>
              </a:rPr>
              <a:t>, </a:t>
            </a:r>
            <a:r>
              <a:rPr lang="en-US" altLang="ko-KR" sz="1300" dirty="0" err="1">
                <a:latin typeface="+mn-ea"/>
              </a:rPr>
              <a:t>addgetWrong.php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4. </a:t>
            </a:r>
            <a:r>
              <a:rPr lang="en-US" altLang="ko-KR" sz="1300" dirty="0" err="1" smtClean="0">
                <a:latin typeface="+mn-ea"/>
              </a:rPr>
              <a:t>Utilization.php</a:t>
            </a:r>
            <a:endParaRPr lang="en-US" altLang="ko-KR" sz="1300" dirty="0" smtClean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5.</a:t>
            </a:r>
            <a:r>
              <a:rPr lang="en-US" altLang="ko-KR" sz="1400" dirty="0"/>
              <a:t> . join.html, login.html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6. </a:t>
            </a:r>
            <a:r>
              <a:rPr lang="en-US" altLang="ko-KR" sz="1400" dirty="0"/>
              <a:t>. addreview.html, getgrade.html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7. </a:t>
            </a:r>
            <a:r>
              <a:rPr lang="en-US" altLang="ko-KR" sz="1400" dirty="0"/>
              <a:t>Utilization.html</a:t>
            </a:r>
          </a:p>
          <a:p>
            <a:pPr fontAlgn="base" latinLnBrk="0">
              <a:lnSpc>
                <a:spcPct val="150000"/>
              </a:lnSpc>
            </a:pPr>
            <a:endParaRPr lang="en-US" altLang="ko-KR" sz="1300" dirty="0"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82968" y="1069297"/>
            <a:ext cx="990739" cy="1166696"/>
            <a:chOff x="1232850" y="2433451"/>
            <a:chExt cx="827927" cy="95077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537942" y="2885664"/>
            <a:ext cx="1449427" cy="1069992"/>
            <a:chOff x="771431" y="3773909"/>
            <a:chExt cx="1553140" cy="1071311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7" name="순서도: 처리 66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501767" y="4948926"/>
            <a:ext cx="1553140" cy="920112"/>
            <a:chOff x="795726" y="4965279"/>
            <a:chExt cx="1553140" cy="920112"/>
          </a:xfrm>
        </p:grpSpPr>
        <p:sp>
          <p:nvSpPr>
            <p:cNvPr id="69" name="원통형 53">
              <a:extLst>
                <a:ext uri="{FF2B5EF4-FFF2-40B4-BE49-F238E27FC236}">
                  <a16:creationId xmlns:a16="http://schemas.microsoft.com/office/drawing/2014/main" xmlns="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73" name="직사각형 7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2" name="직각 삼각형 81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861067" y="959241"/>
            <a:ext cx="54250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1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여기 목차는 준민이가 최종적으로 수정하고 </a:t>
            </a:r>
            <a:r>
              <a:rPr lang="ko-KR" altLang="en-US" sz="1400" dirty="0" err="1" smtClean="0">
                <a:latin typeface="+mn-ea"/>
              </a:rPr>
              <a:t>만들어주세여</a:t>
            </a:r>
            <a:r>
              <a:rPr lang="en-US" altLang="ko-KR" sz="1400" dirty="0" smtClean="0">
                <a:latin typeface="+mn-ea"/>
              </a:rPr>
              <a:t>….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35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64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5</a:t>
            </a:r>
            <a:r>
              <a:rPr lang="en-US" altLang="ko-KR" sz="2400" dirty="0" smtClean="0"/>
              <a:t>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8059896" cy="4452473"/>
            <a:chOff x="905741" y="710010"/>
            <a:chExt cx="8059896" cy="4452473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5574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871572"/>
              <a:ext cx="65497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에 접근하여 사용률에 관한 정보 출력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34789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3777488"/>
              <a:ext cx="759995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smtClean="0">
                  <a:latin typeface="+mn-ea"/>
                </a:rPr>
                <a:t>string </a:t>
              </a:r>
              <a:r>
                <a:rPr lang="en-US" altLang="ko-KR" sz="1400" dirty="0" err="1">
                  <a:latin typeface="+mn-ea"/>
                </a:rPr>
                <a:t>toiletName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화장실 이름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 err="1" smtClean="0">
                  <a:latin typeface="+mn-ea"/>
                </a:rPr>
                <a:t>int</a:t>
              </a:r>
              <a:r>
                <a:rPr lang="en-US" altLang="ko-KR" sz="1400" dirty="0" smtClean="0">
                  <a:latin typeface="+mn-ea"/>
                </a:rPr>
                <a:t> </a:t>
              </a:r>
              <a:r>
                <a:rPr lang="en-US" altLang="ko-KR" sz="1400" dirty="0" err="1">
                  <a:latin typeface="+mn-ea"/>
                </a:rPr>
                <a:t>emptySeat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en-US" altLang="ko-KR" sz="1400" dirty="0" err="1">
                  <a:latin typeface="+mn-ea"/>
                </a:rPr>
                <a:t>int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en-US" altLang="ko-KR" sz="1400" dirty="0" err="1">
                  <a:latin typeface="+mn-ea"/>
                </a:rPr>
                <a:t>useSeat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en-US" altLang="ko-KR" sz="1400" dirty="0" err="1">
                  <a:latin typeface="+mn-ea"/>
                </a:rPr>
                <a:t>int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en-US" altLang="ko-KR" sz="1400" dirty="0" err="1">
                  <a:latin typeface="+mn-ea"/>
                </a:rPr>
                <a:t>allSeat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en-US" altLang="ko-KR" sz="1400" dirty="0" err="1">
                  <a:latin typeface="+mn-ea"/>
                </a:rPr>
                <a:t>int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en-US" altLang="ko-KR" sz="1400" dirty="0" err="1" smtClean="0">
                  <a:latin typeface="+mn-ea"/>
                </a:rPr>
                <a:t>errorSeat</a:t>
              </a:r>
              <a:r>
                <a:rPr lang="en-US" altLang="ko-KR" sz="1400" dirty="0" smtClean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빈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사용중인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전체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고장 </a:t>
              </a:r>
              <a:r>
                <a:rPr lang="ko-KR" altLang="en-US" sz="1400" dirty="0" smtClean="0">
                  <a:latin typeface="+mn-ea"/>
                </a:rPr>
                <a:t>칸</a:t>
              </a:r>
              <a:endParaRPr lang="en-US" altLang="ko-KR" sz="1400" dirty="0" smtClean="0">
                <a:latin typeface="+mn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          </a:t>
              </a:r>
              <a:r>
                <a:rPr lang="ko-KR" altLang="en-US" sz="1400" dirty="0" smtClean="0">
                  <a:latin typeface="+mn-ea"/>
                </a:rPr>
                <a:t>→</a:t>
              </a:r>
              <a:r>
                <a:rPr lang="en-US" altLang="ko-KR" sz="1400" dirty="0" smtClean="0">
                  <a:latin typeface="+mn-ea"/>
                </a:rPr>
                <a:t> </a:t>
              </a:r>
              <a:r>
                <a:rPr lang="ko-KR" altLang="en-US" sz="1400" dirty="0">
                  <a:latin typeface="+mn-ea"/>
                </a:rPr>
                <a:t>각 칸의 정보를 </a:t>
              </a:r>
              <a:r>
                <a:rPr lang="en-US" altLang="ko-KR" sz="1400" dirty="0">
                  <a:latin typeface="+mn-ea"/>
                </a:rPr>
                <a:t>0</a:t>
              </a:r>
              <a:r>
                <a:rPr lang="ko-KR" altLang="en-US" sz="1400" dirty="0">
                  <a:latin typeface="+mn-ea"/>
                </a:rPr>
                <a:t>과 </a:t>
              </a:r>
              <a:r>
                <a:rPr lang="en-US" altLang="ko-KR" sz="1400" dirty="0">
                  <a:latin typeface="+mn-ea"/>
                </a:rPr>
                <a:t>1</a:t>
              </a:r>
              <a:r>
                <a:rPr lang="ko-KR" altLang="en-US" sz="1400" dirty="0">
                  <a:latin typeface="+mn-ea"/>
                </a:rPr>
                <a:t>로 값을 받아 </a:t>
              </a:r>
              <a:r>
                <a:rPr lang="en-US" altLang="ko-KR" sz="1400" dirty="0">
                  <a:latin typeface="+mn-ea"/>
                </a:rPr>
                <a:t>0</a:t>
              </a:r>
              <a:r>
                <a:rPr lang="ko-KR" altLang="en-US" sz="1400" dirty="0">
                  <a:latin typeface="+mn-ea"/>
                </a:rPr>
                <a:t>이면 </a:t>
              </a:r>
              <a:r>
                <a:rPr lang="en-US" altLang="ko-KR" sz="1400" dirty="0" err="1">
                  <a:latin typeface="+mn-ea"/>
                </a:rPr>
                <a:t>emptySeat</a:t>
              </a:r>
              <a:r>
                <a:rPr lang="en-US" altLang="ko-KR" sz="1400" dirty="0">
                  <a:latin typeface="+mn-ea"/>
                </a:rPr>
                <a:t>, 1</a:t>
              </a:r>
              <a:r>
                <a:rPr lang="ko-KR" altLang="en-US" sz="1400" dirty="0">
                  <a:latin typeface="+mn-ea"/>
                </a:rPr>
                <a:t>이면 </a:t>
              </a:r>
              <a:r>
                <a:rPr lang="en-US" altLang="ko-KR" sz="1400" dirty="0" err="1">
                  <a:latin typeface="+mn-ea"/>
                </a:rPr>
                <a:t>useSeat</a:t>
              </a:r>
              <a:r>
                <a:rPr lang="ko-KR" altLang="en-US" sz="1400" dirty="0">
                  <a:latin typeface="+mn-ea"/>
                </a:rPr>
                <a:t>에 </a:t>
              </a:r>
              <a:r>
                <a:rPr lang="en-US" altLang="ko-KR" sz="1400" dirty="0">
                  <a:latin typeface="+mn-ea"/>
                </a:rPr>
                <a:t>count</a:t>
              </a: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60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4058380" cy="60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.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void </a:t>
              </a:r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getUtilization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(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) 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j-ea"/>
                  <a:ea typeface="+mj-ea"/>
                </a:rPr>
                <a:t>-(1/2)</a:t>
              </a:r>
              <a:endParaRPr lang="en-US" altLang="ko-KR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4533337" y="929208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ko-KR" altLang="en-US" sz="1400" dirty="0" smtClean="0">
                  <a:latin typeface="+mj-ea"/>
                  <a:ea typeface="+mj-ea"/>
                </a:rPr>
                <a:t>사용률 조회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1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64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5</a:t>
            </a:r>
            <a:r>
              <a:rPr lang="en-US" altLang="ko-KR" sz="2400" dirty="0" smtClean="0"/>
              <a:t>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5031940" cy="2575264"/>
            <a:chOff x="905741" y="710010"/>
            <a:chExt cx="5031940" cy="2575264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29671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데이터 구조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1589147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1992120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>
                  <a:latin typeface="+mn-ea"/>
                </a:rPr>
                <a:t>DB Table Utilization</a:t>
              </a:r>
              <a:r>
                <a:rPr lang="ko-KR" altLang="en-US" sz="1400" dirty="0">
                  <a:latin typeface="+mn-ea"/>
                </a:rPr>
                <a:t>의 출력 사항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60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4182264" cy="60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.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void </a:t>
              </a:r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getUtilization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(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r>
                <a:rPr lang="en-US" altLang="ko-KR" sz="2000" dirty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j-ea"/>
                </a:rPr>
                <a:t>-(</a:t>
              </a:r>
              <a:r>
                <a:rPr lang="en-US" altLang="ko-KR" sz="1400" dirty="0">
                  <a:solidFill>
                    <a:schemeClr val="bg1"/>
                  </a:solidFill>
                  <a:latin typeface="+mj-ea"/>
                </a:rPr>
                <a:t>2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j-ea"/>
                </a:rPr>
                <a:t>/2)</a:t>
              </a:r>
              <a:endParaRPr lang="en-US" altLang="ko-KR" sz="1400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4572000" y="892754"/>
            <a:ext cx="379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sz="1400" dirty="0" smtClean="0">
                <a:latin typeface="+mj-ea"/>
                <a:ea typeface="+mj-ea"/>
              </a:rPr>
              <a:t>사용률 조회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899879"/>
              </p:ext>
            </p:extLst>
          </p:nvPr>
        </p:nvGraphicFramePr>
        <p:xfrm>
          <a:off x="1572822" y="3489325"/>
          <a:ext cx="4022523" cy="135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123"/>
                <a:gridCol w="3073400"/>
              </a:tblGrid>
              <a:tr h="4106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getUtilization</a:t>
                      </a:r>
                      <a:endParaRPr lang="en-US" altLang="ko-KR" sz="2000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</a:rPr>
                        <a:t>toliet_name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seat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5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App </a:t>
            </a:r>
            <a:r>
              <a:rPr lang="en-US" altLang="ko-KR" sz="2400" dirty="0" smtClean="0"/>
              <a:t>(6/6)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015454" cy="2883019"/>
            <a:chOff x="905741" y="710010"/>
            <a:chExt cx="7015454" cy="2883019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형 식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71436" y="1805079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</a:rPr>
                <a:t>- void </a:t>
              </a:r>
              <a:r>
                <a:rPr lang="en-US" altLang="ko-KR" sz="1400" dirty="0" err="1" smtClean="0">
                  <a:latin typeface="+mj-ea"/>
                </a:rPr>
                <a:t>onMapReady</a:t>
              </a:r>
              <a:r>
                <a:rPr lang="en-US" altLang="ko-KR" sz="1400" dirty="0" smtClean="0">
                  <a:latin typeface="+mj-ea"/>
                </a:rPr>
                <a:t>(final </a:t>
              </a:r>
              <a:r>
                <a:rPr lang="en-US" altLang="ko-KR" sz="1400" dirty="0" err="1" smtClean="0">
                  <a:latin typeface="+mj-ea"/>
                </a:rPr>
                <a:t>GoogleMap</a:t>
              </a:r>
              <a:r>
                <a:rPr lang="en-US" altLang="ko-KR" sz="1400" dirty="0" smtClean="0">
                  <a:latin typeface="+mj-ea"/>
                </a:rPr>
                <a:t> map)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49137" y="2401388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리턴값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327487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설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명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659888"/>
              <a:ext cx="49710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void</a:t>
              </a:r>
              <a:r>
                <a:rPr lang="ko-KR" altLang="en-US" sz="1400" dirty="0" smtClean="0">
                  <a:latin typeface="+mj-ea"/>
                </a:rPr>
                <a:t>라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ko-KR" altLang="en-US" sz="1400" dirty="0" smtClean="0">
                  <a:latin typeface="+mj-ea"/>
                </a:rPr>
                <a:t>없음</a:t>
              </a: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4176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440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.onMapReady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(</a:t>
              </a:r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GoogleMap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 API)</a:t>
              </a:r>
              <a:endParaRPr lang="en-US" altLang="ko-KR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404344" y="3525723"/>
            <a:ext cx="7345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err="1" smtClean="0">
                <a:latin typeface="+mj-ea"/>
              </a:rPr>
              <a:t>GoogleMap</a:t>
            </a:r>
            <a:r>
              <a:rPr lang="en-US" altLang="ko-KR" sz="1400" dirty="0" smtClean="0">
                <a:latin typeface="+mj-ea"/>
              </a:rPr>
              <a:t> </a:t>
            </a:r>
            <a:r>
              <a:rPr lang="ko-KR" altLang="en-US" sz="1400" dirty="0" smtClean="0">
                <a:latin typeface="+mj-ea"/>
              </a:rPr>
              <a:t>객체를 </a:t>
            </a:r>
            <a:r>
              <a:rPr lang="ko-KR" altLang="en-US" sz="1400" dirty="0" err="1" smtClean="0">
                <a:latin typeface="+mj-ea"/>
              </a:rPr>
              <a:t>파라미터로</a:t>
            </a:r>
            <a:r>
              <a:rPr lang="ko-KR" altLang="en-US" sz="1400" dirty="0" smtClean="0">
                <a:latin typeface="+mj-ea"/>
              </a:rPr>
              <a:t> 제공 가능 할 때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err="1" smtClean="0">
                <a:latin typeface="+mj-ea"/>
              </a:rPr>
              <a:t>맵이</a:t>
            </a:r>
            <a:r>
              <a:rPr lang="ko-KR" altLang="en-US" sz="1400" dirty="0" smtClean="0">
                <a:latin typeface="+mj-ea"/>
              </a:rPr>
              <a:t> 사용할 준비가 되었을 때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latin typeface="+mj-ea"/>
              </a:rPr>
              <a:t>  호출되어 실행된다</a:t>
            </a:r>
            <a:r>
              <a:rPr lang="en-US" altLang="ko-KR" sz="1400" dirty="0" smtClean="0">
                <a:latin typeface="+mj-ea"/>
              </a:rPr>
              <a:t>.</a:t>
            </a:r>
            <a:endParaRPr lang="ko-KR" altLang="en-US" sz="1400" dirty="0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4699621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명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47426" y="4960301"/>
            <a:ext cx="73459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 </a:t>
            </a: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void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 err="1">
                <a:latin typeface="+mj-ea"/>
                <a:ea typeface="+mj-ea"/>
              </a:rPr>
              <a:t>onMapReady</a:t>
            </a:r>
            <a:r>
              <a:rPr lang="en-US" altLang="ko-KR" sz="1400" dirty="0">
                <a:latin typeface="+mj-ea"/>
                <a:ea typeface="+mj-ea"/>
              </a:rPr>
              <a:t>(final </a:t>
            </a:r>
            <a:r>
              <a:rPr lang="en-US" altLang="ko-KR" sz="1400" dirty="0" err="1">
                <a:latin typeface="+mj-ea"/>
                <a:ea typeface="+mj-ea"/>
              </a:rPr>
              <a:t>GoogleMap</a:t>
            </a:r>
            <a:r>
              <a:rPr lang="en-US" altLang="ko-KR" sz="1400" dirty="0">
                <a:latin typeface="+mj-ea"/>
                <a:ea typeface="+mj-ea"/>
              </a:rPr>
              <a:t> map) </a:t>
            </a:r>
            <a:r>
              <a:rPr lang="en-US" altLang="ko-KR" sz="1400" dirty="0" smtClean="0">
                <a:latin typeface="+mj-ea"/>
                <a:ea typeface="+mj-ea"/>
              </a:rPr>
              <a:t>{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       </a:t>
            </a:r>
            <a:r>
              <a:rPr lang="en-US" altLang="ko-KR" sz="1400" dirty="0" err="1">
                <a:latin typeface="+mj-ea"/>
                <a:ea typeface="+mj-ea"/>
              </a:rPr>
              <a:t>LatLng</a:t>
            </a:r>
            <a:r>
              <a:rPr lang="en-US" altLang="ko-KR" sz="1400" dirty="0">
                <a:latin typeface="+mj-ea"/>
                <a:ea typeface="+mj-ea"/>
              </a:rPr>
              <a:t> SEOUL = 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LatLng</a:t>
            </a:r>
            <a:r>
              <a:rPr lang="en-US" altLang="ko-KR" sz="1400" dirty="0">
                <a:latin typeface="+mj-ea"/>
                <a:ea typeface="+mj-ea"/>
              </a:rPr>
              <a:t>(37.56, 126.97</a:t>
            </a:r>
            <a:r>
              <a:rPr lang="en-US" altLang="ko-KR" sz="1400" dirty="0" smtClean="0">
                <a:latin typeface="+mj-ea"/>
                <a:ea typeface="+mj-ea"/>
              </a:rPr>
              <a:t>);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                       .   .   .  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   }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27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Server (1/?)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538759" cy="3706705"/>
            <a:chOff x="905741" y="710010"/>
            <a:chExt cx="7538759" cy="3706705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와 연결하여 </a:t>
              </a:r>
              <a:r>
                <a:rPr lang="ko-KR" altLang="en-US" sz="1400" dirty="0" smtClean="0">
                  <a:latin typeface="+mn-ea"/>
                </a:rPr>
                <a:t>입력 받은 </a:t>
              </a:r>
              <a:r>
                <a:rPr lang="en-US" altLang="ko-KR" sz="1400" dirty="0">
                  <a:latin typeface="+mn-ea"/>
                </a:rPr>
                <a:t>id</a:t>
              </a:r>
              <a:r>
                <a:rPr lang="ko-KR" altLang="en-US" sz="1400" dirty="0">
                  <a:latin typeface="+mn-ea"/>
                </a:rPr>
                <a:t>와 </a:t>
              </a:r>
              <a:r>
                <a:rPr lang="en-US" altLang="ko-KR" sz="1400" dirty="0">
                  <a:latin typeface="+mn-ea"/>
                </a:rPr>
                <a:t>password</a:t>
              </a:r>
              <a:r>
                <a:rPr lang="ko-KR" altLang="en-US" sz="1400" dirty="0">
                  <a:latin typeface="+mn-ea"/>
                </a:rPr>
                <a:t>를 </a:t>
              </a:r>
              <a:r>
                <a:rPr lang="en-US" altLang="ko-KR" sz="1400" dirty="0" smtClean="0">
                  <a:latin typeface="+mn-ea"/>
                </a:rPr>
                <a:t>INSERT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1" y="359824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888488"/>
              <a:ext cx="49710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 smtClean="0">
                  <a:latin typeface="+mn-ea"/>
                </a:rPr>
                <a:t>$</a:t>
              </a:r>
              <a:r>
                <a:rPr lang="en-US" altLang="ko-KR" sz="1400" dirty="0" err="1" smtClean="0">
                  <a:latin typeface="+mn-ea"/>
                </a:rPr>
                <a:t>user_id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en-US" altLang="ko-KR" sz="1400" dirty="0" smtClean="0">
                  <a:latin typeface="+mn-ea"/>
                </a:rPr>
                <a:t>$</a:t>
              </a:r>
              <a:r>
                <a:rPr lang="en-US" altLang="ko-KR" sz="1400" dirty="0" err="1" smtClean="0">
                  <a:latin typeface="+mn-ea"/>
                </a:rPr>
                <a:t>user_pw</a:t>
              </a:r>
              <a:r>
                <a:rPr lang="en-US" altLang="ko-KR" sz="1400" dirty="0" smtClean="0">
                  <a:latin typeface="+mn-ea"/>
                </a:rPr>
                <a:t> </a:t>
              </a:r>
              <a:r>
                <a:rPr lang="en-US" altLang="ko-KR" sz="1400" dirty="0" smtClean="0">
                  <a:latin typeface="+mn-ea"/>
                </a:rPr>
                <a:t>: </a:t>
              </a:r>
              <a:r>
                <a:rPr lang="ko-KR" altLang="en-US" sz="1400" dirty="0" smtClean="0">
                  <a:latin typeface="+mn-ea"/>
                </a:rPr>
                <a:t>회원 가입할 </a:t>
              </a:r>
              <a:r>
                <a:rPr lang="en-US" altLang="ko-KR" sz="1400" dirty="0">
                  <a:latin typeface="+mn-ea"/>
                </a:rPr>
                <a:t>id, </a:t>
              </a:r>
              <a:r>
                <a:rPr lang="en-US" altLang="ko-KR" sz="1400" dirty="0" smtClean="0">
                  <a:latin typeface="+mn-ea"/>
                </a:rPr>
                <a:t>password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001217"/>
              <a:ext cx="707881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 </a:t>
              </a:r>
              <a:r>
                <a:rPr lang="en-US" altLang="ko-KR" sz="1400" dirty="0">
                  <a:latin typeface="+mn-ea"/>
                </a:rPr>
                <a:t>Table Members</a:t>
              </a:r>
              <a:r>
                <a:rPr lang="ko-KR" altLang="en-US" sz="1400" dirty="0">
                  <a:latin typeface="+mn-ea"/>
                </a:rPr>
                <a:t>의 변경 사항</a:t>
              </a:r>
              <a:r>
                <a:rPr lang="en-US" altLang="ko-KR" sz="1400" dirty="0" smtClean="0">
                  <a:latin typeface="+mn-ea"/>
                </a:rPr>
                <a:t>(</a:t>
              </a:r>
              <a:r>
                <a:rPr lang="en-US" altLang="ko-KR" sz="1400" dirty="0" err="1" smtClean="0">
                  <a:latin typeface="+mn-ea"/>
                </a:rPr>
                <a:t>user_id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en-US" altLang="ko-KR" sz="1400" dirty="0" err="1" smtClean="0">
                  <a:latin typeface="+mn-ea"/>
                </a:rPr>
                <a:t>user_pw</a:t>
              </a:r>
              <a:r>
                <a:rPr lang="en-US" altLang="ko-KR" sz="1400" dirty="0" smtClean="0">
                  <a:latin typeface="+mn-ea"/>
                </a:rPr>
                <a:t> </a:t>
              </a:r>
              <a:r>
                <a:rPr lang="ko-KR" altLang="en-US" sz="1400" dirty="0" smtClean="0">
                  <a:latin typeface="+mn-ea"/>
                </a:rPr>
                <a:t>추가 </a:t>
              </a:r>
              <a:r>
                <a:rPr lang="ko-KR" altLang="en-US" sz="1400" dirty="0">
                  <a:latin typeface="+mn-ea"/>
                </a:rPr>
                <a:t>됨에 따라 테이블에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en-US" altLang="ko-KR" sz="1400" dirty="0" smtClean="0">
                  <a:latin typeface="+mn-ea"/>
                </a:rPr>
                <a:t>INSERT)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162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join.php</a:t>
              </a:r>
              <a:endParaRPr lang="en-US" altLang="ko-KR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2532841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App</a:t>
              </a:r>
              <a:r>
                <a:rPr lang="ko-KR" altLang="en-US" sz="1400" dirty="0" smtClean="0">
                  <a:latin typeface="+mj-ea"/>
                  <a:ea typeface="+mj-ea"/>
                </a:rPr>
                <a:t>과의 연동 </a:t>
              </a:r>
              <a:r>
                <a:rPr lang="en-US" altLang="ko-KR" sz="1400" dirty="0" smtClean="0">
                  <a:latin typeface="+mj-ea"/>
                  <a:ea typeface="+mj-ea"/>
                </a:rPr>
                <a:t>(</a:t>
              </a:r>
              <a:r>
                <a:rPr lang="en-US" altLang="ko-KR" sz="1400" dirty="0" err="1" smtClean="0">
                  <a:latin typeface="+mj-ea"/>
                  <a:ea typeface="+mj-ea"/>
                </a:rPr>
                <a:t>Mypage</a:t>
              </a:r>
              <a:r>
                <a:rPr lang="en-US" altLang="ko-KR" sz="1400" dirty="0" smtClean="0">
                  <a:latin typeface="+mj-ea"/>
                  <a:ea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Server (2/?)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538759" cy="3706705"/>
            <a:chOff x="905741" y="710010"/>
            <a:chExt cx="7538759" cy="3706705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와 연결하여 </a:t>
              </a:r>
              <a:r>
                <a:rPr lang="ko-KR" altLang="en-US" sz="1400" dirty="0" smtClean="0">
                  <a:latin typeface="+mn-ea"/>
                </a:rPr>
                <a:t>입력 받은 </a:t>
              </a:r>
              <a:r>
                <a:rPr lang="en-US" altLang="ko-KR" sz="1400" dirty="0">
                  <a:latin typeface="+mn-ea"/>
                </a:rPr>
                <a:t>id</a:t>
              </a:r>
              <a:r>
                <a:rPr lang="ko-KR" altLang="en-US" sz="1400" dirty="0">
                  <a:latin typeface="+mn-ea"/>
                </a:rPr>
                <a:t>와 </a:t>
              </a:r>
              <a:r>
                <a:rPr lang="en-US" altLang="ko-KR" sz="1400" dirty="0">
                  <a:latin typeface="+mn-ea"/>
                </a:rPr>
                <a:t>password</a:t>
              </a:r>
              <a:r>
                <a:rPr lang="ko-KR" altLang="en-US" sz="1400" dirty="0">
                  <a:latin typeface="+mn-ea"/>
                </a:rPr>
                <a:t>를 </a:t>
              </a:r>
              <a:r>
                <a:rPr lang="en-US" altLang="ko-KR" sz="1400" dirty="0" smtClean="0">
                  <a:latin typeface="+mn-ea"/>
                </a:rPr>
                <a:t>SELECT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1" y="359824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2888488"/>
              <a:ext cx="70508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$</a:t>
              </a:r>
              <a:r>
                <a:rPr lang="en-US" altLang="ko-KR" sz="1400" dirty="0">
                  <a:latin typeface="+mn-ea"/>
                </a:rPr>
                <a:t>id, $password (</a:t>
              </a:r>
              <a:r>
                <a:rPr lang="ko-KR" altLang="en-US" sz="1400" dirty="0">
                  <a:latin typeface="+mn-ea"/>
                </a:rPr>
                <a:t>로그인할 </a:t>
              </a:r>
              <a:r>
                <a:rPr lang="en-US" altLang="ko-KR" sz="1400" dirty="0">
                  <a:latin typeface="+mn-ea"/>
                </a:rPr>
                <a:t>id, password)</a:t>
              </a:r>
              <a:r>
                <a:rPr lang="ko-KR" altLang="en-US" sz="1400" dirty="0">
                  <a:latin typeface="+mn-ea"/>
                </a:rPr>
                <a:t>와 기록된 테이블의  </a:t>
              </a:r>
              <a:r>
                <a:rPr lang="en-US" altLang="ko-KR" sz="1400" dirty="0">
                  <a:latin typeface="+mn-ea"/>
                </a:rPr>
                <a:t>id, password </a:t>
              </a:r>
              <a:r>
                <a:rPr lang="ko-KR" altLang="en-US" sz="1400" dirty="0">
                  <a:latin typeface="+mn-ea"/>
                </a:rPr>
                <a:t>값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001217"/>
              <a:ext cx="707881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 </a:t>
              </a:r>
              <a:r>
                <a:rPr lang="en-US" altLang="ko-KR" sz="1400" dirty="0">
                  <a:latin typeface="+mn-ea"/>
                </a:rPr>
                <a:t>Table Members</a:t>
              </a:r>
              <a:r>
                <a:rPr lang="ko-KR" altLang="en-US" sz="1400" dirty="0">
                  <a:latin typeface="+mn-ea"/>
                </a:rPr>
                <a:t>의 </a:t>
              </a:r>
              <a:r>
                <a:rPr lang="en-US" altLang="ko-KR" sz="1400" dirty="0">
                  <a:latin typeface="+mn-ea"/>
                </a:rPr>
                <a:t>$row[id], $row[password]</a:t>
              </a:r>
              <a:r>
                <a:rPr lang="ko-KR" altLang="en-US" sz="1400" dirty="0">
                  <a:latin typeface="+mn-ea"/>
                </a:rPr>
                <a:t>와 </a:t>
              </a:r>
              <a:r>
                <a:rPr lang="en-US" altLang="ko-KR" sz="1400" dirty="0">
                  <a:latin typeface="+mn-ea"/>
                </a:rPr>
                <a:t>$id, $password</a:t>
              </a:r>
              <a:r>
                <a:rPr lang="ko-KR" altLang="en-US" sz="1400" dirty="0">
                  <a:latin typeface="+mn-ea"/>
                </a:rPr>
                <a:t>의 비교 사항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1692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2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. </a:t>
              </a:r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login.php</a:t>
              </a:r>
              <a:endParaRPr lang="en-US" altLang="ko-KR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2609041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App</a:t>
              </a:r>
              <a:r>
                <a:rPr lang="ko-KR" altLang="en-US" sz="1400" dirty="0" smtClean="0">
                  <a:latin typeface="+mj-ea"/>
                  <a:ea typeface="+mj-ea"/>
                </a:rPr>
                <a:t>과의 연동 </a:t>
              </a:r>
              <a:r>
                <a:rPr lang="en-US" altLang="ko-KR" sz="1400" dirty="0" smtClean="0">
                  <a:latin typeface="+mj-ea"/>
                  <a:ea typeface="+mj-ea"/>
                </a:rPr>
                <a:t>(</a:t>
              </a:r>
              <a:r>
                <a:rPr lang="en-US" altLang="ko-KR" sz="1400" dirty="0" err="1" smtClean="0">
                  <a:latin typeface="+mj-ea"/>
                  <a:ea typeface="+mj-ea"/>
                </a:rPr>
                <a:t>Mypage</a:t>
              </a:r>
              <a:r>
                <a:rPr lang="en-US" altLang="ko-KR" sz="1400" dirty="0" smtClean="0">
                  <a:latin typeface="+mj-ea"/>
                  <a:ea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Server (3/?)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8368017" cy="3706705"/>
            <a:chOff x="905741" y="710010"/>
            <a:chExt cx="8368017" cy="3706705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와 연결하여 </a:t>
              </a:r>
              <a:r>
                <a:rPr lang="ko-KR" altLang="en-US" sz="1400" dirty="0" smtClean="0">
                  <a:latin typeface="+mn-ea"/>
                </a:rPr>
                <a:t>입력 받은 </a:t>
              </a:r>
              <a:r>
                <a:rPr lang="en-US" altLang="ko-KR" sz="1400" dirty="0" err="1">
                  <a:latin typeface="+mn-ea"/>
                </a:rPr>
                <a:t>rb</a:t>
              </a:r>
              <a:r>
                <a:rPr lang="en-US" altLang="ko-KR" sz="1400" dirty="0">
                  <a:latin typeface="+mn-ea"/>
                </a:rPr>
                <a:t>, review, </a:t>
              </a:r>
              <a:r>
                <a:rPr lang="en-US" altLang="ko-KR" sz="1400" dirty="0" err="1">
                  <a:latin typeface="+mn-ea"/>
                </a:rPr>
                <a:t>getWrong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ko-KR" altLang="en-US" sz="1400" dirty="0">
                  <a:latin typeface="+mn-ea"/>
                </a:rPr>
                <a:t>내용들을 </a:t>
              </a:r>
              <a:r>
                <a:rPr lang="en-US" altLang="ko-KR" sz="1400" dirty="0" smtClean="0">
                  <a:latin typeface="+mn-ea"/>
                </a:rPr>
                <a:t>INSERT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1" y="359824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2888488"/>
              <a:ext cx="70508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$</a:t>
              </a:r>
              <a:r>
                <a:rPr lang="en-US" altLang="ko-KR" sz="1400" dirty="0" err="1">
                  <a:latin typeface="+mn-ea"/>
                </a:rPr>
                <a:t>rb</a:t>
              </a:r>
              <a:r>
                <a:rPr lang="en-US" altLang="ko-KR" sz="1400" dirty="0">
                  <a:latin typeface="+mn-ea"/>
                </a:rPr>
                <a:t>, $review, $</a:t>
              </a:r>
              <a:r>
                <a:rPr lang="en-US" altLang="ko-KR" sz="1400" dirty="0" err="1">
                  <a:latin typeface="+mn-ea"/>
                </a:rPr>
                <a:t>getWrong</a:t>
              </a:r>
              <a:r>
                <a:rPr lang="en-US" altLang="ko-KR" sz="1400" dirty="0">
                  <a:latin typeface="+mn-ea"/>
                </a:rPr>
                <a:t>(</a:t>
              </a:r>
              <a:r>
                <a:rPr lang="ko-KR" altLang="en-US" sz="1400" dirty="0" err="1">
                  <a:latin typeface="+mn-ea"/>
                </a:rPr>
                <a:t>별점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리뷰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시설 고장 신청</a:t>
              </a:r>
              <a:r>
                <a:rPr lang="en-US" altLang="ko-KR" sz="1400" dirty="0">
                  <a:latin typeface="+mn-ea"/>
                </a:rPr>
                <a:t>)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001217"/>
              <a:ext cx="707881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 </a:t>
              </a:r>
              <a:r>
                <a:rPr lang="en-US" altLang="ko-KR" sz="1400" dirty="0">
                  <a:latin typeface="+mn-ea"/>
                </a:rPr>
                <a:t>Table Review</a:t>
              </a:r>
              <a:r>
                <a:rPr lang="ko-KR" altLang="en-US" sz="1400" dirty="0">
                  <a:latin typeface="+mn-ea"/>
                </a:rPr>
                <a:t>와 </a:t>
              </a:r>
              <a:r>
                <a:rPr lang="en-US" altLang="ko-KR" sz="1400" dirty="0" err="1">
                  <a:latin typeface="+mn-ea"/>
                </a:rPr>
                <a:t>GetWrong</a:t>
              </a:r>
              <a:r>
                <a:rPr lang="ko-KR" altLang="en-US" sz="1400" dirty="0">
                  <a:latin typeface="+mn-ea"/>
                </a:rPr>
                <a:t>의 변경 사항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4572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50235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. </a:t>
              </a:r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addreview.php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addgetWrong.php</a:t>
              </a:r>
              <a:endParaRPr lang="en-US" altLang="ko-KR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5477741" y="965410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App</a:t>
              </a:r>
              <a:r>
                <a:rPr lang="ko-KR" altLang="en-US" sz="1400" dirty="0" smtClean="0">
                  <a:latin typeface="+mj-ea"/>
                  <a:ea typeface="+mj-ea"/>
                </a:rPr>
                <a:t>과의 연동 </a:t>
              </a:r>
              <a:r>
                <a:rPr lang="en-US" altLang="ko-KR" sz="1400" dirty="0" smtClean="0">
                  <a:latin typeface="+mj-ea"/>
                  <a:ea typeface="+mj-ea"/>
                </a:rPr>
                <a:t>(</a:t>
              </a:r>
              <a:r>
                <a:rPr lang="ko-KR" altLang="en-US" sz="1400" dirty="0" smtClean="0">
                  <a:latin typeface="+mj-ea"/>
                  <a:ea typeface="+mj-ea"/>
                </a:rPr>
                <a:t>화장실 리뷰 남기기</a:t>
              </a:r>
              <a:r>
                <a:rPr lang="en-US" altLang="ko-KR" sz="1400" dirty="0" smtClean="0">
                  <a:latin typeface="+mj-ea"/>
                  <a:ea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7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Server (4/?)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8163090" cy="5070814"/>
            <a:chOff x="905741" y="710010"/>
            <a:chExt cx="8163090" cy="5070814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>
                  <a:latin typeface="+mn-ea"/>
                </a:rPr>
                <a:t>DB</a:t>
              </a:r>
              <a:r>
                <a:rPr lang="ko-KR" altLang="en-US" sz="1400" dirty="0">
                  <a:latin typeface="+mn-ea"/>
                </a:rPr>
                <a:t>와 연결하여 사용률에 관한 정보를 </a:t>
              </a:r>
              <a:r>
                <a:rPr lang="en-US" altLang="ko-KR" sz="1400" dirty="0" smtClean="0">
                  <a:latin typeface="+mn-ea"/>
                </a:rPr>
                <a:t>SELECT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1" y="442374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2888488"/>
              <a:ext cx="705084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>
                  <a:latin typeface="+mn-ea"/>
                </a:rPr>
                <a:t>$</a:t>
              </a:r>
              <a:r>
                <a:rPr lang="en-US" altLang="ko-KR" sz="1400" dirty="0" err="1">
                  <a:latin typeface="+mn-ea"/>
                </a:rPr>
                <a:t>toiletName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사용률에 관한 정보를 </a:t>
              </a:r>
              <a:r>
                <a:rPr lang="en-US" altLang="ko-KR" sz="1400" dirty="0">
                  <a:latin typeface="+mn-ea"/>
                </a:rPr>
                <a:t>select</a:t>
              </a:r>
              <a:r>
                <a:rPr lang="ko-KR" altLang="en-US" sz="1400" dirty="0">
                  <a:latin typeface="+mn-ea"/>
                </a:rPr>
                <a:t>할 때의 조건 변수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>
                  <a:latin typeface="+mn-ea"/>
                </a:rPr>
                <a:t>$</a:t>
              </a:r>
              <a:r>
                <a:rPr lang="en-US" altLang="ko-KR" sz="1400" dirty="0" err="1">
                  <a:latin typeface="+mn-ea"/>
                </a:rPr>
                <a:t>emptySeat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useSeat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allSeat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errorSeat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빈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사용중인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전체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고장 칸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>
                  <a:latin typeface="+mn-ea"/>
                </a:rPr>
                <a:t>$utilization : </a:t>
              </a:r>
              <a:r>
                <a:rPr lang="ko-KR" altLang="en-US" sz="1400" dirty="0">
                  <a:latin typeface="+mn-ea"/>
                </a:rPr>
                <a:t>화장실 전체 사용률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826717"/>
              <a:ext cx="770315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DB Table Utilization</a:t>
              </a:r>
              <a:r>
                <a:rPr lang="ko-KR" altLang="en-US" sz="1400" dirty="0">
                  <a:latin typeface="+mn-ea"/>
                </a:rPr>
                <a:t>의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     $row[</a:t>
              </a:r>
              <a:r>
                <a:rPr lang="en-US" altLang="ko-KR" sz="1400" dirty="0" err="1">
                  <a:latin typeface="+mn-ea"/>
                </a:rPr>
                <a:t>toiletName</a:t>
              </a:r>
              <a:r>
                <a:rPr lang="en-US" altLang="ko-KR" sz="1400" dirty="0">
                  <a:latin typeface="+mn-ea"/>
                </a:rPr>
                <a:t>]</a:t>
              </a:r>
              <a:r>
                <a:rPr lang="ko-KR" altLang="en-US" sz="1400" dirty="0">
                  <a:latin typeface="+mn-ea"/>
                </a:rPr>
                <a:t>에 대한 </a:t>
              </a:r>
              <a:r>
                <a:rPr lang="en-US" altLang="ko-KR" sz="1400" dirty="0">
                  <a:latin typeface="+mn-ea"/>
                </a:rPr>
                <a:t>$</a:t>
              </a:r>
              <a:r>
                <a:rPr lang="en-US" altLang="ko-KR" sz="1400" dirty="0" err="1">
                  <a:latin typeface="+mn-ea"/>
                </a:rPr>
                <a:t>emptySeat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useSeat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allSeat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errorSeat</a:t>
              </a:r>
              <a:r>
                <a:rPr lang="en-US" altLang="ko-KR" sz="1400" dirty="0">
                  <a:latin typeface="+mn-ea"/>
                </a:rPr>
                <a:t>, $utilization</a:t>
              </a:r>
              <a:r>
                <a:rPr lang="ko-KR" altLang="en-US" sz="1400" dirty="0">
                  <a:latin typeface="+mn-ea"/>
                </a:rPr>
                <a:t>의 정보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2376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. </a:t>
              </a:r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Utilization.php</a:t>
              </a:r>
              <a:endParaRPr lang="en-US" altLang="ko-KR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319247" y="965410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App</a:t>
              </a:r>
              <a:r>
                <a:rPr lang="ko-KR" altLang="en-US" sz="1400" dirty="0" smtClean="0">
                  <a:latin typeface="+mj-ea"/>
                  <a:ea typeface="+mj-ea"/>
                </a:rPr>
                <a:t>과의 연동 </a:t>
              </a:r>
              <a:r>
                <a:rPr lang="en-US" altLang="ko-KR" sz="1400" dirty="0" smtClean="0">
                  <a:latin typeface="+mj-ea"/>
                  <a:ea typeface="+mj-ea"/>
                </a:rPr>
                <a:t>(</a:t>
              </a:r>
              <a:r>
                <a:rPr lang="ko-KR" altLang="en-US" sz="1400" dirty="0" smtClean="0">
                  <a:latin typeface="+mj-ea"/>
                  <a:ea typeface="+mj-ea"/>
                </a:rPr>
                <a:t>사용률 조회</a:t>
              </a:r>
              <a:r>
                <a:rPr lang="en-US" altLang="ko-KR" sz="1400" dirty="0" smtClean="0">
                  <a:latin typeface="+mj-ea"/>
                  <a:ea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3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5" y="161605"/>
            <a:ext cx="379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</a:t>
            </a:r>
            <a:r>
              <a:rPr lang="ko-KR" altLang="en-US" sz="2400" dirty="0" smtClean="0"/>
              <a:t>참고문헌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8" name="TextBox 57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24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989278" y="702936"/>
            <a:ext cx="7561833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화성휴게소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박성준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커누스</a:t>
            </a:r>
            <a:r>
              <a:rPr lang="en-US" altLang="ko-KR" sz="1050" dirty="0">
                <a:latin typeface="+mn-ea"/>
              </a:rPr>
              <a:t>, ’</a:t>
            </a:r>
            <a:r>
              <a:rPr lang="ko-KR" altLang="en-US" sz="1050" dirty="0" err="1">
                <a:latin typeface="+mn-ea"/>
              </a:rPr>
              <a:t>왕의쉼터</a:t>
            </a:r>
            <a:r>
              <a:rPr lang="en-US" altLang="ko-KR" sz="1050" dirty="0">
                <a:latin typeface="+mn-ea"/>
              </a:rPr>
              <a:t>‘ </a:t>
            </a:r>
            <a:r>
              <a:rPr lang="ko-KR" altLang="en-US" sz="1050" dirty="0">
                <a:latin typeface="+mn-ea"/>
              </a:rPr>
              <a:t>화성휴게소 화장실에  스마트함 더하다</a:t>
            </a:r>
            <a:r>
              <a:rPr lang="en-US" altLang="ko-KR" sz="1050" dirty="0">
                <a:latin typeface="+mn-ea"/>
              </a:rPr>
              <a:t>.“, 2017.01.20, </a:t>
            </a:r>
          </a:p>
          <a:p>
            <a:pPr algn="just" fontAlgn="base"/>
            <a:r>
              <a:rPr lang="en-US" altLang="ko-KR" sz="1050" dirty="0">
                <a:latin typeface="+mn-ea"/>
                <a:hlinkClick r:id="rId4"/>
              </a:rPr>
              <a:t>http://www.ekn.kr/news/article.html?no=262895</a:t>
            </a:r>
            <a:endParaRPr lang="en-US" altLang="ko-KR" sz="1050" dirty="0">
              <a:latin typeface="+mn-ea"/>
            </a:endParaRPr>
          </a:p>
          <a:p>
            <a:pPr algn="just" fontAlgn="base"/>
            <a:endParaRPr lang="en-US" altLang="ko-KR" sz="1050" dirty="0">
              <a:latin typeface="+mn-ea"/>
            </a:endParaRPr>
          </a:p>
          <a:p>
            <a:pPr algn="just" fontAlgn="base"/>
            <a:r>
              <a:rPr lang="ko-KR" altLang="en-US" sz="1050" b="1" dirty="0"/>
              <a:t>스마트화장실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최영희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>
                <a:latin typeface="+mn-ea"/>
              </a:rPr>
              <a:t>화장실도 사물인터넷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IoT</a:t>
            </a:r>
            <a:r>
              <a:rPr lang="en-US" altLang="ko-KR" sz="1050" dirty="0">
                <a:latin typeface="+mn-ea"/>
              </a:rPr>
              <a:t>) </a:t>
            </a:r>
            <a:r>
              <a:rPr lang="ko-KR" altLang="en-US" sz="1050" dirty="0">
                <a:latin typeface="+mn-ea"/>
              </a:rPr>
              <a:t>시대</a:t>
            </a:r>
            <a:r>
              <a:rPr lang="en-US" altLang="ko-KR" sz="1050" dirty="0">
                <a:latin typeface="+mn-ea"/>
              </a:rPr>
              <a:t>“, 2016.07.25, </a:t>
            </a:r>
          </a:p>
          <a:p>
            <a:pPr algn="just" fontAlgn="base"/>
            <a:r>
              <a:rPr lang="ko-KR" altLang="en-US" sz="1050" dirty="0">
                <a:latin typeface="+mn-ea"/>
                <a:hlinkClick r:id="rId5"/>
              </a:rPr>
              <a:t>http://www.fnnews.com/news/201607250930052012</a:t>
            </a:r>
            <a:endParaRPr lang="en-US" altLang="ko-KR" sz="1050" dirty="0">
              <a:latin typeface="+mn-ea"/>
            </a:endParaRPr>
          </a:p>
          <a:p>
            <a:pPr algn="just" fontAlgn="base"/>
            <a:endParaRPr lang="en-US" altLang="ko-KR" sz="1050" dirty="0">
              <a:latin typeface="+mn-ea"/>
            </a:endParaRPr>
          </a:p>
          <a:p>
            <a:pPr algn="just" fontAlgn="base"/>
            <a:r>
              <a:rPr lang="en-US" altLang="ko-KR" sz="1050" b="1" dirty="0"/>
              <a:t>HW/SW </a:t>
            </a:r>
            <a:r>
              <a:rPr lang="ko-KR" altLang="en-US" sz="1050" b="1" dirty="0"/>
              <a:t>자료조사</a:t>
            </a:r>
          </a:p>
          <a:p>
            <a:pPr fontAlgn="base"/>
            <a:r>
              <a:rPr lang="ko-KR" altLang="en-US" sz="1050" dirty="0">
                <a:latin typeface="+mn-ea"/>
              </a:rPr>
              <a:t>디바이스마켓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아두이노</a:t>
            </a:r>
            <a:r>
              <a:rPr lang="ko-KR" altLang="en-US" sz="1050" dirty="0">
                <a:latin typeface="+mn-ea"/>
              </a:rPr>
              <a:t> 버튼 스위치 모듈 </a:t>
            </a:r>
            <a:r>
              <a:rPr lang="en-US" altLang="ko-KR" sz="1050" dirty="0">
                <a:latin typeface="+mn-ea"/>
              </a:rPr>
              <a:t>v1 (WHITE) [ELB060671]”</a:t>
            </a:r>
            <a:endParaRPr lang="en-US" altLang="ko-KR" sz="1050" dirty="0">
              <a:latin typeface="+mn-ea"/>
              <a:hlinkClick r:id="rId6"/>
            </a:endParaRPr>
          </a:p>
          <a:p>
            <a:pPr fontAlgn="base"/>
            <a:r>
              <a:rPr lang="en-US" altLang="ko-KR" sz="1050" u="sng" dirty="0">
                <a:latin typeface="+mn-ea"/>
                <a:hlinkClick r:id="rId6"/>
              </a:rPr>
              <a:t>http://www.devicemart.co.kr/1289319</a:t>
            </a:r>
            <a:endParaRPr lang="en-US" altLang="ko-KR" sz="1050" u="sng" dirty="0">
              <a:latin typeface="+mn-ea"/>
            </a:endParaRPr>
          </a:p>
          <a:p>
            <a:pPr fontAlgn="base"/>
            <a:r>
              <a:rPr lang="en-US" altLang="ko-KR" sz="1050" dirty="0" err="1">
                <a:latin typeface="+mn-ea"/>
              </a:rPr>
              <a:t>Makeshare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아두이노</a:t>
            </a:r>
            <a:r>
              <a:rPr lang="ko-KR" altLang="en-US" sz="1050" dirty="0">
                <a:latin typeface="+mn-ea"/>
              </a:rPr>
              <a:t> 초음파센서 </a:t>
            </a:r>
            <a:r>
              <a:rPr lang="en-US" altLang="ko-KR" sz="1050" dirty="0">
                <a:latin typeface="+mn-ea"/>
              </a:rPr>
              <a:t>HC-SR04 </a:t>
            </a:r>
            <a:r>
              <a:rPr lang="ko-KR" altLang="en-US" sz="1050" dirty="0">
                <a:latin typeface="+mn-ea"/>
              </a:rPr>
              <a:t>연결하기</a:t>
            </a:r>
            <a:r>
              <a:rPr lang="en-US" altLang="ko-KR" sz="1050" dirty="0">
                <a:latin typeface="+mn-ea"/>
              </a:rPr>
              <a:t>”,</a:t>
            </a:r>
            <a:endParaRPr lang="en-US" altLang="ko-KR" sz="1050" dirty="0">
              <a:latin typeface="+mn-ea"/>
              <a:hlinkClick r:id="rId7"/>
            </a:endParaRPr>
          </a:p>
          <a:p>
            <a:pPr fontAlgn="base"/>
            <a:r>
              <a:rPr lang="en-US" altLang="ko-KR" sz="1050" u="sng" dirty="0">
                <a:latin typeface="+mn-ea"/>
                <a:hlinkClick r:id="rId7"/>
              </a:rPr>
              <a:t>http://makeshare.org/bbs/board.php?bo_table=arduinosensor&amp;wr_id=2</a:t>
            </a:r>
            <a:endParaRPr lang="en-US" altLang="ko-KR" sz="1050" u="sng" dirty="0">
              <a:latin typeface="+mn-ea"/>
            </a:endParaRPr>
          </a:p>
          <a:p>
            <a:pPr fontAlgn="base"/>
            <a:endParaRPr lang="en-US" altLang="ko-KR" sz="1050" b="1" dirty="0"/>
          </a:p>
          <a:p>
            <a:r>
              <a:rPr lang="ko-KR" altLang="en-US" sz="1050" b="1" dirty="0"/>
              <a:t>IoT 관련 서적</a:t>
            </a:r>
          </a:p>
          <a:p>
            <a:r>
              <a:rPr lang="ko-KR" altLang="en-US" sz="1050" dirty="0"/>
              <a:t>허경용, 2016, 『사물인터넷을 품은 </a:t>
            </a:r>
            <a:r>
              <a:rPr lang="ko-KR" altLang="en-US" sz="1050" dirty="0" err="1"/>
              <a:t>아두이노</a:t>
            </a:r>
            <a:r>
              <a:rPr lang="ko-KR" altLang="en-US" sz="1050" dirty="0"/>
              <a:t>』, </a:t>
            </a:r>
            <a:r>
              <a:rPr lang="ko-KR" altLang="en-US" sz="1050" dirty="0" err="1"/>
              <a:t>제이펍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DB 관련 서적</a:t>
            </a:r>
          </a:p>
          <a:p>
            <a:r>
              <a:rPr lang="ko-KR" altLang="en-US" sz="1050" dirty="0"/>
              <a:t>홍의경, 2014, 『데이터베이스 배움터』, </a:t>
            </a:r>
            <a:r>
              <a:rPr lang="ko-KR" altLang="en-US" sz="1050" dirty="0" err="1"/>
              <a:t>생능출판사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APP 관련 서적</a:t>
            </a:r>
          </a:p>
          <a:p>
            <a:r>
              <a:rPr lang="ko-KR" altLang="en-US" sz="1050" dirty="0"/>
              <a:t>천인국, 2015, 『</a:t>
            </a:r>
            <a:r>
              <a:rPr lang="ko-KR" altLang="en-US" sz="1050" dirty="0" err="1"/>
              <a:t>안드로이드</a:t>
            </a:r>
            <a:r>
              <a:rPr lang="ko-KR" altLang="en-US" sz="1050" dirty="0"/>
              <a:t> 프로그래밍』, </a:t>
            </a:r>
            <a:r>
              <a:rPr lang="ko-KR" altLang="en-US" sz="1050" dirty="0" err="1"/>
              <a:t>생능출판사</a:t>
            </a:r>
            <a:endParaRPr lang="ko-KR" altLang="en-US" sz="1050" dirty="0"/>
          </a:p>
          <a:p>
            <a:r>
              <a:rPr lang="ko-KR" altLang="en-US" sz="1050" dirty="0"/>
              <a:t>황희정, 2014, 『프로젝트로 배우는 자바 웹 프로그래밍』, </a:t>
            </a:r>
            <a:r>
              <a:rPr lang="ko-KR" altLang="en-US" sz="1050" dirty="0" err="1" smtClean="0"/>
              <a:t>한빛아카데미</a:t>
            </a:r>
            <a:endParaRPr lang="en-US" altLang="ko-KR" sz="1050" dirty="0" smtClean="0"/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b="1" dirty="0" err="1" smtClean="0">
                <a:solidFill>
                  <a:srgbClr val="FF0000"/>
                </a:solidFill>
              </a:rPr>
              <a:t>php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50" b="1" dirty="0">
                <a:solidFill>
                  <a:srgbClr val="FF0000"/>
                </a:solidFill>
              </a:rPr>
              <a:t>관련 서적</a:t>
            </a: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황재호</a:t>
            </a:r>
            <a:r>
              <a:rPr lang="en-US" altLang="ko-KR" sz="1050" dirty="0" smtClean="0">
                <a:solidFill>
                  <a:srgbClr val="FF0000"/>
                </a:solidFill>
              </a:rPr>
              <a:t>, 2013, </a:t>
            </a:r>
            <a:r>
              <a:rPr lang="ko-KR" altLang="en-US" sz="1050" dirty="0" smtClean="0">
                <a:solidFill>
                  <a:srgbClr val="FF0000"/>
                </a:solidFill>
              </a:rPr>
              <a:t>『</a:t>
            </a:r>
            <a:r>
              <a:rPr lang="en-US" altLang="ko-KR" sz="1050" dirty="0" smtClean="0">
                <a:solidFill>
                  <a:srgbClr val="FF0000"/>
                </a:solidFill>
              </a:rPr>
              <a:t>PHP </a:t>
            </a:r>
            <a:r>
              <a:rPr lang="ko-KR" altLang="en-US" sz="1050" dirty="0" smtClean="0">
                <a:solidFill>
                  <a:srgbClr val="FF0000"/>
                </a:solidFill>
              </a:rPr>
              <a:t>프로그래밍 입문』,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한빛아카데미</a:t>
            </a:r>
            <a:endParaRPr lang="en-US" altLang="ko-KR" sz="1050" dirty="0">
              <a:solidFill>
                <a:srgbClr val="FF0000"/>
              </a:solidFill>
            </a:endParaRPr>
          </a:p>
          <a:p>
            <a:endParaRPr lang="ko-KR" altLang="en-US" sz="1050" b="1" dirty="0"/>
          </a:p>
          <a:p>
            <a:r>
              <a:rPr lang="ko-KR" altLang="en-US" sz="1050" b="1" dirty="0"/>
              <a:t>IoT 참고 논문</a:t>
            </a:r>
          </a:p>
          <a:p>
            <a:r>
              <a:rPr lang="ko-KR" altLang="en-US" sz="1050" dirty="0"/>
              <a:t>윤상현 외 5명, “안전성과 </a:t>
            </a:r>
            <a:r>
              <a:rPr lang="ko-KR" altLang="en-US" sz="1050" dirty="0" err="1"/>
              <a:t>청결성을</a:t>
            </a:r>
            <a:r>
              <a:rPr lang="ko-KR" altLang="en-US" sz="1050" dirty="0"/>
              <a:t> 높인 IoT 기반 스마트 화장실 구축 방법", 『동계학술발표회』, 229-231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개발환경 제품링크</a:t>
            </a:r>
          </a:p>
          <a:p>
            <a:r>
              <a:rPr lang="ko-KR" altLang="en-US" sz="1050" dirty="0"/>
              <a:t>http://www.devicemart.co.kr/1326867 - 오렌지보드</a:t>
            </a:r>
          </a:p>
          <a:p>
            <a:r>
              <a:rPr lang="ko-KR" altLang="en-US" sz="1050" dirty="0"/>
              <a:t>http://www.devicemart.co.kr/1111748 - PIR 센서</a:t>
            </a:r>
          </a:p>
          <a:p>
            <a:r>
              <a:rPr lang="ko-KR" altLang="en-US" sz="1050" dirty="0"/>
              <a:t>https://www.devicemart.co.kr/1311755 - 출력 LCD</a:t>
            </a:r>
          </a:p>
          <a:p>
            <a:r>
              <a:rPr lang="ko-KR" altLang="en-US" sz="1050" dirty="0"/>
              <a:t>http://www.devicemart.co.kr/1312322 - LED </a:t>
            </a:r>
            <a:r>
              <a:rPr lang="ko-KR" altLang="en-US" sz="1050" dirty="0" err="1"/>
              <a:t>택트스위치</a:t>
            </a:r>
            <a:endParaRPr lang="ko-KR" altLang="en-US" sz="1050" dirty="0"/>
          </a:p>
          <a:p>
            <a:r>
              <a:rPr lang="ko-KR" altLang="en-US" sz="1050" dirty="0"/>
              <a:t>http://storefarm.naver.com/camel/products/365831311?NaPm=ct%3Djbx6s53k%7Cci%3Db65e265b82b53603672041a1f3f8e6c0670c3d9f%7Ctr%3Dsls%7Csn%3D161875%7Chk%3D781393c945cf15c123c638a20a247f7d1d269f9c - DID모니터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0" name="직각 삼각형 59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6083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(1/2)</a:t>
            </a: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018" y="1369236"/>
            <a:ext cx="7023438" cy="4227812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5197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20" y="935571"/>
            <a:ext cx="2585744" cy="205782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73262" y="3156154"/>
            <a:ext cx="38279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rgbClr val="444444"/>
                </a:solidFill>
                <a:latin typeface="+mj-ea"/>
                <a:ea typeface="+mj-ea"/>
              </a:rPr>
              <a:t>비접촉</a:t>
            </a:r>
            <a:r>
              <a:rPr lang="ko-KR" altLang="en-US" sz="1600" dirty="0">
                <a:solidFill>
                  <a:srgbClr val="444444"/>
                </a:solidFill>
                <a:latin typeface="+mj-ea"/>
                <a:ea typeface="+mj-ea"/>
              </a:rPr>
              <a:t> 온도센서모듈 </a:t>
            </a:r>
            <a:r>
              <a:rPr lang="en-US" altLang="ko-KR" sz="1600" dirty="0">
                <a:solidFill>
                  <a:srgbClr val="444444"/>
                </a:solidFill>
                <a:latin typeface="+mj-ea"/>
                <a:ea typeface="+mj-ea"/>
              </a:rPr>
              <a:t>(TN-901</a:t>
            </a:r>
            <a:r>
              <a:rPr lang="en-US" altLang="ko-KR" sz="1600" dirty="0" smtClean="0">
                <a:solidFill>
                  <a:srgbClr val="444444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en-US" sz="1600" dirty="0" smtClean="0">
                <a:solidFill>
                  <a:srgbClr val="444444"/>
                </a:solidFill>
                <a:latin typeface="+mj-ea"/>
                <a:ea typeface="+mj-ea"/>
              </a:rPr>
              <a:t>크기 </a:t>
            </a:r>
            <a:r>
              <a:rPr lang="en-US" altLang="ko-KR" sz="1600" dirty="0" smtClean="0">
                <a:solidFill>
                  <a:srgbClr val="444444"/>
                </a:solidFill>
                <a:latin typeface="+mj-ea"/>
                <a:ea typeface="+mj-ea"/>
              </a:rPr>
              <a:t>: 12 * 13.7 * 35 mm</a:t>
            </a:r>
          </a:p>
          <a:p>
            <a:r>
              <a:rPr lang="ko-KR" altLang="en-US" sz="1600" dirty="0" smtClean="0">
                <a:solidFill>
                  <a:srgbClr val="444444"/>
                </a:solidFill>
                <a:latin typeface="+mj-ea"/>
                <a:ea typeface="+mj-ea"/>
              </a:rPr>
              <a:t>측정가능 온도 </a:t>
            </a:r>
            <a:r>
              <a:rPr lang="en-US" altLang="ko-KR" sz="1600" dirty="0" smtClean="0">
                <a:solidFill>
                  <a:srgbClr val="444444"/>
                </a:solidFill>
                <a:latin typeface="+mj-ea"/>
                <a:ea typeface="+mj-ea"/>
              </a:rPr>
              <a:t>: -33~220°C</a:t>
            </a:r>
          </a:p>
          <a:p>
            <a:r>
              <a:rPr lang="ko-KR" altLang="en-US" sz="1600" dirty="0" smtClean="0">
                <a:solidFill>
                  <a:srgbClr val="444444"/>
                </a:solidFill>
                <a:latin typeface="+mj-ea"/>
                <a:ea typeface="+mj-ea"/>
              </a:rPr>
              <a:t>전원 </a:t>
            </a:r>
            <a:r>
              <a:rPr lang="en-US" altLang="ko-KR" sz="1600" dirty="0" smtClean="0">
                <a:solidFill>
                  <a:srgbClr val="444444"/>
                </a:solidFill>
                <a:latin typeface="+mj-ea"/>
                <a:ea typeface="+mj-ea"/>
              </a:rPr>
              <a:t>: 3V or 5V</a:t>
            </a:r>
          </a:p>
          <a:p>
            <a:endParaRPr lang="en-US" altLang="ko-KR" b="1" dirty="0">
              <a:solidFill>
                <a:srgbClr val="444444"/>
              </a:solidFill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http://www.devicemart.co.kr/11856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85549" y="3166909"/>
            <a:ext cx="4081245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rgbClr val="444444"/>
                </a:solidFill>
                <a:latin typeface="+mj-ea"/>
                <a:ea typeface="+mj-ea"/>
              </a:rPr>
              <a:t>비접촉</a:t>
            </a:r>
            <a:r>
              <a:rPr lang="ko-KR" altLang="en-US" sz="1600" dirty="0">
                <a:solidFill>
                  <a:srgbClr val="444444"/>
                </a:solidFill>
                <a:latin typeface="+mj-ea"/>
                <a:ea typeface="+mj-ea"/>
              </a:rPr>
              <a:t> 온도센서모듈 </a:t>
            </a:r>
            <a:r>
              <a:rPr lang="en-US" altLang="ko-KR" sz="1600" dirty="0">
                <a:solidFill>
                  <a:srgbClr val="444444"/>
                </a:solidFill>
                <a:latin typeface="+mj-ea"/>
                <a:ea typeface="+mj-ea"/>
              </a:rPr>
              <a:t>(TN-901</a:t>
            </a:r>
            <a:r>
              <a:rPr lang="en-US" altLang="ko-KR" sz="1600" dirty="0" smtClean="0">
                <a:solidFill>
                  <a:srgbClr val="444444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en-US" sz="1600" dirty="0" smtClean="0">
                <a:solidFill>
                  <a:srgbClr val="444444"/>
                </a:solidFill>
                <a:latin typeface="+mj-ea"/>
                <a:ea typeface="+mj-ea"/>
              </a:rPr>
              <a:t>크기 </a:t>
            </a:r>
            <a:r>
              <a:rPr lang="en-US" altLang="ko-KR" sz="1600" dirty="0" smtClean="0">
                <a:solidFill>
                  <a:srgbClr val="444444"/>
                </a:solidFill>
                <a:latin typeface="+mj-ea"/>
                <a:ea typeface="+mj-ea"/>
              </a:rPr>
              <a:t>: 14.6 * 13.5 * 50 mm</a:t>
            </a:r>
          </a:p>
          <a:p>
            <a:r>
              <a:rPr lang="ko-KR" altLang="en-US" sz="1600" dirty="0" smtClean="0">
                <a:solidFill>
                  <a:srgbClr val="444444"/>
                </a:solidFill>
                <a:latin typeface="+mj-ea"/>
                <a:ea typeface="+mj-ea"/>
              </a:rPr>
              <a:t>측정가능 온도 </a:t>
            </a:r>
            <a:r>
              <a:rPr lang="en-US" altLang="ko-KR" sz="1600" dirty="0" smtClean="0">
                <a:solidFill>
                  <a:srgbClr val="444444"/>
                </a:solidFill>
                <a:latin typeface="+mj-ea"/>
                <a:ea typeface="+mj-ea"/>
              </a:rPr>
              <a:t>: -33~350°C</a:t>
            </a:r>
          </a:p>
          <a:p>
            <a:r>
              <a:rPr lang="ko-KR" altLang="en-US" sz="1600" dirty="0" smtClean="0">
                <a:solidFill>
                  <a:srgbClr val="444444"/>
                </a:solidFill>
                <a:latin typeface="+mj-ea"/>
                <a:ea typeface="+mj-ea"/>
              </a:rPr>
              <a:t>전원 </a:t>
            </a:r>
            <a:r>
              <a:rPr lang="en-US" altLang="ko-KR" sz="1600" dirty="0" smtClean="0">
                <a:solidFill>
                  <a:srgbClr val="444444"/>
                </a:solidFill>
                <a:latin typeface="+mj-ea"/>
                <a:ea typeface="+mj-ea"/>
              </a:rPr>
              <a:t>: 3V or 5V</a:t>
            </a:r>
          </a:p>
          <a:p>
            <a:endParaRPr lang="en-US" altLang="ko-KR" b="1" dirty="0">
              <a:solidFill>
                <a:srgbClr val="444444"/>
              </a:solidFill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http://www.devicemart.co.kr/1149181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361" y="1012347"/>
            <a:ext cx="3401263" cy="19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App (</a:t>
            </a:r>
            <a:r>
              <a:rPr lang="en-US" altLang="ko-KR" sz="2400" dirty="0" smtClean="0"/>
              <a:t>1/6)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864017" cy="4636678"/>
            <a:chOff x="905741" y="710010"/>
            <a:chExt cx="7864017" cy="4636678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68074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0" y="2146614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ko-KR" altLang="en-US" sz="1400" dirty="0" smtClean="0">
                  <a:latin typeface="+mj-ea"/>
                </a:rPr>
                <a:t>지도상에 </a:t>
              </a:r>
              <a:r>
                <a:rPr lang="ko-KR" altLang="en-US" sz="1400" dirty="0">
                  <a:latin typeface="+mj-ea"/>
                </a:rPr>
                <a:t>주변 검색 위치를 </a:t>
              </a:r>
              <a:r>
                <a:rPr lang="en-US" altLang="ko-KR" sz="1400" dirty="0">
                  <a:latin typeface="+mj-ea"/>
                </a:rPr>
                <a:t>Marker</a:t>
              </a:r>
              <a:r>
                <a:rPr lang="ko-KR" altLang="en-US" sz="1400" dirty="0">
                  <a:latin typeface="+mj-ea"/>
                </a:rPr>
                <a:t>로 출력</a:t>
              </a:r>
              <a:r>
                <a:rPr lang="en-US" altLang="ko-KR" sz="1400" dirty="0">
                  <a:latin typeface="+mj-ea"/>
                </a:rPr>
                <a:t>(</a:t>
              </a:r>
              <a:r>
                <a:rPr lang="ko-KR" altLang="en-US" sz="1400" dirty="0">
                  <a:latin typeface="+mj-ea"/>
                </a:rPr>
                <a:t>추가적인 옵션을 </a:t>
              </a:r>
              <a:r>
                <a:rPr lang="ko-KR" altLang="en-US" sz="1400" dirty="0" smtClean="0">
                  <a:latin typeface="+mj-ea"/>
                </a:rPr>
                <a:t>지정</a:t>
              </a:r>
              <a:r>
                <a:rPr lang="en-US" altLang="ko-KR" sz="1400" dirty="0" smtClean="0">
                  <a:latin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3539690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3961693"/>
              <a:ext cx="497105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 smtClean="0">
                  <a:latin typeface="+mj-ea"/>
                </a:rPr>
                <a:t>LatLng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en-US" altLang="ko-KR" sz="1400" dirty="0" err="1" smtClean="0">
                  <a:latin typeface="+mj-ea"/>
                </a:rPr>
                <a:t>latLng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en-US" altLang="ko-KR" sz="1400" dirty="0">
                  <a:latin typeface="+mj-ea"/>
                </a:rPr>
                <a:t>: </a:t>
              </a:r>
              <a:r>
                <a:rPr lang="ko-KR" altLang="en-US" sz="1400" dirty="0">
                  <a:latin typeface="+mj-ea"/>
                </a:rPr>
                <a:t>현재 위치의 위도와 </a:t>
              </a:r>
              <a:r>
                <a:rPr lang="ko-KR" altLang="en-US" sz="1400" dirty="0" smtClean="0">
                  <a:latin typeface="+mj-ea"/>
                </a:rPr>
                <a:t>경도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 smtClean="0">
                  <a:latin typeface="+mj-ea"/>
                </a:rPr>
                <a:t>MarketOptions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en-US" altLang="ko-KR" sz="1400" dirty="0" err="1" smtClean="0">
                  <a:latin typeface="+mj-ea"/>
                </a:rPr>
                <a:t>marketOptions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en-US" altLang="ko-KR" sz="1400" dirty="0">
                  <a:latin typeface="+mj-ea"/>
                </a:rPr>
                <a:t>: Marker </a:t>
              </a:r>
              <a:r>
                <a:rPr lang="ko-KR" altLang="en-US" sz="1400" dirty="0">
                  <a:latin typeface="+mj-ea"/>
                </a:rPr>
                <a:t>출력 시 </a:t>
              </a:r>
              <a:r>
                <a:rPr lang="ko-KR" altLang="en-US" sz="1400" dirty="0" smtClean="0">
                  <a:latin typeface="+mj-ea"/>
                </a:rPr>
                <a:t>옵션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HashSet</a:t>
              </a:r>
              <a:r>
                <a:rPr lang="en-US" altLang="ko-KR" sz="1400" dirty="0">
                  <a:latin typeface="+mj-ea"/>
                </a:rPr>
                <a:t> </a:t>
              </a:r>
              <a:r>
                <a:rPr lang="en-US" altLang="ko-KR" sz="1400" dirty="0" err="1" smtClean="0">
                  <a:latin typeface="+mj-ea"/>
                </a:rPr>
                <a:t>hashSet</a:t>
              </a:r>
              <a:r>
                <a:rPr lang="en-US" altLang="ko-KR" sz="1400" dirty="0" smtClean="0">
                  <a:latin typeface="+mj-ea"/>
                </a:rPr>
                <a:t> : </a:t>
              </a:r>
              <a:r>
                <a:rPr lang="ko-KR" altLang="en-US" sz="1400" dirty="0">
                  <a:latin typeface="+mj-ea"/>
                </a:rPr>
                <a:t>중복 </a:t>
              </a:r>
              <a:r>
                <a:rPr lang="ko-KR" altLang="en-US" sz="1400" dirty="0" err="1">
                  <a:latin typeface="+mj-ea"/>
                </a:rPr>
                <a:t>마커</a:t>
              </a:r>
              <a:r>
                <a:rPr lang="ko-KR" altLang="en-US" sz="1400" dirty="0">
                  <a:latin typeface="+mj-ea"/>
                </a:rPr>
                <a:t> 제거</a:t>
              </a: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4068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400226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1. void </a:t>
              </a:r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onPlacesSuccess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( ) 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j-ea"/>
                </a:rPr>
                <a:t>-(</a:t>
              </a:r>
              <a:r>
                <a:rPr lang="en-US" altLang="ko-KR" sz="1400" dirty="0">
                  <a:solidFill>
                    <a:schemeClr val="bg1"/>
                  </a:solidFill>
                  <a:latin typeface="+mj-ea"/>
                </a:rPr>
                <a:t>1/2)</a:t>
              </a:r>
              <a:endParaRPr lang="en-US" altLang="ko-KR" sz="1400" i="1" dirty="0">
                <a:solidFill>
                  <a:schemeClr val="bg1"/>
                </a:solidFill>
                <a:latin typeface="+mj-ea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endParaRPr lang="en-US" altLang="ko-KR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4973741" y="937897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Google Map</a:t>
              </a:r>
              <a:r>
                <a:rPr lang="ko-KR" altLang="en-US" sz="1400" dirty="0">
                  <a:latin typeface="+mj-ea"/>
                  <a:ea typeface="+mj-ea"/>
                </a:rPr>
                <a:t> </a:t>
              </a:r>
              <a:r>
                <a:rPr lang="en-US" altLang="ko-KR" sz="1400" dirty="0" smtClean="0">
                  <a:latin typeface="+mj-ea"/>
                  <a:ea typeface="+mj-ea"/>
                </a:rPr>
                <a:t>GPS </a:t>
              </a:r>
              <a:r>
                <a:rPr lang="ko-KR" altLang="en-US" sz="1400" dirty="0" smtClean="0">
                  <a:latin typeface="+mj-ea"/>
                  <a:ea typeface="+mj-ea"/>
                </a:rPr>
                <a:t>기반의 주변 </a:t>
              </a:r>
              <a:r>
                <a:rPr lang="ko-KR" altLang="en-US" sz="1400" dirty="0">
                  <a:latin typeface="+mj-ea"/>
                  <a:ea typeface="+mj-ea"/>
                </a:rPr>
                <a:t>화장실 </a:t>
              </a:r>
              <a:r>
                <a:rPr lang="ko-KR" altLang="en-US" sz="1400" dirty="0" smtClean="0">
                  <a:latin typeface="+mj-ea"/>
                  <a:ea typeface="+mj-ea"/>
                </a:rPr>
                <a:t>파악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6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3262" y="3156154"/>
            <a:ext cx="40812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Photo Reflective Sensor [NT314020031</a:t>
            </a:r>
            <a:r>
              <a:rPr lang="en-US" altLang="ko-KR" b="1" dirty="0" smtClean="0"/>
              <a:t>]</a:t>
            </a:r>
          </a:p>
          <a:p>
            <a:r>
              <a:rPr lang="ko-KR" altLang="en-US" sz="1600" dirty="0" smtClean="0">
                <a:solidFill>
                  <a:srgbClr val="444444"/>
                </a:solidFill>
                <a:latin typeface="+mj-ea"/>
                <a:ea typeface="+mj-ea"/>
              </a:rPr>
              <a:t>정보가 없다</a:t>
            </a:r>
            <a:r>
              <a:rPr lang="en-US" altLang="ko-KR" sz="1600" dirty="0" smtClean="0">
                <a:solidFill>
                  <a:srgbClr val="444444"/>
                </a:solidFill>
                <a:latin typeface="+mj-ea"/>
                <a:ea typeface="+mj-ea"/>
              </a:rPr>
              <a:t>…</a:t>
            </a:r>
            <a:r>
              <a:rPr lang="ko-KR" altLang="en-US" sz="1600" dirty="0" smtClean="0">
                <a:solidFill>
                  <a:srgbClr val="444444"/>
                </a:solidFill>
                <a:latin typeface="+mj-ea"/>
                <a:ea typeface="+mj-ea"/>
              </a:rPr>
              <a:t>근데 비슷해서 넣었다</a:t>
            </a:r>
            <a:r>
              <a:rPr lang="en-US" altLang="ko-KR" sz="1600" dirty="0" smtClean="0">
                <a:solidFill>
                  <a:srgbClr val="444444"/>
                </a:solidFill>
                <a:latin typeface="+mj-ea"/>
                <a:ea typeface="+mj-ea"/>
              </a:rPr>
              <a:t>…</a:t>
            </a:r>
          </a:p>
          <a:p>
            <a:endParaRPr lang="en-US" altLang="ko-KR" b="1" dirty="0">
              <a:solidFill>
                <a:srgbClr val="444444"/>
              </a:solidFill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http://www.devicemart.co.kr/1171150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819575" y="3092594"/>
            <a:ext cx="4081245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 </a:t>
            </a:r>
            <a:r>
              <a:rPr lang="en-US" altLang="ko-KR" b="1" dirty="0"/>
              <a:t>IRSS-10</a:t>
            </a:r>
            <a:endParaRPr lang="en-US" altLang="ko-KR" dirty="0" smtClean="0">
              <a:solidFill>
                <a:srgbClr val="444444"/>
              </a:solidFill>
              <a:latin typeface="+mj-ea"/>
              <a:ea typeface="+mj-ea"/>
            </a:endParaRPr>
          </a:p>
          <a:p>
            <a:r>
              <a:rPr lang="ko-KR" altLang="en-US" sz="1600" dirty="0" smtClean="0">
                <a:solidFill>
                  <a:srgbClr val="444444"/>
                </a:solidFill>
                <a:latin typeface="+mj-ea"/>
                <a:ea typeface="+mj-ea"/>
              </a:rPr>
              <a:t>크기 </a:t>
            </a:r>
            <a:r>
              <a:rPr lang="en-US" altLang="ko-KR" sz="1600" dirty="0" smtClean="0">
                <a:solidFill>
                  <a:srgbClr val="444444"/>
                </a:solidFill>
                <a:latin typeface="+mj-ea"/>
                <a:ea typeface="+mj-ea"/>
              </a:rPr>
              <a:t>: 24 * 18 * 12 mm</a:t>
            </a:r>
          </a:p>
          <a:p>
            <a:r>
              <a:rPr lang="ko-KR" altLang="en-US" sz="1600" dirty="0" smtClean="0">
                <a:solidFill>
                  <a:srgbClr val="444444"/>
                </a:solidFill>
                <a:latin typeface="+mj-ea"/>
                <a:ea typeface="+mj-ea"/>
              </a:rPr>
              <a:t>측정가능 거리 </a:t>
            </a:r>
            <a:r>
              <a:rPr lang="en-US" altLang="ko-KR" sz="1600" dirty="0" smtClean="0">
                <a:solidFill>
                  <a:srgbClr val="444444"/>
                </a:solidFill>
                <a:latin typeface="+mj-ea"/>
                <a:ea typeface="+mj-ea"/>
              </a:rPr>
              <a:t>: 15cm </a:t>
            </a:r>
            <a:r>
              <a:rPr lang="ko-KR" altLang="en-US" sz="1600" dirty="0" smtClean="0">
                <a:solidFill>
                  <a:srgbClr val="444444"/>
                </a:solidFill>
                <a:latin typeface="+mj-ea"/>
                <a:ea typeface="+mj-ea"/>
              </a:rPr>
              <a:t>이내</a:t>
            </a:r>
            <a:endParaRPr lang="en-US" altLang="ko-KR" sz="1600" dirty="0" smtClean="0">
              <a:solidFill>
                <a:srgbClr val="444444"/>
              </a:solidFill>
              <a:latin typeface="+mj-ea"/>
              <a:ea typeface="+mj-ea"/>
            </a:endParaRPr>
          </a:p>
          <a:p>
            <a:r>
              <a:rPr lang="ko-KR" altLang="en-US" sz="1600" dirty="0" smtClean="0">
                <a:solidFill>
                  <a:srgbClr val="444444"/>
                </a:solidFill>
                <a:latin typeface="+mj-ea"/>
                <a:ea typeface="+mj-ea"/>
              </a:rPr>
              <a:t>전원 </a:t>
            </a:r>
            <a:r>
              <a:rPr lang="en-US" altLang="ko-KR" sz="1600" dirty="0" smtClean="0">
                <a:solidFill>
                  <a:srgbClr val="444444"/>
                </a:solidFill>
                <a:latin typeface="+mj-ea"/>
                <a:ea typeface="+mj-ea"/>
              </a:rPr>
              <a:t>: 3.3V</a:t>
            </a:r>
          </a:p>
          <a:p>
            <a:endParaRPr lang="en-US" altLang="ko-KR" b="1" dirty="0">
              <a:solidFill>
                <a:srgbClr val="444444"/>
              </a:solidFill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http://www.devicemart.co.kr/1279256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20" y="1049178"/>
            <a:ext cx="2751589" cy="20595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270" y="836296"/>
            <a:ext cx="2718280" cy="21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종합 설계 수행 일정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85530007-68FD-4B89-B869-446FCC17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08" y="970003"/>
            <a:ext cx="7885526" cy="458175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8C238F8B-2987-43F9-B376-5892674067BF}"/>
              </a:ext>
            </a:extLst>
          </p:cNvPr>
          <p:cNvGrpSpPr/>
          <p:nvPr/>
        </p:nvGrpSpPr>
        <p:grpSpPr>
          <a:xfrm>
            <a:off x="2442531" y="1577959"/>
            <a:ext cx="6381750" cy="3724274"/>
            <a:chOff x="2047859" y="2462084"/>
            <a:chExt cx="6362718" cy="3744081"/>
          </a:xfrm>
        </p:grpSpPr>
        <p:sp>
          <p:nvSpPr>
            <p:cNvPr id="55" name="화살표: 오른쪽 28">
              <a:extLst>
                <a:ext uri="{FF2B5EF4-FFF2-40B4-BE49-F238E27FC236}">
                  <a16:creationId xmlns:a16="http://schemas.microsoft.com/office/drawing/2014/main" xmlns="" id="{CD0C0203-46E4-4856-85CD-26E259B13FE7}"/>
                </a:ext>
              </a:extLst>
            </p:cNvPr>
            <p:cNvSpPr/>
            <p:nvPr/>
          </p:nvSpPr>
          <p:spPr>
            <a:xfrm>
              <a:off x="2047859" y="2462084"/>
              <a:ext cx="695341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화살표: 오른쪽 29">
              <a:extLst>
                <a:ext uri="{FF2B5EF4-FFF2-40B4-BE49-F238E27FC236}">
                  <a16:creationId xmlns:a16="http://schemas.microsoft.com/office/drawing/2014/main" xmlns="" id="{9C6FE746-A8E6-4464-9700-F9D01FCCF26C}"/>
                </a:ext>
              </a:extLst>
            </p:cNvPr>
            <p:cNvSpPr/>
            <p:nvPr/>
          </p:nvSpPr>
          <p:spPr>
            <a:xfrm>
              <a:off x="3162300" y="3481206"/>
              <a:ext cx="20097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화살표: 오른쪽 30">
              <a:extLst>
                <a:ext uri="{FF2B5EF4-FFF2-40B4-BE49-F238E27FC236}">
                  <a16:creationId xmlns:a16="http://schemas.microsoft.com/office/drawing/2014/main" xmlns="" id="{227AE5D3-61CA-482A-AE98-667B7F1A7797}"/>
                </a:ext>
              </a:extLst>
            </p:cNvPr>
            <p:cNvSpPr/>
            <p:nvPr/>
          </p:nvSpPr>
          <p:spPr>
            <a:xfrm>
              <a:off x="3552825" y="4015075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화살표: 오른쪽 31">
              <a:extLst>
                <a:ext uri="{FF2B5EF4-FFF2-40B4-BE49-F238E27FC236}">
                  <a16:creationId xmlns:a16="http://schemas.microsoft.com/office/drawing/2014/main" xmlns="" id="{B2A8BDCE-0BC7-4218-A26C-23BA9A0FD918}"/>
                </a:ext>
              </a:extLst>
            </p:cNvPr>
            <p:cNvSpPr/>
            <p:nvPr/>
          </p:nvSpPr>
          <p:spPr>
            <a:xfrm>
              <a:off x="2743200" y="2966610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화살표: 오른쪽 32">
              <a:extLst>
                <a:ext uri="{FF2B5EF4-FFF2-40B4-BE49-F238E27FC236}">
                  <a16:creationId xmlns:a16="http://schemas.microsoft.com/office/drawing/2014/main" xmlns="" id="{D8BC7876-0FD6-48DC-BDC2-3DE75F22B098}"/>
                </a:ext>
              </a:extLst>
            </p:cNvPr>
            <p:cNvSpPr/>
            <p:nvPr/>
          </p:nvSpPr>
          <p:spPr>
            <a:xfrm>
              <a:off x="4371959" y="4502490"/>
              <a:ext cx="800117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화살표: 오른쪽 33">
              <a:extLst>
                <a:ext uri="{FF2B5EF4-FFF2-40B4-BE49-F238E27FC236}">
                  <a16:creationId xmlns:a16="http://schemas.microsoft.com/office/drawing/2014/main" xmlns="" id="{7D4CB26F-B210-4690-812E-022B2270E793}"/>
                </a:ext>
              </a:extLst>
            </p:cNvPr>
            <p:cNvSpPr/>
            <p:nvPr/>
          </p:nvSpPr>
          <p:spPr>
            <a:xfrm>
              <a:off x="4767263" y="5036359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화살표: 오른쪽 34">
              <a:extLst>
                <a:ext uri="{FF2B5EF4-FFF2-40B4-BE49-F238E27FC236}">
                  <a16:creationId xmlns:a16="http://schemas.microsoft.com/office/drawing/2014/main" xmlns="" id="{7A846D1F-E92C-49A3-B6B5-6A0F79E7BC77}"/>
                </a:ext>
              </a:extLst>
            </p:cNvPr>
            <p:cNvSpPr/>
            <p:nvPr/>
          </p:nvSpPr>
          <p:spPr>
            <a:xfrm>
              <a:off x="5581650" y="5570228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화살표: 오른쪽 35">
              <a:extLst>
                <a:ext uri="{FF2B5EF4-FFF2-40B4-BE49-F238E27FC236}">
                  <a16:creationId xmlns:a16="http://schemas.microsoft.com/office/drawing/2014/main" xmlns="" id="{3BE7F404-5C50-44FF-843A-DCCD4946B8F5}"/>
                </a:ext>
              </a:extLst>
            </p:cNvPr>
            <p:cNvSpPr/>
            <p:nvPr/>
          </p:nvSpPr>
          <p:spPr>
            <a:xfrm>
              <a:off x="5981701" y="6040129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63" name="TextBox 62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23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01" y="981481"/>
            <a:ext cx="8176559" cy="4559051"/>
          </a:xfrm>
          <a:prstGeom prst="rect">
            <a:avLst/>
          </a:prstGeom>
        </p:spPr>
      </p:pic>
      <p:sp>
        <p:nvSpPr>
          <p:cNvPr id="66" name="화살표: 오른쪽 28">
            <a:extLst>
              <a:ext uri="{FF2B5EF4-FFF2-40B4-BE49-F238E27FC236}">
                <a16:creationId xmlns:a16="http://schemas.microsoft.com/office/drawing/2014/main" xmlns="" id="{CD0C0203-46E4-4856-85CD-26E259B13FE7}"/>
              </a:ext>
            </a:extLst>
          </p:cNvPr>
          <p:cNvSpPr/>
          <p:nvPr/>
        </p:nvSpPr>
        <p:spPr>
          <a:xfrm>
            <a:off x="2575533" y="1555453"/>
            <a:ext cx="792000" cy="1988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FF0000"/>
              </a:solidFill>
            </a:endParaRPr>
          </a:p>
        </p:txBody>
      </p:sp>
      <p:sp>
        <p:nvSpPr>
          <p:cNvPr id="69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3367533" y="2056726"/>
            <a:ext cx="1584000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4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4568198" y="2589169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5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4977327" y="3103666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6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5765730" y="3554315"/>
            <a:ext cx="796102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7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5787486" y="4001085"/>
            <a:ext cx="1364357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8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6579085" y="5064455"/>
            <a:ext cx="2396156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6971843" y="4586776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7" name="직사각형 6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-45379" y="358684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1" name="직각 삼각형 80"/>
          <p:cNvSpPr/>
          <p:nvPr/>
        </p:nvSpPr>
        <p:spPr>
          <a:xfrm rot="5400000">
            <a:off x="678691" y="391691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3549" y="358243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1985" y="1382270"/>
            <a:ext cx="2445548" cy="51763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21984" y="1903578"/>
            <a:ext cx="3646213" cy="51763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App (</a:t>
            </a:r>
            <a:r>
              <a:rPr lang="en-US" altLang="ko-KR" sz="2400" dirty="0" smtClean="0"/>
              <a:t>1/6)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5031941" cy="2526411"/>
            <a:chOff x="905741" y="710010"/>
            <a:chExt cx="5031941" cy="2526411"/>
          </a:xfrm>
        </p:grpSpPr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1" y="1448453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2" y="1851426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 smtClean="0">
                  <a:latin typeface="+mj-ea"/>
                </a:rPr>
                <a:t>latLng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m</a:t>
              </a:r>
              <a:r>
                <a:rPr lang="en-US" altLang="ko-KR" sz="1400" dirty="0" err="1" smtClean="0">
                  <a:latin typeface="+mj-ea"/>
                </a:rPr>
                <a:t>arkerOptions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h</a:t>
              </a:r>
              <a:r>
                <a:rPr lang="en-US" altLang="ko-KR" sz="1400" dirty="0" err="1" smtClean="0">
                  <a:latin typeface="+mj-ea"/>
                </a:rPr>
                <a:t>ashSet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4068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4363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1. void </a:t>
              </a:r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onPlacesSuccess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(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) 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j-ea"/>
                  <a:ea typeface="+mj-ea"/>
                </a:rPr>
                <a:t>-(2/2)</a:t>
              </a:r>
              <a:endParaRPr lang="en-US" altLang="ko-KR" sz="1050" i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3389206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데이터 구조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64137"/>
              </p:ext>
            </p:extLst>
          </p:nvPr>
        </p:nvGraphicFramePr>
        <p:xfrm>
          <a:off x="1590877" y="3888078"/>
          <a:ext cx="4022523" cy="1833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123"/>
                <a:gridCol w="3073400"/>
              </a:tblGrid>
              <a:tr h="4106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onPlacesSuccess</a:t>
                      </a:r>
                      <a:endParaRPr lang="en-US" altLang="ko-KR" sz="2000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j-ea"/>
                          <a:ea typeface="+mj-ea"/>
                        </a:rPr>
                        <a:t>latLng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j-ea"/>
                          <a:ea typeface="+mj-ea"/>
                        </a:rPr>
                        <a:t>marketOptions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j-ea"/>
                          <a:ea typeface="+mj-ea"/>
                        </a:rPr>
                        <a:t>hashSet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5012404" y="901443"/>
            <a:ext cx="379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en-US" altLang="ko-KR" sz="1400" dirty="0" smtClean="0">
                <a:latin typeface="+mj-ea"/>
                <a:ea typeface="+mj-ea"/>
              </a:rPr>
              <a:t>Google Map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GPS </a:t>
            </a:r>
            <a:r>
              <a:rPr lang="ko-KR" altLang="en-US" sz="1400" dirty="0" smtClean="0">
                <a:latin typeface="+mj-ea"/>
                <a:ea typeface="+mj-ea"/>
              </a:rPr>
              <a:t>기반의 주변 </a:t>
            </a:r>
            <a:r>
              <a:rPr lang="ko-KR" altLang="en-US" sz="1400" dirty="0">
                <a:latin typeface="+mj-ea"/>
                <a:ea typeface="+mj-ea"/>
              </a:rPr>
              <a:t>화장실 </a:t>
            </a:r>
            <a:r>
              <a:rPr lang="ko-KR" altLang="en-US" sz="1400" dirty="0" smtClean="0">
                <a:latin typeface="+mj-ea"/>
                <a:ea typeface="+mj-ea"/>
              </a:rPr>
              <a:t>파악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65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2/6)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2" y="673556"/>
            <a:ext cx="8748928" cy="707886"/>
            <a:chOff x="905739" y="710010"/>
            <a:chExt cx="8162120" cy="707886"/>
          </a:xfrm>
        </p:grpSpPr>
        <p:sp>
          <p:nvSpPr>
            <p:cNvPr id="30" name="직사각형 29"/>
            <p:cNvSpPr/>
            <p:nvPr/>
          </p:nvSpPr>
          <p:spPr>
            <a:xfrm>
              <a:off x="905739" y="932445"/>
              <a:ext cx="4366103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45578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j-ea"/>
                  <a:ea typeface="+mj-ea"/>
                </a:rPr>
                <a:t>2. void </a:t>
              </a:r>
              <a:r>
                <a:rPr lang="en-US" altLang="ko-KR" sz="2000" dirty="0" err="1">
                  <a:solidFill>
                    <a:schemeClr val="bg1"/>
                  </a:solidFill>
                  <a:latin typeface="+mj-ea"/>
                  <a:ea typeface="+mj-ea"/>
                </a:rPr>
                <a:t>showPlaceInformation</a:t>
              </a:r>
              <a:r>
                <a:rPr lang="en-US" altLang="ko-KR" sz="2000" dirty="0">
                  <a:solidFill>
                    <a:schemeClr val="bg1"/>
                  </a:solidFill>
                  <a:latin typeface="+mj-ea"/>
                  <a:ea typeface="+mj-ea"/>
                </a:rPr>
                <a:t>(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) 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j-ea"/>
                  <a:ea typeface="+mj-ea"/>
                </a:rPr>
                <a:t>-(1/2)</a:t>
              </a:r>
              <a:endParaRPr lang="en-US" altLang="ko-KR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5271842" y="953855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Google Map</a:t>
              </a:r>
              <a:r>
                <a:rPr lang="ko-KR" altLang="en-US" sz="1400" dirty="0">
                  <a:latin typeface="+mj-ea"/>
                  <a:ea typeface="+mj-ea"/>
                </a:rPr>
                <a:t> </a:t>
              </a:r>
              <a:r>
                <a:rPr lang="ko-KR" altLang="en-US" sz="1400" dirty="0" smtClean="0">
                  <a:latin typeface="+mj-ea"/>
                  <a:ea typeface="+mj-ea"/>
                </a:rPr>
                <a:t>주변 </a:t>
              </a:r>
              <a:r>
                <a:rPr lang="ko-KR" altLang="en-US" sz="1400" dirty="0">
                  <a:latin typeface="+mj-ea"/>
                  <a:ea typeface="+mj-ea"/>
                </a:rPr>
                <a:t>화장실 </a:t>
              </a:r>
              <a:r>
                <a:rPr lang="ko-KR" altLang="en-US" sz="1400" dirty="0" smtClean="0">
                  <a:latin typeface="+mj-ea"/>
                  <a:ea typeface="+mj-ea"/>
                </a:rPr>
                <a:t>파악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098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04344" y="1898776"/>
            <a:ext cx="6549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Google </a:t>
            </a:r>
            <a:r>
              <a:rPr lang="en-US" altLang="ko-KR" sz="1400" dirty="0">
                <a:latin typeface="+mj-ea"/>
                <a:ea typeface="+mj-ea"/>
              </a:rPr>
              <a:t>Places API Web Service </a:t>
            </a:r>
            <a:r>
              <a:rPr lang="ko-KR" altLang="en-US" sz="1400" dirty="0">
                <a:latin typeface="+mj-ea"/>
                <a:ea typeface="+mj-ea"/>
              </a:rPr>
              <a:t>키와 비교해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검색된 </a:t>
            </a:r>
            <a:r>
              <a:rPr lang="en-US" altLang="ko-KR" sz="1400" dirty="0">
                <a:latin typeface="+mj-ea"/>
                <a:ea typeface="+mj-ea"/>
              </a:rPr>
              <a:t>places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en-US" altLang="ko-KR" sz="1400" dirty="0">
                <a:latin typeface="+mj-ea"/>
                <a:ea typeface="+mj-ea"/>
              </a:rPr>
              <a:t>Marker</a:t>
            </a:r>
            <a:r>
              <a:rPr lang="ko-KR" altLang="en-US" sz="1400" dirty="0">
                <a:latin typeface="+mj-ea"/>
                <a:ea typeface="+mj-ea"/>
              </a:rPr>
              <a:t>로 출력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2655099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4063301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4343" y="2877434"/>
            <a:ext cx="65497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-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NRPlaces</a:t>
            </a:r>
            <a:r>
              <a:rPr lang="en-US" altLang="ko-KR" sz="1400" dirty="0"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latin typeface="맑은 고딕" panose="020B0503020000020004" pitchFamily="50" charset="-127"/>
              </a:rPr>
              <a:t>지정된 거리 내의 지정된 타입의 위치를 출력</a:t>
            </a:r>
            <a:endParaRPr lang="en-US" altLang="ko-KR" sz="1400" dirty="0">
              <a:latin typeface="맑은 고딕" panose="020B0503020000020004" pitchFamily="50" charset="-127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   ex) new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NRPlaces.Builder</a:t>
            </a:r>
            <a:r>
              <a:rPr lang="en-US" altLang="ko-KR" sz="1400" dirty="0">
                <a:latin typeface="맑은 고딕" panose="020B0503020000020004" pitchFamily="50" charset="-127"/>
              </a:rPr>
              <a:t>(). ~ .radius(500).type(</a:t>
            </a:r>
            <a:r>
              <a:rPr lang="en-US" altLang="ko-KR" sz="1400" dirty="0" err="1">
                <a:latin typeface="맑은 고딕" panose="020B0503020000020004" pitchFamily="50" charset="-127"/>
              </a:rPr>
              <a:t>PlaceType.RESTURANT</a:t>
            </a:r>
            <a:r>
              <a:rPr lang="en-US" altLang="ko-KR" sz="1400" dirty="0">
                <a:latin typeface="맑은 고딕" panose="020B0503020000020004" pitchFamily="50" charset="-127"/>
              </a:rPr>
              <a:t>). ~ ;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404343" y="4466274"/>
            <a:ext cx="6256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</a:rPr>
              <a:t>-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NRPlaces</a:t>
            </a:r>
            <a:r>
              <a:rPr lang="ko-KR" altLang="en-US" sz="1400" dirty="0">
                <a:latin typeface="맑은 고딕" panose="020B0503020000020004" pitchFamily="50" charset="-127"/>
              </a:rPr>
              <a:t>의 변경 사항</a:t>
            </a:r>
            <a:r>
              <a:rPr lang="en-US" altLang="ko-KR" sz="1400" dirty="0"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</a:rPr>
              <a:t>검색 조건에 맞는 정보를 매 </a:t>
            </a:r>
            <a:r>
              <a:rPr lang="ko-KR" altLang="en-US" sz="1400" dirty="0" err="1">
                <a:latin typeface="맑은 고딕" panose="020B0503020000020004" pitchFamily="50" charset="-127"/>
              </a:rPr>
              <a:t>검색때마다</a:t>
            </a:r>
            <a:r>
              <a:rPr lang="ko-KR" altLang="en-US" sz="1400" dirty="0">
                <a:latin typeface="맑은 고딕" panose="020B0503020000020004" pitchFamily="50" charset="-127"/>
              </a:rPr>
              <a:t> 저장</a:t>
            </a:r>
            <a:r>
              <a:rPr lang="en-US" altLang="ko-KR" sz="1400" dirty="0">
                <a:latin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61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2/6)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4884896" cy="707886"/>
            <a:chOff x="905741" y="710010"/>
            <a:chExt cx="4557256" cy="707886"/>
          </a:xfrm>
        </p:grpSpPr>
        <p:sp>
          <p:nvSpPr>
            <p:cNvPr id="30" name="직사각형 29"/>
            <p:cNvSpPr/>
            <p:nvPr/>
          </p:nvSpPr>
          <p:spPr>
            <a:xfrm>
              <a:off x="905741" y="932445"/>
              <a:ext cx="4366103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44038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j-ea"/>
                </a:rPr>
                <a:t>2. void </a:t>
              </a:r>
              <a:r>
                <a:rPr lang="en-US" altLang="ko-KR" sz="2000" dirty="0" err="1">
                  <a:solidFill>
                    <a:schemeClr val="bg1"/>
                  </a:solidFill>
                  <a:latin typeface="+mj-ea"/>
                </a:rPr>
                <a:t>showPlaceInformation</a:t>
              </a:r>
              <a:r>
                <a:rPr lang="en-US" altLang="ko-KR" sz="2000" dirty="0">
                  <a:solidFill>
                    <a:schemeClr val="bg1"/>
                  </a:solidFill>
                  <a:latin typeface="+mj-ea"/>
                </a:rPr>
                <a:t>( ) 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j-ea"/>
                </a:rPr>
                <a:t>-(2/2</a:t>
              </a:r>
              <a:r>
                <a:rPr lang="en-US" altLang="ko-KR" sz="1400" dirty="0">
                  <a:solidFill>
                    <a:schemeClr val="bg1"/>
                  </a:solidFill>
                  <a:latin typeface="+mj-ea"/>
                </a:rPr>
                <a:t>)</a:t>
              </a:r>
            </a:p>
          </p:txBody>
        </p:sp>
      </p:grp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1536001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고려사항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04343" y="1938974"/>
            <a:ext cx="6256669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</a:rPr>
              <a:t>-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GoogleMap</a:t>
            </a:r>
            <a:r>
              <a:rPr lang="ko-KR" altLang="en-US" sz="1400" dirty="0">
                <a:latin typeface="맑은 고딕" panose="020B0503020000020004" pitchFamily="50" charset="-127"/>
              </a:rPr>
              <a:t>과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previous_marker</a:t>
            </a:r>
            <a:r>
              <a:rPr lang="en-US" altLang="ko-KR" sz="1400" dirty="0"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</a:rPr>
              <a:t>지역정보 </a:t>
            </a:r>
            <a:r>
              <a:rPr lang="ko-KR" altLang="en-US" sz="1400" dirty="0" err="1">
                <a:latin typeface="맑은 고딕" panose="020B0503020000020004" pitchFamily="50" charset="-127"/>
              </a:rPr>
              <a:t>마커</a:t>
            </a:r>
            <a:r>
              <a:rPr lang="en-US" altLang="ko-KR" sz="1400" dirty="0">
                <a:latin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</a:rPr>
              <a:t>가 완료 되어야 실행 가능</a:t>
            </a:r>
            <a:endParaRPr lang="en-US" altLang="ko-KR" sz="1400" dirty="0">
              <a:latin typeface="맑은 고딕" panose="020B0503020000020004" pitchFamily="50" charset="-127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2643324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데이터 구조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91918"/>
              </p:ext>
            </p:extLst>
          </p:nvPr>
        </p:nvGraphicFramePr>
        <p:xfrm>
          <a:off x="1585522" y="3150771"/>
          <a:ext cx="4022523" cy="884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123"/>
                <a:gridCol w="3073400"/>
              </a:tblGrid>
              <a:tr h="4106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showPlaceInfromation</a:t>
                      </a:r>
                      <a:endParaRPr lang="en-US" altLang="ko-KR" sz="2000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</a:rPr>
                        <a:t>NRPlaces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5624402" y="917401"/>
            <a:ext cx="406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en-US" altLang="ko-KR" sz="1400" dirty="0" smtClean="0">
                <a:latin typeface="+mj-ea"/>
                <a:ea typeface="+mj-ea"/>
              </a:rPr>
              <a:t>Google Map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주변 </a:t>
            </a:r>
            <a:r>
              <a:rPr lang="ko-KR" altLang="en-US" sz="1400" dirty="0">
                <a:latin typeface="+mj-ea"/>
                <a:ea typeface="+mj-ea"/>
              </a:rPr>
              <a:t>화장실 </a:t>
            </a:r>
            <a:r>
              <a:rPr lang="ko-KR" altLang="en-US" sz="1400" dirty="0" smtClean="0">
                <a:latin typeface="+mj-ea"/>
                <a:ea typeface="+mj-ea"/>
              </a:rPr>
              <a:t>파악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4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3/6)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4896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1097820" y="673556"/>
            <a:ext cx="5810980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j-ea"/>
              </a:rPr>
              <a:t>3. void </a:t>
            </a:r>
            <a:r>
              <a:rPr lang="en-US" altLang="ko-KR" sz="2000" dirty="0" err="1">
                <a:solidFill>
                  <a:schemeClr val="bg1"/>
                </a:solidFill>
                <a:latin typeface="+mj-ea"/>
              </a:rPr>
              <a:t>joinDB</a:t>
            </a:r>
            <a:r>
              <a:rPr lang="en-US" altLang="ko-KR" sz="2000" dirty="0">
                <a:solidFill>
                  <a:schemeClr val="bg1"/>
                </a:solidFill>
                <a:latin typeface="+mj-ea"/>
              </a:rPr>
              <a:t>( ), </a:t>
            </a:r>
            <a:r>
              <a:rPr lang="en-US" altLang="ko-KR" sz="2000" dirty="0">
                <a:solidFill>
                  <a:schemeClr val="bg1"/>
                </a:solidFill>
                <a:latin typeface="+mj-ea"/>
              </a:rPr>
              <a:t>. void </a:t>
            </a:r>
            <a:r>
              <a:rPr lang="en-US" altLang="ko-KR" sz="2000" dirty="0" err="1">
                <a:solidFill>
                  <a:schemeClr val="bg1"/>
                </a:solidFill>
                <a:latin typeface="+mj-ea"/>
              </a:rPr>
              <a:t>loginDB</a:t>
            </a:r>
            <a:r>
              <a:rPr lang="en-US" altLang="ko-KR" sz="2000" dirty="0">
                <a:solidFill>
                  <a:schemeClr val="bg1"/>
                </a:solidFill>
                <a:latin typeface="+mj-ea"/>
              </a:rPr>
              <a:t>( ) 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-(1/2)</a:t>
            </a:r>
          </a:p>
          <a:p>
            <a:pPr>
              <a:lnSpc>
                <a:spcPct val="200000"/>
              </a:lnSpc>
            </a:pP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493028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32914" y="1799484"/>
            <a:ext cx="654975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DB</a:t>
            </a:r>
            <a:r>
              <a:rPr lang="ko-KR" altLang="en-US" sz="1400" dirty="0">
                <a:latin typeface="+mj-ea"/>
              </a:rPr>
              <a:t>에 </a:t>
            </a:r>
            <a:r>
              <a:rPr lang="en-US" altLang="ko-KR" sz="1400" dirty="0">
                <a:latin typeface="+mj-ea"/>
              </a:rPr>
              <a:t>insert</a:t>
            </a:r>
            <a:r>
              <a:rPr lang="ko-KR" altLang="en-US" sz="1400" dirty="0">
                <a:latin typeface="+mj-ea"/>
              </a:rPr>
              <a:t>할 값을 받아옴</a:t>
            </a:r>
            <a:r>
              <a:rPr lang="en-US" altLang="ko-KR" sz="1400" dirty="0">
                <a:latin typeface="+mj-ea"/>
              </a:rPr>
              <a:t>(id, password), </a:t>
            </a:r>
            <a:r>
              <a:rPr lang="en-US" altLang="ko-KR" sz="1400" dirty="0" err="1">
                <a:latin typeface="+mj-ea"/>
              </a:rPr>
              <a:t>php</a:t>
            </a:r>
            <a:r>
              <a:rPr lang="ko-KR" altLang="en-US" sz="1400" dirty="0">
                <a:latin typeface="+mj-ea"/>
              </a:rPr>
              <a:t>와 연결하여 값을 </a:t>
            </a:r>
            <a:r>
              <a:rPr lang="ko-KR" altLang="en-US" sz="1400" dirty="0" smtClean="0">
                <a:latin typeface="+mj-ea"/>
              </a:rPr>
              <a:t>전달</a:t>
            </a:r>
            <a:endParaRPr lang="en-US" altLang="ko-KR" sz="1400" dirty="0" smtClean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입력된 값들과 </a:t>
            </a:r>
            <a:r>
              <a:rPr lang="en-US" altLang="ko-KR" sz="1400" dirty="0">
                <a:latin typeface="+mn-ea"/>
              </a:rPr>
              <a:t>DB</a:t>
            </a:r>
            <a:r>
              <a:rPr lang="ko-KR" altLang="en-US" sz="1400" dirty="0">
                <a:latin typeface="+mn-ea"/>
              </a:rPr>
              <a:t>의 값들을 비교</a:t>
            </a:r>
            <a:endParaRPr lang="en-US" altLang="ko-KR" sz="1400" dirty="0">
              <a:latin typeface="+mn-ea"/>
            </a:endParaRPr>
          </a:p>
          <a:p>
            <a:pPr marL="285750" indent="-285750" fontAlgn="base" latinLnBrk="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+mj-ea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2669053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5529181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24787" y="3019444"/>
            <a:ext cx="7777233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string </a:t>
            </a:r>
            <a:r>
              <a:rPr lang="en-US" altLang="ko-KR" sz="1400" dirty="0" err="1" smtClean="0">
                <a:latin typeface="+mj-ea"/>
              </a:rPr>
              <a:t>user_id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smtClean="0">
                <a:latin typeface="+mj-ea"/>
              </a:rPr>
              <a:t>string </a:t>
            </a:r>
            <a:r>
              <a:rPr lang="en-US" altLang="ko-KR" sz="1400" dirty="0" err="1" smtClean="0">
                <a:latin typeface="+mj-ea"/>
              </a:rPr>
              <a:t>user_</a:t>
            </a:r>
            <a:r>
              <a:rPr lang="en-US" altLang="ko-KR" sz="1400" dirty="0" err="1" smtClean="0">
                <a:latin typeface="+mj-ea"/>
              </a:rPr>
              <a:t>pw</a:t>
            </a:r>
            <a:r>
              <a:rPr lang="en-US" altLang="ko-KR" sz="1400" dirty="0" smtClean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: </a:t>
            </a:r>
            <a:r>
              <a:rPr lang="ko-KR" altLang="en-US" sz="1400" dirty="0" smtClean="0">
                <a:latin typeface="+mj-ea"/>
              </a:rPr>
              <a:t>입력 받은 </a:t>
            </a:r>
            <a:r>
              <a:rPr lang="en-US" altLang="ko-KR" sz="1400" dirty="0">
                <a:latin typeface="+mj-ea"/>
              </a:rPr>
              <a:t>id, password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string link : </a:t>
            </a:r>
            <a:r>
              <a:rPr lang="ko-KR" altLang="en-US" sz="1400" dirty="0">
                <a:latin typeface="+mj-ea"/>
              </a:rPr>
              <a:t>연결될 서버</a:t>
            </a:r>
            <a:endParaRPr lang="en-US" altLang="ko-KR" sz="1400" dirty="0">
              <a:latin typeface="+mj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URL </a:t>
            </a:r>
            <a:r>
              <a:rPr lang="en-US" altLang="ko-KR" sz="1400" dirty="0" err="1">
                <a:latin typeface="+mj-ea"/>
              </a:rPr>
              <a:t>url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>
                <a:latin typeface="+mj-ea"/>
              </a:rPr>
              <a:t>서버와의 연결 시작</a:t>
            </a:r>
            <a:endParaRPr lang="en-US" altLang="ko-KR" sz="1400" dirty="0">
              <a:latin typeface="+mj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err="1" smtClean="0">
                <a:latin typeface="+mj-ea"/>
              </a:rPr>
              <a:t>BufferedReader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err="1">
                <a:latin typeface="+mj-ea"/>
              </a:rPr>
              <a:t>BufferedWriter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>
                <a:latin typeface="+mj-ea"/>
              </a:rPr>
              <a:t>바이트 단위의 문자 입출력 </a:t>
            </a:r>
            <a:r>
              <a:rPr lang="ko-KR" altLang="en-US" sz="1400" dirty="0" err="1" smtClean="0">
                <a:latin typeface="+mj-ea"/>
              </a:rPr>
              <a:t>스트림</a:t>
            </a:r>
            <a:r>
              <a:rPr lang="en-US" altLang="ko-KR" sz="1400" dirty="0" smtClean="0">
                <a:latin typeface="+mj-ea"/>
              </a:rPr>
              <a:t>, id</a:t>
            </a:r>
            <a:r>
              <a:rPr lang="ko-KR" altLang="en-US" sz="1400" dirty="0">
                <a:latin typeface="+mj-ea"/>
              </a:rPr>
              <a:t>와 </a:t>
            </a:r>
            <a:r>
              <a:rPr lang="en-US" altLang="ko-KR" sz="1400" dirty="0" smtClean="0">
                <a:latin typeface="+mj-ea"/>
              </a:rPr>
              <a:t>password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입출력</a:t>
            </a:r>
            <a:endParaRPr lang="en-US" altLang="ko-KR" sz="1400" dirty="0">
              <a:latin typeface="+mj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err="1" smtClean="0">
                <a:latin typeface="+mj-ea"/>
              </a:rPr>
              <a:t>int</a:t>
            </a:r>
            <a:r>
              <a:rPr lang="en-US" altLang="ko-KR" sz="1400" dirty="0" smtClean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result : </a:t>
            </a:r>
            <a:r>
              <a:rPr lang="ko-KR" altLang="en-US" sz="1400" dirty="0">
                <a:latin typeface="+mj-ea"/>
              </a:rPr>
              <a:t>추가 성공 결과</a:t>
            </a:r>
            <a:r>
              <a:rPr lang="en-US" altLang="ko-KR" sz="1400" dirty="0">
                <a:latin typeface="+mj-ea"/>
              </a:rPr>
              <a:t> </a:t>
            </a:r>
            <a:endParaRPr lang="en-US" altLang="ko-KR" sz="1400" dirty="0">
              <a:latin typeface="+mj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HttpResponse</a:t>
            </a:r>
            <a:r>
              <a:rPr lang="en-US" altLang="ko-KR" sz="1400" dirty="0">
                <a:latin typeface="+mn-ea"/>
              </a:rPr>
              <a:t> response : https </a:t>
            </a:r>
            <a:r>
              <a:rPr lang="ko-KR" altLang="en-US" sz="1400" dirty="0">
                <a:latin typeface="+mn-ea"/>
              </a:rPr>
              <a:t>요청 결과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equalsIgnoreCase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문자열 대소문자 구분 없이 비교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429309" y="586817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+mj-ea"/>
              </a:rPr>
              <a:t>result</a:t>
            </a:r>
            <a:r>
              <a:rPr lang="ko-KR" altLang="en-US" sz="1400" dirty="0">
                <a:latin typeface="+mj-ea"/>
              </a:rPr>
              <a:t>의 변경 사항 </a:t>
            </a:r>
            <a:r>
              <a:rPr lang="en-US" altLang="ko-KR" sz="1400" dirty="0">
                <a:latin typeface="+mj-ea"/>
              </a:rPr>
              <a:t>(0</a:t>
            </a:r>
            <a:r>
              <a:rPr lang="ko-KR" altLang="en-US" sz="1400" dirty="0">
                <a:latin typeface="+mj-ea"/>
              </a:rPr>
              <a:t>과</a:t>
            </a:r>
            <a:r>
              <a:rPr lang="en-US" altLang="ko-KR" sz="1400" dirty="0">
                <a:latin typeface="+mj-ea"/>
              </a:rPr>
              <a:t> 1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atin typeface="+mn-ea"/>
              </a:rPr>
              <a:t>response.equalsIgnoreCase</a:t>
            </a:r>
            <a:r>
              <a:rPr lang="ko-KR" altLang="en-US" sz="1400" dirty="0">
                <a:latin typeface="+mn-ea"/>
              </a:rPr>
              <a:t>의 결과 값</a:t>
            </a:r>
            <a:endParaRPr lang="en-US" altLang="ko-KR" sz="1400" dirty="0">
              <a:latin typeface="+mn-ea"/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endParaRPr lang="en-US" altLang="ko-KR" sz="1400" dirty="0">
              <a:latin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5773040" y="877860"/>
            <a:ext cx="29387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en-US" altLang="ko-KR" sz="1400" dirty="0" err="1" smtClean="0">
                <a:latin typeface="+mn-ea"/>
              </a:rPr>
              <a:t>Mypage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로그인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회원가입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35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3/6)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4896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1097820" y="673556"/>
            <a:ext cx="5810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. void </a:t>
            </a:r>
            <a:r>
              <a:rPr lang="en-US" altLang="ko-KR" sz="2000" dirty="0" err="1" smtClean="0">
                <a:solidFill>
                  <a:schemeClr val="bg1"/>
                </a:solidFill>
                <a:latin typeface="+mj-ea"/>
                <a:ea typeface="+mj-ea"/>
              </a:rPr>
              <a:t>joinDB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( ), </a:t>
            </a:r>
            <a:r>
              <a:rPr lang="en-US" altLang="ko-KR" sz="2000" dirty="0">
                <a:solidFill>
                  <a:schemeClr val="bg1"/>
                </a:solidFill>
                <a:latin typeface="+mj-ea"/>
              </a:rPr>
              <a:t>. void </a:t>
            </a:r>
            <a:r>
              <a:rPr lang="en-US" altLang="ko-KR" sz="2000" dirty="0" err="1">
                <a:solidFill>
                  <a:schemeClr val="bg1"/>
                </a:solidFill>
                <a:latin typeface="+mj-ea"/>
              </a:rPr>
              <a:t>loginDB</a:t>
            </a:r>
            <a:r>
              <a:rPr lang="en-US" altLang="ko-KR" sz="2000" dirty="0">
                <a:solidFill>
                  <a:schemeClr val="bg1"/>
                </a:solidFill>
                <a:latin typeface="+mj-ea"/>
              </a:rPr>
              <a:t>(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</a:rPr>
              <a:t>) 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-(2/2)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5773040" y="877860"/>
            <a:ext cx="29387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en-US" altLang="ko-KR" sz="1400" dirty="0" err="1" smtClean="0">
                <a:latin typeface="+mn-ea"/>
              </a:rPr>
              <a:t>Mypage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로그인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회원가입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493028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데이터 구조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57901"/>
              </p:ext>
            </p:extLst>
          </p:nvPr>
        </p:nvGraphicFramePr>
        <p:xfrm>
          <a:off x="1565477" y="1996995"/>
          <a:ext cx="3352793" cy="2781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099"/>
                <a:gridCol w="2561694"/>
              </a:tblGrid>
              <a:tr h="4106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joinDB</a:t>
                      </a:r>
                      <a:endParaRPr lang="en-US" altLang="ko-KR" sz="2000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j-ea"/>
                        </a:rPr>
                        <a:t>user_id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j-ea"/>
                        </a:rPr>
                        <a:t>user_pw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ea"/>
                        </a:rPr>
                        <a:t>link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url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ea"/>
                        </a:rPr>
                        <a:t>result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01789"/>
              </p:ext>
            </p:extLst>
          </p:nvPr>
        </p:nvGraphicFramePr>
        <p:xfrm>
          <a:off x="5232403" y="1996995"/>
          <a:ext cx="3352793" cy="2307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099"/>
                <a:gridCol w="2561694"/>
              </a:tblGrid>
              <a:tr h="4106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loginDB</a:t>
                      </a:r>
                      <a:endParaRPr lang="en-US" altLang="ko-KR" sz="2000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j-ea"/>
                        </a:rPr>
                        <a:t>user_id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j-ea"/>
                        </a:rPr>
                        <a:t>user_pw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n-ea"/>
                        </a:rPr>
                        <a:t>response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n-ea"/>
                        </a:rPr>
                        <a:t>equalsIgnoreCase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3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7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5/6)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5220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1097820" y="673556"/>
            <a:ext cx="5480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void </a:t>
            </a:r>
            <a:r>
              <a:rPr lang="en-US" altLang="ko-KR" sz="2000" dirty="0" err="1" smtClean="0">
                <a:solidFill>
                  <a:schemeClr val="bg1"/>
                </a:solidFill>
                <a:latin typeface="+mj-ea"/>
                <a:ea typeface="+mj-ea"/>
              </a:rPr>
              <a:t>reviewDB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( ), void </a:t>
            </a:r>
            <a:r>
              <a:rPr lang="en-US" altLang="ko-KR" sz="2000" dirty="0" err="1" smtClean="0">
                <a:solidFill>
                  <a:schemeClr val="bg1"/>
                </a:solidFill>
                <a:latin typeface="+mj-ea"/>
                <a:ea typeface="+mj-ea"/>
              </a:rPr>
              <a:t>getWrong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() 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-(1/2)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6128640" y="898418"/>
            <a:ext cx="29387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ko-KR" altLang="en-US" sz="1400" dirty="0" smtClean="0">
                <a:latin typeface="+mn-ea"/>
              </a:rPr>
              <a:t>화장실 리뷰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시설물 고장 신청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4955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04344" y="1795117"/>
            <a:ext cx="65497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연결된 </a:t>
            </a:r>
            <a:r>
              <a:rPr lang="en-US" altLang="ko-KR" sz="1400" dirty="0">
                <a:latin typeface="+mn-ea"/>
              </a:rPr>
              <a:t>DB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 err="1">
                <a:latin typeface="+mn-ea"/>
              </a:rPr>
              <a:t>별점과</a:t>
            </a:r>
            <a:r>
              <a:rPr lang="ko-KR" altLang="en-US" sz="1400" dirty="0">
                <a:latin typeface="+mn-ea"/>
              </a:rPr>
              <a:t> 리뷰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시설물 고장 신청을 </a:t>
            </a:r>
            <a:r>
              <a:rPr lang="ko-KR" altLang="en-US" sz="1400" dirty="0" smtClean="0">
                <a:latin typeface="+mn-ea"/>
              </a:rPr>
              <a:t>추가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위의 결과를 </a:t>
            </a:r>
            <a:r>
              <a:rPr lang="en-US" altLang="ko-KR" sz="1400" dirty="0" err="1">
                <a:latin typeface="+mn-ea"/>
              </a:rPr>
              <a:t>ListView</a:t>
            </a:r>
            <a:r>
              <a:rPr lang="ko-KR" altLang="en-US" sz="1400" dirty="0">
                <a:latin typeface="+mn-ea"/>
              </a:rPr>
              <a:t>로 출력 및 평균 </a:t>
            </a:r>
            <a:r>
              <a:rPr lang="ko-KR" altLang="en-US" sz="1400" dirty="0" err="1">
                <a:latin typeface="+mn-ea"/>
              </a:rPr>
              <a:t>별점</a:t>
            </a:r>
            <a:r>
              <a:rPr lang="ko-KR" altLang="en-US" sz="1400" dirty="0">
                <a:latin typeface="+mn-ea"/>
              </a:rPr>
              <a:t> 출력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3417099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4344" y="3741034"/>
            <a:ext cx="74856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RatingBar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rb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화장실 </a:t>
            </a:r>
            <a:r>
              <a:rPr lang="ko-KR" altLang="en-US" sz="1400" dirty="0" err="1">
                <a:latin typeface="+mn-ea"/>
              </a:rPr>
              <a:t>별점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>
                <a:latin typeface="+mn-ea"/>
              </a:rPr>
              <a:t>double average : </a:t>
            </a:r>
            <a:r>
              <a:rPr lang="ko-KR" altLang="en-US" sz="1400" dirty="0">
                <a:latin typeface="+mn-ea"/>
              </a:rPr>
              <a:t>화장실 </a:t>
            </a:r>
            <a:r>
              <a:rPr lang="ko-KR" altLang="en-US" sz="1400" dirty="0" err="1">
                <a:latin typeface="+mn-ea"/>
              </a:rPr>
              <a:t>별점의</a:t>
            </a:r>
            <a:r>
              <a:rPr lang="ko-KR" altLang="en-US" sz="1400" dirty="0">
                <a:latin typeface="+mn-ea"/>
              </a:rPr>
              <a:t> 평균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ArrayAdapter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arrayAdapter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리뷰와 시설물 고장 신청을 문자열로 받아 </a:t>
            </a:r>
            <a:r>
              <a:rPr lang="en-US" altLang="ko-KR" sz="1400" dirty="0" err="1">
                <a:latin typeface="+mn-ea"/>
              </a:rPr>
              <a:t>ListView</a:t>
            </a:r>
            <a:r>
              <a:rPr lang="ko-KR" altLang="en-US" sz="1400" dirty="0">
                <a:latin typeface="+mn-ea"/>
              </a:rPr>
              <a:t>에 생성</a:t>
            </a:r>
            <a:endParaRPr lang="en-US" altLang="ko-KR" sz="1400" dirty="0">
              <a:latin typeface="+mn-ea"/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400" dirty="0" err="1" smtClean="0">
                <a:latin typeface="+mn-ea"/>
              </a:rPr>
              <a:t>ListView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review, </a:t>
            </a:r>
            <a:r>
              <a:rPr lang="en-US" altLang="ko-KR" sz="1400" dirty="0" err="1">
                <a:latin typeface="+mn-ea"/>
              </a:rPr>
              <a:t>getWrong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리뷰와 고장 신청 정보를 가진 </a:t>
            </a:r>
            <a:r>
              <a:rPr lang="en-US" altLang="ko-KR" sz="1400" dirty="0" err="1" smtClean="0">
                <a:latin typeface="+mn-ea"/>
              </a:rPr>
              <a:t>ListView</a:t>
            </a:r>
            <a:endParaRPr lang="en-US" altLang="ko-KR" sz="1400" dirty="0" smtClean="0">
              <a:latin typeface="+mn-ea"/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385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7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5/6)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5220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1097820" y="673556"/>
            <a:ext cx="6357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j-ea"/>
              </a:rPr>
              <a:t>4. void </a:t>
            </a:r>
            <a:r>
              <a:rPr lang="en-US" altLang="ko-KR" sz="2000" dirty="0" err="1">
                <a:solidFill>
                  <a:schemeClr val="bg1"/>
                </a:solidFill>
                <a:latin typeface="+mj-ea"/>
              </a:rPr>
              <a:t>reviewDB</a:t>
            </a:r>
            <a:r>
              <a:rPr lang="en-US" altLang="ko-KR" sz="2000" dirty="0">
                <a:solidFill>
                  <a:schemeClr val="bg1"/>
                </a:solidFill>
                <a:latin typeface="+mj-ea"/>
              </a:rPr>
              <a:t>( ), void </a:t>
            </a:r>
            <a:r>
              <a:rPr lang="en-US" altLang="ko-KR" sz="2000" dirty="0" err="1">
                <a:solidFill>
                  <a:schemeClr val="bg1"/>
                </a:solidFill>
                <a:latin typeface="+mj-ea"/>
              </a:rPr>
              <a:t>getWrong</a:t>
            </a:r>
            <a:r>
              <a:rPr lang="en-US" altLang="ko-KR" sz="2000" dirty="0">
                <a:solidFill>
                  <a:schemeClr val="bg1"/>
                </a:solidFill>
                <a:latin typeface="+mj-ea"/>
              </a:rPr>
              <a:t>() 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-(2/2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)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29179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데이터 구조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1532602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04344" y="1831565"/>
            <a:ext cx="51742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rb</a:t>
            </a:r>
            <a:r>
              <a:rPr lang="ko-KR" altLang="en-US" sz="1400" dirty="0">
                <a:latin typeface="+mn-ea"/>
              </a:rPr>
              <a:t>의 신규 입력 값</a:t>
            </a:r>
            <a:r>
              <a:rPr lang="en-US" altLang="ko-KR" sz="1400" dirty="0">
                <a:latin typeface="+mn-ea"/>
              </a:rPr>
              <a:t>, average</a:t>
            </a:r>
            <a:r>
              <a:rPr lang="ko-KR" altLang="en-US" sz="1400" dirty="0">
                <a:latin typeface="+mn-ea"/>
              </a:rPr>
              <a:t>의 변경 사항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받은 </a:t>
            </a:r>
            <a:r>
              <a:rPr lang="en-US" altLang="ko-KR" sz="1400" dirty="0" err="1">
                <a:latin typeface="+mn-ea"/>
              </a:rPr>
              <a:t>rb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값의 평균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>
                <a:latin typeface="+mn-ea"/>
              </a:rPr>
              <a:t>review, </a:t>
            </a:r>
            <a:r>
              <a:rPr lang="en-US" altLang="ko-KR" sz="1400" dirty="0" err="1">
                <a:latin typeface="+mn-ea"/>
              </a:rPr>
              <a:t>getWrong</a:t>
            </a:r>
            <a:r>
              <a:rPr lang="ko-KR" altLang="en-US" sz="1400" dirty="0">
                <a:latin typeface="+mn-ea"/>
              </a:rPr>
              <a:t>의 변경 사항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6128640" y="898418"/>
            <a:ext cx="29387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ko-KR" altLang="en-US" sz="1400" dirty="0" smtClean="0">
                <a:latin typeface="+mn-ea"/>
              </a:rPr>
              <a:t>화장실 리뷰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시설물 고장 신청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94067"/>
              </p:ext>
            </p:extLst>
          </p:nvPr>
        </p:nvGraphicFramePr>
        <p:xfrm>
          <a:off x="1597743" y="3404858"/>
          <a:ext cx="3352793" cy="2307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099"/>
                <a:gridCol w="2561694"/>
              </a:tblGrid>
              <a:tr h="4106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reviewDB</a:t>
                      </a:r>
                      <a:endParaRPr lang="en-US" altLang="ko-KR" sz="2000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j-ea"/>
                        </a:rPr>
                        <a:t>rb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j-ea"/>
                        </a:rPr>
                        <a:t>everage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j-ea"/>
                        </a:rPr>
                        <a:t>arrayAdpater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review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95823"/>
              </p:ext>
            </p:extLst>
          </p:nvPr>
        </p:nvGraphicFramePr>
        <p:xfrm>
          <a:off x="5264669" y="3404858"/>
          <a:ext cx="3352793" cy="135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099"/>
                <a:gridCol w="2561694"/>
              </a:tblGrid>
              <a:tr h="4106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getWrongDB</a:t>
                      </a:r>
                      <a:endParaRPr lang="en-US" altLang="ko-KR" sz="2000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j-ea"/>
                        </a:rPr>
                        <a:t>arrayAdpater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review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7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2199</TotalTime>
  <Words>1652</Words>
  <Application>Microsoft Office PowerPoint</Application>
  <PresentationFormat>화면 슬라이드 쇼(4:3)</PresentationFormat>
  <Paragraphs>486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a가시고기L</vt:lpstr>
      <vt:lpstr>a스마일B</vt:lpstr>
      <vt:lpstr>THE외계인설명서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196</cp:revision>
  <dcterms:created xsi:type="dcterms:W3CDTF">2018-01-01T19:02:44Z</dcterms:created>
  <dcterms:modified xsi:type="dcterms:W3CDTF">2018-02-11T10:02:53Z</dcterms:modified>
</cp:coreProperties>
</file>