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28" r:id="rId2"/>
    <p:sldId id="339" r:id="rId3"/>
    <p:sldId id="340" r:id="rId4"/>
    <p:sldId id="341" r:id="rId5"/>
    <p:sldId id="342" r:id="rId6"/>
    <p:sldId id="343" r:id="rId7"/>
    <p:sldId id="347" r:id="rId8"/>
    <p:sldId id="345" r:id="rId9"/>
    <p:sldId id="348" r:id="rId10"/>
    <p:sldId id="34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BBBBB"/>
    <a:srgbClr val="E9EBEB"/>
    <a:srgbClr val="DEE2E2"/>
    <a:srgbClr val="3B7E5B"/>
    <a:srgbClr val="54985B"/>
    <a:srgbClr val="3D4746"/>
    <a:srgbClr val="4F7898"/>
    <a:srgbClr val="889596"/>
    <a:srgbClr val="B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64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DB (1/5)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36017" cy="3257839"/>
            <a:chOff x="905741" y="710010"/>
            <a:chExt cx="7036017" cy="3257839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ko-KR" altLang="en-US" sz="1400" dirty="0">
                  <a:latin typeface="+mj-ea"/>
                </a:rPr>
                <a:t>회원가입 시 회원정보를 저장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906020"/>
              <a:ext cx="4971056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customer_UID</a:t>
              </a:r>
              <a:r>
                <a:rPr lang="en-US" altLang="ko-KR" sz="1400" dirty="0">
                  <a:latin typeface="+mj-ea"/>
                </a:rPr>
                <a:t>(Primary Key) : </a:t>
              </a:r>
              <a:r>
                <a:rPr lang="ko-KR" altLang="en-US" sz="1400" dirty="0">
                  <a:latin typeface="+mj-ea"/>
                </a:rPr>
                <a:t>회원 고유번호</a:t>
              </a:r>
              <a:r>
                <a:rPr lang="en-US" altLang="ko-KR" sz="1400" dirty="0">
                  <a:latin typeface="+mj-ea"/>
                </a:rPr>
                <a:t>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customer_id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회원 아이디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customer_pw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회원 비밀번호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1. CREATE TABLE customer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4145741" y="975359"/>
              <a:ext cx="3796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- </a:t>
              </a:r>
              <a:r>
                <a:rPr lang="ko-KR" altLang="en-US" sz="1200" dirty="0">
                  <a:latin typeface="+mj-ea"/>
                  <a:ea typeface="+mj-ea"/>
                </a:rPr>
                <a:t>회원 테이블 생성 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0C26F94F-C97B-43DA-A3B7-870A6C29BE78}"/>
              </a:ext>
            </a:extLst>
          </p:cNvPr>
          <p:cNvSpPr/>
          <p:nvPr/>
        </p:nvSpPr>
        <p:spPr>
          <a:xfrm>
            <a:off x="1190283" y="4473838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5A0B9-8043-436F-BB28-DFC7E2104D08}"/>
              </a:ext>
            </a:extLst>
          </p:cNvPr>
          <p:cNvSpPr/>
          <p:nvPr/>
        </p:nvSpPr>
        <p:spPr>
          <a:xfrm>
            <a:off x="1404343" y="4815026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Primary Key</a:t>
            </a:r>
            <a:r>
              <a:rPr lang="ko-KR" altLang="en-US" sz="1400" dirty="0">
                <a:latin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</a:rPr>
              <a:t>NOT NULL </a:t>
            </a:r>
            <a:r>
              <a:rPr lang="ko-KR" altLang="en-US" sz="1400" dirty="0">
                <a:latin typeface="맑은 고딕" panose="020B0503020000020004" pitchFamily="50" charset="-127"/>
              </a:rPr>
              <a:t>이어야 함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69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(5/5)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163090" cy="4498555"/>
            <a:chOff x="905741" y="710010"/>
            <a:chExt cx="8163090" cy="4498555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사용률에 관한 정보를 </a:t>
              </a:r>
              <a:r>
                <a:rPr lang="en-US" altLang="ko-KR" sz="1400" dirty="0">
                  <a:latin typeface="+mn-ea"/>
                </a:rPr>
                <a:t>select</a:t>
              </a: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1" y="44237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985592"/>
              <a:ext cx="7050843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toielt_name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이름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toilet_totalroom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총 칸 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toilet_useroom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사용 가능 칸 수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753889"/>
              <a:ext cx="7703150" cy="45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DB Table toilet</a:t>
              </a:r>
              <a:r>
                <a:rPr lang="ko-KR" altLang="en-US" sz="1400" dirty="0">
                  <a:latin typeface="+mn-ea"/>
                </a:rPr>
                <a:t>의 </a:t>
              </a:r>
              <a:r>
                <a:rPr lang="en-US" altLang="ko-KR" sz="1400" dirty="0" err="1">
                  <a:latin typeface="+mn-ea"/>
                </a:rPr>
                <a:t>totalroom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총 칸 수</a:t>
              </a:r>
              <a:r>
                <a:rPr lang="en-US" altLang="ko-KR" sz="1400" dirty="0">
                  <a:latin typeface="+mn-ea"/>
                </a:rPr>
                <a:t>), </a:t>
              </a:r>
              <a:r>
                <a:rPr lang="en-US" altLang="ko-KR" sz="1400" dirty="0" err="1">
                  <a:latin typeface="+mn-ea"/>
                </a:rPr>
                <a:t>useroom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사용 가능한 칸 수</a:t>
              </a:r>
              <a:r>
                <a:rPr lang="en-US" altLang="ko-KR" sz="1400" dirty="0">
                  <a:latin typeface="+mn-ea"/>
                </a:rPr>
                <a:t>)</a:t>
              </a:r>
              <a:r>
                <a:rPr lang="ko-KR" altLang="en-US" sz="1400" dirty="0">
                  <a:latin typeface="+mn-ea"/>
                </a:rPr>
                <a:t>의 정보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3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5. Utilization.html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3247637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- </a:t>
              </a:r>
              <a:r>
                <a:rPr lang="en-US" altLang="ko-KR" sz="1400" dirty="0">
                  <a:latin typeface="+mj-ea"/>
                  <a:ea typeface="+mj-ea"/>
                </a:rPr>
                <a:t>Server,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>
                  <a:latin typeface="+mj-ea"/>
                  <a:ea typeface="+mj-ea"/>
                </a:rPr>
                <a:t>DB</a:t>
              </a:r>
              <a:r>
                <a:rPr lang="ko-KR" altLang="en-US" sz="1400" dirty="0">
                  <a:latin typeface="+mj-ea"/>
                  <a:ea typeface="+mj-ea"/>
                </a:rPr>
                <a:t>의 연동 </a:t>
              </a:r>
              <a:r>
                <a:rPr lang="en-US" altLang="ko-KR" sz="1400" dirty="0">
                  <a:latin typeface="+mj-ea"/>
                  <a:ea typeface="+mj-ea"/>
                </a:rPr>
                <a:t>(</a:t>
              </a:r>
              <a:r>
                <a:rPr lang="ko-KR" altLang="en-US" sz="1400" dirty="0">
                  <a:latin typeface="+mj-ea"/>
                  <a:ea typeface="+mj-ea"/>
                </a:rPr>
                <a:t>사용률 조회</a:t>
              </a:r>
              <a:r>
                <a:rPr lang="en-US" altLang="ko-KR" sz="1400" dirty="0">
                  <a:latin typeface="+mj-ea"/>
                  <a:ea typeface="+mj-ea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3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3BEDBC-2AB5-4749-909B-D77096C93376}"/>
              </a:ext>
            </a:extLst>
          </p:cNvPr>
          <p:cNvSpPr/>
          <p:nvPr/>
        </p:nvSpPr>
        <p:spPr>
          <a:xfrm>
            <a:off x="944404" y="895991"/>
            <a:ext cx="280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DB (2/5)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97821" y="673556"/>
            <a:ext cx="6856282" cy="4843353"/>
            <a:chOff x="1059158" y="710010"/>
            <a:chExt cx="6856282" cy="4843353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809259"/>
              <a:ext cx="6549759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  <a:ea typeface="+mj-ea"/>
                </a:rPr>
                <a:t>- GPS</a:t>
              </a:r>
              <a:r>
                <a:rPr lang="ko-KR" altLang="en-US" sz="1400" dirty="0">
                  <a:latin typeface="+mj-ea"/>
                  <a:ea typeface="+mj-ea"/>
                </a:rPr>
                <a:t>를 이용하여</a:t>
              </a:r>
              <a:r>
                <a:rPr lang="en-US" altLang="ko-KR" sz="1400" dirty="0"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latin typeface="+mj-ea"/>
                  <a:ea typeface="+mj-ea"/>
                </a:rPr>
                <a:t>가까운 위치의 화장실을 찾기 위한 화장실 위치 저장</a:t>
              </a:r>
              <a:endParaRPr lang="en-US" altLang="ko-KR" sz="1400" dirty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화장실에 대한 정보 저장</a:t>
              </a:r>
              <a:endParaRPr lang="en-US" altLang="ko-KR" sz="1400" dirty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사용률을 확인가능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970956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4821" y="3306594"/>
              <a:ext cx="6155941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toilet_UID</a:t>
              </a:r>
              <a:r>
                <a:rPr lang="en-US" altLang="ko-KR" sz="1400" dirty="0">
                  <a:latin typeface="+mj-ea"/>
                </a:rPr>
                <a:t>(Primary Key) : </a:t>
              </a:r>
              <a:r>
                <a:rPr lang="ko-KR" altLang="en-US" sz="1400" dirty="0">
                  <a:latin typeface="+mj-ea"/>
                </a:rPr>
                <a:t>화장실 정보 저장 시 받는 고유번호</a:t>
              </a:r>
              <a:r>
                <a:rPr lang="en-US" altLang="ko-KR" sz="1400" dirty="0">
                  <a:latin typeface="+mj-ea"/>
                </a:rPr>
                <a:t> </a:t>
              </a:r>
            </a:p>
            <a:p>
              <a:pPr fontAlgn="base"/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toielt_name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화장실 이름</a:t>
              </a:r>
              <a:endParaRPr lang="en-US" altLang="ko-KR" sz="1400" dirty="0">
                <a:latin typeface="+mj-ea"/>
              </a:endParaRPr>
            </a:p>
            <a:p>
              <a:pPr fontAlgn="base"/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toilet_address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화장실 주소</a:t>
              </a:r>
              <a:endParaRPr lang="en-US" altLang="ko-KR" sz="1400" dirty="0">
                <a:latin typeface="+mj-ea"/>
              </a:endParaRPr>
            </a:p>
            <a:p>
              <a:pPr fontAlgn="base"/>
              <a:r>
                <a:rPr lang="en-US" altLang="ko-KR" sz="1400" dirty="0"/>
                <a:t>-  </a:t>
              </a:r>
              <a:r>
                <a:rPr lang="en-US" altLang="ko-KR" sz="1400" dirty="0" err="1"/>
                <a:t>toilet_unisex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화장실 남녀 공용 여부</a:t>
              </a:r>
              <a:endParaRPr lang="en-US" altLang="ko-KR" sz="1400" dirty="0"/>
            </a:p>
            <a:p>
              <a:pPr fontAlgn="base"/>
              <a:r>
                <a:rPr lang="en-US" altLang="ko-KR" sz="1400" dirty="0"/>
                <a:t>-  </a:t>
              </a:r>
              <a:r>
                <a:rPr lang="en-US" altLang="ko-KR" sz="1400" dirty="0" err="1"/>
                <a:t>toilet_manager</a:t>
              </a:r>
              <a:r>
                <a:rPr lang="en-US" altLang="ko-KR" sz="1400" dirty="0"/>
                <a:t> :  </a:t>
              </a:r>
              <a:r>
                <a:rPr lang="ko-KR" altLang="en-US" sz="1400" dirty="0"/>
                <a:t>화장실 관리자</a:t>
              </a:r>
              <a:endParaRPr lang="en-US" altLang="ko-KR" sz="1400" dirty="0"/>
            </a:p>
            <a:p>
              <a:pPr fontAlgn="base"/>
              <a:r>
                <a:rPr lang="en-US" altLang="ko-KR" sz="1400" dirty="0"/>
                <a:t>-  </a:t>
              </a:r>
              <a:r>
                <a:rPr lang="en-US" altLang="ko-KR" sz="1400" dirty="0" err="1"/>
                <a:t>toilet_phone</a:t>
              </a:r>
              <a:r>
                <a:rPr lang="en-US" altLang="ko-KR" sz="1400" dirty="0"/>
                <a:t> :  </a:t>
              </a:r>
              <a:r>
                <a:rPr lang="ko-KR" altLang="en-US" sz="1400" dirty="0"/>
                <a:t>화장실 전화번호</a:t>
              </a:r>
              <a:endParaRPr lang="en-US" altLang="ko-KR" sz="1400" dirty="0"/>
            </a:p>
            <a:p>
              <a:pPr fontAlgn="base"/>
              <a:r>
                <a:rPr lang="en-US" altLang="ko-KR" sz="1400" dirty="0"/>
                <a:t>-  </a:t>
              </a:r>
              <a:r>
                <a:rPr lang="en-US" altLang="ko-KR" sz="1400" dirty="0" err="1"/>
                <a:t>toilet_time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화장실 개방시간</a:t>
              </a:r>
              <a:endParaRPr lang="en-US" altLang="ko-KR" sz="1400" dirty="0"/>
            </a:p>
            <a:p>
              <a:pPr fontAlgn="base"/>
              <a:r>
                <a:rPr lang="en-US" altLang="ko-KR" sz="1400" dirty="0"/>
                <a:t>-  </a:t>
              </a:r>
              <a:r>
                <a:rPr lang="en-US" altLang="ko-KR" sz="1400" dirty="0" err="1"/>
                <a:t>toilet_date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화장실 정보등록날짜</a:t>
              </a:r>
              <a:endParaRPr lang="en-US" altLang="ko-KR" sz="1400" dirty="0"/>
            </a:p>
            <a:p>
              <a:pPr fontAlgn="base"/>
              <a:r>
                <a:rPr lang="en-US" altLang="ko-KR" sz="1400" dirty="0"/>
                <a:t>-  </a:t>
              </a:r>
              <a:r>
                <a:rPr lang="en-US" altLang="ko-KR" sz="1400" dirty="0" err="1"/>
                <a:t>toilet_totalroom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화장실 총 칸 수</a:t>
              </a:r>
              <a:endParaRPr lang="en-US" altLang="ko-KR" sz="1400" dirty="0"/>
            </a:p>
            <a:p>
              <a:pPr fontAlgn="base"/>
              <a:r>
                <a:rPr lang="en-US" altLang="ko-KR" sz="1400" dirty="0"/>
                <a:t>-  </a:t>
              </a:r>
              <a:r>
                <a:rPr lang="en-US" altLang="ko-KR" sz="1400" dirty="0" err="1"/>
                <a:t>toilet_useroom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화장실 사용 가능 칸 수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8" y="710010"/>
              <a:ext cx="28108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2. CREATE TABLE toilet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3725605" y="975359"/>
              <a:ext cx="3796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- </a:t>
              </a:r>
              <a:r>
                <a:rPr lang="ko-KR" altLang="en-US" sz="1200" dirty="0">
                  <a:latin typeface="+mj-ea"/>
                  <a:ea typeface="+mj-ea"/>
                </a:rPr>
                <a:t>화장실 테이블 생성 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5A216AFF-CB33-4C52-AFF1-BEB6907DE999}"/>
              </a:ext>
            </a:extLst>
          </p:cNvPr>
          <p:cNvSpPr/>
          <p:nvPr/>
        </p:nvSpPr>
        <p:spPr>
          <a:xfrm>
            <a:off x="1174337" y="5618517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18855B-5EDB-41B7-BCC5-A8076E8D2D26}"/>
              </a:ext>
            </a:extLst>
          </p:cNvPr>
          <p:cNvSpPr/>
          <p:nvPr/>
        </p:nvSpPr>
        <p:spPr>
          <a:xfrm>
            <a:off x="1388397" y="5959705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Primary Key</a:t>
            </a:r>
            <a:r>
              <a:rPr lang="ko-KR" altLang="en-US" sz="1400" dirty="0">
                <a:latin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</a:rPr>
              <a:t>NOT NULL </a:t>
            </a:r>
            <a:r>
              <a:rPr lang="ko-KR" altLang="en-US" sz="1400" dirty="0">
                <a:latin typeface="맑은 고딕" panose="020B0503020000020004" pitchFamily="50" charset="-127"/>
              </a:rPr>
              <a:t>이어야 함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1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75472" y="705075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DB (3/5)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2684" y="1431216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06746" y="1809027"/>
            <a:ext cx="65497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화장실 사용률 조회 시 필요한 칸의 상태 저장  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2685" y="2476450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06746" y="2868717"/>
            <a:ext cx="4971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room_UID</a:t>
            </a:r>
            <a:r>
              <a:rPr lang="en-US" altLang="ko-KR" sz="1400" dirty="0">
                <a:latin typeface="+mj-ea"/>
              </a:rPr>
              <a:t>(Primary Key) : </a:t>
            </a:r>
            <a:r>
              <a:rPr lang="ko-KR" altLang="en-US" sz="1400" dirty="0">
                <a:latin typeface="+mj-ea"/>
              </a:rPr>
              <a:t>칸 고유번호</a:t>
            </a:r>
            <a:r>
              <a:rPr lang="en-US" altLang="ko-KR" sz="1400" dirty="0">
                <a:latin typeface="+mj-ea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room_time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칸 사용시간 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room_use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칸 사용가능여부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 </a:t>
            </a:r>
            <a:r>
              <a:rPr lang="en-US" altLang="ko-KR" sz="1400" dirty="0" err="1"/>
              <a:t>room_color</a:t>
            </a:r>
            <a:r>
              <a:rPr lang="en-US" altLang="ko-KR" sz="1400" dirty="0"/>
              <a:t> : </a:t>
            </a:r>
            <a:r>
              <a:rPr lang="ko-KR" altLang="en-US" sz="1400" dirty="0"/>
              <a:t> 칸 색상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50281" y="895142"/>
            <a:ext cx="277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2130" y="672707"/>
            <a:ext cx="3362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3. CREATE TABLE room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3725562" y="938056"/>
            <a:ext cx="379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칸 테이블 생성 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0C26F94F-C97B-43DA-A3B7-870A6C29BE78}"/>
              </a:ext>
            </a:extLst>
          </p:cNvPr>
          <p:cNvSpPr/>
          <p:nvPr/>
        </p:nvSpPr>
        <p:spPr>
          <a:xfrm>
            <a:off x="1190283" y="4473838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5A0B9-8043-436F-BB28-DFC7E2104D08}"/>
              </a:ext>
            </a:extLst>
          </p:cNvPr>
          <p:cNvSpPr/>
          <p:nvPr/>
        </p:nvSpPr>
        <p:spPr>
          <a:xfrm>
            <a:off x="1404343" y="4839740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Primary Key</a:t>
            </a:r>
            <a:r>
              <a:rPr lang="ko-KR" altLang="en-US" sz="1400" dirty="0">
                <a:latin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</a:rPr>
              <a:t>NOT NULL </a:t>
            </a:r>
            <a:r>
              <a:rPr lang="ko-KR" altLang="en-US" sz="1400" dirty="0">
                <a:latin typeface="맑은 고딕" panose="020B0503020000020004" pitchFamily="50" charset="-127"/>
              </a:rPr>
              <a:t>이어야 함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18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DB (4/5)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09699" cy="4720433"/>
            <a:chOff x="905741" y="710010"/>
            <a:chExt cx="7009699" cy="4720433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ko-KR" altLang="en-US" sz="1400" dirty="0">
                  <a:latin typeface="+mj-ea"/>
                </a:rPr>
                <a:t>화장실 사용 후 회원만 리뷰 작성 가능</a:t>
              </a:r>
              <a:endParaRPr lang="en-US" altLang="ko-KR" sz="1400" dirty="0">
                <a:latin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ko-KR" altLang="en-US" sz="1400" dirty="0">
                  <a:latin typeface="+mj-ea"/>
                </a:rPr>
                <a:t>작성된 리뷰들 확인 가능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8368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3075952"/>
              <a:ext cx="6442198" cy="235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review_UID</a:t>
              </a:r>
              <a:r>
                <a:rPr lang="en-US" altLang="ko-KR" sz="1400" dirty="0">
                  <a:latin typeface="+mj-ea"/>
                </a:rPr>
                <a:t>(Primary Key) : </a:t>
              </a:r>
              <a:r>
                <a:rPr lang="ko-KR" altLang="en-US" sz="1400" dirty="0">
                  <a:latin typeface="+mj-ea"/>
                </a:rPr>
                <a:t>리뷰 등록 시 받는 고유번호</a:t>
              </a:r>
              <a:r>
                <a:rPr lang="en-US" altLang="ko-KR" sz="1400" dirty="0">
                  <a:latin typeface="+mj-ea"/>
                </a:rPr>
                <a:t>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customer_UID</a:t>
              </a:r>
              <a:r>
                <a:rPr lang="en-US" altLang="ko-KR" sz="1400" dirty="0">
                  <a:latin typeface="+mj-ea"/>
                </a:rPr>
                <a:t>(Primary Key, Foreign Key) : </a:t>
              </a:r>
              <a:r>
                <a:rPr lang="ko-KR" altLang="en-US" sz="1400" dirty="0">
                  <a:latin typeface="+mj-ea"/>
                </a:rPr>
                <a:t>회원 고유번호 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review_content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리뷰 내용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review_ title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리뷰 제목</a:t>
              </a:r>
              <a:endParaRPr lang="en-US" altLang="ko-KR" sz="1400" dirty="0"/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/>
                <a:t>-  </a:t>
              </a:r>
              <a:r>
                <a:rPr lang="en-US" altLang="ko-KR" sz="1400" dirty="0" err="1"/>
                <a:t>review_date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리뷰 등록일자</a:t>
              </a:r>
              <a:endParaRPr lang="en-US" altLang="ko-KR" sz="1400" dirty="0"/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/>
                <a:t>-  </a:t>
              </a:r>
              <a:r>
                <a:rPr lang="en-US" altLang="ko-KR" sz="1400" dirty="0" err="1"/>
                <a:t>toilet_UID</a:t>
              </a:r>
              <a:r>
                <a:rPr lang="en-US" altLang="ko-KR" sz="1400" dirty="0"/>
                <a:t>(</a:t>
              </a:r>
              <a:r>
                <a:rPr lang="en-US" altLang="ko-KR" sz="1400" dirty="0">
                  <a:latin typeface="+mj-ea"/>
                </a:rPr>
                <a:t>Foreign Key</a:t>
              </a:r>
              <a:r>
                <a:rPr lang="en-US" altLang="ko-KR" sz="1400" dirty="0"/>
                <a:t>) :  </a:t>
              </a:r>
              <a:r>
                <a:rPr lang="ko-KR" altLang="en-US" sz="1400" dirty="0"/>
                <a:t>화장실 고유번호</a:t>
              </a:r>
              <a:endParaRPr lang="en-US" altLang="ko-KR" sz="1400" dirty="0"/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/>
                <a:t>-  </a:t>
              </a:r>
              <a:r>
                <a:rPr lang="en-US" altLang="ko-KR" sz="1400" dirty="0" err="1"/>
                <a:t>room_UID</a:t>
              </a:r>
              <a:r>
                <a:rPr lang="en-US" altLang="ko-KR" sz="1400" dirty="0"/>
                <a:t>(</a:t>
              </a:r>
              <a:r>
                <a:rPr lang="en-US" altLang="ko-KR" sz="1400" dirty="0">
                  <a:latin typeface="+mj-ea"/>
                </a:rPr>
                <a:t>Foreign Key</a:t>
              </a:r>
              <a:r>
                <a:rPr lang="en-US" altLang="ko-KR" sz="1400" dirty="0"/>
                <a:t>) :  </a:t>
              </a:r>
              <a:r>
                <a:rPr lang="ko-KR" altLang="en-US" sz="1400" dirty="0"/>
                <a:t>칸 고유번호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952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4. CREATE TABLE review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3862521" y="975359"/>
              <a:ext cx="3796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- </a:t>
              </a:r>
              <a:r>
                <a:rPr lang="ko-KR" altLang="en-US" sz="1200" dirty="0">
                  <a:latin typeface="+mj-ea"/>
                  <a:ea typeface="+mj-ea"/>
                </a:rPr>
                <a:t>리뷰 테이블 생성 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0C26F94F-C97B-43DA-A3B7-870A6C29BE78}"/>
              </a:ext>
            </a:extLst>
          </p:cNvPr>
          <p:cNvSpPr/>
          <p:nvPr/>
        </p:nvSpPr>
        <p:spPr>
          <a:xfrm>
            <a:off x="1190283" y="5552044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5A0B9-8043-436F-BB28-DFC7E2104D08}"/>
              </a:ext>
            </a:extLst>
          </p:cNvPr>
          <p:cNvSpPr/>
          <p:nvPr/>
        </p:nvSpPr>
        <p:spPr>
          <a:xfrm>
            <a:off x="1404343" y="5893232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Primary Key</a:t>
            </a:r>
            <a:r>
              <a:rPr lang="ko-KR" altLang="en-US" sz="1400" dirty="0">
                <a:latin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</a:rPr>
              <a:t>NOT NULL </a:t>
            </a:r>
            <a:r>
              <a:rPr lang="ko-KR" altLang="en-US" sz="1400" dirty="0">
                <a:latin typeface="맑은 고딕" panose="020B0503020000020004" pitchFamily="50" charset="-127"/>
              </a:rPr>
              <a:t>이어야 함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DB (5/5)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09699" cy="4752801"/>
            <a:chOff x="905741" y="710010"/>
            <a:chExt cx="7009699" cy="4752801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latin typeface="+mj-ea"/>
                </a:rPr>
                <a:t>화장실 사용 후 별점으로 평가 </a:t>
              </a:r>
              <a:endParaRPr lang="en-US" altLang="ko-KR" sz="1400" dirty="0">
                <a:latin typeface="+mj-ea"/>
              </a:endParaRPr>
            </a:p>
            <a:p>
              <a:pPr marL="285750" indent="-285750" fontAlgn="base" latinLnBrk="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latin typeface="+mj-ea"/>
                </a:rPr>
                <a:t>평균 평점 확인 가능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7160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3108320"/>
              <a:ext cx="5886142" cy="235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grade_UID</a:t>
              </a:r>
              <a:r>
                <a:rPr lang="en-US" altLang="ko-KR" sz="1400" dirty="0">
                  <a:latin typeface="+mj-ea"/>
                </a:rPr>
                <a:t>(Primary Key) : </a:t>
              </a:r>
              <a:r>
                <a:rPr lang="ko-KR" altLang="en-US" sz="1400" dirty="0">
                  <a:latin typeface="+mj-ea"/>
                </a:rPr>
                <a:t>평점 등록 시 받는 고유번호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customer_UID</a:t>
              </a:r>
              <a:r>
                <a:rPr lang="en-US" altLang="ko-KR" sz="1400" dirty="0">
                  <a:latin typeface="+mj-ea"/>
                </a:rPr>
                <a:t>(Primary Key, Foreign Key) : </a:t>
              </a:r>
              <a:r>
                <a:rPr lang="ko-KR" altLang="en-US" sz="1400" dirty="0">
                  <a:latin typeface="+mj-ea"/>
                </a:rPr>
                <a:t>회원가입시 받는 고유번호</a:t>
              </a:r>
              <a:r>
                <a:rPr lang="en-US" altLang="ko-KR" sz="1400" dirty="0">
                  <a:latin typeface="+mj-ea"/>
                </a:rPr>
                <a:t>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grade_grade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평점 점수</a:t>
              </a:r>
              <a:r>
                <a:rPr lang="en-US" altLang="ko-KR" sz="1400" dirty="0">
                  <a:latin typeface="+mj-ea"/>
                </a:rPr>
                <a:t>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grade_date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평점 평가일자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/>
                <a:t>-  </a:t>
              </a:r>
              <a:r>
                <a:rPr lang="en-US" altLang="ko-KR" sz="1400" dirty="0" err="1"/>
                <a:t>toilet_UID</a:t>
              </a:r>
              <a:r>
                <a:rPr lang="en-US" altLang="ko-KR" sz="1400" dirty="0"/>
                <a:t>(</a:t>
              </a:r>
              <a:r>
                <a:rPr lang="en-US" altLang="ko-KR" sz="1400" dirty="0">
                  <a:latin typeface="+mj-ea"/>
                </a:rPr>
                <a:t>Foreign Key</a:t>
              </a:r>
              <a:r>
                <a:rPr lang="en-US" altLang="ko-KR" sz="1400" dirty="0"/>
                <a:t>) : </a:t>
              </a:r>
              <a:r>
                <a:rPr lang="ko-KR" altLang="en-US" sz="1400" dirty="0"/>
                <a:t>화장실 고유번호</a:t>
              </a:r>
              <a:endParaRPr lang="en-US" altLang="ko-KR" sz="1400" dirty="0"/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/>
                <a:t>-  </a:t>
              </a:r>
              <a:r>
                <a:rPr lang="en-US" altLang="ko-KR" sz="1400" dirty="0" err="1"/>
                <a:t>room_UID</a:t>
              </a:r>
              <a:r>
                <a:rPr lang="en-US" altLang="ko-KR" sz="1400" dirty="0"/>
                <a:t>(</a:t>
              </a:r>
              <a:r>
                <a:rPr lang="en-US" altLang="ko-KR" sz="1400" dirty="0">
                  <a:latin typeface="+mj-ea"/>
                </a:rPr>
                <a:t>Foreign Key</a:t>
              </a:r>
              <a:r>
                <a:rPr lang="en-US" altLang="ko-KR" sz="1400" dirty="0"/>
                <a:t>) : </a:t>
              </a:r>
              <a:r>
                <a:rPr lang="ko-KR" altLang="en-US" sz="1400" dirty="0"/>
                <a:t>칸 고유번호</a:t>
              </a:r>
            </a:p>
            <a:p>
              <a:pPr fontAlgn="base">
                <a:lnSpc>
                  <a:spcPct val="150000"/>
                </a:lnSpc>
              </a:pP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88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5. CREATE TABLE grade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3797785" y="975359"/>
              <a:ext cx="3796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- </a:t>
              </a:r>
              <a:r>
                <a:rPr lang="ko-KR" altLang="en-US" sz="1200" dirty="0">
                  <a:latin typeface="+mj-ea"/>
                  <a:ea typeface="+mj-ea"/>
                </a:rPr>
                <a:t>평점 테이블 생성 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0C26F94F-C97B-43DA-A3B7-870A6C29BE78}"/>
              </a:ext>
            </a:extLst>
          </p:cNvPr>
          <p:cNvSpPr/>
          <p:nvPr/>
        </p:nvSpPr>
        <p:spPr>
          <a:xfrm>
            <a:off x="1190283" y="5268830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5A0B9-8043-436F-BB28-DFC7E2104D08}"/>
              </a:ext>
            </a:extLst>
          </p:cNvPr>
          <p:cNvSpPr/>
          <p:nvPr/>
        </p:nvSpPr>
        <p:spPr>
          <a:xfrm>
            <a:off x="1404343" y="5610018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Primary Key</a:t>
            </a:r>
            <a:r>
              <a:rPr lang="ko-KR" altLang="en-US" sz="1400" dirty="0">
                <a:latin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</a:rPr>
              <a:t>NOT NULL </a:t>
            </a:r>
            <a:r>
              <a:rPr lang="ko-KR" altLang="en-US" sz="1400" dirty="0">
                <a:latin typeface="맑은 고딕" panose="020B0503020000020004" pitchFamily="50" charset="-127"/>
              </a:rPr>
              <a:t>이어야 함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0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(1/5)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38759" cy="4171720"/>
            <a:chOff x="905741" y="710010"/>
            <a:chExt cx="7538759" cy="41717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입력 받은 </a:t>
              </a:r>
              <a:r>
                <a:rPr lang="en-US" altLang="ko-KR" sz="1400" dirty="0">
                  <a:latin typeface="+mn-ea"/>
                </a:rPr>
                <a:t>id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password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>
                  <a:latin typeface="+mn-ea"/>
                </a:rPr>
                <a:t>insert</a:t>
              </a: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1" y="4104872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888488"/>
              <a:ext cx="49710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customer_id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회원가입 할 때 </a:t>
              </a:r>
              <a:r>
                <a:rPr lang="en-US" altLang="ko-KR" sz="1400" dirty="0">
                  <a:latin typeface="+mn-ea"/>
                </a:rPr>
                <a:t>id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customer_pw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회원가입 할 때 </a:t>
              </a:r>
              <a:r>
                <a:rPr lang="en-US" altLang="ko-KR" sz="1400" dirty="0">
                  <a:latin typeface="+mn-ea"/>
                </a:rPr>
                <a:t>password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507845"/>
              <a:ext cx="707881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 Table customer</a:t>
              </a:r>
              <a:r>
                <a:rPr lang="ko-KR" altLang="en-US" sz="1400" dirty="0">
                  <a:latin typeface="+mn-ea"/>
                </a:rPr>
                <a:t>의 변경 사항</a:t>
              </a:r>
              <a:r>
                <a:rPr lang="en-US" altLang="ko-KR" sz="1400" dirty="0">
                  <a:latin typeface="+mn-ea"/>
                </a:rPr>
                <a:t>(id, password</a:t>
              </a:r>
              <a:r>
                <a:rPr lang="ko-KR" altLang="en-US" sz="1400" dirty="0">
                  <a:latin typeface="+mn-ea"/>
                </a:rPr>
                <a:t>가 추가 됨에 따라 테이블에</a:t>
              </a:r>
              <a:r>
                <a:rPr lang="en-US" altLang="ko-KR" sz="1400" dirty="0">
                  <a:latin typeface="+mn-ea"/>
                </a:rPr>
                <a:t> insert)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62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1. join.html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25328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- </a:t>
              </a:r>
              <a:r>
                <a:rPr lang="en-US" altLang="ko-KR" sz="1400" dirty="0">
                  <a:latin typeface="+mj-ea"/>
                  <a:ea typeface="+mj-ea"/>
                </a:rPr>
                <a:t>Server, DB</a:t>
              </a:r>
              <a:r>
                <a:rPr lang="ko-KR" altLang="en-US" sz="1400" dirty="0">
                  <a:latin typeface="+mj-ea"/>
                  <a:ea typeface="+mj-ea"/>
                </a:rPr>
                <a:t>와 연동</a:t>
              </a:r>
              <a:r>
                <a:rPr lang="en-US" altLang="ko-KR" sz="1400" dirty="0">
                  <a:latin typeface="+mj-ea"/>
                  <a:ea typeface="+mj-ea"/>
                </a:rPr>
                <a:t>(</a:t>
              </a:r>
              <a:r>
                <a:rPr lang="en-US" altLang="ko-KR" sz="1400" dirty="0" err="1">
                  <a:latin typeface="+mj-ea"/>
                  <a:ea typeface="+mj-ea"/>
                </a:rPr>
                <a:t>Mypage</a:t>
              </a:r>
              <a:r>
                <a:rPr lang="en-US" altLang="ko-KR" sz="1400" dirty="0">
                  <a:latin typeface="+mj-ea"/>
                  <a:ea typeface="+mj-ea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65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(2/5)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38759" cy="4505355"/>
            <a:chOff x="905741" y="710010"/>
            <a:chExt cx="7538759" cy="4505355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입력 받은 </a:t>
              </a:r>
              <a:r>
                <a:rPr lang="en-US" altLang="ko-KR" sz="1400" dirty="0">
                  <a:latin typeface="+mn-ea"/>
                </a:rPr>
                <a:t>id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password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>
                  <a:latin typeface="+mn-ea"/>
                </a:rPr>
                <a:t>select</a:t>
              </a: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1" y="443850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888488"/>
              <a:ext cx="497105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customer_id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로그인 할 때 </a:t>
              </a:r>
              <a:r>
                <a:rPr lang="en-US" altLang="ko-KR" sz="1400" dirty="0">
                  <a:latin typeface="+mn-ea"/>
                </a:rPr>
                <a:t>id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customer_pw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로그인 할 때 </a:t>
              </a:r>
              <a:r>
                <a:rPr lang="en-US" altLang="ko-KR" sz="1400" dirty="0">
                  <a:latin typeface="+mn-ea"/>
                </a:rPr>
                <a:t>password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customer </a:t>
              </a:r>
              <a:r>
                <a:rPr lang="ko-KR" altLang="en-US" sz="1400" dirty="0">
                  <a:latin typeface="+mn-ea"/>
                </a:rPr>
                <a:t>테이블에 저장된 값</a:t>
              </a:r>
              <a:endParaRPr lang="en-US" altLang="ko-KR" sz="1400" dirty="0">
                <a:latin typeface="+mn-ea"/>
              </a:endParaRPr>
            </a:p>
            <a:p>
              <a:pPr marL="285750" indent="-285750" fontAlgn="base">
                <a:lnSpc>
                  <a:spcPct val="200000"/>
                </a:lnSpc>
                <a:buFontTx/>
                <a:buChar char="-"/>
              </a:pP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41480"/>
              <a:ext cx="707881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 Table customer</a:t>
              </a:r>
              <a:r>
                <a:rPr lang="ko-KR" altLang="en-US" sz="1400" dirty="0">
                  <a:latin typeface="+mn-ea"/>
                </a:rPr>
                <a:t>과 </a:t>
              </a:r>
              <a:r>
                <a:rPr lang="en-US" altLang="ko-KR" sz="1400" dirty="0">
                  <a:latin typeface="+mn-ea"/>
                </a:rPr>
                <a:t>html</a:t>
              </a:r>
              <a:r>
                <a:rPr lang="ko-KR" altLang="en-US" sz="1400" dirty="0">
                  <a:latin typeface="+mn-ea"/>
                </a:rPr>
                <a:t>의 </a:t>
              </a:r>
              <a:r>
                <a:rPr lang="en-US" altLang="ko-KR" sz="1400" dirty="0" err="1">
                  <a:latin typeface="+mn-ea"/>
                </a:rPr>
                <a:t>customer_id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 err="1">
                  <a:latin typeface="+mn-ea"/>
                </a:rPr>
                <a:t>customer_pw</a:t>
              </a:r>
              <a:r>
                <a:rPr lang="ko-KR" altLang="en-US" sz="1400" dirty="0">
                  <a:latin typeface="+mn-ea"/>
                </a:rPr>
                <a:t> 비교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764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2. login.html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2678497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- </a:t>
              </a:r>
              <a:r>
                <a:rPr lang="en-US" altLang="ko-KR" sz="1400" dirty="0">
                  <a:latin typeface="+mj-ea"/>
                  <a:ea typeface="+mj-ea"/>
                </a:rPr>
                <a:t>Server, DB</a:t>
              </a:r>
              <a:r>
                <a:rPr lang="ko-KR" altLang="en-US" sz="1400" dirty="0">
                  <a:latin typeface="+mj-ea"/>
                  <a:ea typeface="+mj-ea"/>
                </a:rPr>
                <a:t>와 연동</a:t>
              </a:r>
              <a:r>
                <a:rPr lang="en-US" altLang="ko-KR" sz="1400" dirty="0">
                  <a:latin typeface="+mj-ea"/>
                  <a:ea typeface="+mj-ea"/>
                </a:rPr>
                <a:t>(</a:t>
              </a:r>
              <a:r>
                <a:rPr lang="en-US" altLang="ko-KR" sz="1400" dirty="0" err="1">
                  <a:latin typeface="+mj-ea"/>
                  <a:ea typeface="+mj-ea"/>
                </a:rPr>
                <a:t>Mypage</a:t>
              </a:r>
              <a:r>
                <a:rPr lang="en-US" altLang="ko-KR" sz="1400" dirty="0">
                  <a:latin typeface="+mj-ea"/>
                  <a:ea typeface="+mj-ea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82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8D6662-855C-48E7-A88B-90773493A6F4}"/>
              </a:ext>
            </a:extLst>
          </p:cNvPr>
          <p:cNvSpPr/>
          <p:nvPr/>
        </p:nvSpPr>
        <p:spPr>
          <a:xfrm>
            <a:off x="944404" y="895991"/>
            <a:ext cx="2376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(3/5)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90282" y="1584465"/>
            <a:ext cx="7300973" cy="4584128"/>
            <a:chOff x="1151619" y="1620919"/>
            <a:chExt cx="7300973" cy="4584128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err="1">
                  <a:latin typeface="+mn-ea"/>
                </a:rPr>
                <a:t>입력받은</a:t>
              </a:r>
              <a:r>
                <a:rPr lang="ko-KR" altLang="en-US" sz="1400" dirty="0">
                  <a:latin typeface="+mn-ea"/>
                </a:rPr>
                <a:t> </a:t>
              </a:r>
              <a:r>
                <a:rPr lang="en-US" altLang="ko-KR" sz="1400" dirty="0">
                  <a:latin typeface="+mn-ea"/>
                </a:rPr>
                <a:t>review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>
                  <a:latin typeface="+mn-ea"/>
                </a:rPr>
                <a:t>insert</a:t>
              </a: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1" y="5443220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3001776"/>
              <a:ext cx="7050843" cy="2184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customer_id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리뷰 남길 때 </a:t>
              </a:r>
              <a:r>
                <a:rPr lang="en-US" altLang="ko-KR" sz="1400" dirty="0">
                  <a:latin typeface="+mn-ea"/>
                </a:rPr>
                <a:t>id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review_title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리뷰 제목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review_content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리뷰 내용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/>
                <a:t>-  </a:t>
              </a:r>
              <a:r>
                <a:rPr lang="en-US" altLang="ko-KR" sz="1400" dirty="0" err="1"/>
                <a:t>review_date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리뷰 등록일자</a:t>
              </a:r>
              <a:endParaRPr lang="en-US" altLang="ko-KR" sz="1400" dirty="0"/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/>
                <a:t>-  </a:t>
              </a:r>
              <a:r>
                <a:rPr lang="en-US" altLang="ko-KR" sz="1400" dirty="0" err="1"/>
                <a:t>toilet_name</a:t>
              </a:r>
              <a:r>
                <a:rPr lang="en-US" altLang="ko-KR" sz="1400" dirty="0"/>
                <a:t> :  </a:t>
              </a:r>
              <a:r>
                <a:rPr lang="ko-KR" altLang="en-US" sz="1400" dirty="0"/>
                <a:t>화장실 이름</a:t>
              </a:r>
              <a:endParaRPr lang="en-US" altLang="ko-KR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73773" y="5789549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 Table review</a:t>
              </a:r>
              <a:r>
                <a:rPr lang="ko-KR" altLang="en-US" sz="1400" dirty="0">
                  <a:latin typeface="+mn-ea"/>
                </a:rPr>
                <a:t>의 변경 사항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9B7404F-9D50-4314-A72C-4974B7A2711A}"/>
              </a:ext>
            </a:extLst>
          </p:cNvPr>
          <p:cNvSpPr txBox="1"/>
          <p:nvPr/>
        </p:nvSpPr>
        <p:spPr>
          <a:xfrm>
            <a:off x="1097820" y="673556"/>
            <a:ext cx="5023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3. addreview.html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4F1D5-229E-4801-9964-E8257719070F}"/>
              </a:ext>
            </a:extLst>
          </p:cNvPr>
          <p:cNvSpPr txBox="1"/>
          <p:nvPr/>
        </p:nvSpPr>
        <p:spPr>
          <a:xfrm>
            <a:off x="3327668" y="926548"/>
            <a:ext cx="37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en-US" altLang="ko-KR" sz="1400" dirty="0">
                <a:latin typeface="+mj-ea"/>
                <a:ea typeface="+mj-ea"/>
              </a:rPr>
              <a:t>Server,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DB</a:t>
            </a:r>
            <a:r>
              <a:rPr lang="ko-KR" altLang="en-US" sz="1400" dirty="0">
                <a:latin typeface="+mj-ea"/>
                <a:ea typeface="+mj-ea"/>
              </a:rPr>
              <a:t>와의 연동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리뷰 남기기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77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Web (4/5)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46851" cy="5049977"/>
            <a:chOff x="905741" y="710010"/>
            <a:chExt cx="7546851" cy="5049977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err="1">
                  <a:latin typeface="+mn-ea"/>
                </a:rPr>
                <a:t>입력받은</a:t>
              </a:r>
              <a:r>
                <a:rPr lang="ko-KR" altLang="en-US" sz="1400" dirty="0">
                  <a:latin typeface="+mn-ea"/>
                </a:rPr>
                <a:t> </a:t>
              </a:r>
              <a:r>
                <a:rPr lang="en-US" altLang="ko-KR" sz="1400" dirty="0">
                  <a:latin typeface="+mn-ea"/>
                </a:rPr>
                <a:t>grade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>
                  <a:latin typeface="+mn-ea"/>
                </a:rPr>
                <a:t>insert</a:t>
              </a: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1" y="5006252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985592"/>
              <a:ext cx="705084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err="1">
                  <a:latin typeface="+mn-ea"/>
                </a:rPr>
                <a:t>customer_id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평점 남길 때 </a:t>
              </a:r>
              <a:r>
                <a:rPr lang="en-US" altLang="ko-KR" sz="1400" dirty="0">
                  <a:latin typeface="+mn-ea"/>
                </a:rPr>
                <a:t>id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grade_grade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평점 점수</a:t>
              </a:r>
              <a:r>
                <a:rPr lang="en-US" altLang="ko-KR" sz="1400" dirty="0">
                  <a:latin typeface="+mj-ea"/>
                </a:rPr>
                <a:t> 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grade_date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평점 평가일자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/>
                <a:t>-  </a:t>
              </a:r>
              <a:r>
                <a:rPr lang="en-US" altLang="ko-KR" sz="1400" dirty="0" err="1"/>
                <a:t>toilet_name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화장실 이름</a:t>
              </a:r>
              <a:endParaRPr lang="en-US" altLang="ko-KR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73773" y="5344489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- DB Table grade</a:t>
              </a:r>
              <a:r>
                <a:rPr lang="ko-KR" altLang="en-US" sz="1400" dirty="0">
                  <a:latin typeface="+mn-ea"/>
                </a:rPr>
                <a:t>의 변경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376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5023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4. getgrade.html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3289005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- </a:t>
              </a:r>
              <a:r>
                <a:rPr lang="en-US" altLang="ko-KR" sz="1400" dirty="0">
                  <a:latin typeface="+mj-ea"/>
                  <a:ea typeface="+mj-ea"/>
                </a:rPr>
                <a:t>Server,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>
                  <a:latin typeface="+mj-ea"/>
                  <a:ea typeface="+mj-ea"/>
                </a:rPr>
                <a:t>DB</a:t>
              </a:r>
              <a:r>
                <a:rPr lang="ko-KR" altLang="en-US" sz="1400" dirty="0">
                  <a:latin typeface="+mj-ea"/>
                  <a:ea typeface="+mj-ea"/>
                </a:rPr>
                <a:t>와의 연동 </a:t>
              </a:r>
              <a:r>
                <a:rPr lang="en-US" altLang="ko-KR" sz="1400" dirty="0">
                  <a:latin typeface="+mj-ea"/>
                  <a:ea typeface="+mj-ea"/>
                </a:rPr>
                <a:t>(</a:t>
              </a:r>
              <a:r>
                <a:rPr lang="ko-KR" altLang="en-US" sz="1400" dirty="0">
                  <a:latin typeface="+mj-ea"/>
                  <a:ea typeface="+mj-ea"/>
                </a:rPr>
                <a:t>평점 남기기</a:t>
              </a:r>
              <a:r>
                <a:rPr lang="en-US" altLang="ko-KR" sz="1400" dirty="0">
                  <a:latin typeface="+mj-ea"/>
                  <a:ea typeface="+mj-ea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91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</TotalTime>
  <Words>985</Words>
  <Application>Microsoft Office PowerPoint</Application>
  <PresentationFormat>화면 슬라이드 쇼(4:3)</PresentationFormat>
  <Paragraphs>231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a가시고기L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baeeunjae</cp:lastModifiedBy>
  <cp:revision>179</cp:revision>
  <dcterms:created xsi:type="dcterms:W3CDTF">2018-01-01T19:02:44Z</dcterms:created>
  <dcterms:modified xsi:type="dcterms:W3CDTF">2018-02-08T12:37:46Z</dcterms:modified>
</cp:coreProperties>
</file>