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49" r:id="rId2"/>
    <p:sldId id="345" r:id="rId3"/>
    <p:sldId id="354" r:id="rId4"/>
    <p:sldId id="346" r:id="rId5"/>
    <p:sldId id="353" r:id="rId6"/>
    <p:sldId id="355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BBBBBB"/>
    <a:srgbClr val="E9EBEB"/>
    <a:srgbClr val="DEE2E2"/>
    <a:srgbClr val="3B7E5B"/>
    <a:srgbClr val="54985B"/>
    <a:srgbClr val="3D4746"/>
    <a:srgbClr val="4F7898"/>
    <a:srgbClr val="889596"/>
    <a:srgbClr val="B2B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4" y="2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B5839-7E9F-4D87-84B9-0951001A3971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AE14D-AA4F-4CE5-8396-A57D3ABDA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12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06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7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5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1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7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2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3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7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3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1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설계 </a:t>
            </a:r>
            <a:r>
              <a:rPr lang="en-US" altLang="ko-KR" sz="2400" dirty="0"/>
              <a:t>– Web (1/4)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7009699" cy="3033729"/>
            <a:chOff x="905741" y="710010"/>
            <a:chExt cx="7009699" cy="3033729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19" y="16209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기 능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087AA7C-0054-442E-BAE4-9AA72A3F33BA}"/>
                </a:ext>
              </a:extLst>
            </p:cNvPr>
            <p:cNvSpPr/>
            <p:nvPr/>
          </p:nvSpPr>
          <p:spPr>
            <a:xfrm>
              <a:off x="1365681" y="1961659"/>
              <a:ext cx="654975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-</a:t>
              </a:r>
              <a:r>
                <a:rPr lang="ko-KR" altLang="en-US" sz="1400" dirty="0">
                  <a:latin typeface="+mn-ea"/>
                </a:rPr>
                <a:t> 입력된 값들과 </a:t>
              </a:r>
              <a:r>
                <a:rPr lang="en-US" altLang="ko-KR" sz="1400" dirty="0">
                  <a:latin typeface="+mn-ea"/>
                </a:rPr>
                <a:t>DB</a:t>
              </a:r>
              <a:r>
                <a:rPr lang="ko-KR" altLang="en-US" sz="1400" dirty="0">
                  <a:latin typeface="+mn-ea"/>
                </a:rPr>
                <a:t>의 값들을 비교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79" name="순서도: 처리 78">
              <a:extLst>
                <a:ext uri="{FF2B5EF4-FFF2-40B4-BE49-F238E27FC236}">
                  <a16:creationId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20" y="2530228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다루는 정보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1" y="2789632"/>
              <a:ext cx="497105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>
                  <a:latin typeface="+mn-ea"/>
                </a:rPr>
                <a:t>- </a:t>
              </a:r>
              <a:r>
                <a:rPr lang="en-US" altLang="ko-KR" sz="1400" dirty="0" err="1">
                  <a:latin typeface="+mn-ea"/>
                </a:rPr>
                <a:t>user_id</a:t>
              </a:r>
              <a:r>
                <a:rPr lang="en-US" altLang="ko-KR" sz="1400" dirty="0">
                  <a:latin typeface="+mn-ea"/>
                </a:rPr>
                <a:t> : </a:t>
              </a:r>
              <a:r>
                <a:rPr lang="ko-KR" altLang="en-US" sz="1400" dirty="0">
                  <a:latin typeface="+mn-ea"/>
                </a:rPr>
                <a:t>입력 받은 </a:t>
              </a:r>
              <a:r>
                <a:rPr lang="en-US" altLang="ko-KR" sz="1400" dirty="0">
                  <a:latin typeface="+mn-ea"/>
                </a:rPr>
                <a:t>id</a:t>
              </a: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>
                  <a:latin typeface="+mn-ea"/>
                </a:rPr>
                <a:t>- </a:t>
              </a:r>
              <a:r>
                <a:rPr lang="en-US" altLang="ko-KR" sz="1400" dirty="0" err="1">
                  <a:latin typeface="+mn-ea"/>
                </a:rPr>
                <a:t>user_pw</a:t>
              </a:r>
              <a:r>
                <a:rPr lang="en-US" altLang="ko-KR" sz="1400" dirty="0">
                  <a:latin typeface="+mn-ea"/>
                </a:rPr>
                <a:t> : </a:t>
              </a:r>
              <a:r>
                <a:rPr lang="ko-KR" altLang="en-US" sz="1400" dirty="0">
                  <a:latin typeface="+mn-ea"/>
                </a:rPr>
                <a:t>입력 받은 </a:t>
              </a:r>
              <a:r>
                <a:rPr lang="en-US" altLang="ko-KR" sz="1400" dirty="0">
                  <a:latin typeface="+mn-ea"/>
                </a:rPr>
                <a:t>password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2808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3362323" cy="621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1. join.html, login.html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ADFE3F-7B01-4599-A863-1BE0BF2EF418}"/>
                </a:ext>
              </a:extLst>
            </p:cNvPr>
            <p:cNvSpPr txBox="1"/>
            <p:nvPr/>
          </p:nvSpPr>
          <p:spPr>
            <a:xfrm>
              <a:off x="3731454" y="963002"/>
              <a:ext cx="3796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+mj-ea"/>
                  <a:ea typeface="+mj-ea"/>
                </a:rPr>
                <a:t>- </a:t>
              </a:r>
              <a:r>
                <a:rPr lang="en-US" altLang="ko-KR" sz="1400" dirty="0" err="1">
                  <a:latin typeface="+mj-ea"/>
                  <a:ea typeface="+mj-ea"/>
                </a:rPr>
                <a:t>Mypage</a:t>
              </a:r>
              <a:r>
                <a:rPr lang="en-US" altLang="ko-KR" sz="1400" dirty="0">
                  <a:latin typeface="+mj-ea"/>
                  <a:ea typeface="+mj-ea"/>
                </a:rPr>
                <a:t> (</a:t>
              </a:r>
              <a:r>
                <a:rPr lang="ko-KR" altLang="en-US" sz="1400" dirty="0">
                  <a:latin typeface="+mj-ea"/>
                  <a:ea typeface="+mj-ea"/>
                </a:rPr>
                <a:t>로그인</a:t>
              </a:r>
              <a:r>
                <a:rPr lang="en-US" altLang="ko-KR" sz="1400" dirty="0">
                  <a:latin typeface="+mj-ea"/>
                  <a:ea typeface="+mj-ea"/>
                </a:rPr>
                <a:t>, </a:t>
              </a:r>
              <a:r>
                <a:rPr lang="ko-KR" altLang="en-US" sz="1400" dirty="0">
                  <a:latin typeface="+mj-ea"/>
                  <a:ea typeface="+mj-ea"/>
                </a:rPr>
                <a:t>회원가입</a:t>
              </a:r>
              <a:r>
                <a:rPr lang="en-US" altLang="ko-KR" sz="1400" dirty="0">
                  <a:latin typeface="+mj-ea"/>
                  <a:ea typeface="+mj-ea"/>
                </a:rPr>
                <a:t>)</a:t>
              </a:r>
            </a:p>
          </p:txBody>
        </p:sp>
      </p:grp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AD276569-CC27-4FFD-ADD8-43DAE97718C6}"/>
              </a:ext>
            </a:extLst>
          </p:cNvPr>
          <p:cNvSpPr/>
          <p:nvPr/>
        </p:nvSpPr>
        <p:spPr>
          <a:xfrm>
            <a:off x="1190283" y="3884896"/>
            <a:ext cx="123299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기록할 정보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C9107B-4F1B-4028-A2E7-41C88D916AAA}"/>
              </a:ext>
            </a:extLst>
          </p:cNvPr>
          <p:cNvSpPr/>
          <p:nvPr/>
        </p:nvSpPr>
        <p:spPr>
          <a:xfrm>
            <a:off x="1400592" y="4117378"/>
            <a:ext cx="4971056" cy="454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- </a:t>
            </a:r>
            <a:r>
              <a:rPr lang="en-US" altLang="ko-KR" sz="1400" dirty="0" err="1">
                <a:latin typeface="+mn-ea"/>
              </a:rPr>
              <a:t>user_id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err="1">
                <a:latin typeface="+mn-ea"/>
              </a:rPr>
              <a:t>user_pw</a:t>
            </a:r>
            <a:r>
              <a:rPr lang="ko-KR" altLang="en-US" sz="1400" dirty="0">
                <a:latin typeface="+mn-ea"/>
              </a:rPr>
              <a:t>의 변경 사항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552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B78D6662-855C-48E7-A88B-90773493A6F4}"/>
              </a:ext>
            </a:extLst>
          </p:cNvPr>
          <p:cNvSpPr/>
          <p:nvPr/>
        </p:nvSpPr>
        <p:spPr>
          <a:xfrm>
            <a:off x="944404" y="895991"/>
            <a:ext cx="2376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설계 </a:t>
            </a:r>
            <a:r>
              <a:rPr lang="en-US" altLang="ko-KR" sz="2400" dirty="0"/>
              <a:t>– Web (2/4)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90282" y="1480768"/>
            <a:ext cx="7264904" cy="4182852"/>
            <a:chOff x="1151619" y="1620919"/>
            <a:chExt cx="7264904" cy="4182852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19" y="16209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기 능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087AA7C-0054-442E-BAE4-9AA72A3F33BA}"/>
                </a:ext>
              </a:extLst>
            </p:cNvPr>
            <p:cNvSpPr/>
            <p:nvPr/>
          </p:nvSpPr>
          <p:spPr>
            <a:xfrm>
              <a:off x="1365681" y="1942168"/>
              <a:ext cx="6549759" cy="697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- </a:t>
              </a:r>
              <a:r>
                <a:rPr lang="ko-KR" altLang="en-US" sz="1400" dirty="0">
                  <a:latin typeface="+mn-ea"/>
                </a:rPr>
                <a:t>연결된 </a:t>
              </a:r>
              <a:r>
                <a:rPr lang="en-US" altLang="ko-KR" sz="1400" dirty="0">
                  <a:latin typeface="+mn-ea"/>
                </a:rPr>
                <a:t>DB</a:t>
              </a:r>
              <a:r>
                <a:rPr lang="ko-KR" altLang="en-US" sz="1400" dirty="0">
                  <a:latin typeface="+mn-ea"/>
                </a:rPr>
                <a:t>에 평점과 리뷰 추가</a:t>
              </a:r>
              <a:endParaRPr lang="en-US" altLang="ko-KR" sz="1400" dirty="0">
                <a:latin typeface="+mn-ea"/>
              </a:endParaRPr>
            </a:p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- </a:t>
              </a:r>
              <a:r>
                <a:rPr lang="ko-KR" altLang="en-US" sz="1400" dirty="0">
                  <a:latin typeface="+mn-ea"/>
                </a:rPr>
                <a:t>위의 결과를 출력 및 평균 평점 출력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79" name="순서도: 처리 78">
              <a:extLst>
                <a:ext uri="{FF2B5EF4-FFF2-40B4-BE49-F238E27FC236}">
                  <a16:creationId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20" y="27390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다루는 정보</a:t>
              </a:r>
            </a:p>
          </p:txBody>
        </p:sp>
        <p:sp>
          <p:nvSpPr>
            <p:cNvPr id="80" name="순서도: 처리 79">
              <a:extLst>
                <a:ext uri="{FF2B5EF4-FFF2-40B4-BE49-F238E27FC236}">
                  <a16:creationId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20" y="5485616"/>
              <a:ext cx="123299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기록할 정보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0" y="3024883"/>
              <a:ext cx="7050843" cy="23544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- </a:t>
              </a:r>
              <a:r>
                <a:rPr lang="en-US" altLang="ko-KR" sz="1400" dirty="0" err="1">
                  <a:latin typeface="+mn-ea"/>
                </a:rPr>
                <a:t>user_id</a:t>
              </a:r>
              <a:r>
                <a:rPr lang="en-US" altLang="ko-KR" sz="1400" dirty="0">
                  <a:latin typeface="+mn-ea"/>
                </a:rPr>
                <a:t> : </a:t>
              </a:r>
              <a:r>
                <a:rPr lang="ko-KR" altLang="en-US" sz="1400" dirty="0">
                  <a:latin typeface="+mn-ea"/>
                </a:rPr>
                <a:t>회원 </a:t>
              </a:r>
              <a:r>
                <a:rPr lang="en-US" altLang="ko-KR" sz="1400" dirty="0">
                  <a:latin typeface="+mn-ea"/>
                </a:rPr>
                <a:t>id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- </a:t>
              </a:r>
              <a:r>
                <a:rPr lang="en-US" altLang="ko-KR" sz="1400" dirty="0" err="1">
                  <a:latin typeface="+mn-ea"/>
                </a:rPr>
                <a:t>toilet_name</a:t>
              </a:r>
              <a:r>
                <a:rPr lang="en-US" altLang="ko-KR" sz="1400" dirty="0">
                  <a:latin typeface="+mn-ea"/>
                </a:rPr>
                <a:t> : </a:t>
              </a:r>
              <a:r>
                <a:rPr lang="ko-KR" altLang="en-US" sz="1400" dirty="0">
                  <a:latin typeface="+mn-ea"/>
                </a:rPr>
                <a:t>사용한</a:t>
              </a:r>
              <a:r>
                <a:rPr lang="en-US" altLang="ko-KR" sz="1400" dirty="0">
                  <a:latin typeface="+mn-ea"/>
                </a:rPr>
                <a:t> </a:t>
              </a:r>
              <a:r>
                <a:rPr lang="ko-KR" altLang="en-US" sz="1400" dirty="0">
                  <a:latin typeface="+mn-ea"/>
                </a:rPr>
                <a:t>화장실 이름</a:t>
              </a:r>
              <a:endParaRPr lang="en-US" altLang="ko-KR" sz="1400" dirty="0">
                <a:latin typeface="+mn-ea"/>
              </a:endParaRPr>
            </a:p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- </a:t>
              </a:r>
              <a:r>
                <a:rPr lang="en-US" altLang="ko-KR" sz="1400" dirty="0" err="1">
                  <a:latin typeface="+mn-ea"/>
                </a:rPr>
                <a:t>review_title</a:t>
              </a:r>
              <a:r>
                <a:rPr lang="en-US" altLang="ko-KR" sz="1400" dirty="0">
                  <a:latin typeface="+mn-ea"/>
                </a:rPr>
                <a:t> : </a:t>
              </a:r>
              <a:r>
                <a:rPr lang="ko-KR" altLang="en-US" sz="1400" dirty="0">
                  <a:latin typeface="+mn-ea"/>
                </a:rPr>
                <a:t>리뷰 제목</a:t>
              </a:r>
              <a:endParaRPr lang="en-US" altLang="ko-KR" sz="1400" dirty="0">
                <a:latin typeface="+mn-ea"/>
              </a:endParaRPr>
            </a:p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- </a:t>
              </a:r>
              <a:r>
                <a:rPr lang="en-US" altLang="ko-KR" sz="1400" dirty="0" err="1">
                  <a:latin typeface="+mn-ea"/>
                </a:rPr>
                <a:t>review_content</a:t>
              </a:r>
              <a:r>
                <a:rPr lang="en-US" altLang="ko-KR" sz="1400" dirty="0">
                  <a:latin typeface="+mn-ea"/>
                </a:rPr>
                <a:t> : </a:t>
              </a:r>
              <a:r>
                <a:rPr lang="ko-KR" altLang="en-US" sz="1400" dirty="0">
                  <a:latin typeface="+mn-ea"/>
                </a:rPr>
                <a:t>리뷰 내용</a:t>
              </a:r>
              <a:endParaRPr lang="en-US" altLang="ko-KR" sz="1400" dirty="0">
                <a:latin typeface="+mn-ea"/>
              </a:endParaRPr>
            </a:p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- </a:t>
              </a:r>
              <a:r>
                <a:rPr lang="en-US" altLang="ko-KR" sz="1400" dirty="0" err="1">
                  <a:latin typeface="+mn-ea"/>
                </a:rPr>
                <a:t>review_date</a:t>
              </a:r>
              <a:r>
                <a:rPr lang="en-US" altLang="ko-KR" sz="1400" dirty="0">
                  <a:latin typeface="+mn-ea"/>
                </a:rPr>
                <a:t> : </a:t>
              </a:r>
              <a:r>
                <a:rPr lang="ko-KR" altLang="en-US" sz="1400" dirty="0">
                  <a:latin typeface="+mn-ea"/>
                </a:rPr>
                <a:t>리뷰 등록일자</a:t>
              </a:r>
              <a:endParaRPr lang="en-US" altLang="ko-KR" sz="1400" dirty="0">
                <a:latin typeface="+mn-ea"/>
              </a:endParaRPr>
            </a:p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- </a:t>
              </a:r>
              <a:r>
                <a:rPr lang="en-US" altLang="ko-KR" sz="1400" dirty="0" err="1">
                  <a:latin typeface="+mn-ea"/>
                </a:rPr>
                <a:t>review_grade</a:t>
              </a:r>
              <a:r>
                <a:rPr lang="en-US" altLang="ko-KR" sz="1400" dirty="0">
                  <a:latin typeface="+mn-ea"/>
                </a:rPr>
                <a:t> : </a:t>
              </a:r>
              <a:r>
                <a:rPr lang="ko-KR" altLang="en-US" sz="1400" dirty="0">
                  <a:latin typeface="+mn-ea"/>
                </a:rPr>
                <a:t>화장실 평점</a:t>
              </a:r>
              <a:endParaRPr lang="en-US" altLang="ko-KR" sz="1400" dirty="0">
                <a:latin typeface="+mn-ea"/>
              </a:endParaRPr>
            </a:p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- </a:t>
              </a:r>
              <a:r>
                <a:rPr lang="en-US" altLang="ko-KR" sz="1400" dirty="0" err="1">
                  <a:latin typeface="+mn-ea"/>
                </a:rPr>
                <a:t>review_average</a:t>
              </a:r>
              <a:r>
                <a:rPr lang="en-US" altLang="ko-KR" sz="1400" dirty="0">
                  <a:latin typeface="+mn-ea"/>
                </a:rPr>
                <a:t> : </a:t>
              </a:r>
              <a:r>
                <a:rPr lang="ko-KR" altLang="en-US" sz="1400" dirty="0">
                  <a:latin typeface="+mn-ea"/>
                </a:rPr>
                <a:t>평점 평균</a:t>
              </a:r>
              <a:endParaRPr lang="en-US" altLang="ko-KR" sz="1400" dirty="0">
                <a:latin typeface="+mn-ea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9B7404F-9D50-4314-A72C-4974B7A2711A}"/>
              </a:ext>
            </a:extLst>
          </p:cNvPr>
          <p:cNvSpPr txBox="1"/>
          <p:nvPr/>
        </p:nvSpPr>
        <p:spPr>
          <a:xfrm>
            <a:off x="1097820" y="673556"/>
            <a:ext cx="50235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2. addReview.html</a:t>
            </a:r>
          </a:p>
          <a:p>
            <a:pPr>
              <a:lnSpc>
                <a:spcPct val="200000"/>
              </a:lnSpc>
            </a:pP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D4F1D5-229E-4801-9964-E8257719070F}"/>
              </a:ext>
            </a:extLst>
          </p:cNvPr>
          <p:cNvSpPr txBox="1"/>
          <p:nvPr/>
        </p:nvSpPr>
        <p:spPr>
          <a:xfrm>
            <a:off x="3332130" y="926548"/>
            <a:ext cx="3796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- </a:t>
            </a:r>
            <a:r>
              <a:rPr lang="ko-KR" altLang="en-US" sz="1400" dirty="0">
                <a:latin typeface="+mj-ea"/>
                <a:ea typeface="+mj-ea"/>
              </a:rPr>
              <a:t>화장실 리뷰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평점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750CCD-2F20-404A-AE04-1F4DEB721621}"/>
              </a:ext>
            </a:extLst>
          </p:cNvPr>
          <p:cNvSpPr/>
          <p:nvPr/>
        </p:nvSpPr>
        <p:spPr>
          <a:xfrm>
            <a:off x="1404343" y="5681834"/>
            <a:ext cx="4971056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- </a:t>
            </a:r>
            <a:r>
              <a:rPr lang="en-US" altLang="ko-KR" sz="1400" dirty="0" err="1">
                <a:latin typeface="+mn-ea"/>
              </a:rPr>
              <a:t>grade_grade</a:t>
            </a:r>
            <a:r>
              <a:rPr lang="ko-KR" altLang="en-US" sz="1400" dirty="0">
                <a:latin typeface="+mn-ea"/>
              </a:rPr>
              <a:t>의 신규 입력 값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err="1">
                <a:latin typeface="+mn-ea"/>
              </a:rPr>
              <a:t>grade_average</a:t>
            </a:r>
            <a:r>
              <a:rPr lang="ko-KR" altLang="en-US" sz="1400" dirty="0">
                <a:latin typeface="+mn-ea"/>
              </a:rPr>
              <a:t>변경 사항</a:t>
            </a:r>
            <a:endParaRPr lang="en-US" altLang="ko-KR" sz="14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- </a:t>
            </a:r>
            <a:r>
              <a:rPr lang="en-US" altLang="ko-KR" sz="1400" dirty="0" err="1">
                <a:latin typeface="+mn-ea"/>
              </a:rPr>
              <a:t>review_title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err="1">
                <a:latin typeface="+mn-ea"/>
              </a:rPr>
              <a:t>review_conten</a:t>
            </a:r>
            <a:r>
              <a:rPr lang="ko-KR" altLang="en-US" sz="1400" dirty="0">
                <a:latin typeface="+mn-ea"/>
              </a:rPr>
              <a:t>의 신규 입력 값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변경 사항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477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B78D6662-855C-48E7-A88B-90773493A6F4}"/>
              </a:ext>
            </a:extLst>
          </p:cNvPr>
          <p:cNvSpPr/>
          <p:nvPr/>
        </p:nvSpPr>
        <p:spPr>
          <a:xfrm>
            <a:off x="944404" y="895991"/>
            <a:ext cx="2304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설계 </a:t>
            </a:r>
            <a:r>
              <a:rPr lang="en-US" altLang="ko-KR" sz="2400" dirty="0"/>
              <a:t>– Web (3/4)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90282" y="1584465"/>
            <a:ext cx="7264904" cy="3673800"/>
            <a:chOff x="1151619" y="1620919"/>
            <a:chExt cx="7264904" cy="3673800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19" y="16209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기 능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087AA7C-0054-442E-BAE4-9AA72A3F33BA}"/>
                </a:ext>
              </a:extLst>
            </p:cNvPr>
            <p:cNvSpPr/>
            <p:nvPr/>
          </p:nvSpPr>
          <p:spPr>
            <a:xfrm>
              <a:off x="1365681" y="1998730"/>
              <a:ext cx="654975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- </a:t>
              </a:r>
              <a:r>
                <a:rPr lang="ko-KR" altLang="en-US" sz="1400" dirty="0">
                  <a:latin typeface="+mn-ea"/>
                </a:rPr>
                <a:t>연결된 </a:t>
              </a:r>
              <a:r>
                <a:rPr lang="en-US" altLang="ko-KR" sz="1400" dirty="0">
                  <a:latin typeface="+mn-ea"/>
                </a:rPr>
                <a:t>DB</a:t>
              </a:r>
              <a:r>
                <a:rPr lang="ko-KR" altLang="en-US" sz="1400" dirty="0">
                  <a:latin typeface="+mn-ea"/>
                </a:rPr>
                <a:t>에 시설물 고장 신청 추가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- </a:t>
              </a:r>
              <a:r>
                <a:rPr lang="ko-KR" altLang="en-US" sz="1400" dirty="0">
                  <a:latin typeface="+mn-ea"/>
                </a:rPr>
                <a:t>위의 결과를 출력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79" name="순서도: 처리 78">
              <a:extLst>
                <a:ext uri="{FF2B5EF4-FFF2-40B4-BE49-F238E27FC236}">
                  <a16:creationId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20" y="2814433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다루는 정보</a:t>
              </a:r>
            </a:p>
          </p:txBody>
        </p:sp>
        <p:sp>
          <p:nvSpPr>
            <p:cNvPr id="80" name="순서도: 처리 79">
              <a:extLst>
                <a:ext uri="{FF2B5EF4-FFF2-40B4-BE49-F238E27FC236}">
                  <a16:creationId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20" y="4976564"/>
              <a:ext cx="123299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기록할 정보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0" y="3147432"/>
              <a:ext cx="7050843" cy="1708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- </a:t>
              </a:r>
              <a:r>
                <a:rPr lang="en-US" altLang="ko-KR" sz="1400" dirty="0" err="1">
                  <a:latin typeface="+mn-ea"/>
                </a:rPr>
                <a:t>user_id</a:t>
              </a:r>
              <a:r>
                <a:rPr lang="en-US" altLang="ko-KR" sz="1400" dirty="0">
                  <a:latin typeface="+mn-ea"/>
                </a:rPr>
                <a:t> : </a:t>
              </a:r>
              <a:r>
                <a:rPr lang="ko-KR" altLang="en-US" sz="1400" dirty="0">
                  <a:latin typeface="+mn-ea"/>
                </a:rPr>
                <a:t>회원 </a:t>
              </a:r>
              <a:r>
                <a:rPr lang="en-US" altLang="ko-KR" sz="1400" dirty="0">
                  <a:latin typeface="+mn-ea"/>
                </a:rPr>
                <a:t>id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- </a:t>
              </a:r>
              <a:r>
                <a:rPr lang="en-US" altLang="ko-KR" sz="1400" dirty="0" err="1">
                  <a:latin typeface="+mn-ea"/>
                </a:rPr>
                <a:t>toilet_name</a:t>
              </a:r>
              <a:r>
                <a:rPr lang="en-US" altLang="ko-KR" sz="1400" dirty="0">
                  <a:latin typeface="+mn-ea"/>
                </a:rPr>
                <a:t> : </a:t>
              </a:r>
              <a:r>
                <a:rPr lang="ko-KR" altLang="en-US" sz="1400" dirty="0">
                  <a:latin typeface="+mn-ea"/>
                </a:rPr>
                <a:t>사용한</a:t>
              </a:r>
              <a:r>
                <a:rPr lang="en-US" altLang="ko-KR" sz="1400" dirty="0">
                  <a:latin typeface="+mn-ea"/>
                </a:rPr>
                <a:t> </a:t>
              </a:r>
              <a:r>
                <a:rPr lang="ko-KR" altLang="en-US" sz="1400" dirty="0">
                  <a:latin typeface="+mn-ea"/>
                </a:rPr>
                <a:t>화장실 이름</a:t>
              </a:r>
              <a:endParaRPr lang="en-US" altLang="ko-KR" sz="1400" dirty="0">
                <a:latin typeface="+mn-ea"/>
              </a:endParaRPr>
            </a:p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- </a:t>
              </a:r>
              <a:r>
                <a:rPr lang="en-US" altLang="ko-KR" sz="1400" dirty="0" err="1">
                  <a:latin typeface="+mn-ea"/>
                </a:rPr>
                <a:t>wrong_title</a:t>
              </a:r>
              <a:r>
                <a:rPr lang="en-US" altLang="ko-KR" sz="1400" dirty="0">
                  <a:latin typeface="+mn-ea"/>
                </a:rPr>
                <a:t> : </a:t>
              </a:r>
              <a:r>
                <a:rPr lang="ko-KR" altLang="en-US" sz="1400" dirty="0">
                  <a:latin typeface="+mn-ea"/>
                </a:rPr>
                <a:t>시설물 고장 신청 제목</a:t>
              </a:r>
              <a:endParaRPr lang="en-US" altLang="ko-KR" sz="1400" dirty="0">
                <a:latin typeface="+mn-ea"/>
              </a:endParaRPr>
            </a:p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- </a:t>
              </a:r>
              <a:r>
                <a:rPr lang="en-US" altLang="ko-KR" sz="1400" dirty="0" err="1">
                  <a:latin typeface="+mn-ea"/>
                </a:rPr>
                <a:t>wrong_content</a:t>
              </a:r>
              <a:r>
                <a:rPr lang="en-US" altLang="ko-KR" sz="1400" dirty="0">
                  <a:latin typeface="+mn-ea"/>
                </a:rPr>
                <a:t> : </a:t>
              </a:r>
              <a:r>
                <a:rPr lang="ko-KR" altLang="en-US" sz="1400" dirty="0">
                  <a:latin typeface="+mn-ea"/>
                </a:rPr>
                <a:t>시설물 고장 신청 내용</a:t>
              </a:r>
              <a:endParaRPr lang="en-US" altLang="ko-KR" sz="1400" dirty="0">
                <a:latin typeface="+mn-ea"/>
              </a:endParaRPr>
            </a:p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- </a:t>
              </a:r>
              <a:r>
                <a:rPr lang="en-US" altLang="ko-KR" sz="1400" dirty="0" err="1">
                  <a:latin typeface="+mn-ea"/>
                </a:rPr>
                <a:t>wrong_date</a:t>
              </a:r>
              <a:r>
                <a:rPr lang="en-US" altLang="ko-KR" sz="1400" dirty="0">
                  <a:latin typeface="+mn-ea"/>
                </a:rPr>
                <a:t> : </a:t>
              </a:r>
              <a:r>
                <a:rPr lang="ko-KR" altLang="en-US" sz="1400" dirty="0">
                  <a:latin typeface="+mn-ea"/>
                </a:rPr>
                <a:t>시설물 고장 신청 등록일자</a:t>
              </a:r>
              <a:endParaRPr lang="en-US" altLang="ko-KR" sz="1400" dirty="0">
                <a:latin typeface="+mn-ea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9B7404F-9D50-4314-A72C-4974B7A2711A}"/>
              </a:ext>
            </a:extLst>
          </p:cNvPr>
          <p:cNvSpPr txBox="1"/>
          <p:nvPr/>
        </p:nvSpPr>
        <p:spPr>
          <a:xfrm>
            <a:off x="1097820" y="673556"/>
            <a:ext cx="5023580" cy="62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3. getWrong.html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D4F1D5-229E-4801-9964-E8257719070F}"/>
              </a:ext>
            </a:extLst>
          </p:cNvPr>
          <p:cNvSpPr txBox="1"/>
          <p:nvPr/>
        </p:nvSpPr>
        <p:spPr>
          <a:xfrm>
            <a:off x="3256714" y="926548"/>
            <a:ext cx="3796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- </a:t>
            </a:r>
            <a:r>
              <a:rPr lang="ko-KR" altLang="en-US" sz="1400" dirty="0">
                <a:latin typeface="+mj-ea"/>
                <a:ea typeface="+mj-ea"/>
              </a:rPr>
              <a:t>화장실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시설물 고장 신청 페이지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750CCD-2F20-404A-AE04-1F4DEB721621}"/>
              </a:ext>
            </a:extLst>
          </p:cNvPr>
          <p:cNvSpPr/>
          <p:nvPr/>
        </p:nvSpPr>
        <p:spPr>
          <a:xfrm>
            <a:off x="1404343" y="5276479"/>
            <a:ext cx="497105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- </a:t>
            </a:r>
            <a:r>
              <a:rPr lang="en-US" altLang="ko-KR" sz="1400" dirty="0" err="1">
                <a:latin typeface="+mn-ea"/>
              </a:rPr>
              <a:t>wrong_title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err="1">
                <a:latin typeface="+mn-ea"/>
              </a:rPr>
              <a:t>wrong_content</a:t>
            </a:r>
            <a:r>
              <a:rPr lang="ko-KR" altLang="en-US" sz="1400" dirty="0">
                <a:latin typeface="+mn-ea"/>
              </a:rPr>
              <a:t>의 신규 입력 값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변경 사항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691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설계 </a:t>
            </a:r>
            <a:r>
              <a:rPr lang="en-US" altLang="ko-KR" sz="2400" dirty="0"/>
              <a:t>– Web (5/5)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8150733" cy="5363529"/>
            <a:chOff x="905741" y="710010"/>
            <a:chExt cx="8150733" cy="5363529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19" y="16209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기 능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087AA7C-0054-442E-BAE4-9AA72A3F33BA}"/>
                </a:ext>
              </a:extLst>
            </p:cNvPr>
            <p:cNvSpPr/>
            <p:nvPr/>
          </p:nvSpPr>
          <p:spPr>
            <a:xfrm>
              <a:off x="1365681" y="1998730"/>
              <a:ext cx="654975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- DB</a:t>
              </a:r>
              <a:r>
                <a:rPr lang="ko-KR" altLang="en-US" sz="1400" dirty="0">
                  <a:latin typeface="+mn-ea"/>
                </a:rPr>
                <a:t>와 연결하여 사용률에 관한 정보 출력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79" name="순서도: 처리 78">
              <a:extLst>
                <a:ext uri="{FF2B5EF4-FFF2-40B4-BE49-F238E27FC236}">
                  <a16:creationId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20" y="2666153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다루는 정보</a:t>
              </a:r>
            </a:p>
          </p:txBody>
        </p:sp>
        <p:sp>
          <p:nvSpPr>
            <p:cNvPr id="80" name="순서도: 처리 79">
              <a:extLst>
                <a:ext uri="{FF2B5EF4-FFF2-40B4-BE49-F238E27FC236}">
                  <a16:creationId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39264" y="5375217"/>
              <a:ext cx="123299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기록할 정보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0" y="3010306"/>
              <a:ext cx="7050843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- </a:t>
              </a:r>
              <a:r>
                <a:rPr lang="en-US" altLang="ko-KR" sz="1400" dirty="0" err="1">
                  <a:latin typeface="+mn-ea"/>
                </a:rPr>
                <a:t>toielt_name</a:t>
              </a:r>
              <a:r>
                <a:rPr lang="en-US" altLang="ko-KR" sz="1400" dirty="0">
                  <a:latin typeface="+mn-ea"/>
                </a:rPr>
                <a:t> : </a:t>
              </a:r>
              <a:r>
                <a:rPr lang="ko-KR" altLang="en-US" sz="1400" dirty="0">
                  <a:latin typeface="+mn-ea"/>
                </a:rPr>
                <a:t>화장실 이름</a:t>
              </a:r>
              <a:endParaRPr lang="en-US" altLang="ko-KR" sz="1400" dirty="0">
                <a:latin typeface="+mn-ea"/>
              </a:endParaRPr>
            </a:p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- </a:t>
              </a:r>
              <a:r>
                <a:rPr lang="en-US" altLang="ko-KR" sz="1400" dirty="0" err="1">
                  <a:latin typeface="+mn-ea"/>
                </a:rPr>
                <a:t>toilet_totalseat</a:t>
              </a:r>
              <a:r>
                <a:rPr lang="en-US" altLang="ko-KR" sz="1400" dirty="0">
                  <a:latin typeface="+mn-ea"/>
                </a:rPr>
                <a:t> : </a:t>
              </a:r>
              <a:r>
                <a:rPr lang="ko-KR" altLang="en-US" sz="1400" dirty="0">
                  <a:latin typeface="+mn-ea"/>
                </a:rPr>
                <a:t>화장실 총 칸 수</a:t>
              </a:r>
              <a:endParaRPr lang="en-US" altLang="ko-KR" sz="1400" dirty="0">
                <a:latin typeface="+mn-ea"/>
              </a:endParaRPr>
            </a:p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- </a:t>
              </a:r>
              <a:r>
                <a:rPr lang="en-US" altLang="ko-KR" sz="1400" dirty="0" err="1">
                  <a:latin typeface="+mn-ea"/>
                </a:rPr>
                <a:t>seat_use</a:t>
              </a:r>
              <a:r>
                <a:rPr lang="en-US" altLang="ko-KR" sz="1400" dirty="0">
                  <a:latin typeface="+mn-ea"/>
                </a:rPr>
                <a:t> : </a:t>
              </a:r>
              <a:r>
                <a:rPr lang="ko-KR" altLang="en-US" sz="1400" dirty="0">
                  <a:latin typeface="+mn-ea"/>
                </a:rPr>
                <a:t>화장실 사용 가능 칸 수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53324" y="5618863"/>
              <a:ext cx="7703150" cy="4546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>
                  <a:latin typeface="+mn-ea"/>
                </a:rPr>
                <a:t>- DB Table toilet</a:t>
              </a:r>
              <a:r>
                <a:rPr lang="ko-KR" altLang="en-US" sz="1400" dirty="0">
                  <a:latin typeface="+mn-ea"/>
                </a:rPr>
                <a:t>의 </a:t>
              </a:r>
              <a:r>
                <a:rPr lang="en-US" altLang="ko-KR" sz="1400" dirty="0" err="1">
                  <a:latin typeface="+mn-ea"/>
                </a:rPr>
                <a:t>totalroom</a:t>
              </a:r>
              <a:r>
                <a:rPr lang="en-US" altLang="ko-KR" sz="1400" dirty="0">
                  <a:latin typeface="+mn-ea"/>
                </a:rPr>
                <a:t>(</a:t>
              </a:r>
              <a:r>
                <a:rPr lang="ko-KR" altLang="en-US" sz="1400" dirty="0">
                  <a:latin typeface="+mn-ea"/>
                </a:rPr>
                <a:t>총 칸 수</a:t>
              </a:r>
              <a:r>
                <a:rPr lang="en-US" altLang="ko-KR" sz="1400" dirty="0">
                  <a:latin typeface="+mn-ea"/>
                </a:rPr>
                <a:t>), </a:t>
              </a:r>
              <a:r>
                <a:rPr lang="en-US" altLang="ko-KR" sz="1400" dirty="0" err="1">
                  <a:latin typeface="+mn-ea"/>
                </a:rPr>
                <a:t>useroom</a:t>
              </a:r>
              <a:r>
                <a:rPr lang="en-US" altLang="ko-KR" sz="1400" dirty="0">
                  <a:latin typeface="+mn-ea"/>
                </a:rPr>
                <a:t>(</a:t>
              </a:r>
              <a:r>
                <a:rPr lang="ko-KR" altLang="en-US" sz="1400" dirty="0">
                  <a:latin typeface="+mn-ea"/>
                </a:rPr>
                <a:t>사용 가능한 칸 수</a:t>
              </a:r>
              <a:r>
                <a:rPr lang="en-US" altLang="ko-KR" sz="1400" dirty="0">
                  <a:latin typeface="+mn-ea"/>
                </a:rPr>
                <a:t>)</a:t>
              </a:r>
              <a:r>
                <a:rPr lang="ko-KR" altLang="en-US" sz="1400" dirty="0">
                  <a:latin typeface="+mn-ea"/>
                </a:rPr>
                <a:t>의 정보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2340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33623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5. Utilization.html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ADFE3F-7B01-4599-A863-1BE0BF2EF418}"/>
                </a:ext>
              </a:extLst>
            </p:cNvPr>
            <p:cNvSpPr txBox="1"/>
            <p:nvPr/>
          </p:nvSpPr>
          <p:spPr>
            <a:xfrm>
              <a:off x="3247637" y="963002"/>
              <a:ext cx="3796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+mj-ea"/>
                  <a:ea typeface="+mj-ea"/>
                </a:rPr>
                <a:t>- </a:t>
              </a:r>
              <a:r>
                <a:rPr lang="ko-KR" altLang="en-US" sz="1400" dirty="0">
                  <a:latin typeface="+mj-ea"/>
                  <a:ea typeface="+mj-ea"/>
                </a:rPr>
                <a:t>사용률 조회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530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C7BAECE-99F7-409D-8C27-B6CDF279C7D1}"/>
              </a:ext>
            </a:extLst>
          </p:cNvPr>
          <p:cNvSpPr/>
          <p:nvPr/>
        </p:nvSpPr>
        <p:spPr>
          <a:xfrm>
            <a:off x="227712" y="1303764"/>
            <a:ext cx="3240000" cy="4385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현재 존재하는 테이블과 그 안의 정보들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08547616-5A03-4451-BF6D-E913C368CEC2}"/>
              </a:ext>
            </a:extLst>
          </p:cNvPr>
          <p:cNvSpPr/>
          <p:nvPr/>
        </p:nvSpPr>
        <p:spPr>
          <a:xfrm>
            <a:off x="389759" y="1917646"/>
            <a:ext cx="61200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user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B9502EB5-3A9E-4C07-B6FB-E21379F94EE7}"/>
              </a:ext>
            </a:extLst>
          </p:cNvPr>
          <p:cNvSpPr/>
          <p:nvPr/>
        </p:nvSpPr>
        <p:spPr>
          <a:xfrm>
            <a:off x="1843316" y="1917646"/>
            <a:ext cx="72000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toilet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944F127F-A795-4424-A884-43B1D75F687B}"/>
              </a:ext>
            </a:extLst>
          </p:cNvPr>
          <p:cNvSpPr/>
          <p:nvPr/>
        </p:nvSpPr>
        <p:spPr>
          <a:xfrm>
            <a:off x="3734071" y="1917646"/>
            <a:ext cx="695915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seat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37E9EA8A-CC51-4FF1-B942-407FE0D74A0A}"/>
              </a:ext>
            </a:extLst>
          </p:cNvPr>
          <p:cNvSpPr/>
          <p:nvPr/>
        </p:nvSpPr>
        <p:spPr>
          <a:xfrm>
            <a:off x="5376942" y="1917646"/>
            <a:ext cx="79200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review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8E4F77A0-6F96-4F53-9C5C-B7DED08699D8}"/>
              </a:ext>
            </a:extLst>
          </p:cNvPr>
          <p:cNvSpPr/>
          <p:nvPr/>
        </p:nvSpPr>
        <p:spPr>
          <a:xfrm>
            <a:off x="7010931" y="1917646"/>
            <a:ext cx="79200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wrong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EEF64E-BAA9-4186-A5D0-AA3A77E0DD65}"/>
              </a:ext>
            </a:extLst>
          </p:cNvPr>
          <p:cNvSpPr/>
          <p:nvPr/>
        </p:nvSpPr>
        <p:spPr>
          <a:xfrm>
            <a:off x="326568" y="2235801"/>
            <a:ext cx="14928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 err="1">
                <a:latin typeface="+mn-ea"/>
              </a:rPr>
              <a:t>user_UID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(P) </a:t>
            </a:r>
          </a:p>
          <a:p>
            <a:pPr fontAlgn="base"/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회원 고유번호</a:t>
            </a:r>
            <a:r>
              <a:rPr lang="en-US" altLang="ko-KR" sz="1400" dirty="0">
                <a:latin typeface="+mn-ea"/>
              </a:rPr>
              <a:t> </a:t>
            </a:r>
          </a:p>
          <a:p>
            <a:pPr fontAlgn="base"/>
            <a:r>
              <a:rPr lang="en-US" altLang="ko-KR" sz="1400" dirty="0" err="1">
                <a:latin typeface="+mn-ea"/>
              </a:rPr>
              <a:t>user_id</a:t>
            </a:r>
            <a:r>
              <a:rPr lang="en-US" altLang="ko-KR" sz="1400" dirty="0">
                <a:latin typeface="+mn-ea"/>
              </a:rPr>
              <a:t> </a:t>
            </a:r>
          </a:p>
          <a:p>
            <a:pPr fontAlgn="base"/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회원 아이디</a:t>
            </a:r>
            <a:endParaRPr lang="en-US" altLang="ko-KR" sz="1400" dirty="0">
              <a:latin typeface="+mn-ea"/>
            </a:endParaRPr>
          </a:p>
          <a:p>
            <a:pPr fontAlgn="base"/>
            <a:r>
              <a:rPr lang="en-US" altLang="ko-KR" sz="1400" dirty="0" err="1">
                <a:latin typeface="+mn-ea"/>
              </a:rPr>
              <a:t>user_pw</a:t>
            </a:r>
            <a:r>
              <a:rPr lang="en-US" altLang="ko-KR" sz="1400" dirty="0">
                <a:latin typeface="+mn-ea"/>
              </a:rPr>
              <a:t> </a:t>
            </a:r>
          </a:p>
          <a:p>
            <a:pPr fontAlgn="base"/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회원 비밀번호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7C7156-B542-4509-B8F1-60661D65D1A8}"/>
              </a:ext>
            </a:extLst>
          </p:cNvPr>
          <p:cNvSpPr/>
          <p:nvPr/>
        </p:nvSpPr>
        <p:spPr>
          <a:xfrm>
            <a:off x="1762069" y="2235801"/>
            <a:ext cx="217035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>
                <a:latin typeface="+mj-ea"/>
              </a:rPr>
              <a:t>toilet_UID(P)</a:t>
            </a:r>
            <a:r>
              <a:rPr lang="en-US" altLang="ko-KR" sz="1400" b="1">
                <a:latin typeface="+mj-ea"/>
              </a:rPr>
              <a:t> </a:t>
            </a:r>
            <a:endParaRPr lang="en-US" altLang="ko-KR" sz="1400" b="1" dirty="0">
              <a:latin typeface="+mj-ea"/>
            </a:endParaRPr>
          </a:p>
          <a:p>
            <a:pPr fontAlgn="base"/>
            <a:r>
              <a:rPr lang="en-US" altLang="ko-KR" sz="1400">
                <a:latin typeface="+mj-ea"/>
              </a:rPr>
              <a:t>- </a:t>
            </a:r>
            <a:r>
              <a:rPr lang="ko-KR" altLang="en-US" sz="1400" dirty="0">
                <a:latin typeface="+mj-ea"/>
              </a:rPr>
              <a:t>화장실 고유번호</a:t>
            </a:r>
            <a:r>
              <a:rPr lang="en-US" altLang="ko-KR" sz="1400" dirty="0">
                <a:latin typeface="+mj-ea"/>
              </a:rPr>
              <a:t> </a:t>
            </a:r>
          </a:p>
          <a:p>
            <a:pPr fontAlgn="base"/>
            <a:r>
              <a:rPr lang="en-US" altLang="ko-KR" sz="1400" dirty="0" err="1">
                <a:latin typeface="+mj-ea"/>
              </a:rPr>
              <a:t>toielt_name</a:t>
            </a:r>
            <a:r>
              <a:rPr lang="en-US" altLang="ko-KR" sz="1400" dirty="0">
                <a:latin typeface="+mj-ea"/>
              </a:rPr>
              <a:t> </a:t>
            </a:r>
          </a:p>
          <a:p>
            <a:pPr fontAlgn="base"/>
            <a:r>
              <a:rPr lang="en-US" altLang="ko-KR" sz="1400" dirty="0">
                <a:latin typeface="+mj-ea"/>
              </a:rPr>
              <a:t>- </a:t>
            </a:r>
            <a:r>
              <a:rPr lang="ko-KR" altLang="en-US" sz="1400" dirty="0">
                <a:latin typeface="+mj-ea"/>
              </a:rPr>
              <a:t>화장실 이름</a:t>
            </a:r>
            <a:endParaRPr lang="en-US" altLang="ko-KR" sz="1400" dirty="0">
              <a:latin typeface="+mj-ea"/>
            </a:endParaRPr>
          </a:p>
          <a:p>
            <a:pPr fontAlgn="base"/>
            <a:r>
              <a:rPr lang="en-US" altLang="ko-KR" sz="1400" dirty="0" err="1">
                <a:latin typeface="+mj-ea"/>
              </a:rPr>
              <a:t>toilet_address</a:t>
            </a:r>
            <a:r>
              <a:rPr lang="en-US" altLang="ko-KR" sz="1400" dirty="0">
                <a:latin typeface="+mj-ea"/>
              </a:rPr>
              <a:t> </a:t>
            </a:r>
          </a:p>
          <a:p>
            <a:pPr fontAlgn="base"/>
            <a:r>
              <a:rPr lang="en-US" altLang="ko-KR" sz="1400" dirty="0">
                <a:latin typeface="+mj-ea"/>
              </a:rPr>
              <a:t>- </a:t>
            </a:r>
            <a:r>
              <a:rPr lang="ko-KR" altLang="en-US" sz="1400" dirty="0">
                <a:latin typeface="+mj-ea"/>
              </a:rPr>
              <a:t>화장실 주소</a:t>
            </a:r>
            <a:endParaRPr lang="en-US" altLang="ko-KR" sz="1400" dirty="0">
              <a:latin typeface="+mj-ea"/>
            </a:endParaRPr>
          </a:p>
          <a:p>
            <a:pPr fontAlgn="base"/>
            <a:r>
              <a:rPr lang="en-US" altLang="ko-KR" sz="1400" dirty="0" err="1"/>
              <a:t>toilet_unisex</a:t>
            </a:r>
            <a:r>
              <a:rPr lang="en-US" altLang="ko-KR" sz="1400" dirty="0"/>
              <a:t> </a:t>
            </a:r>
          </a:p>
          <a:p>
            <a:pPr fontAlgn="base"/>
            <a:r>
              <a:rPr lang="en-US" altLang="ko-KR" sz="1400" dirty="0"/>
              <a:t>- </a:t>
            </a:r>
            <a:r>
              <a:rPr lang="ko-KR" altLang="en-US" sz="1400" dirty="0"/>
              <a:t>화장실 남녀 공용 여부</a:t>
            </a:r>
            <a:endParaRPr lang="en-US" altLang="ko-KR" sz="1400" dirty="0"/>
          </a:p>
          <a:p>
            <a:pPr fontAlgn="base"/>
            <a:r>
              <a:rPr lang="en-US" altLang="ko-KR" sz="1400" dirty="0" err="1"/>
              <a:t>toilet_manager</a:t>
            </a:r>
            <a:r>
              <a:rPr lang="en-US" altLang="ko-KR" sz="1400" dirty="0"/>
              <a:t> </a:t>
            </a:r>
          </a:p>
          <a:p>
            <a:pPr fontAlgn="base"/>
            <a:r>
              <a:rPr lang="en-US" altLang="ko-KR" sz="1400" dirty="0"/>
              <a:t>- </a:t>
            </a:r>
            <a:r>
              <a:rPr lang="ko-KR" altLang="en-US" sz="1400" dirty="0"/>
              <a:t>화장실 관리자</a:t>
            </a:r>
            <a:endParaRPr lang="en-US" altLang="ko-KR" sz="1400" dirty="0"/>
          </a:p>
          <a:p>
            <a:pPr fontAlgn="base"/>
            <a:r>
              <a:rPr lang="en-US" altLang="ko-KR" sz="1400" dirty="0" err="1"/>
              <a:t>toilet_phone</a:t>
            </a:r>
            <a:r>
              <a:rPr lang="en-US" altLang="ko-KR" sz="1400" dirty="0"/>
              <a:t> </a:t>
            </a:r>
          </a:p>
          <a:p>
            <a:pPr fontAlgn="base"/>
            <a:r>
              <a:rPr lang="en-US" altLang="ko-KR" sz="1400" dirty="0"/>
              <a:t>- </a:t>
            </a:r>
            <a:r>
              <a:rPr lang="ko-KR" altLang="en-US" sz="1400" dirty="0"/>
              <a:t>화장실 전화번호</a:t>
            </a:r>
            <a:endParaRPr lang="en-US" altLang="ko-KR" sz="1400" dirty="0"/>
          </a:p>
          <a:p>
            <a:pPr fontAlgn="base"/>
            <a:r>
              <a:rPr lang="en-US" altLang="ko-KR" sz="1400" dirty="0" err="1"/>
              <a:t>toilet_time</a:t>
            </a:r>
            <a:r>
              <a:rPr lang="en-US" altLang="ko-KR" sz="1400" dirty="0"/>
              <a:t> </a:t>
            </a:r>
          </a:p>
          <a:p>
            <a:pPr fontAlgn="base"/>
            <a:r>
              <a:rPr lang="en-US" altLang="ko-KR" sz="1400" dirty="0"/>
              <a:t>- </a:t>
            </a:r>
            <a:r>
              <a:rPr lang="ko-KR" altLang="en-US" sz="1400" dirty="0"/>
              <a:t>화장실 개방시간</a:t>
            </a:r>
            <a:endParaRPr lang="en-US" altLang="ko-KR" sz="1400" dirty="0"/>
          </a:p>
          <a:p>
            <a:pPr fontAlgn="base"/>
            <a:r>
              <a:rPr lang="en-US" altLang="ko-KR" sz="1400" dirty="0" err="1"/>
              <a:t>toilet_date</a:t>
            </a:r>
            <a:r>
              <a:rPr lang="en-US" altLang="ko-KR" sz="1400" dirty="0"/>
              <a:t> </a:t>
            </a:r>
          </a:p>
          <a:p>
            <a:pPr fontAlgn="base"/>
            <a:r>
              <a:rPr lang="en-US" altLang="ko-KR" sz="1400" dirty="0"/>
              <a:t>- </a:t>
            </a:r>
            <a:r>
              <a:rPr lang="ko-KR" altLang="en-US" sz="1400" dirty="0"/>
              <a:t>화장실 정보등록날짜</a:t>
            </a:r>
            <a:endParaRPr lang="en-US" altLang="ko-KR" sz="1400" dirty="0"/>
          </a:p>
          <a:p>
            <a:pPr fontAlgn="base"/>
            <a:r>
              <a:rPr lang="en-US" altLang="ko-KR" sz="1400" dirty="0" err="1"/>
              <a:t>toilet_totalseat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- </a:t>
            </a:r>
            <a:r>
              <a:rPr lang="ko-KR" altLang="en-US" sz="1400" dirty="0"/>
              <a:t>화장실 총 칸 수</a:t>
            </a:r>
            <a:endParaRPr lang="en-US" altLang="ko-KR" sz="1400" dirty="0"/>
          </a:p>
          <a:p>
            <a:pPr fontAlgn="base"/>
            <a:r>
              <a:rPr lang="en-US" altLang="ko-KR" sz="1400" dirty="0" err="1">
                <a:latin typeface="+mn-ea"/>
              </a:rPr>
              <a:t>seat_UID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(F) </a:t>
            </a:r>
          </a:p>
          <a:p>
            <a:pPr fontAlgn="base"/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칸 고유번호</a:t>
            </a:r>
            <a:r>
              <a:rPr lang="en-US" altLang="ko-KR" sz="1400" dirty="0">
                <a:latin typeface="+mn-ea"/>
              </a:rPr>
              <a:t>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4D8671-D34A-4A94-A668-7CFCC4EDE0E2}"/>
              </a:ext>
            </a:extLst>
          </p:cNvPr>
          <p:cNvSpPr/>
          <p:nvPr/>
        </p:nvSpPr>
        <p:spPr>
          <a:xfrm>
            <a:off x="3734071" y="2235801"/>
            <a:ext cx="163885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 err="1">
                <a:latin typeface="+mn-ea"/>
              </a:rPr>
              <a:t>seat_UID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(P) </a:t>
            </a:r>
          </a:p>
          <a:p>
            <a:pPr fontAlgn="base"/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칸 고유번호</a:t>
            </a:r>
            <a:r>
              <a:rPr lang="en-US" altLang="ko-KR" sz="1400" dirty="0">
                <a:latin typeface="+mn-ea"/>
              </a:rPr>
              <a:t> </a:t>
            </a:r>
          </a:p>
          <a:p>
            <a:pPr fontAlgn="base"/>
            <a:r>
              <a:rPr lang="en-US" altLang="ko-KR" sz="1400" dirty="0" err="1">
                <a:latin typeface="+mn-ea"/>
              </a:rPr>
              <a:t>seat_time</a:t>
            </a:r>
            <a:r>
              <a:rPr lang="en-US" altLang="ko-KR" sz="1400" dirty="0">
                <a:latin typeface="+mn-ea"/>
              </a:rPr>
              <a:t> </a:t>
            </a:r>
          </a:p>
          <a:p>
            <a:pPr fontAlgn="base"/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칸 사용 시간</a:t>
            </a:r>
            <a:endParaRPr lang="en-US" altLang="ko-KR" sz="1400" dirty="0">
              <a:latin typeface="+mn-ea"/>
            </a:endParaRPr>
          </a:p>
          <a:p>
            <a:pPr fontAlgn="base"/>
            <a:r>
              <a:rPr lang="en-US" altLang="ko-KR" sz="1400" dirty="0" err="1">
                <a:latin typeface="+mn-ea"/>
              </a:rPr>
              <a:t>seat_use</a:t>
            </a:r>
            <a:endParaRPr lang="en-US" altLang="ko-KR" sz="1400" dirty="0">
              <a:latin typeface="+mn-ea"/>
            </a:endParaRPr>
          </a:p>
          <a:p>
            <a:pPr fontAlgn="base"/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칸 사용가능여부</a:t>
            </a:r>
            <a:endParaRPr lang="en-US" altLang="ko-KR" sz="1400" dirty="0">
              <a:latin typeface="+mn-ea"/>
            </a:endParaRPr>
          </a:p>
          <a:p>
            <a:pPr fontAlgn="base"/>
            <a:r>
              <a:rPr lang="en-US" altLang="ko-KR" sz="1400" dirty="0" err="1">
                <a:latin typeface="+mn-ea"/>
              </a:rPr>
              <a:t>seat_state</a:t>
            </a:r>
            <a:endParaRPr lang="en-US" altLang="ko-KR" sz="1400" dirty="0">
              <a:latin typeface="+mn-ea"/>
            </a:endParaRPr>
          </a:p>
          <a:p>
            <a:pPr fontAlgn="base"/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칸 상태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9ED087-070B-4A57-A47E-D97EB97BAADA}"/>
              </a:ext>
            </a:extLst>
          </p:cNvPr>
          <p:cNvSpPr/>
          <p:nvPr/>
        </p:nvSpPr>
        <p:spPr>
          <a:xfrm>
            <a:off x="5376942" y="2237376"/>
            <a:ext cx="163885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 err="1">
                <a:latin typeface="+mj-ea"/>
              </a:rPr>
              <a:t>review_UID</a:t>
            </a:r>
            <a:r>
              <a:rPr lang="en-US" altLang="ko-KR" sz="1400" b="1" dirty="0">
                <a:latin typeface="+mj-ea"/>
              </a:rPr>
              <a:t>(P) </a:t>
            </a:r>
          </a:p>
          <a:p>
            <a:pPr fontAlgn="base"/>
            <a:r>
              <a:rPr lang="en-US" altLang="ko-KR" sz="1400" dirty="0">
                <a:latin typeface="+mj-ea"/>
              </a:rPr>
              <a:t>-</a:t>
            </a:r>
            <a:r>
              <a:rPr lang="ko-KR" altLang="en-US" sz="1400" dirty="0">
                <a:latin typeface="+mj-ea"/>
              </a:rPr>
              <a:t>리뷰 고유번호</a:t>
            </a:r>
            <a:r>
              <a:rPr lang="en-US" altLang="ko-KR" sz="1400" dirty="0">
                <a:latin typeface="+mj-ea"/>
              </a:rPr>
              <a:t> </a:t>
            </a:r>
          </a:p>
          <a:p>
            <a:pPr fontAlgn="base"/>
            <a:r>
              <a:rPr lang="en-US" altLang="ko-KR" sz="1400" dirty="0" err="1">
                <a:latin typeface="+mn-ea"/>
              </a:rPr>
              <a:t>user_UID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(P,F) </a:t>
            </a:r>
          </a:p>
          <a:p>
            <a:pPr fontAlgn="base"/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회원 고유번호</a:t>
            </a:r>
            <a:endParaRPr lang="en-US" altLang="ko-KR" sz="1400" dirty="0">
              <a:latin typeface="+mj-ea"/>
            </a:endParaRPr>
          </a:p>
          <a:p>
            <a:pPr fontAlgn="base"/>
            <a:r>
              <a:rPr lang="en-US" altLang="ko-KR" sz="1400" dirty="0" err="1">
                <a:latin typeface="+mj-ea"/>
              </a:rPr>
              <a:t>review_title</a:t>
            </a:r>
            <a:r>
              <a:rPr lang="en-US" altLang="ko-KR" sz="1400" dirty="0">
                <a:latin typeface="+mj-ea"/>
              </a:rPr>
              <a:t> </a:t>
            </a:r>
          </a:p>
          <a:p>
            <a:pPr fontAlgn="base"/>
            <a:r>
              <a:rPr lang="en-US" altLang="ko-KR" sz="1400" dirty="0">
                <a:latin typeface="+mj-ea"/>
              </a:rPr>
              <a:t>- </a:t>
            </a:r>
            <a:r>
              <a:rPr lang="ko-KR" altLang="en-US" sz="1400" dirty="0">
                <a:latin typeface="+mj-ea"/>
              </a:rPr>
              <a:t>리뷰 제목</a:t>
            </a:r>
            <a:endParaRPr lang="en-US" altLang="ko-KR" sz="1400" dirty="0">
              <a:latin typeface="+mj-ea"/>
            </a:endParaRPr>
          </a:p>
          <a:p>
            <a:pPr fontAlgn="base"/>
            <a:r>
              <a:rPr lang="en-US" altLang="ko-KR" sz="1400" dirty="0" err="1">
                <a:latin typeface="+mj-ea"/>
              </a:rPr>
              <a:t>review_content</a:t>
            </a:r>
            <a:endParaRPr lang="en-US" altLang="ko-KR" sz="1400" dirty="0">
              <a:latin typeface="+mj-ea"/>
            </a:endParaRPr>
          </a:p>
          <a:p>
            <a:pPr fontAlgn="base"/>
            <a:r>
              <a:rPr lang="en-US" altLang="ko-KR" sz="1400" dirty="0">
                <a:latin typeface="+mj-ea"/>
              </a:rPr>
              <a:t>- </a:t>
            </a:r>
            <a:r>
              <a:rPr lang="ko-KR" altLang="en-US" sz="1400" dirty="0">
                <a:latin typeface="+mj-ea"/>
              </a:rPr>
              <a:t>리뷰 내용</a:t>
            </a:r>
            <a:endParaRPr lang="en-US" altLang="ko-KR" sz="1400" dirty="0">
              <a:latin typeface="+mj-ea"/>
            </a:endParaRPr>
          </a:p>
          <a:p>
            <a:pPr fontAlgn="base"/>
            <a:r>
              <a:rPr lang="en-US" altLang="ko-KR" sz="1400" dirty="0" err="1">
                <a:latin typeface="+mj-ea"/>
              </a:rPr>
              <a:t>review_date</a:t>
            </a:r>
            <a:endParaRPr lang="en-US" altLang="ko-KR" sz="1400" dirty="0">
              <a:latin typeface="+mj-ea"/>
            </a:endParaRPr>
          </a:p>
          <a:p>
            <a:pPr fontAlgn="base"/>
            <a:r>
              <a:rPr lang="en-US" altLang="ko-KR" sz="1400" dirty="0">
                <a:latin typeface="+mj-ea"/>
              </a:rPr>
              <a:t>- </a:t>
            </a:r>
            <a:r>
              <a:rPr lang="ko-KR" altLang="en-US" sz="1400" dirty="0">
                <a:latin typeface="+mj-ea"/>
              </a:rPr>
              <a:t>리뷰 등록날짜</a:t>
            </a:r>
            <a:endParaRPr lang="en-US" altLang="ko-KR" sz="1400" dirty="0">
              <a:latin typeface="+mj-ea"/>
            </a:endParaRPr>
          </a:p>
          <a:p>
            <a:pPr fontAlgn="base"/>
            <a:r>
              <a:rPr lang="en-US" altLang="ko-KR" sz="1400" dirty="0" err="1">
                <a:latin typeface="+mj-ea"/>
              </a:rPr>
              <a:t>review_grade</a:t>
            </a:r>
            <a:endParaRPr lang="en-US" altLang="ko-KR" sz="1400" dirty="0">
              <a:latin typeface="+mj-ea"/>
            </a:endParaRPr>
          </a:p>
          <a:p>
            <a:pPr fontAlgn="base"/>
            <a:r>
              <a:rPr lang="en-US" altLang="ko-KR" sz="1400" dirty="0">
                <a:latin typeface="+mj-ea"/>
              </a:rPr>
              <a:t>- </a:t>
            </a:r>
            <a:r>
              <a:rPr lang="ko-KR" altLang="en-US" sz="1400" dirty="0">
                <a:latin typeface="+mj-ea"/>
              </a:rPr>
              <a:t>평점 점수</a:t>
            </a:r>
            <a:endParaRPr lang="en-US" altLang="ko-KR" sz="1400" dirty="0">
              <a:latin typeface="+mj-ea"/>
            </a:endParaRPr>
          </a:p>
          <a:p>
            <a:pPr fontAlgn="base"/>
            <a:r>
              <a:rPr lang="en-US" altLang="ko-KR" sz="1400" dirty="0" err="1">
                <a:latin typeface="+mj-ea"/>
              </a:rPr>
              <a:t>review_</a:t>
            </a:r>
            <a:r>
              <a:rPr lang="en-US" altLang="ko-KR" sz="1400" dirty="0" err="1">
                <a:latin typeface="+mn-ea"/>
              </a:rPr>
              <a:t>average</a:t>
            </a:r>
            <a:endParaRPr lang="en-US" altLang="ko-KR" sz="1400" dirty="0">
              <a:latin typeface="+mn-ea"/>
            </a:endParaRPr>
          </a:p>
          <a:p>
            <a:pPr fontAlgn="base"/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평점 평균점수</a:t>
            </a:r>
            <a:endParaRPr lang="en-US" altLang="ko-KR" sz="1400" dirty="0">
              <a:latin typeface="+mj-ea"/>
            </a:endParaRPr>
          </a:p>
          <a:p>
            <a:pPr fontAlgn="base"/>
            <a:r>
              <a:rPr lang="en-US" altLang="ko-KR" sz="1400" dirty="0" err="1">
                <a:latin typeface="+mj-ea"/>
              </a:rPr>
              <a:t>toilet_UID</a:t>
            </a:r>
            <a:r>
              <a:rPr lang="en-US" altLang="ko-KR" sz="1400" b="1" dirty="0">
                <a:latin typeface="+mj-ea"/>
              </a:rPr>
              <a:t>(F) </a:t>
            </a:r>
          </a:p>
          <a:p>
            <a:pPr fontAlgn="base"/>
            <a:r>
              <a:rPr lang="en-US" altLang="ko-KR" sz="1400" dirty="0">
                <a:latin typeface="+mj-ea"/>
              </a:rPr>
              <a:t>- </a:t>
            </a:r>
            <a:r>
              <a:rPr lang="ko-KR" altLang="en-US" sz="1400" dirty="0">
                <a:latin typeface="+mj-ea"/>
              </a:rPr>
              <a:t>화장실 고유번호</a:t>
            </a:r>
            <a:endParaRPr lang="en-US" altLang="ko-KR" sz="1400" dirty="0">
              <a:latin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667F29-CF7B-4111-A8EE-35D7DAB2D76B}"/>
              </a:ext>
            </a:extLst>
          </p:cNvPr>
          <p:cNvSpPr/>
          <p:nvPr/>
        </p:nvSpPr>
        <p:spPr>
          <a:xfrm>
            <a:off x="7010932" y="2235801"/>
            <a:ext cx="21330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 err="1">
                <a:latin typeface="+mj-ea"/>
              </a:rPr>
              <a:t>wrong_UID</a:t>
            </a:r>
            <a:r>
              <a:rPr lang="en-US" altLang="ko-KR" sz="1400" b="1" dirty="0">
                <a:latin typeface="+mj-ea"/>
              </a:rPr>
              <a:t>(P) </a:t>
            </a:r>
          </a:p>
          <a:p>
            <a:pPr fontAlgn="base"/>
            <a:r>
              <a:rPr lang="en-US" altLang="ko-KR" sz="1400" dirty="0">
                <a:latin typeface="+mj-ea"/>
              </a:rPr>
              <a:t>-</a:t>
            </a:r>
            <a:r>
              <a:rPr lang="ko-KR" altLang="en-US" sz="1400" dirty="0">
                <a:latin typeface="+mj-ea"/>
              </a:rPr>
              <a:t>고장신청 고유번호</a:t>
            </a:r>
            <a:r>
              <a:rPr lang="en-US" altLang="ko-KR" sz="1400" dirty="0">
                <a:latin typeface="+mj-ea"/>
              </a:rPr>
              <a:t> </a:t>
            </a:r>
          </a:p>
          <a:p>
            <a:pPr fontAlgn="base"/>
            <a:r>
              <a:rPr lang="en-US" altLang="ko-KR" sz="1400" dirty="0" err="1">
                <a:latin typeface="+mn-ea"/>
              </a:rPr>
              <a:t>user_UID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(P,F) </a:t>
            </a:r>
          </a:p>
          <a:p>
            <a:pPr fontAlgn="base"/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회원 고유번호</a:t>
            </a:r>
            <a:endParaRPr lang="en-US" altLang="ko-KR" sz="1400" dirty="0">
              <a:latin typeface="+mj-ea"/>
            </a:endParaRPr>
          </a:p>
          <a:p>
            <a:pPr fontAlgn="base"/>
            <a:r>
              <a:rPr lang="en-US" altLang="ko-KR" sz="1400" dirty="0" err="1">
                <a:latin typeface="+mj-ea"/>
              </a:rPr>
              <a:t>wrong_title</a:t>
            </a:r>
            <a:r>
              <a:rPr lang="en-US" altLang="ko-KR" sz="1400" dirty="0">
                <a:latin typeface="+mj-ea"/>
              </a:rPr>
              <a:t> </a:t>
            </a:r>
          </a:p>
          <a:p>
            <a:pPr fontAlgn="base"/>
            <a:r>
              <a:rPr lang="en-US" altLang="ko-KR" sz="1400" dirty="0">
                <a:latin typeface="+mj-ea"/>
              </a:rPr>
              <a:t>- </a:t>
            </a:r>
            <a:r>
              <a:rPr lang="ko-KR" altLang="en-US" sz="1400" dirty="0">
                <a:latin typeface="+mj-ea"/>
              </a:rPr>
              <a:t>고장신청 제목</a:t>
            </a:r>
            <a:endParaRPr lang="en-US" altLang="ko-KR" sz="1400" dirty="0">
              <a:latin typeface="+mj-ea"/>
            </a:endParaRPr>
          </a:p>
          <a:p>
            <a:pPr fontAlgn="base"/>
            <a:r>
              <a:rPr lang="en-US" altLang="ko-KR" sz="1400" dirty="0" err="1">
                <a:latin typeface="+mj-ea"/>
              </a:rPr>
              <a:t>wrong_content</a:t>
            </a:r>
            <a:endParaRPr lang="en-US" altLang="ko-KR" sz="1400" dirty="0">
              <a:latin typeface="+mj-ea"/>
            </a:endParaRPr>
          </a:p>
          <a:p>
            <a:pPr fontAlgn="base"/>
            <a:r>
              <a:rPr lang="en-US" altLang="ko-KR" sz="1400" dirty="0">
                <a:latin typeface="+mj-ea"/>
              </a:rPr>
              <a:t>- </a:t>
            </a:r>
            <a:r>
              <a:rPr lang="ko-KR" altLang="en-US" sz="1400" dirty="0">
                <a:latin typeface="+mj-ea"/>
              </a:rPr>
              <a:t>고장신청 내용</a:t>
            </a:r>
            <a:endParaRPr lang="en-US" altLang="ko-KR" sz="1400" dirty="0">
              <a:latin typeface="+mj-ea"/>
            </a:endParaRPr>
          </a:p>
          <a:p>
            <a:pPr fontAlgn="base"/>
            <a:r>
              <a:rPr lang="en-US" altLang="ko-KR" sz="1400" dirty="0" err="1">
                <a:latin typeface="+mj-ea"/>
              </a:rPr>
              <a:t>wrong_date</a:t>
            </a:r>
            <a:endParaRPr lang="en-US" altLang="ko-KR" sz="1400" dirty="0">
              <a:latin typeface="+mj-ea"/>
            </a:endParaRPr>
          </a:p>
          <a:p>
            <a:pPr fontAlgn="base"/>
            <a:r>
              <a:rPr lang="en-US" altLang="ko-KR" sz="1400" dirty="0">
                <a:latin typeface="+mj-ea"/>
              </a:rPr>
              <a:t>- </a:t>
            </a:r>
            <a:r>
              <a:rPr lang="ko-KR" altLang="en-US" sz="1400" dirty="0">
                <a:latin typeface="+mj-ea"/>
              </a:rPr>
              <a:t>고장신청 등록날짜</a:t>
            </a:r>
            <a:endParaRPr lang="en-US" altLang="ko-KR" sz="1400" dirty="0">
              <a:latin typeface="+mj-ea"/>
            </a:endParaRPr>
          </a:p>
          <a:p>
            <a:pPr fontAlgn="base"/>
            <a:r>
              <a:rPr lang="en-US" altLang="ko-KR" sz="1400" dirty="0" err="1">
                <a:latin typeface="+mj-ea"/>
              </a:rPr>
              <a:t>toilet_UID</a:t>
            </a:r>
            <a:r>
              <a:rPr lang="en-US" altLang="ko-KR" sz="1400" b="1" dirty="0">
                <a:latin typeface="+mj-ea"/>
              </a:rPr>
              <a:t>(F) </a:t>
            </a:r>
          </a:p>
          <a:p>
            <a:pPr fontAlgn="base"/>
            <a:r>
              <a:rPr lang="en-US" altLang="ko-KR" sz="1400" dirty="0">
                <a:latin typeface="+mj-ea"/>
              </a:rPr>
              <a:t>- </a:t>
            </a:r>
            <a:r>
              <a:rPr lang="ko-KR" altLang="en-US" sz="1400" dirty="0">
                <a:latin typeface="+mj-ea"/>
              </a:rPr>
              <a:t>화장실 고유번호</a:t>
            </a:r>
            <a:endParaRPr lang="en-US" altLang="ko-KR" sz="14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0076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22463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25764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887" y="8892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구성도</a:t>
            </a:r>
          </a:p>
        </p:txBody>
      </p:sp>
      <p:grpSp>
        <p:nvGrpSpPr>
          <p:cNvPr id="130" name="그룹 129"/>
          <p:cNvGrpSpPr/>
          <p:nvPr/>
        </p:nvGrpSpPr>
        <p:grpSpPr>
          <a:xfrm>
            <a:off x="878646" y="1097946"/>
            <a:ext cx="8079247" cy="4749029"/>
            <a:chOff x="358717" y="1465266"/>
            <a:chExt cx="8584175" cy="5202795"/>
          </a:xfrm>
        </p:grpSpPr>
        <p:sp>
          <p:nvSpPr>
            <p:cNvPr id="131" name="모서리가 둥근 직사각형 130"/>
            <p:cNvSpPr/>
            <p:nvPr/>
          </p:nvSpPr>
          <p:spPr>
            <a:xfrm>
              <a:off x="358717" y="1465266"/>
              <a:ext cx="8584175" cy="5202795"/>
            </a:xfrm>
            <a:prstGeom prst="roundRect">
              <a:avLst>
                <a:gd name="adj" fmla="val 4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2EA9D1C9-1E99-4329-800F-2C79F2DFCD0D}"/>
                </a:ext>
              </a:extLst>
            </p:cNvPr>
            <p:cNvGrpSpPr/>
            <p:nvPr/>
          </p:nvGrpSpPr>
          <p:grpSpPr>
            <a:xfrm>
              <a:off x="419100" y="1548557"/>
              <a:ext cx="8429625" cy="5004643"/>
              <a:chOff x="419100" y="1548557"/>
              <a:chExt cx="8429625" cy="5004643"/>
            </a:xfrm>
          </p:grpSpPr>
          <p:pic>
            <p:nvPicPr>
              <p:cNvPr id="133" name="그림 132">
                <a:extLst>
                  <a:ext uri="{FF2B5EF4-FFF2-40B4-BE49-F238E27FC236}">
                    <a16:creationId xmlns:a16="http://schemas.microsoft.com/office/drawing/2014/main" id="{69248059-9028-48D4-AEAA-267F4FBC6B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9445" y="3019985"/>
                <a:ext cx="819524" cy="632002"/>
              </a:xfrm>
              <a:prstGeom prst="rect">
                <a:avLst/>
              </a:prstGeom>
            </p:spPr>
          </p:pic>
          <p:cxnSp>
            <p:nvCxnSpPr>
              <p:cNvPr id="134" name="직선 화살표 연결선 133">
                <a:extLst>
                  <a:ext uri="{FF2B5EF4-FFF2-40B4-BE49-F238E27FC236}">
                    <a16:creationId xmlns:a16="http://schemas.microsoft.com/office/drawing/2014/main" id="{A2393563-97C7-4451-8307-36845710E588}"/>
                  </a:ext>
                </a:extLst>
              </p:cNvPr>
              <p:cNvCxnSpPr>
                <a:cxnSpLocks/>
                <a:endCxn id="205" idx="0"/>
              </p:cNvCxnSpPr>
              <p:nvPr/>
            </p:nvCxnSpPr>
            <p:spPr>
              <a:xfrm>
                <a:off x="4315256" y="3029252"/>
                <a:ext cx="6790" cy="68335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연결선: 꺾임 66">
                <a:extLst>
                  <a:ext uri="{FF2B5EF4-FFF2-40B4-BE49-F238E27FC236}">
                    <a16:creationId xmlns:a16="http://schemas.microsoft.com/office/drawing/2014/main" id="{1CEAB3D9-97D5-4C56-A047-497B5A1940B6}"/>
                  </a:ext>
                </a:extLst>
              </p:cNvPr>
              <p:cNvCxnSpPr>
                <a:cxnSpLocks/>
                <a:stCxn id="142" idx="0"/>
              </p:cNvCxnSpPr>
              <p:nvPr/>
            </p:nvCxnSpPr>
            <p:spPr>
              <a:xfrm rot="5400000" flipH="1" flipV="1">
                <a:off x="3289673" y="-60859"/>
                <a:ext cx="670521" cy="5006392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직선 화살표 연결선 136">
                <a:extLst>
                  <a:ext uri="{FF2B5EF4-FFF2-40B4-BE49-F238E27FC236}">
                    <a16:creationId xmlns:a16="http://schemas.microsoft.com/office/drawing/2014/main" id="{E1C40235-6D0A-451A-B03A-64FF051749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81849" y="4310246"/>
                <a:ext cx="667172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id="{BDF714A5-3332-4143-BFF2-4A19626F5E7E}"/>
                  </a:ext>
                </a:extLst>
              </p:cNvPr>
              <p:cNvGrpSpPr/>
              <p:nvPr/>
            </p:nvGrpSpPr>
            <p:grpSpPr>
              <a:xfrm>
                <a:off x="3913050" y="2131233"/>
                <a:ext cx="832784" cy="836704"/>
                <a:chOff x="3841246" y="3021430"/>
                <a:chExt cx="816964" cy="816964"/>
              </a:xfrm>
            </p:grpSpPr>
            <p:pic>
              <p:nvPicPr>
                <p:cNvPr id="208" name="그림 207">
                  <a:extLst>
                    <a:ext uri="{FF2B5EF4-FFF2-40B4-BE49-F238E27FC236}">
                      <a16:creationId xmlns:a16="http://schemas.microsoft.com/office/drawing/2014/main" id="{B9B76095-A10C-42F5-8F81-7A3B64951F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41246" y="3021430"/>
                  <a:ext cx="816964" cy="816964"/>
                </a:xfrm>
                <a:prstGeom prst="rect">
                  <a:avLst/>
                </a:prstGeom>
              </p:spPr>
            </p:pic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CC7ED345-59B8-4498-A87A-CFE8CEF51E32}"/>
                    </a:ext>
                  </a:extLst>
                </p:cNvPr>
                <p:cNvSpPr txBox="1"/>
                <p:nvPr/>
              </p:nvSpPr>
              <p:spPr>
                <a:xfrm>
                  <a:off x="4016658" y="3219276"/>
                  <a:ext cx="465192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App</a:t>
                  </a:r>
                  <a:endParaRPr lang="ko-KR" altLang="en-US" sz="1300" b="1" dirty="0"/>
                </a:p>
              </p:txBody>
            </p:sp>
          </p:grp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5DC9FF4D-A28C-4839-9BD2-03DA30A49300}"/>
                  </a:ext>
                </a:extLst>
              </p:cNvPr>
              <p:cNvGrpSpPr/>
              <p:nvPr/>
            </p:nvGrpSpPr>
            <p:grpSpPr>
              <a:xfrm>
                <a:off x="3884118" y="5421105"/>
                <a:ext cx="942379" cy="939168"/>
                <a:chOff x="3650881" y="5049106"/>
                <a:chExt cx="902347" cy="926832"/>
              </a:xfrm>
            </p:grpSpPr>
            <p:pic>
              <p:nvPicPr>
                <p:cNvPr id="206" name="그림 205">
                  <a:extLst>
                    <a:ext uri="{FF2B5EF4-FFF2-40B4-BE49-F238E27FC236}">
                      <a16:creationId xmlns:a16="http://schemas.microsoft.com/office/drawing/2014/main" id="{C008B2A7-C216-4CD8-AC05-3AEC355311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50881" y="5285047"/>
                  <a:ext cx="902347" cy="690891"/>
                </a:xfrm>
                <a:prstGeom prst="rect">
                  <a:avLst/>
                </a:prstGeom>
              </p:spPr>
            </p:pic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1621362A-DE35-4947-B8AA-82ED0BD8F706}"/>
                    </a:ext>
                  </a:extLst>
                </p:cNvPr>
                <p:cNvSpPr txBox="1"/>
                <p:nvPr/>
              </p:nvSpPr>
              <p:spPr>
                <a:xfrm>
                  <a:off x="3714398" y="5049106"/>
                  <a:ext cx="770081" cy="3161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Monitor</a:t>
                  </a:r>
                  <a:endParaRPr lang="ko-KR" altLang="en-US" sz="1300" b="1" dirty="0"/>
                </a:p>
              </p:txBody>
            </p:sp>
          </p:grpSp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id="{DDA6E717-28B2-4F89-87B8-D26DEC1DEAE6}"/>
                  </a:ext>
                </a:extLst>
              </p:cNvPr>
              <p:cNvGrpSpPr/>
              <p:nvPr/>
            </p:nvGrpSpPr>
            <p:grpSpPr>
              <a:xfrm>
                <a:off x="3977170" y="3712611"/>
                <a:ext cx="676173" cy="965543"/>
                <a:chOff x="3765160" y="3501239"/>
                <a:chExt cx="647449" cy="952861"/>
              </a:xfrm>
            </p:grpSpPr>
            <p:pic>
              <p:nvPicPr>
                <p:cNvPr id="204" name="그림 203">
                  <a:extLst>
                    <a:ext uri="{FF2B5EF4-FFF2-40B4-BE49-F238E27FC236}">
                      <a16:creationId xmlns:a16="http://schemas.microsoft.com/office/drawing/2014/main" id="{56EDD86F-7B1B-47AC-B5AE-3EAEAC28F4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65160" y="3783669"/>
                  <a:ext cx="647449" cy="670431"/>
                </a:xfrm>
                <a:prstGeom prst="rect">
                  <a:avLst/>
                </a:prstGeom>
              </p:spPr>
            </p:pic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28571C95-67E5-4E48-BC8E-1268C8B2A6CC}"/>
                    </a:ext>
                  </a:extLst>
                </p:cNvPr>
                <p:cNvSpPr txBox="1"/>
                <p:nvPr/>
              </p:nvSpPr>
              <p:spPr>
                <a:xfrm>
                  <a:off x="3850363" y="3501239"/>
                  <a:ext cx="490044" cy="295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User</a:t>
                  </a:r>
                  <a:endParaRPr lang="ko-KR" altLang="en-US" sz="1300" b="1" dirty="0"/>
                </a:p>
              </p:txBody>
            </p:sp>
          </p:grp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D5C1E7E-9409-4E2D-81E0-9DBD5A9D094A}"/>
                  </a:ext>
                </a:extLst>
              </p:cNvPr>
              <p:cNvSpPr txBox="1"/>
              <p:nvPr/>
            </p:nvSpPr>
            <p:spPr>
              <a:xfrm>
                <a:off x="583155" y="2777597"/>
                <a:ext cx="1077164" cy="299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b="1" dirty="0"/>
                  <a:t>오렌지 보드</a:t>
                </a: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062C8008-F5AC-46C6-9C1B-C3C062612F6C}"/>
                  </a:ext>
                </a:extLst>
              </p:cNvPr>
              <p:cNvSpPr txBox="1"/>
              <p:nvPr/>
            </p:nvSpPr>
            <p:spPr>
              <a:xfrm>
                <a:off x="2495307" y="2774924"/>
                <a:ext cx="739523" cy="320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b="1" dirty="0"/>
                  <a:t>IR</a:t>
                </a:r>
                <a:r>
                  <a:rPr lang="ko-KR" altLang="en-US" sz="1300" b="1" dirty="0"/>
                  <a:t> 센서</a:t>
                </a:r>
              </a:p>
            </p:txBody>
          </p: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3FCA995A-CF43-416E-9E37-D1FC3FF13CFA}"/>
                  </a:ext>
                </a:extLst>
              </p:cNvPr>
              <p:cNvGrpSpPr/>
              <p:nvPr/>
            </p:nvGrpSpPr>
            <p:grpSpPr>
              <a:xfrm>
                <a:off x="7720264" y="2296092"/>
                <a:ext cx="736410" cy="427390"/>
                <a:chOff x="7662043" y="2247865"/>
                <a:chExt cx="705128" cy="421776"/>
              </a:xfrm>
            </p:grpSpPr>
            <p:sp>
              <p:nvSpPr>
                <p:cNvPr id="200" name="원통형 53">
                  <a:extLst>
                    <a:ext uri="{FF2B5EF4-FFF2-40B4-BE49-F238E27FC236}">
                      <a16:creationId xmlns:a16="http://schemas.microsoft.com/office/drawing/2014/main" id="{D82AF8C7-0F9E-4BCC-B458-46C32E6DB42D}"/>
                    </a:ext>
                  </a:extLst>
                </p:cNvPr>
                <p:cNvSpPr/>
                <p:nvPr/>
              </p:nvSpPr>
              <p:spPr>
                <a:xfrm>
                  <a:off x="7662043" y="2247865"/>
                  <a:ext cx="705128" cy="421776"/>
                </a:xfrm>
                <a:prstGeom prst="can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2AB99B9C-A875-4726-96EB-9C9E43EADDA2}"/>
                    </a:ext>
                  </a:extLst>
                </p:cNvPr>
                <p:cNvSpPr txBox="1"/>
                <p:nvPr/>
              </p:nvSpPr>
              <p:spPr>
                <a:xfrm>
                  <a:off x="7837440" y="2340257"/>
                  <a:ext cx="406741" cy="298579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300" b="1" dirty="0"/>
                    <a:t>DB</a:t>
                  </a:r>
                  <a:endParaRPr lang="ko-KR" altLang="en-US" sz="1300" b="1" dirty="0"/>
                </a:p>
              </p:txBody>
            </p:sp>
          </p:grp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561A0ACA-CE82-4396-A279-E7381FF49128}"/>
                  </a:ext>
                </a:extLst>
              </p:cNvPr>
              <p:cNvGrpSpPr/>
              <p:nvPr/>
            </p:nvGrpSpPr>
            <p:grpSpPr>
              <a:xfrm>
                <a:off x="5765063" y="2283343"/>
                <a:ext cx="736410" cy="427390"/>
                <a:chOff x="5655409" y="2248512"/>
                <a:chExt cx="737665" cy="421776"/>
              </a:xfrm>
            </p:grpSpPr>
            <p:sp>
              <p:nvSpPr>
                <p:cNvPr id="198" name="원통형 86">
                  <a:extLst>
                    <a:ext uri="{FF2B5EF4-FFF2-40B4-BE49-F238E27FC236}">
                      <a16:creationId xmlns:a16="http://schemas.microsoft.com/office/drawing/2014/main" id="{64B3BD10-7DCE-423A-BBAF-BA0AD67ED36F}"/>
                    </a:ext>
                  </a:extLst>
                </p:cNvPr>
                <p:cNvSpPr/>
                <p:nvPr/>
              </p:nvSpPr>
              <p:spPr>
                <a:xfrm>
                  <a:off x="5655409" y="2248512"/>
                  <a:ext cx="737665" cy="421776"/>
                </a:xfrm>
                <a:prstGeom prst="can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911E8433-8A4B-4D29-9D3C-68124724A01C}"/>
                    </a:ext>
                  </a:extLst>
                </p:cNvPr>
                <p:cNvSpPr txBox="1"/>
                <p:nvPr/>
              </p:nvSpPr>
              <p:spPr>
                <a:xfrm>
                  <a:off x="5719391" y="2343403"/>
                  <a:ext cx="640263" cy="2955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Server</a:t>
                  </a:r>
                  <a:endParaRPr lang="ko-KR" altLang="en-US" sz="1300" b="1" dirty="0"/>
                </a:p>
              </p:txBody>
            </p:sp>
          </p:grp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05F9E24-C00E-4B56-AB5F-376F2BB0967F}"/>
                  </a:ext>
                </a:extLst>
              </p:cNvPr>
              <p:cNvSpPr txBox="1"/>
              <p:nvPr/>
            </p:nvSpPr>
            <p:spPr>
              <a:xfrm>
                <a:off x="1119916" y="1836522"/>
                <a:ext cx="888856" cy="299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Data</a:t>
                </a:r>
                <a:r>
                  <a:rPr lang="ko-KR" altLang="en-US" sz="1300" dirty="0"/>
                  <a:t> 전달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BA9F5ECF-F4C0-4333-920B-FF0D55B0154F}"/>
                  </a:ext>
                </a:extLst>
              </p:cNvPr>
              <p:cNvSpPr txBox="1"/>
              <p:nvPr/>
            </p:nvSpPr>
            <p:spPr>
              <a:xfrm>
                <a:off x="3795166" y="3149715"/>
                <a:ext cx="907223" cy="2994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/>
                  <a:t>화면 출력</a:t>
                </a:r>
              </a:p>
            </p:txBody>
          </p:sp>
          <p:cxnSp>
            <p:nvCxnSpPr>
              <p:cNvPr id="148" name="직선 화살표 연결선 147">
                <a:extLst>
                  <a:ext uri="{FF2B5EF4-FFF2-40B4-BE49-F238E27FC236}">
                    <a16:creationId xmlns:a16="http://schemas.microsoft.com/office/drawing/2014/main" id="{BB37DA00-8631-4612-A88E-1797E00428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43977" y="4789312"/>
                <a:ext cx="1" cy="71052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6B14D0D-E63C-4981-A7F6-B5F80B6865BE}"/>
                  </a:ext>
                </a:extLst>
              </p:cNvPr>
              <p:cNvSpPr txBox="1"/>
              <p:nvPr/>
            </p:nvSpPr>
            <p:spPr>
              <a:xfrm>
                <a:off x="3868433" y="5033079"/>
                <a:ext cx="907223" cy="2994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/>
                  <a:t>화면 출력</a:t>
                </a:r>
              </a:p>
            </p:txBody>
          </p:sp>
          <p:cxnSp>
            <p:nvCxnSpPr>
              <p:cNvPr id="150" name="직선 화살표 연결선 149">
                <a:extLst>
                  <a:ext uri="{FF2B5EF4-FFF2-40B4-BE49-F238E27FC236}">
                    <a16:creationId xmlns:a16="http://schemas.microsoft.com/office/drawing/2014/main" id="{A4D77474-E10C-4168-B56B-E920D4CB6C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8761" y="4821864"/>
                <a:ext cx="948860" cy="92228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A2FE0FC-8263-49E3-8FCC-B4B60CC1F5D2}"/>
                  </a:ext>
                </a:extLst>
              </p:cNvPr>
              <p:cNvSpPr txBox="1"/>
              <p:nvPr/>
            </p:nvSpPr>
            <p:spPr>
              <a:xfrm>
                <a:off x="5089716" y="5086277"/>
                <a:ext cx="929470" cy="2962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/>
                  <a:t>화면 전송</a:t>
                </a:r>
                <a:endParaRPr lang="en-US" altLang="ko-KR" sz="1300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6F1190E3-C3C1-4B6C-A584-54A2F1EA8BF2}"/>
                  </a:ext>
                </a:extLst>
              </p:cNvPr>
              <p:cNvSpPr txBox="1"/>
              <p:nvPr/>
            </p:nvSpPr>
            <p:spPr>
              <a:xfrm>
                <a:off x="3527921" y="4315485"/>
                <a:ext cx="523222" cy="299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Push</a:t>
                </a:r>
                <a:endParaRPr lang="ko-KR" altLang="en-US" sz="1300" dirty="0"/>
              </a:p>
            </p:txBody>
          </p:sp>
          <p:cxnSp>
            <p:nvCxnSpPr>
              <p:cNvPr id="155" name="직선 화살표 연결선 154">
                <a:extLst>
                  <a:ext uri="{FF2B5EF4-FFF2-40B4-BE49-F238E27FC236}">
                    <a16:creationId xmlns:a16="http://schemas.microsoft.com/office/drawing/2014/main" id="{BA075437-7C6D-4F3F-A16F-A0DD110BDF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75837" y="3778481"/>
                <a:ext cx="713859" cy="73796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직선 화살표 연결선 155">
                <a:extLst>
                  <a:ext uri="{FF2B5EF4-FFF2-40B4-BE49-F238E27FC236}">
                    <a16:creationId xmlns:a16="http://schemas.microsoft.com/office/drawing/2014/main" id="{07378FF7-ED59-4A55-AFA5-C11DAECFA5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2748" y="3656267"/>
                <a:ext cx="718638" cy="74032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F5F9E71C-387F-4063-BEAD-8A2F31B671DC}"/>
                  </a:ext>
                </a:extLst>
              </p:cNvPr>
              <p:cNvSpPr txBox="1"/>
              <p:nvPr/>
            </p:nvSpPr>
            <p:spPr>
              <a:xfrm>
                <a:off x="1611404" y="3910287"/>
                <a:ext cx="888856" cy="2646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Data</a:t>
                </a:r>
                <a:r>
                  <a:rPr lang="ko-KR" altLang="en-US" sz="1300" dirty="0"/>
                  <a:t> 전송</a:t>
                </a:r>
              </a:p>
            </p:txBody>
          </p:sp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698BFEC5-F667-4F5E-89D5-DD37A72ADF0A}"/>
                  </a:ext>
                </a:extLst>
              </p:cNvPr>
              <p:cNvGrpSpPr/>
              <p:nvPr/>
            </p:nvGrpSpPr>
            <p:grpSpPr>
              <a:xfrm>
                <a:off x="5759000" y="3767212"/>
                <a:ext cx="2724931" cy="1004442"/>
                <a:chOff x="5754356" y="3881329"/>
                <a:chExt cx="2729574" cy="991249"/>
              </a:xfrm>
            </p:grpSpPr>
            <p:grpSp>
              <p:nvGrpSpPr>
                <p:cNvPr id="188" name="그룹 187">
                  <a:extLst>
                    <a:ext uri="{FF2B5EF4-FFF2-40B4-BE49-F238E27FC236}">
                      <a16:creationId xmlns:a16="http://schemas.microsoft.com/office/drawing/2014/main" id="{82C0DA38-335D-4860-A6E0-F8DBA55A7FD8}"/>
                    </a:ext>
                  </a:extLst>
                </p:cNvPr>
                <p:cNvGrpSpPr/>
                <p:nvPr/>
              </p:nvGrpSpPr>
              <p:grpSpPr>
                <a:xfrm>
                  <a:off x="5754356" y="4098940"/>
                  <a:ext cx="725919" cy="718530"/>
                  <a:chOff x="6068931" y="4222418"/>
                  <a:chExt cx="693900" cy="718530"/>
                </a:xfrm>
              </p:grpSpPr>
              <p:pic>
                <p:nvPicPr>
                  <p:cNvPr id="196" name="그림 195">
                    <a:extLst>
                      <a:ext uri="{FF2B5EF4-FFF2-40B4-BE49-F238E27FC236}">
                        <a16:creationId xmlns:a16="http://schemas.microsoft.com/office/drawing/2014/main" id="{AB01BCFA-1F5E-4B0F-A9C6-BAD6B74C81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68931" y="4222418"/>
                    <a:ext cx="693900" cy="718530"/>
                  </a:xfrm>
                  <a:prstGeom prst="rect">
                    <a:avLst/>
                  </a:prstGeom>
                </p:spPr>
              </p:pic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053B888D-E01D-4043-8684-76F6D6F4A201}"/>
                      </a:ext>
                    </a:extLst>
                  </p:cNvPr>
                  <p:cNvSpPr txBox="1"/>
                  <p:nvPr/>
                </p:nvSpPr>
                <p:spPr>
                  <a:xfrm>
                    <a:off x="6239658" y="4354041"/>
                    <a:ext cx="352355" cy="2955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300" b="1" dirty="0"/>
                      <a:t>PC</a:t>
                    </a:r>
                    <a:endParaRPr lang="ko-KR" altLang="en-US" sz="1300" b="1" dirty="0"/>
                  </a:p>
                </p:txBody>
              </p:sp>
            </p:grpSp>
            <p:grpSp>
              <p:nvGrpSpPr>
                <p:cNvPr id="189" name="그룹 188">
                  <a:extLst>
                    <a:ext uri="{FF2B5EF4-FFF2-40B4-BE49-F238E27FC236}">
                      <a16:creationId xmlns:a16="http://schemas.microsoft.com/office/drawing/2014/main" id="{A3B0FE10-D8E9-416F-86C0-E91E36325AEA}"/>
                    </a:ext>
                  </a:extLst>
                </p:cNvPr>
                <p:cNvGrpSpPr/>
                <p:nvPr/>
              </p:nvGrpSpPr>
              <p:grpSpPr>
                <a:xfrm>
                  <a:off x="6705065" y="3993602"/>
                  <a:ext cx="966969" cy="878976"/>
                  <a:chOff x="6526657" y="4117640"/>
                  <a:chExt cx="924320" cy="878976"/>
                </a:xfrm>
              </p:grpSpPr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8B6A95EE-BA9C-4EFF-B21E-E969E2A5B1AF}"/>
                      </a:ext>
                    </a:extLst>
                  </p:cNvPr>
                  <p:cNvSpPr txBox="1"/>
                  <p:nvPr/>
                </p:nvSpPr>
                <p:spPr>
                  <a:xfrm>
                    <a:off x="6526657" y="4117640"/>
                    <a:ext cx="868684" cy="2955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300" dirty="0"/>
                      <a:t>화면 출력</a:t>
                    </a:r>
                  </a:p>
                </p:txBody>
              </p:sp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6810DE8C-C6FD-4F2B-98EB-FA88FE561070}"/>
                      </a:ext>
                    </a:extLst>
                  </p:cNvPr>
                  <p:cNvSpPr txBox="1"/>
                  <p:nvPr/>
                </p:nvSpPr>
                <p:spPr>
                  <a:xfrm>
                    <a:off x="6599879" y="4701096"/>
                    <a:ext cx="851098" cy="2955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300" dirty="0"/>
                      <a:t>Data</a:t>
                    </a:r>
                    <a:r>
                      <a:rPr lang="ko-KR" altLang="en-US" sz="1300" dirty="0"/>
                      <a:t> 수정</a:t>
                    </a:r>
                  </a:p>
                </p:txBody>
              </p:sp>
            </p:grp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6DB6D79E-50E1-47CE-A6F9-8457E3763E09}"/>
                    </a:ext>
                  </a:extLst>
                </p:cNvPr>
                <p:cNvSpPr txBox="1"/>
                <p:nvPr/>
              </p:nvSpPr>
              <p:spPr>
                <a:xfrm>
                  <a:off x="7663747" y="3881329"/>
                  <a:ext cx="820183" cy="295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Manager</a:t>
                  </a:r>
                  <a:endParaRPr lang="ko-KR" altLang="en-US" sz="1300" b="1" dirty="0"/>
                </a:p>
              </p:txBody>
            </p:sp>
            <p:pic>
              <p:nvPicPr>
                <p:cNvPr id="191" name="그림 190">
                  <a:extLst>
                    <a:ext uri="{FF2B5EF4-FFF2-40B4-BE49-F238E27FC236}">
                      <a16:creationId xmlns:a16="http://schemas.microsoft.com/office/drawing/2014/main" id="{B353D689-ED0B-4AC0-8B65-A397351782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9769" y="4179086"/>
                  <a:ext cx="677325" cy="676528"/>
                </a:xfrm>
                <a:prstGeom prst="rect">
                  <a:avLst/>
                </a:prstGeom>
              </p:spPr>
            </p:pic>
          </p:grp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AB60C858-E491-4572-99DD-D1EA5BA65254}"/>
                  </a:ext>
                </a:extLst>
              </p:cNvPr>
              <p:cNvGrpSpPr/>
              <p:nvPr/>
            </p:nvGrpSpPr>
            <p:grpSpPr>
              <a:xfrm>
                <a:off x="697429" y="3650501"/>
                <a:ext cx="888856" cy="742210"/>
                <a:chOff x="688112" y="1662012"/>
                <a:chExt cx="851098" cy="828714"/>
              </a:xfrm>
            </p:grpSpPr>
            <p:cxnSp>
              <p:nvCxnSpPr>
                <p:cNvPr id="185" name="직선 화살표 연결선 184">
                  <a:extLst>
                    <a:ext uri="{FF2B5EF4-FFF2-40B4-BE49-F238E27FC236}">
                      <a16:creationId xmlns:a16="http://schemas.microsoft.com/office/drawing/2014/main" id="{29497169-772B-40C2-AEB9-0B58C9F46B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66142" y="1662012"/>
                  <a:ext cx="3832" cy="79241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화살표 연결선 185">
                  <a:extLst>
                    <a:ext uri="{FF2B5EF4-FFF2-40B4-BE49-F238E27FC236}">
                      <a16:creationId xmlns:a16="http://schemas.microsoft.com/office/drawing/2014/main" id="{F8297DC5-EDA5-456E-8A42-42CA547CDE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6105" y="1683324"/>
                  <a:ext cx="6626" cy="80740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04B61D13-4BA6-4C20-B676-F9168FE11116}"/>
                    </a:ext>
                  </a:extLst>
                </p:cNvPr>
                <p:cNvSpPr txBox="1"/>
                <p:nvPr/>
              </p:nvSpPr>
              <p:spPr>
                <a:xfrm>
                  <a:off x="688112" y="1956210"/>
                  <a:ext cx="851098" cy="2955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dirty="0"/>
                    <a:t>Data</a:t>
                  </a:r>
                  <a:r>
                    <a:rPr lang="ko-KR" altLang="en-US" sz="1300" dirty="0"/>
                    <a:t> 전송</a:t>
                  </a:r>
                </a:p>
              </p:txBody>
            </p:sp>
          </p:grpSp>
          <p:grpSp>
            <p:nvGrpSpPr>
              <p:cNvPr id="160" name="그룹 159">
                <a:extLst>
                  <a:ext uri="{FF2B5EF4-FFF2-40B4-BE49-F238E27FC236}">
                    <a16:creationId xmlns:a16="http://schemas.microsoft.com/office/drawing/2014/main" id="{FAE1EF42-EDBF-4B0D-9936-EF33265D4D8E}"/>
                  </a:ext>
                </a:extLst>
              </p:cNvPr>
              <p:cNvGrpSpPr/>
              <p:nvPr/>
            </p:nvGrpSpPr>
            <p:grpSpPr>
              <a:xfrm>
                <a:off x="6025322" y="2795706"/>
                <a:ext cx="167447" cy="1154723"/>
                <a:chOff x="5690279" y="2783347"/>
                <a:chExt cx="166595" cy="1404366"/>
              </a:xfrm>
            </p:grpSpPr>
            <p:cxnSp>
              <p:nvCxnSpPr>
                <p:cNvPr id="183" name="직선 화살표 연결선 182">
                  <a:extLst>
                    <a:ext uri="{FF2B5EF4-FFF2-40B4-BE49-F238E27FC236}">
                      <a16:creationId xmlns:a16="http://schemas.microsoft.com/office/drawing/2014/main" id="{DB41472F-5EAD-41CD-9C2D-768D74B481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90279" y="2783347"/>
                  <a:ext cx="3832" cy="134283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직선 화살표 연결선 183">
                  <a:extLst>
                    <a:ext uri="{FF2B5EF4-FFF2-40B4-BE49-F238E27FC236}">
                      <a16:creationId xmlns:a16="http://schemas.microsoft.com/office/drawing/2014/main" id="{AE863160-331B-4B67-A07F-D3C0CA2B0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50248" y="2819490"/>
                  <a:ext cx="6626" cy="136822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68993427-66F5-49B2-BDE7-E36227299831}"/>
                  </a:ext>
                </a:extLst>
              </p:cNvPr>
              <p:cNvSpPr txBox="1"/>
              <p:nvPr/>
            </p:nvSpPr>
            <p:spPr>
              <a:xfrm>
                <a:off x="5703801" y="3195009"/>
                <a:ext cx="888856" cy="2646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Data</a:t>
                </a:r>
                <a:r>
                  <a:rPr lang="ko-KR" altLang="en-US" sz="1300" dirty="0"/>
                  <a:t> 전송</a:t>
                </a:r>
              </a:p>
            </p:txBody>
          </p:sp>
          <p:grpSp>
            <p:nvGrpSpPr>
              <p:cNvPr id="162" name="그룹 161">
                <a:extLst>
                  <a:ext uri="{FF2B5EF4-FFF2-40B4-BE49-F238E27FC236}">
                    <a16:creationId xmlns:a16="http://schemas.microsoft.com/office/drawing/2014/main" id="{8DF986B1-EB0A-4CBB-AB0E-9474354488D6}"/>
                  </a:ext>
                </a:extLst>
              </p:cNvPr>
              <p:cNvGrpSpPr/>
              <p:nvPr/>
            </p:nvGrpSpPr>
            <p:grpSpPr>
              <a:xfrm>
                <a:off x="6647843" y="2388836"/>
                <a:ext cx="925182" cy="282697"/>
                <a:chOff x="6556498" y="2343773"/>
                <a:chExt cx="926757" cy="278987"/>
              </a:xfrm>
            </p:grpSpPr>
            <p:cxnSp>
              <p:nvCxnSpPr>
                <p:cNvPr id="180" name="직선 화살표 연결선 179">
                  <a:extLst>
                    <a:ext uri="{FF2B5EF4-FFF2-40B4-BE49-F238E27FC236}">
                      <a16:creationId xmlns:a16="http://schemas.microsoft.com/office/drawing/2014/main" id="{F27EFB37-83E7-46DF-B9E4-FEE23417F5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93369" y="2343773"/>
                  <a:ext cx="889886" cy="86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직선 화살표 연결선 180">
                  <a:extLst>
                    <a:ext uri="{FF2B5EF4-FFF2-40B4-BE49-F238E27FC236}">
                      <a16:creationId xmlns:a16="http://schemas.microsoft.com/office/drawing/2014/main" id="{9769464C-D41E-483F-AAAF-E0AE98D6FD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556498" y="2622759"/>
                  <a:ext cx="912577" cy="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4" name="사각형: 둥근 모서리 1">
                <a:extLst>
                  <a:ext uri="{FF2B5EF4-FFF2-40B4-BE49-F238E27FC236}">
                    <a16:creationId xmlns:a16="http://schemas.microsoft.com/office/drawing/2014/main" id="{C34A37B9-3E06-4F38-8699-BE7E537A640D}"/>
                  </a:ext>
                </a:extLst>
              </p:cNvPr>
              <p:cNvSpPr/>
              <p:nvPr/>
            </p:nvSpPr>
            <p:spPr>
              <a:xfrm>
                <a:off x="443375" y="1767309"/>
                <a:ext cx="3036892" cy="4785891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1FAE9750-B740-4670-9DC7-C6F28B4E5727}"/>
                  </a:ext>
                </a:extLst>
              </p:cNvPr>
              <p:cNvSpPr txBox="1"/>
              <p:nvPr/>
            </p:nvSpPr>
            <p:spPr>
              <a:xfrm>
                <a:off x="419100" y="179361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IoT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6" name="사각형: 둥근 모서리 3">
                <a:extLst>
                  <a:ext uri="{FF2B5EF4-FFF2-40B4-BE49-F238E27FC236}">
                    <a16:creationId xmlns:a16="http://schemas.microsoft.com/office/drawing/2014/main" id="{D459FF7F-0950-4B15-8F25-F208FA11E579}"/>
                  </a:ext>
                </a:extLst>
              </p:cNvPr>
              <p:cNvSpPr/>
              <p:nvPr/>
            </p:nvSpPr>
            <p:spPr>
              <a:xfrm>
                <a:off x="5554451" y="1695332"/>
                <a:ext cx="3294274" cy="1307507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EACFD744-6A81-492D-ABD9-C1E2C4A5A806}"/>
                  </a:ext>
                </a:extLst>
              </p:cNvPr>
              <p:cNvGrpSpPr/>
              <p:nvPr/>
            </p:nvGrpSpPr>
            <p:grpSpPr>
              <a:xfrm>
                <a:off x="2381198" y="4385766"/>
                <a:ext cx="905467" cy="924027"/>
                <a:chOff x="2381198" y="4385766"/>
                <a:chExt cx="905467" cy="924027"/>
              </a:xfrm>
            </p:grpSpPr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202B355D-BD6E-451E-817F-01C1A7799DA1}"/>
                    </a:ext>
                  </a:extLst>
                </p:cNvPr>
                <p:cNvSpPr txBox="1"/>
                <p:nvPr/>
              </p:nvSpPr>
              <p:spPr>
                <a:xfrm>
                  <a:off x="2475003" y="4385766"/>
                  <a:ext cx="658835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Button</a:t>
                  </a:r>
                  <a:endParaRPr lang="ko-KR" altLang="en-US" sz="1300" b="1" dirty="0"/>
                </a:p>
              </p:txBody>
            </p:sp>
            <p:pic>
              <p:nvPicPr>
                <p:cNvPr id="176" name="_x483150480" descr="EMB00002de8a14e">
                  <a:extLst>
                    <a:ext uri="{FF2B5EF4-FFF2-40B4-BE49-F238E27FC236}">
                      <a16:creationId xmlns:a16="http://schemas.microsoft.com/office/drawing/2014/main" id="{E4AA6E87-2275-40FD-BEE3-FB5D8D747361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81198" y="4596557"/>
                  <a:ext cx="905467" cy="7132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id="{BCF13297-182C-4023-B7E6-276B1C516E51}"/>
                  </a:ext>
                </a:extLst>
              </p:cNvPr>
              <p:cNvGrpSpPr/>
              <p:nvPr/>
            </p:nvGrpSpPr>
            <p:grpSpPr>
              <a:xfrm>
                <a:off x="598332" y="4387393"/>
                <a:ext cx="1008000" cy="850651"/>
                <a:chOff x="598332" y="4387393"/>
                <a:chExt cx="1008000" cy="850651"/>
              </a:xfrm>
            </p:grpSpPr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FB1FB9CD-5AC4-4667-A22A-D4770A153A3A}"/>
                    </a:ext>
                  </a:extLst>
                </p:cNvPr>
                <p:cNvSpPr txBox="1"/>
                <p:nvPr/>
              </p:nvSpPr>
              <p:spPr>
                <a:xfrm>
                  <a:off x="849169" y="4387393"/>
                  <a:ext cx="455769" cy="2994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LCD</a:t>
                  </a:r>
                  <a:endParaRPr lang="ko-KR" altLang="en-US" sz="1300" b="1" dirty="0"/>
                </a:p>
              </p:txBody>
            </p:sp>
            <p:pic>
              <p:nvPicPr>
                <p:cNvPr id="174" name="_x483151416" descr="EMB00002de8a14b">
                  <a:extLst>
                    <a:ext uri="{FF2B5EF4-FFF2-40B4-BE49-F238E27FC236}">
                      <a16:creationId xmlns:a16="http://schemas.microsoft.com/office/drawing/2014/main" id="{6B32EEBE-E24A-472D-8059-AC355555D8B3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8332" y="4640443"/>
                  <a:ext cx="1008000" cy="5976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69" name="그림 168">
                <a:extLst>
                  <a:ext uri="{FF2B5EF4-FFF2-40B4-BE49-F238E27FC236}">
                    <a16:creationId xmlns:a16="http://schemas.microsoft.com/office/drawing/2014/main" id="{703E36E0-92D5-4250-892C-D5727CFDA6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62544" y="2048518"/>
                <a:ext cx="349363" cy="299454"/>
              </a:xfrm>
              <a:prstGeom prst="rect">
                <a:avLst/>
              </a:prstGeom>
            </p:spPr>
          </p:pic>
          <p:pic>
            <p:nvPicPr>
              <p:cNvPr id="172" name="그림 171">
                <a:extLst>
                  <a:ext uri="{FF2B5EF4-FFF2-40B4-BE49-F238E27FC236}">
                    <a16:creationId xmlns:a16="http://schemas.microsoft.com/office/drawing/2014/main" id="{2952A314-9149-41CF-A391-D7B386B4CF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41856" y="1548557"/>
                <a:ext cx="349363" cy="299454"/>
              </a:xfrm>
              <a:prstGeom prst="rect">
                <a:avLst/>
              </a:prstGeom>
            </p:spPr>
          </p:pic>
        </p:grpSp>
      </p:grpSp>
      <p:sp>
        <p:nvSpPr>
          <p:cNvPr id="210" name="구름 209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구름 210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구름 211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215" name="TextBox 214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09</a:t>
            </a:r>
            <a:endParaRPr lang="ko-KR" altLang="en-US" sz="2000" dirty="0"/>
          </a:p>
        </p:txBody>
      </p:sp>
      <p:sp>
        <p:nvSpPr>
          <p:cNvPr id="216" name="TextBox 215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9E479B2-9874-41C2-9B3F-8BFAC412312E}"/>
              </a:ext>
            </a:extLst>
          </p:cNvPr>
          <p:cNvSpPr txBox="1"/>
          <p:nvPr/>
        </p:nvSpPr>
        <p:spPr>
          <a:xfrm>
            <a:off x="6829508" y="1938924"/>
            <a:ext cx="836573" cy="273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Data</a:t>
            </a:r>
            <a:r>
              <a:rPr lang="ko-KR" altLang="en-US" sz="1300" dirty="0"/>
              <a:t> 전송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7ED0E3DF-D25D-4ED3-B637-E75D51278D6B}"/>
              </a:ext>
            </a:extLst>
          </p:cNvPr>
          <p:cNvCxnSpPr>
            <a:cxnSpLocks/>
          </p:cNvCxnSpPr>
          <p:nvPr/>
        </p:nvCxnSpPr>
        <p:spPr>
          <a:xfrm flipV="1">
            <a:off x="4986160" y="1931526"/>
            <a:ext cx="836119" cy="79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8AC92211-2865-4F82-AC9F-13A1F16927B9}"/>
              </a:ext>
            </a:extLst>
          </p:cNvPr>
          <p:cNvCxnSpPr>
            <a:cxnSpLocks/>
          </p:cNvCxnSpPr>
          <p:nvPr/>
        </p:nvCxnSpPr>
        <p:spPr>
          <a:xfrm flipH="1" flipV="1">
            <a:off x="4951517" y="2189566"/>
            <a:ext cx="857439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7" name="그림 116">
            <a:extLst>
              <a:ext uri="{FF2B5EF4-FFF2-40B4-BE49-F238E27FC236}">
                <a16:creationId xmlns:a16="http://schemas.microsoft.com/office/drawing/2014/main" id="{037C328A-56F8-4218-AB33-6A3FFBD7C6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65353" y="1620889"/>
            <a:ext cx="328813" cy="273337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04550B97-9143-4798-BA62-03FEEEE129B5}"/>
              </a:ext>
            </a:extLst>
          </p:cNvPr>
          <p:cNvSpPr txBox="1"/>
          <p:nvPr/>
        </p:nvSpPr>
        <p:spPr>
          <a:xfrm>
            <a:off x="4943892" y="1924371"/>
            <a:ext cx="836573" cy="273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Data</a:t>
            </a:r>
            <a:r>
              <a:rPr lang="ko-KR" altLang="en-US" sz="1300" dirty="0"/>
              <a:t> 전송</a:t>
            </a: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6CD4A504-DD82-4A91-B53E-099EB741D468}"/>
              </a:ext>
            </a:extLst>
          </p:cNvPr>
          <p:cNvCxnSpPr>
            <a:cxnSpLocks/>
          </p:cNvCxnSpPr>
          <p:nvPr/>
        </p:nvCxnSpPr>
        <p:spPr>
          <a:xfrm flipV="1">
            <a:off x="6863419" y="3572422"/>
            <a:ext cx="836119" cy="79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3B4474E2-F44F-491E-B94C-1704FC0267E8}"/>
              </a:ext>
            </a:extLst>
          </p:cNvPr>
          <p:cNvCxnSpPr>
            <a:cxnSpLocks/>
          </p:cNvCxnSpPr>
          <p:nvPr/>
        </p:nvCxnSpPr>
        <p:spPr>
          <a:xfrm flipH="1" flipV="1">
            <a:off x="6828776" y="3830462"/>
            <a:ext cx="857439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3" name="그림 122">
            <a:extLst>
              <a:ext uri="{FF2B5EF4-FFF2-40B4-BE49-F238E27FC236}">
                <a16:creationId xmlns:a16="http://schemas.microsoft.com/office/drawing/2014/main" id="{16E17310-913A-41E8-A9DB-872502D821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32277" y="3220714"/>
            <a:ext cx="328813" cy="273337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E55BC132-C35A-4EB7-9A88-1EFA7858B255}"/>
              </a:ext>
            </a:extLst>
          </p:cNvPr>
          <p:cNvGrpSpPr/>
          <p:nvPr/>
        </p:nvGrpSpPr>
        <p:grpSpPr>
          <a:xfrm>
            <a:off x="2087552" y="2659172"/>
            <a:ext cx="648000" cy="258041"/>
            <a:chOff x="6950241" y="2093366"/>
            <a:chExt cx="870762" cy="258041"/>
          </a:xfrm>
        </p:grpSpPr>
        <p:cxnSp>
          <p:nvCxnSpPr>
            <p:cNvPr id="222" name="직선 화살표 연결선 221">
              <a:extLst>
                <a:ext uri="{FF2B5EF4-FFF2-40B4-BE49-F238E27FC236}">
                  <a16:creationId xmlns:a16="http://schemas.microsoft.com/office/drawing/2014/main" id="{F831681E-8540-461C-82D9-1E089234FA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884" y="2093366"/>
              <a:ext cx="836119" cy="79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직선 화살표 연결선 222">
              <a:extLst>
                <a:ext uri="{FF2B5EF4-FFF2-40B4-BE49-F238E27FC236}">
                  <a16:creationId xmlns:a16="http://schemas.microsoft.com/office/drawing/2014/main" id="{9C52DBCF-906B-4030-B8C6-8115ED8097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50241" y="2351406"/>
              <a:ext cx="857439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05B5C8BF-A6CB-460B-864D-BCE1567B8FD8}"/>
              </a:ext>
            </a:extLst>
          </p:cNvPr>
          <p:cNvSpPr txBox="1"/>
          <p:nvPr/>
        </p:nvSpPr>
        <p:spPr>
          <a:xfrm>
            <a:off x="2019015" y="2641011"/>
            <a:ext cx="836573" cy="273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Data</a:t>
            </a:r>
            <a:r>
              <a:rPr lang="ko-KR" altLang="en-US" sz="1300" dirty="0"/>
              <a:t> 전송</a:t>
            </a:r>
          </a:p>
        </p:txBody>
      </p:sp>
    </p:spTree>
    <p:extLst>
      <p:ext uri="{BB962C8B-B14F-4D97-AF65-F5344CB8AC3E}">
        <p14:creationId xmlns:p14="http://schemas.microsoft.com/office/powerpoint/2010/main" val="3318917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2599</TotalTime>
  <Words>683</Words>
  <Application>Microsoft Office PowerPoint</Application>
  <PresentationFormat>화면 슬라이드 쇼(4:3)</PresentationFormat>
  <Paragraphs>196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a가시고기L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박누리</dc:creator>
  <cp:lastModifiedBy>baeeunjae</cp:lastModifiedBy>
  <cp:revision>199</cp:revision>
  <dcterms:created xsi:type="dcterms:W3CDTF">2018-01-01T19:02:44Z</dcterms:created>
  <dcterms:modified xsi:type="dcterms:W3CDTF">2018-02-11T08:38:46Z</dcterms:modified>
</cp:coreProperties>
</file>