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59" r:id="rId2"/>
    <p:sldId id="358" r:id="rId3"/>
    <p:sldId id="360" r:id="rId4"/>
    <p:sldId id="361" r:id="rId5"/>
    <p:sldId id="357" r:id="rId6"/>
    <p:sldId id="348" r:id="rId7"/>
    <p:sldId id="3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DEDE"/>
    <a:srgbClr val="E2E2E2"/>
    <a:srgbClr val="E6E6E6"/>
    <a:srgbClr val="E0E0E0"/>
    <a:srgbClr val="EEEEEE"/>
    <a:srgbClr val="CFCFCF"/>
    <a:srgbClr val="B6B6B6"/>
    <a:srgbClr val="B2BCBD"/>
    <a:srgbClr val="FF33CC"/>
    <a:srgbClr val="E9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8964" autoAdjust="0"/>
  </p:normalViewPr>
  <p:slideViewPr>
    <p:cSldViewPr snapToGrid="0">
      <p:cViewPr>
        <p:scale>
          <a:sx n="80" d="100"/>
          <a:sy n="80" d="100"/>
        </p:scale>
        <p:origin x="-1626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-33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C9355-6C19-4645-B156-90C7E1BC740C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0AE0F-5E47-4BFB-8824-5EB307575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290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06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7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5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1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7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2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3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7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3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1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5205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/>
              <a:t>– </a:t>
            </a:r>
            <a:r>
              <a:rPr lang="en-US" altLang="ko-KR" sz="2400" dirty="0" err="1" smtClean="0"/>
              <a:t>Arduino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(1/4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2" y="1609865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기 능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3" y="2655099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다루는 정보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3" y="4636118"/>
            <a:ext cx="123299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기록할 정보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04344" y="2973254"/>
            <a:ext cx="69206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400" dirty="0">
                <a:latin typeface="+mj-ea"/>
              </a:rPr>
              <a:t>- distance : </a:t>
            </a:r>
            <a:r>
              <a:rPr lang="ko-KR" altLang="en-US" sz="1400" dirty="0">
                <a:latin typeface="+mj-ea"/>
              </a:rPr>
              <a:t>적외선 거리센서 측정 값을 </a:t>
            </a:r>
            <a:r>
              <a:rPr lang="en-US" altLang="ko-KR" sz="1400" dirty="0">
                <a:latin typeface="+mj-ea"/>
              </a:rPr>
              <a:t>cm</a:t>
            </a:r>
            <a:r>
              <a:rPr lang="ko-KR" altLang="en-US" sz="1400" dirty="0">
                <a:latin typeface="+mj-ea"/>
              </a:rPr>
              <a:t>로 변환한 값</a:t>
            </a:r>
            <a:endParaRPr lang="en-US" altLang="ko-KR" sz="1400" dirty="0">
              <a:latin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>
                <a:latin typeface="+mj-ea"/>
              </a:rPr>
              <a:t>- time : </a:t>
            </a:r>
            <a:r>
              <a:rPr lang="ko-KR" altLang="en-US" sz="1400" dirty="0">
                <a:latin typeface="+mj-ea"/>
              </a:rPr>
              <a:t>적외선 거리센서가 사람을 감지한 후 지난 시간</a:t>
            </a:r>
            <a:endParaRPr lang="en-US" altLang="ko-KR" sz="1400" dirty="0">
              <a:latin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>
                <a:latin typeface="+mj-ea"/>
              </a:rPr>
              <a:t>- </a:t>
            </a:r>
            <a:r>
              <a:rPr lang="en-US" altLang="ko-KR" sz="1400" dirty="0" err="1">
                <a:latin typeface="+mj-ea"/>
              </a:rPr>
              <a:t>lcd</a:t>
            </a:r>
            <a:r>
              <a:rPr lang="en-US" altLang="ko-KR" sz="1400" dirty="0">
                <a:latin typeface="+mj-ea"/>
              </a:rPr>
              <a:t> : </a:t>
            </a:r>
            <a:r>
              <a:rPr lang="ko-KR" altLang="en-US" sz="1400" dirty="0" err="1">
                <a:latin typeface="+mj-ea"/>
              </a:rPr>
              <a:t>사용중</a:t>
            </a:r>
            <a:r>
              <a:rPr lang="en-US" altLang="ko-KR" sz="1400" dirty="0">
                <a:latin typeface="+mj-ea"/>
              </a:rPr>
              <a:t>/</a:t>
            </a:r>
            <a:r>
              <a:rPr lang="ko-KR" altLang="en-US" sz="1400" dirty="0">
                <a:latin typeface="+mj-ea"/>
              </a:rPr>
              <a:t>비어있음 상태</a:t>
            </a:r>
            <a:endParaRPr lang="en-US" altLang="ko-KR" sz="1400" dirty="0">
              <a:latin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>
                <a:latin typeface="+mj-ea"/>
              </a:rPr>
              <a:t>- </a:t>
            </a:r>
            <a:r>
              <a:rPr lang="en-US" altLang="ko-KR" sz="1400" dirty="0" err="1">
                <a:latin typeface="+mj-ea"/>
              </a:rPr>
              <a:t>SerialNumber</a:t>
            </a:r>
            <a:r>
              <a:rPr lang="en-US" altLang="ko-KR" sz="1400" dirty="0">
                <a:latin typeface="+mj-ea"/>
              </a:rPr>
              <a:t> : </a:t>
            </a:r>
            <a:r>
              <a:rPr lang="ko-KR" altLang="en-US" sz="1400" dirty="0">
                <a:latin typeface="+mj-ea"/>
              </a:rPr>
              <a:t>다수의 </a:t>
            </a:r>
            <a:r>
              <a:rPr lang="ko-KR" altLang="en-US" sz="1400" dirty="0" err="1">
                <a:latin typeface="+mj-ea"/>
              </a:rPr>
              <a:t>아두이노를</a:t>
            </a:r>
            <a:r>
              <a:rPr lang="ko-KR" altLang="en-US" sz="1400" dirty="0">
                <a:latin typeface="+mj-ea"/>
              </a:rPr>
              <a:t> 이용할 때 데이터를 구분하기 위해 번호 </a:t>
            </a:r>
            <a:r>
              <a:rPr lang="ko-KR" altLang="en-US" sz="1400" dirty="0" smtClean="0">
                <a:latin typeface="+mj-ea"/>
              </a:rPr>
              <a:t>부여</a:t>
            </a:r>
            <a:endParaRPr lang="en-US" altLang="ko-KR" sz="1400" dirty="0">
              <a:latin typeface="+mj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404343" y="4954273"/>
            <a:ext cx="62566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</a:rPr>
              <a:t>- </a:t>
            </a:r>
            <a:r>
              <a:rPr lang="en-US" altLang="ko-KR" sz="1400" dirty="0">
                <a:latin typeface="+mj-ea"/>
              </a:rPr>
              <a:t>distance, time, </a:t>
            </a:r>
            <a:r>
              <a:rPr lang="en-US" altLang="ko-KR" sz="1400" dirty="0" err="1">
                <a:latin typeface="+mj-ea"/>
              </a:rPr>
              <a:t>lcd</a:t>
            </a:r>
            <a:r>
              <a:rPr lang="ko-KR" altLang="en-US" sz="1400" dirty="0">
                <a:latin typeface="+mj-ea"/>
              </a:rPr>
              <a:t>의 변동사항</a:t>
            </a:r>
            <a:r>
              <a:rPr lang="en-US" altLang="ko-KR" sz="1400" dirty="0">
                <a:latin typeface="+mj-ea"/>
              </a:rPr>
              <a:t/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- </a:t>
            </a:r>
            <a:r>
              <a:rPr lang="ko-KR" altLang="en-US" sz="1400" dirty="0" err="1">
                <a:latin typeface="+mj-ea"/>
              </a:rPr>
              <a:t>아두이노에</a:t>
            </a:r>
            <a:r>
              <a:rPr lang="ko-KR" altLang="en-US" sz="1400" dirty="0">
                <a:latin typeface="+mj-ea"/>
              </a:rPr>
              <a:t> 부여된 번호</a:t>
            </a:r>
            <a:endParaRPr lang="en-US" altLang="ko-KR" sz="1400" dirty="0">
              <a:latin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44404" y="895991"/>
            <a:ext cx="3627598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3" name="직사각형 42"/>
          <p:cNvSpPr/>
          <p:nvPr/>
        </p:nvSpPr>
        <p:spPr>
          <a:xfrm>
            <a:off x="1404344" y="1927914"/>
            <a:ext cx="692069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400" dirty="0">
                <a:latin typeface="+mj-ea"/>
              </a:rPr>
              <a:t>- WIFI</a:t>
            </a:r>
            <a:r>
              <a:rPr lang="ko-KR" altLang="en-US" sz="1400" dirty="0">
                <a:latin typeface="+mj-ea"/>
              </a:rPr>
              <a:t>를 이용하여 서버에 측정한 데이터 </a:t>
            </a:r>
            <a:r>
              <a:rPr lang="ko-KR" altLang="en-US" sz="1400" dirty="0" smtClean="0">
                <a:latin typeface="+mj-ea"/>
              </a:rPr>
              <a:t>값을 전송</a:t>
            </a:r>
            <a:endParaRPr lang="en-US" altLang="ko-KR" sz="1400" dirty="0"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7821" y="673556"/>
            <a:ext cx="3474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1.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Arduino</a:t>
            </a:r>
            <a:r>
              <a:rPr lang="ko-KR" altLang="en-US" sz="2000" dirty="0" smtClean="0">
                <a:solidFill>
                  <a:schemeClr val="bg1"/>
                </a:solidFill>
              </a:rPr>
              <a:t>와 </a:t>
            </a:r>
            <a:r>
              <a:rPr lang="en-US" altLang="ko-KR" sz="2000" dirty="0" smtClean="0">
                <a:solidFill>
                  <a:schemeClr val="bg1"/>
                </a:solidFill>
              </a:rPr>
              <a:t>Server</a:t>
            </a:r>
            <a:r>
              <a:rPr lang="ko-KR" altLang="en-US" sz="2000" dirty="0" smtClean="0">
                <a:solidFill>
                  <a:schemeClr val="bg1"/>
                </a:solidFill>
              </a:rPr>
              <a:t> 통신 </a:t>
            </a:r>
            <a:r>
              <a:rPr lang="en-US" altLang="ko-KR" sz="1400" dirty="0" smtClean="0">
                <a:solidFill>
                  <a:schemeClr val="bg1"/>
                </a:solidFill>
              </a:rPr>
              <a:t>– (1/2)</a:t>
            </a:r>
            <a:endParaRPr lang="en-US" altLang="ko-KR" sz="14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3" y="4646317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고려 사항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7200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5205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</a:t>
            </a:r>
            <a:r>
              <a:rPr lang="en-US" altLang="ko-KR" sz="2400" dirty="0"/>
              <a:t> – </a:t>
            </a:r>
            <a:r>
              <a:rPr lang="en-US" altLang="ko-KR" sz="2400" dirty="0" err="1" smtClean="0"/>
              <a:t>Arduino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(1/4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2" y="1609865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함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수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="" xmlns:a16="http://schemas.microsoft.com/office/drawing/2014/main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365604"/>
              </p:ext>
            </p:extLst>
          </p:nvPr>
        </p:nvGraphicFramePr>
        <p:xfrm>
          <a:off x="1190282" y="2240051"/>
          <a:ext cx="490176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5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652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sendAllData</a:t>
                      </a:r>
                      <a:r>
                        <a:rPr lang="en-US" altLang="ko-KR" sz="1400" kern="1200" dirty="0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()</a:t>
                      </a:r>
                      <a:endParaRPr lang="en-US" altLang="ko-KR" sz="1400" kern="1200" dirty="0">
                        <a:solidFill>
                          <a:schemeClr val="bg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sendAllData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1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 /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아두이노에서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 측정한 값들을 서버에 전송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sendAllData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(data1,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 data2, data3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86374788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="" xmlns:a16="http://schemas.microsoft.com/office/drawing/2014/main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281168"/>
              </p:ext>
            </p:extLst>
          </p:nvPr>
        </p:nvGraphicFramePr>
        <p:xfrm>
          <a:off x="1190282" y="3979122"/>
          <a:ext cx="490176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42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674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sendSerialNumber</a:t>
                      </a:r>
                      <a:r>
                        <a:rPr lang="en-US" altLang="ko-KR" sz="1400" kern="1200" dirty="0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()</a:t>
                      </a:r>
                      <a:endParaRPr lang="en-US" altLang="ko-KR" sz="1400" kern="1200" dirty="0">
                        <a:solidFill>
                          <a:schemeClr val="bg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string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sendSerialNumber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아두이노를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 식별번호를 서버에 전송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sendSerialNumber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SerialNumber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86374788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944404" y="895991"/>
            <a:ext cx="3627598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2" name="TextBox 41"/>
          <p:cNvSpPr txBox="1"/>
          <p:nvPr/>
        </p:nvSpPr>
        <p:spPr>
          <a:xfrm>
            <a:off x="1097821" y="673556"/>
            <a:ext cx="3474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1.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Arduino</a:t>
            </a:r>
            <a:r>
              <a:rPr lang="ko-KR" altLang="en-US" sz="2000" dirty="0" smtClean="0">
                <a:solidFill>
                  <a:schemeClr val="bg1"/>
                </a:solidFill>
              </a:rPr>
              <a:t>와 </a:t>
            </a:r>
            <a:r>
              <a:rPr lang="en-US" altLang="ko-KR" sz="2000" dirty="0" smtClean="0">
                <a:solidFill>
                  <a:schemeClr val="bg1"/>
                </a:solidFill>
              </a:rPr>
              <a:t>Server</a:t>
            </a:r>
            <a:r>
              <a:rPr lang="ko-KR" altLang="en-US" sz="2000" dirty="0" smtClean="0">
                <a:solidFill>
                  <a:schemeClr val="bg1"/>
                </a:solidFill>
              </a:rPr>
              <a:t> 통신 </a:t>
            </a:r>
            <a:r>
              <a:rPr lang="en-US" altLang="ko-KR" sz="1400" dirty="0" smtClean="0">
                <a:solidFill>
                  <a:schemeClr val="bg1"/>
                </a:solidFill>
              </a:rPr>
              <a:t>– (2/2)</a:t>
            </a:r>
            <a:endParaRPr lang="en-US" altLang="ko-KR" sz="140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020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5205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/>
              <a:t>– </a:t>
            </a:r>
            <a:r>
              <a:rPr lang="en-US" altLang="ko-KR" sz="2400" dirty="0" err="1" smtClean="0"/>
              <a:t>Arduino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(2/4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2" y="1609865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기능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3" y="3437807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다루는 정보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04344" y="3755962"/>
            <a:ext cx="692069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400" dirty="0">
                <a:latin typeface="+mj-ea"/>
              </a:rPr>
              <a:t>- </a:t>
            </a:r>
            <a:r>
              <a:rPr lang="en-US" altLang="ko-KR" sz="1400" dirty="0" smtClean="0">
                <a:latin typeface="+mj-ea"/>
              </a:rPr>
              <a:t>sensor : </a:t>
            </a:r>
            <a:r>
              <a:rPr lang="ko-KR" altLang="en-US" sz="1400" dirty="0" smtClean="0">
                <a:latin typeface="+mj-ea"/>
              </a:rPr>
              <a:t>적외선 거리 센서의 감지 여부</a:t>
            </a:r>
            <a:endParaRPr lang="en-US" altLang="ko-KR" sz="1400" dirty="0">
              <a:latin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>
                <a:latin typeface="+mj-ea"/>
              </a:rPr>
              <a:t>- time : </a:t>
            </a:r>
            <a:r>
              <a:rPr lang="ko-KR" altLang="en-US" sz="1400" dirty="0">
                <a:latin typeface="+mj-ea"/>
              </a:rPr>
              <a:t>적외선 </a:t>
            </a:r>
            <a:r>
              <a:rPr lang="ko-KR" altLang="en-US" sz="1400" dirty="0" smtClean="0">
                <a:latin typeface="+mj-ea"/>
              </a:rPr>
              <a:t>거리 센서가 감지한 </a:t>
            </a:r>
            <a:r>
              <a:rPr lang="ko-KR" altLang="en-US" sz="1400" dirty="0">
                <a:latin typeface="+mj-ea"/>
              </a:rPr>
              <a:t>후 지난 시간</a:t>
            </a:r>
            <a:endParaRPr lang="en-US" altLang="ko-KR" sz="1400" dirty="0">
              <a:latin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>
                <a:latin typeface="+mj-ea"/>
              </a:rPr>
              <a:t>- </a:t>
            </a:r>
            <a:r>
              <a:rPr lang="en-US" altLang="ko-KR" sz="1400" dirty="0" err="1">
                <a:latin typeface="+mj-ea"/>
              </a:rPr>
              <a:t>lcd</a:t>
            </a:r>
            <a:r>
              <a:rPr lang="en-US" altLang="ko-KR" sz="1400" dirty="0">
                <a:latin typeface="+mj-ea"/>
              </a:rPr>
              <a:t> : </a:t>
            </a:r>
            <a:r>
              <a:rPr lang="ko-KR" altLang="en-US" sz="1400" dirty="0" err="1" smtClean="0">
                <a:latin typeface="+mj-ea"/>
              </a:rPr>
              <a:t>사용중</a:t>
            </a:r>
            <a:r>
              <a:rPr lang="ko-KR" altLang="en-US" sz="1400" dirty="0" smtClean="0">
                <a:latin typeface="+mj-ea"/>
              </a:rPr>
              <a:t> </a:t>
            </a:r>
            <a:r>
              <a:rPr lang="en-US" altLang="ko-KR" sz="1400" dirty="0" smtClean="0">
                <a:latin typeface="+mj-ea"/>
              </a:rPr>
              <a:t>/ </a:t>
            </a:r>
            <a:r>
              <a:rPr lang="ko-KR" altLang="en-US" sz="1400" dirty="0" smtClean="0">
                <a:latin typeface="+mj-ea"/>
              </a:rPr>
              <a:t>비어있음 상태 표시</a:t>
            </a:r>
            <a:endParaRPr lang="en-US" altLang="ko-KR" sz="1400" dirty="0">
              <a:latin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>
                <a:latin typeface="+mj-ea"/>
              </a:rPr>
              <a:t>- </a:t>
            </a:r>
            <a:r>
              <a:rPr lang="en-US" altLang="ko-KR" sz="1400" dirty="0" smtClean="0">
                <a:latin typeface="+mj-ea"/>
              </a:rPr>
              <a:t>led : led</a:t>
            </a:r>
            <a:r>
              <a:rPr lang="ko-KR" altLang="en-US" sz="1400" dirty="0" smtClean="0">
                <a:latin typeface="+mj-ea"/>
              </a:rPr>
              <a:t>의 점등 유 </a:t>
            </a:r>
            <a:r>
              <a:rPr lang="en-US" altLang="ko-KR" sz="1400" dirty="0" smtClean="0">
                <a:latin typeface="+mj-ea"/>
              </a:rPr>
              <a:t>/ </a:t>
            </a:r>
            <a:r>
              <a:rPr lang="ko-KR" altLang="en-US" sz="1400" dirty="0" smtClean="0">
                <a:latin typeface="+mj-ea"/>
              </a:rPr>
              <a:t>무</a:t>
            </a:r>
            <a:r>
              <a:rPr lang="en-US" altLang="ko-KR" sz="1400" dirty="0" smtClean="0">
                <a:latin typeface="+mj-ea"/>
              </a:rPr>
              <a:t/>
            </a:r>
            <a:br>
              <a:rPr lang="en-US" altLang="ko-KR" sz="1400" dirty="0" smtClean="0">
                <a:latin typeface="+mj-ea"/>
              </a:rPr>
            </a:br>
            <a:r>
              <a:rPr lang="en-US" altLang="ko-KR" sz="1400" dirty="0" smtClean="0">
                <a:latin typeface="+mj-ea"/>
              </a:rPr>
              <a:t>- button : </a:t>
            </a:r>
            <a:r>
              <a:rPr lang="ko-KR" altLang="en-US" sz="1400" dirty="0" smtClean="0">
                <a:latin typeface="+mj-ea"/>
              </a:rPr>
              <a:t>버튼의 </a:t>
            </a:r>
            <a:r>
              <a:rPr lang="ko-KR" altLang="en-US" sz="1400" dirty="0" err="1" smtClean="0">
                <a:latin typeface="+mj-ea"/>
              </a:rPr>
              <a:t>푸쉬</a:t>
            </a:r>
            <a:r>
              <a:rPr lang="ko-KR" altLang="en-US" sz="1400" dirty="0" smtClean="0">
                <a:latin typeface="+mj-ea"/>
              </a:rPr>
              <a:t> 여부</a:t>
            </a:r>
            <a:endParaRPr lang="en-US" altLang="ko-KR" sz="1400" dirty="0">
              <a:latin typeface="+mj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404343" y="5829951"/>
            <a:ext cx="62566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</a:rPr>
              <a:t>- </a:t>
            </a:r>
            <a:r>
              <a:rPr lang="ko-KR" altLang="en-US" sz="1400" dirty="0">
                <a:latin typeface="+mj-ea"/>
              </a:rPr>
              <a:t>적외선 거리 센서의 측정 </a:t>
            </a:r>
            <a:r>
              <a:rPr lang="ko-KR" altLang="en-US" sz="1400" dirty="0" smtClean="0">
                <a:latin typeface="+mj-ea"/>
              </a:rPr>
              <a:t>가용 범위 확인</a:t>
            </a:r>
            <a:r>
              <a:rPr lang="en-US" altLang="ko-KR" sz="1400" dirty="0">
                <a:latin typeface="+mj-ea"/>
              </a:rPr>
              <a:t/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- </a:t>
            </a:r>
            <a:r>
              <a:rPr lang="ko-KR" altLang="en-US" sz="1400" dirty="0">
                <a:latin typeface="+mj-ea"/>
              </a:rPr>
              <a:t>시간은 적외선 거리 센서가 측정한 후 카운트 </a:t>
            </a:r>
            <a:r>
              <a:rPr lang="ko-KR" altLang="en-US" sz="1400" dirty="0" smtClean="0">
                <a:latin typeface="+mj-ea"/>
              </a:rPr>
              <a:t>시작</a:t>
            </a:r>
            <a:endParaRPr lang="en-US" altLang="ko-KR" sz="1400" dirty="0">
              <a:latin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44403" y="895991"/>
            <a:ext cx="3425715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0" name="TextBox 39"/>
          <p:cNvSpPr txBox="1"/>
          <p:nvPr/>
        </p:nvSpPr>
        <p:spPr>
          <a:xfrm>
            <a:off x="1097820" y="673556"/>
            <a:ext cx="3628559" cy="61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2.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Arduino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</a:rPr>
              <a:t>내부 통신 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</a:rPr>
              <a:t>– (1/3)</a:t>
            </a:r>
            <a:endParaRPr lang="en-US" altLang="ko-KR" sz="14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404344" y="1927914"/>
            <a:ext cx="69206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</a:rPr>
              <a:t>- </a:t>
            </a:r>
            <a:r>
              <a:rPr lang="ko-KR" altLang="en-US" sz="1400" dirty="0" smtClean="0">
                <a:latin typeface="+mj-ea"/>
              </a:rPr>
              <a:t>적외선 거리 센서를 이용해 사람 감지 및 이용시간 측정</a:t>
            </a:r>
            <a:endParaRPr lang="en-US" altLang="ko-KR" sz="1400" dirty="0" smtClean="0">
              <a:latin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</a:rPr>
              <a:t>- I2C</a:t>
            </a:r>
            <a:r>
              <a:rPr lang="ko-KR" altLang="en-US" sz="1400" dirty="0" smtClean="0">
                <a:latin typeface="+mj-ea"/>
              </a:rPr>
              <a:t>를 이용하여 </a:t>
            </a:r>
            <a:r>
              <a:rPr lang="en-US" altLang="ko-KR" sz="1400" dirty="0" smtClean="0">
                <a:latin typeface="+mj-ea"/>
              </a:rPr>
              <a:t>LCD</a:t>
            </a:r>
            <a:r>
              <a:rPr lang="ko-KR" altLang="en-US" sz="1400" dirty="0" smtClean="0">
                <a:latin typeface="+mj-ea"/>
              </a:rPr>
              <a:t> 데이터를 전송</a:t>
            </a:r>
            <a:r>
              <a:rPr lang="en-US" altLang="ko-KR" sz="1400" dirty="0">
                <a:latin typeface="+mj-ea"/>
              </a:rPr>
              <a:t/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- </a:t>
            </a:r>
            <a:r>
              <a:rPr lang="ko-KR" altLang="en-US" sz="1400" dirty="0">
                <a:latin typeface="+mj-ea"/>
              </a:rPr>
              <a:t>장시간 이용 시 </a:t>
            </a:r>
            <a:r>
              <a:rPr lang="en-US" altLang="ko-KR" sz="1400" dirty="0">
                <a:latin typeface="+mj-ea"/>
              </a:rPr>
              <a:t>LED</a:t>
            </a:r>
            <a:r>
              <a:rPr lang="ko-KR" altLang="en-US" sz="1400" dirty="0">
                <a:latin typeface="+mj-ea"/>
              </a:rPr>
              <a:t>점등</a:t>
            </a:r>
            <a:endParaRPr lang="en-US" altLang="ko-KR" sz="1400" dirty="0">
              <a:latin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>
                <a:latin typeface="+mj-ea"/>
              </a:rPr>
              <a:t>- Button</a:t>
            </a:r>
            <a:r>
              <a:rPr lang="ko-KR" altLang="en-US" sz="1400" dirty="0">
                <a:latin typeface="+mj-ea"/>
              </a:rPr>
              <a:t>을 이용해 시간 </a:t>
            </a:r>
            <a:r>
              <a:rPr lang="ko-KR" altLang="en-US" sz="1400" dirty="0" smtClean="0">
                <a:latin typeface="+mj-ea"/>
              </a:rPr>
              <a:t>초기화</a:t>
            </a:r>
            <a:endParaRPr lang="en-US" altLang="ko-KR" sz="1400" dirty="0">
              <a:latin typeface="+mj-ea"/>
            </a:endParaRPr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1" y="5511315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기록할 정보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3" y="5512884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고려 사항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4506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5205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</a:t>
            </a:r>
            <a:r>
              <a:rPr lang="en-US" altLang="ko-KR" sz="2400" dirty="0"/>
              <a:t> – </a:t>
            </a:r>
            <a:r>
              <a:rPr lang="en-US" altLang="ko-KR" sz="2400" dirty="0" err="1" smtClean="0"/>
              <a:t>Arduino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(2/4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2" y="1609865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함수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="" xmlns:a16="http://schemas.microsoft.com/office/drawing/2014/main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78402"/>
              </p:ext>
            </p:extLst>
          </p:nvPr>
        </p:nvGraphicFramePr>
        <p:xfrm>
          <a:off x="1154656" y="2235308"/>
          <a:ext cx="5329272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15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877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sensorDistance</a:t>
                      </a:r>
                      <a:r>
                        <a:rPr lang="en-US" altLang="ko-KR" sz="1400" kern="1200" dirty="0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()</a:t>
                      </a:r>
                      <a:endParaRPr lang="en-US" altLang="ko-KR" sz="1400" kern="1200" dirty="0">
                        <a:solidFill>
                          <a:schemeClr val="bg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sensorDistance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정수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적외선 센서가 감지한 거리를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cm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으로 변환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sensorDistance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(sensor)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86374788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="" xmlns:a16="http://schemas.microsoft.com/office/drawing/2014/main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967858"/>
              </p:ext>
            </p:extLst>
          </p:nvPr>
        </p:nvGraphicFramePr>
        <p:xfrm>
          <a:off x="1154657" y="3976342"/>
          <a:ext cx="5329271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092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getTime</a:t>
                      </a:r>
                      <a:r>
                        <a:rPr lang="en-US" altLang="ko-KR" sz="1400" kern="1200" dirty="0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()</a:t>
                      </a:r>
                      <a:endParaRPr lang="en-US" altLang="ko-KR" sz="1400" kern="1200" dirty="0">
                        <a:solidFill>
                          <a:schemeClr val="bg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getTime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time/1000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적외선 거리 센서가 감지한 시간을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초단위로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측정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getTime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(time)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86374788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097820" y="673556"/>
            <a:ext cx="3628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2.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Arduino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</a:rPr>
              <a:t>내부 통신</a:t>
            </a:r>
            <a:endParaRPr lang="en-US" altLang="ko-KR" sz="20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44403" y="895991"/>
            <a:ext cx="3425715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8" name="TextBox 47"/>
          <p:cNvSpPr txBox="1"/>
          <p:nvPr/>
        </p:nvSpPr>
        <p:spPr>
          <a:xfrm>
            <a:off x="1097820" y="673556"/>
            <a:ext cx="3628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2.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Arduino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</a:rPr>
              <a:t>내부 통신 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</a:rPr>
              <a:t>– (2/3)</a:t>
            </a:r>
            <a:endParaRPr lang="en-US" altLang="ko-KR" sz="140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605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5205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/>
              <a:t>– </a:t>
            </a:r>
            <a:r>
              <a:rPr lang="en-US" altLang="ko-KR" sz="2400" dirty="0" err="1" smtClean="0"/>
              <a:t>Arduino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(2/4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2" y="1609865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함수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="" xmlns:a16="http://schemas.microsoft.com/office/drawing/2014/main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556387"/>
              </p:ext>
            </p:extLst>
          </p:nvPr>
        </p:nvGraphicFramePr>
        <p:xfrm>
          <a:off x="1154657" y="3968355"/>
          <a:ext cx="5448024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7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12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ledOn</a:t>
                      </a:r>
                      <a:r>
                        <a:rPr lang="en-US" altLang="ko-KR" sz="1400" kern="1200" dirty="0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()</a:t>
                      </a:r>
                      <a:endParaRPr lang="en-US" altLang="ko-KR" sz="1400" kern="1200" dirty="0">
                        <a:solidFill>
                          <a:schemeClr val="bg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int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1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 / 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적외선 센서가 감지한지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20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분이 넘으면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led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를 킴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ledOn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(led)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86374788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944403" y="895991"/>
            <a:ext cx="3425715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1097820" y="673556"/>
            <a:ext cx="3628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2.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Arduino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</a:rPr>
              <a:t>내부 통신 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</a:rPr>
              <a:t>– (3/3)</a:t>
            </a:r>
            <a:endParaRPr lang="en-US" altLang="ko-KR" sz="1400" dirty="0">
              <a:solidFill>
                <a:schemeClr val="bg1"/>
              </a:solidFill>
              <a:latin typeface="+mj-ea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44360"/>
              </p:ext>
            </p:extLst>
          </p:nvPr>
        </p:nvGraphicFramePr>
        <p:xfrm>
          <a:off x="5031755" y="2240051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btnPush</a:t>
                      </a:r>
                      <a:r>
                        <a:rPr lang="en-US" altLang="ko-KR" sz="1400" kern="1200" dirty="0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()</a:t>
                      </a:r>
                      <a:endParaRPr lang="en-US" altLang="ko-KR" sz="1400" kern="1200" dirty="0">
                        <a:solidFill>
                          <a:schemeClr val="bg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btnPush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1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 /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버튼의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푸쉬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 여부를 입력 받음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btnPush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(button)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86374788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39835"/>
              </p:ext>
            </p:extLst>
          </p:nvPr>
        </p:nvGraphicFramePr>
        <p:xfrm>
          <a:off x="1154657" y="2231962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lcdState</a:t>
                      </a:r>
                      <a:r>
                        <a:rPr lang="en-US" altLang="ko-KR" sz="1400" kern="1200" dirty="0" smtClean="0">
                          <a:solidFill>
                            <a:schemeClr val="bg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()</a:t>
                      </a:r>
                      <a:endParaRPr lang="en-US" altLang="ko-KR" sz="1400" kern="1200" dirty="0">
                        <a:solidFill>
                          <a:schemeClr val="bg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lcdState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1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 /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lcd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모니터에 글씨 출력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ldcState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lcd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j-ea"/>
                          <a:cs typeface="Consolas" pitchFamily="49" charset="0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itchFamily="49" charset="0"/>
                        <a:ea typeface="+mj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86374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61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944404" y="895991"/>
            <a:ext cx="2843825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88946" y="161605"/>
            <a:ext cx="5417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 err="1" smtClean="0"/>
              <a:t>Arduino</a:t>
            </a:r>
            <a:r>
              <a:rPr lang="en-US" altLang="ko-KR" sz="2400" dirty="0" smtClean="0"/>
              <a:t> (3/4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1097820" y="673556"/>
            <a:ext cx="3362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3. I2C </a:t>
            </a:r>
            <a:r>
              <a:rPr lang="ko-KR" altLang="en-US" sz="2000" dirty="0" smtClean="0">
                <a:solidFill>
                  <a:schemeClr val="bg1"/>
                </a:solidFill>
              </a:rPr>
              <a:t>통신 알고리즘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699" y="1342336"/>
            <a:ext cx="7177141" cy="501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989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944404" y="895991"/>
            <a:ext cx="1573165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88946" y="161605"/>
            <a:ext cx="5417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</a:t>
            </a:r>
            <a:r>
              <a:rPr lang="en-US" altLang="ko-KR" sz="2400" dirty="0" err="1" smtClean="0"/>
              <a:t>Arduino</a:t>
            </a:r>
            <a:r>
              <a:rPr lang="en-US" altLang="ko-KR" sz="2400" dirty="0" smtClean="0"/>
              <a:t> (4/4)</a:t>
            </a:r>
            <a:endParaRPr lang="ko-KR" alt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1097820" y="673556"/>
            <a:ext cx="3362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4. </a:t>
            </a:r>
            <a:r>
              <a:rPr lang="ko-KR" altLang="en-US" sz="2000" dirty="0" smtClean="0">
                <a:solidFill>
                  <a:schemeClr val="bg1"/>
                </a:solidFill>
              </a:rPr>
              <a:t>회로도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2517569" y="901443"/>
            <a:ext cx="379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- </a:t>
            </a:r>
            <a:r>
              <a:rPr lang="ko-KR" altLang="en-US" sz="1400" dirty="0" smtClean="0">
                <a:latin typeface="+mj-ea"/>
                <a:ea typeface="+mj-ea"/>
              </a:rPr>
              <a:t>전체 회로도</a:t>
            </a:r>
            <a:endParaRPr lang="en-US" altLang="ko-KR" sz="1400" dirty="0">
              <a:latin typeface="+mj-ea"/>
              <a:ea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04" y="1343569"/>
            <a:ext cx="7538758" cy="5256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32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2467</TotalTime>
  <Words>467</Words>
  <Application>Microsoft Office PowerPoint</Application>
  <PresentationFormat>화면 슬라이드 쇼(4:3)</PresentationFormat>
  <Paragraphs>174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박누리</dc:creator>
  <cp:lastModifiedBy>집</cp:lastModifiedBy>
  <cp:revision>134</cp:revision>
  <dcterms:created xsi:type="dcterms:W3CDTF">2018-01-01T19:02:44Z</dcterms:created>
  <dcterms:modified xsi:type="dcterms:W3CDTF">2018-02-13T14:53:44Z</dcterms:modified>
</cp:coreProperties>
</file>