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88" r:id="rId10"/>
    <p:sldId id="264" r:id="rId11"/>
    <p:sldId id="282" r:id="rId12"/>
    <p:sldId id="266" r:id="rId13"/>
    <p:sldId id="284" r:id="rId14"/>
    <p:sldId id="267" r:id="rId15"/>
    <p:sldId id="289" r:id="rId16"/>
    <p:sldId id="268" r:id="rId17"/>
    <p:sldId id="296" r:id="rId18"/>
    <p:sldId id="297" r:id="rId19"/>
    <p:sldId id="298" r:id="rId20"/>
    <p:sldId id="299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 snapToGrid="0">
      <p:cViewPr>
        <p:scale>
          <a:sx n="90" d="100"/>
          <a:sy n="90" d="100"/>
        </p:scale>
        <p:origin x="1306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7B94-16BD-41E0-84BC-4F876BA32658}" type="datetimeFigureOut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8FB8C-FF62-4A3B-8A16-0ED3636D6C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2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8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96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94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92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91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89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87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85" algn="l" defTabSz="9141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6CA4-0263-4C92-9B89-3C825D96336D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6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C9D1-66A2-428D-9397-7E9242CE5772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4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371E-CBCB-4944-9837-441740CC96F8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2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154C-5FD9-4FFC-8BD0-42C04EE08754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58B3-5D10-464F-854C-AA0ABECEC70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59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86E3-A5FF-4D3D-9D7B-5937120D311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2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C69EB-2765-4D89-80B6-9A3AA170A2B9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BD24-3CAE-42A2-A57E-64243DCE2FC5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46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0FA3A-DDB0-4258-BC55-E402CE960D66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1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8C4C6-9E49-430D-B0BE-F095891271C3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3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96CC-F397-44CC-A6D0-D63EF276A1C3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53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DB05-7452-4AD6-9F9F-425DFC4351B1}" type="datetime1">
              <a:rPr lang="ko-KR" altLang="en-US" smtClean="0"/>
              <a:t>2018-01-02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BAA0-01F1-4E55-9408-EF58C8736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9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nnews.com/news/201607250930052012" TargetMode="External"/><Relationship Id="rId2" Type="http://schemas.openxmlformats.org/officeDocument/2006/relationships/hyperlink" Target="http://www.ekn.kr/news/article.html?no=26289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keshare.org/bbs/board.php?bo_table=arduinosensor&amp;wr_id=2" TargetMode="External"/><Relationship Id="rId4" Type="http://schemas.openxmlformats.org/officeDocument/2006/relationships/hyperlink" Target="http://www.devicemart.co.kr/128931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817614C-FB94-485D-BD6C-85198574F315}"/>
              </a:ext>
            </a:extLst>
          </p:cNvPr>
          <p:cNvSpPr/>
          <p:nvPr/>
        </p:nvSpPr>
        <p:spPr>
          <a:xfrm>
            <a:off x="618035" y="2338427"/>
            <a:ext cx="8129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센서를 이용한 전국 휴게소 무인 관리 시스템</a:t>
            </a:r>
            <a:endParaRPr lang="en-US" altLang="ko-KR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7294262-8A03-4704-A134-800356FCDD89}"/>
              </a:ext>
            </a:extLst>
          </p:cNvPr>
          <p:cNvSpPr/>
          <p:nvPr/>
        </p:nvSpPr>
        <p:spPr>
          <a:xfrm>
            <a:off x="3548432" y="3452085"/>
            <a:ext cx="19101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18EE4C6-D7DC-4E20-A365-8DCEEC49DB0B}"/>
              </a:ext>
            </a:extLst>
          </p:cNvPr>
          <p:cNvSpPr txBox="1"/>
          <p:nvPr/>
        </p:nvSpPr>
        <p:spPr>
          <a:xfrm>
            <a:off x="5215447" y="5386825"/>
            <a:ext cx="35317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2015156014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	</a:t>
            </a: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박누리</a:t>
            </a:r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공기석교수님</a:t>
            </a:r>
            <a:endParaRPr lang="en-US" altLang="ko-KR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2015156015  	</a:t>
            </a:r>
            <a:r>
              <a:rPr lang="ko-KR" altLang="en-US" sz="135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배은재</a:t>
            </a:r>
            <a:r>
              <a:rPr lang="ko-KR" altLang="en-US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공기석교수님</a:t>
            </a:r>
            <a:endParaRPr lang="en-US" altLang="ko-KR" sz="1350" b="1" dirty="0" smtClean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350" b="1" dirty="0" smtClean="0">
                <a:solidFill>
                  <a:schemeClr val="bg1">
                    <a:lumMod val="65000"/>
                  </a:schemeClr>
                </a:solidFill>
              </a:rPr>
              <a:t>2013150015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		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</a:rPr>
              <a:t>박준민 </a:t>
            </a:r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ko-KR" altLang="en-US" sz="1350" b="1" dirty="0" smtClean="0">
                <a:solidFill>
                  <a:schemeClr val="bg1">
                    <a:lumMod val="65000"/>
                  </a:schemeClr>
                </a:solidFill>
              </a:rPr>
              <a:t>전광일교수님</a:t>
            </a:r>
            <a:endParaRPr lang="en-US" altLang="ko-KR" sz="135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="" xmlns:a16="http://schemas.microsoft.com/office/drawing/2014/main" id="{DE4CC5F6-D4FA-4E8B-930F-BE54688DA964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96A99CA2-BA92-4810-8979-B97765B35E45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4263659-1159-4936-A435-4BE2497D5EA7}"/>
              </a:ext>
            </a:extLst>
          </p:cNvPr>
          <p:cNvSpPr/>
          <p:nvPr/>
        </p:nvSpPr>
        <p:spPr>
          <a:xfrm>
            <a:off x="2457639" y="2844226"/>
            <a:ext cx="42287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Toilet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9995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19DA93EF-6193-42C9-A331-1E2600821FF8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="" xmlns:a16="http://schemas.microsoft.com/office/drawing/2014/main" id="{C9F632BC-C6FF-40EA-B689-100B04D310E6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="" xmlns:a16="http://schemas.microsoft.com/office/drawing/2014/main" id="{59910FE6-D7DC-4F57-B4DA-E7D44C525E1C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55080F8-C444-4118-A67D-8AEE0E069D21}"/>
              </a:ext>
            </a:extLst>
          </p:cNvPr>
          <p:cNvSpPr txBox="1"/>
          <p:nvPr/>
        </p:nvSpPr>
        <p:spPr>
          <a:xfrm>
            <a:off x="1076275" y="951702"/>
            <a:ext cx="26661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시스템 수행 시나리오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17245CA-0759-4A7F-87F0-6FC70149036F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10</a:t>
            </a:r>
            <a:endParaRPr lang="ko-KR" altLang="en-US" sz="1350" dirty="0"/>
          </a:p>
        </p:txBody>
      </p:sp>
      <p:grpSp>
        <p:nvGrpSpPr>
          <p:cNvPr id="132" name="그룹 131">
            <a:extLst>
              <a:ext uri="{FF2B5EF4-FFF2-40B4-BE49-F238E27FC236}">
                <a16:creationId xmlns="" xmlns:a16="http://schemas.microsoft.com/office/drawing/2014/main" id="{F5909295-43C8-4C1E-9039-CEA8C72D666D}"/>
              </a:ext>
            </a:extLst>
          </p:cNvPr>
          <p:cNvGrpSpPr/>
          <p:nvPr/>
        </p:nvGrpSpPr>
        <p:grpSpPr>
          <a:xfrm>
            <a:off x="595150" y="1854901"/>
            <a:ext cx="7948311" cy="4593523"/>
            <a:chOff x="727945" y="682750"/>
            <a:chExt cx="10787109" cy="5518476"/>
          </a:xfrm>
        </p:grpSpPr>
        <p:pic>
          <p:nvPicPr>
            <p:cNvPr id="133" name="그림 132">
              <a:extLst>
                <a:ext uri="{FF2B5EF4-FFF2-40B4-BE49-F238E27FC236}">
                  <a16:creationId xmlns="" xmlns:a16="http://schemas.microsoft.com/office/drawing/2014/main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851" y="991913"/>
              <a:ext cx="595677" cy="675552"/>
            </a:xfrm>
            <a:prstGeom prst="rect">
              <a:avLst/>
            </a:prstGeom>
          </p:spPr>
        </p:pic>
        <p:cxnSp>
          <p:nvCxnSpPr>
            <p:cNvPr id="134" name="직선 화살표 연결선 133">
              <a:extLst>
                <a:ext uri="{FF2B5EF4-FFF2-40B4-BE49-F238E27FC236}">
                  <a16:creationId xmlns="" xmlns:a16="http://schemas.microsoft.com/office/drawing/2014/main" id="{DFF0F3F1-CC6C-407F-ABAE-8357BDC82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9095" y="1356508"/>
              <a:ext cx="103240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="" xmlns:a16="http://schemas.microsoft.com/office/drawing/2014/main" id="{E9A1212D-51FF-4535-BCBF-CF49780E2645}"/>
                </a:ext>
              </a:extLst>
            </p:cNvPr>
            <p:cNvSpPr txBox="1"/>
            <p:nvPr/>
          </p:nvSpPr>
          <p:spPr>
            <a:xfrm>
              <a:off x="727945" y="1694283"/>
              <a:ext cx="2119488" cy="59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/>
                <a:t>위치 확인 및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화장실별 사용률 조회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="" xmlns:a16="http://schemas.microsoft.com/office/drawing/2014/main" id="{A4EE4D16-BC86-4FFB-BBC0-ED1B746937B2}"/>
                </a:ext>
              </a:extLst>
            </p:cNvPr>
            <p:cNvSpPr txBox="1"/>
            <p:nvPr/>
          </p:nvSpPr>
          <p:spPr>
            <a:xfrm>
              <a:off x="3021902" y="1694283"/>
              <a:ext cx="1920630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사용가능한 칸 확인</a:t>
              </a:r>
            </a:p>
          </p:txBody>
        </p:sp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E4487321-CB6D-49A1-94E6-40F0BA126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466" y="998087"/>
              <a:ext cx="595143" cy="674946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="" xmlns:a16="http://schemas.microsoft.com/office/drawing/2014/main" id="{38CA53D1-1ECF-4D39-A047-71608046AB4C}"/>
                </a:ext>
              </a:extLst>
            </p:cNvPr>
            <p:cNvSpPr txBox="1"/>
            <p:nvPr/>
          </p:nvSpPr>
          <p:spPr>
            <a:xfrm>
              <a:off x="1555915" y="690309"/>
              <a:ext cx="543130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App</a:t>
              </a:r>
              <a:endParaRPr lang="ko-KR" altLang="en-US" sz="11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="" xmlns:a16="http://schemas.microsoft.com/office/drawing/2014/main" id="{D88A2B31-6D46-4236-B669-6BB008FECEDD}"/>
                </a:ext>
              </a:extLst>
            </p:cNvPr>
            <p:cNvSpPr txBox="1"/>
            <p:nvPr/>
          </p:nvSpPr>
          <p:spPr>
            <a:xfrm>
              <a:off x="3504234" y="690309"/>
              <a:ext cx="864201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Monitor</a:t>
              </a:r>
              <a:endParaRPr lang="ko-KR" altLang="en-US" sz="1100" b="1" dirty="0"/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="" xmlns:a16="http://schemas.microsoft.com/office/drawing/2014/main" id="{88FD0A8A-36C8-406C-AD8B-F038232D6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8578" y="1356508"/>
              <a:ext cx="103240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1" name="그림 140">
              <a:extLst>
                <a:ext uri="{FF2B5EF4-FFF2-40B4-BE49-F238E27FC236}">
                  <a16:creationId xmlns="" xmlns:a16="http://schemas.microsoft.com/office/drawing/2014/main" id="{E789AD69-4459-4078-BA7C-18154D312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4547" y="991913"/>
              <a:ext cx="922945" cy="671584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="" xmlns:a16="http://schemas.microsoft.com/office/drawing/2014/main" id="{0CC17FDC-C7E3-42B5-8C52-2C0390E4FFA3}"/>
                </a:ext>
              </a:extLst>
            </p:cNvPr>
            <p:cNvSpPr txBox="1"/>
            <p:nvPr/>
          </p:nvSpPr>
          <p:spPr>
            <a:xfrm>
              <a:off x="5847140" y="690309"/>
              <a:ext cx="785487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화장실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="" xmlns:a16="http://schemas.microsoft.com/office/drawing/2014/main" id="{9F007BD5-5DB3-47A8-9A86-7C1DEF4985F3}"/>
                </a:ext>
              </a:extLst>
            </p:cNvPr>
            <p:cNvSpPr txBox="1"/>
            <p:nvPr/>
          </p:nvSpPr>
          <p:spPr>
            <a:xfrm>
              <a:off x="5465471" y="1694283"/>
              <a:ext cx="1522916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화장실 칸 입장</a:t>
              </a:r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="" xmlns:a16="http://schemas.microsoft.com/office/drawing/2014/main" id="{012FABE8-CCA2-46F4-A277-E89CB9259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1059" y="1335560"/>
              <a:ext cx="103240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45" name="그림 144">
              <a:extLst>
                <a:ext uri="{FF2B5EF4-FFF2-40B4-BE49-F238E27FC236}">
                  <a16:creationId xmlns="" xmlns:a16="http://schemas.microsoft.com/office/drawing/2014/main" id="{5D9D0706-20F6-494B-B8FA-E4E2E962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7846" y="991913"/>
              <a:ext cx="630301" cy="70745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="" xmlns:a16="http://schemas.microsoft.com/office/drawing/2014/main" id="{C19A79FC-EC33-48D4-8CA2-2EDA52EE33FD}"/>
                </a:ext>
              </a:extLst>
            </p:cNvPr>
            <p:cNvSpPr txBox="1"/>
            <p:nvPr/>
          </p:nvSpPr>
          <p:spPr>
            <a:xfrm>
              <a:off x="7989768" y="690309"/>
              <a:ext cx="748201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Sensor</a:t>
              </a:r>
              <a:endParaRPr lang="ko-KR" altLang="en-US" sz="11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="" xmlns:a16="http://schemas.microsoft.com/office/drawing/2014/main" id="{7FD57DEE-B357-48D2-9896-AD701B16AE56}"/>
                </a:ext>
              </a:extLst>
            </p:cNvPr>
            <p:cNvSpPr txBox="1"/>
            <p:nvPr/>
          </p:nvSpPr>
          <p:spPr>
            <a:xfrm>
              <a:off x="7897205" y="1694283"/>
              <a:ext cx="1079629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센서 인식</a:t>
              </a:r>
              <a:endParaRPr lang="ko-KR" altLang="en-US" sz="1200" dirty="0"/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="" xmlns:a16="http://schemas.microsoft.com/office/drawing/2014/main" id="{D93A63E9-BC88-46C7-B930-9B63C0EA5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3599" y="1327704"/>
              <a:ext cx="103240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="" xmlns:a16="http://schemas.microsoft.com/office/drawing/2014/main" id="{93ED32F2-4E85-4B84-A761-2A2AD212E923}"/>
                </a:ext>
              </a:extLst>
            </p:cNvPr>
            <p:cNvSpPr txBox="1"/>
            <p:nvPr/>
          </p:nvSpPr>
          <p:spPr>
            <a:xfrm>
              <a:off x="9833001" y="682750"/>
              <a:ext cx="1183201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LCD/App/PC</a:t>
              </a:r>
              <a:endParaRPr lang="ko-KR" altLang="en-US" sz="1100" b="1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="" xmlns:a16="http://schemas.microsoft.com/office/drawing/2014/main" id="{BC0FE413-35F6-48D1-9893-5DEC9B8B89A2}"/>
                </a:ext>
              </a:extLst>
            </p:cNvPr>
            <p:cNvSpPr txBox="1"/>
            <p:nvPr/>
          </p:nvSpPr>
          <p:spPr>
            <a:xfrm>
              <a:off x="9782683" y="1694283"/>
              <a:ext cx="1278486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사용중</a:t>
              </a:r>
              <a:r>
                <a:rPr lang="ko-KR" altLang="en-US" sz="1200" dirty="0"/>
                <a:t> 표시</a:t>
              </a:r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="" xmlns:a16="http://schemas.microsoft.com/office/drawing/2014/main" id="{1F78C399-49B4-4A5D-B9A2-B45421902A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60642" y="2165906"/>
              <a:ext cx="0" cy="3402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2" name="그림 151">
              <a:extLst>
                <a:ext uri="{FF2B5EF4-FFF2-40B4-BE49-F238E27FC236}">
                  <a16:creationId xmlns="" xmlns:a16="http://schemas.microsoft.com/office/drawing/2014/main" id="{46B0EA50-6AB9-4F1A-ACFE-84409F363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87375" y="1000682"/>
              <a:ext cx="698380" cy="707450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="" xmlns:a16="http://schemas.microsoft.com/office/drawing/2014/main" id="{6EF51122-FC2A-4B7D-AE3A-956330296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71056" y="2936757"/>
              <a:ext cx="576326" cy="714191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="" xmlns:a16="http://schemas.microsoft.com/office/drawing/2014/main" id="{548F4F84-A2BB-40A4-A8D9-89FC896C36B9}"/>
                </a:ext>
              </a:extLst>
            </p:cNvPr>
            <p:cNvSpPr txBox="1"/>
            <p:nvPr/>
          </p:nvSpPr>
          <p:spPr>
            <a:xfrm>
              <a:off x="9735912" y="2633888"/>
              <a:ext cx="1415202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수동 잠금 장치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="" xmlns:a16="http://schemas.microsoft.com/office/drawing/2014/main" id="{45AAF0C8-0B3B-4709-9249-063F8C16FF29}"/>
                </a:ext>
              </a:extLst>
            </p:cNvPr>
            <p:cNvSpPr txBox="1"/>
            <p:nvPr/>
          </p:nvSpPr>
          <p:spPr>
            <a:xfrm>
              <a:off x="9576605" y="3624857"/>
              <a:ext cx="1721773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자유롭게 문 잠금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="" xmlns:a16="http://schemas.microsoft.com/office/drawing/2014/main" id="{64F43E8D-5CAB-4240-BC39-2615AE36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73846" y="2960214"/>
              <a:ext cx="693447" cy="667279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="" xmlns:a16="http://schemas.microsoft.com/office/drawing/2014/main" id="{6E258A7C-C2C4-415A-A5FD-7B44018E7C4C}"/>
                </a:ext>
              </a:extLst>
            </p:cNvPr>
            <p:cNvSpPr txBox="1"/>
            <p:nvPr/>
          </p:nvSpPr>
          <p:spPr>
            <a:xfrm>
              <a:off x="7956134" y="2615873"/>
              <a:ext cx="679844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Timer</a:t>
              </a:r>
              <a:endParaRPr lang="ko-KR" altLang="en-US" sz="1100" b="1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="" xmlns:a16="http://schemas.microsoft.com/office/drawing/2014/main" id="{7FDF18FB-EA71-4FED-9A56-444736D7EAE5}"/>
                </a:ext>
              </a:extLst>
            </p:cNvPr>
            <p:cNvSpPr txBox="1"/>
            <p:nvPr/>
          </p:nvSpPr>
          <p:spPr>
            <a:xfrm>
              <a:off x="7555593" y="3642811"/>
              <a:ext cx="1522916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시간 측정 시작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="" xmlns:a16="http://schemas.microsoft.com/office/drawing/2014/main" id="{1F6C6F19-FAC7-47DC-B97F-4713ACA52919}"/>
                </a:ext>
              </a:extLst>
            </p:cNvPr>
            <p:cNvSpPr txBox="1"/>
            <p:nvPr/>
          </p:nvSpPr>
          <p:spPr>
            <a:xfrm>
              <a:off x="5442047" y="2633889"/>
              <a:ext cx="1183201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LCD/App/PC</a:t>
              </a:r>
              <a:endParaRPr lang="ko-KR" altLang="en-US" sz="1100" b="1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="" xmlns:a16="http://schemas.microsoft.com/office/drawing/2014/main" id="{89761B5B-6E35-40C8-B568-1C9A18545537}"/>
                </a:ext>
              </a:extLst>
            </p:cNvPr>
            <p:cNvSpPr txBox="1"/>
            <p:nvPr/>
          </p:nvSpPr>
          <p:spPr>
            <a:xfrm>
              <a:off x="5447862" y="3642811"/>
              <a:ext cx="1373773" cy="59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20</a:t>
              </a:r>
              <a:r>
                <a:rPr lang="ko-KR" altLang="en-US" sz="1200" dirty="0"/>
                <a:t>분 경과 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경고 표시</a:t>
              </a: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="" xmlns:a16="http://schemas.microsoft.com/office/drawing/2014/main" id="{1D87652D-7E75-4C74-8932-FA9C875A3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711910" y="2917405"/>
              <a:ext cx="698380" cy="707450"/>
            </a:xfrm>
            <a:prstGeom prst="rect">
              <a:avLst/>
            </a:prstGeom>
          </p:spPr>
        </p:pic>
        <p:cxnSp>
          <p:nvCxnSpPr>
            <p:cNvPr id="162" name="직선 화살표 연결선 161">
              <a:extLst>
                <a:ext uri="{FF2B5EF4-FFF2-40B4-BE49-F238E27FC236}">
                  <a16:creationId xmlns="" xmlns:a16="http://schemas.microsoft.com/office/drawing/2014/main" id="{FD46031F-A566-4244-A624-E75DCAF97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308" y="3305966"/>
              <a:ext cx="10634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="" xmlns:a16="http://schemas.microsoft.com/office/drawing/2014/main" id="{679DE11D-8103-440A-8FE4-2CA40C170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9789" y="3305966"/>
              <a:ext cx="10634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="" xmlns:a16="http://schemas.microsoft.com/office/drawing/2014/main" id="{C717820F-0E4E-4DD2-95A0-6ED124630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0136" y="3305966"/>
              <a:ext cx="10634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5" name="그림 164">
              <a:extLst>
                <a:ext uri="{FF2B5EF4-FFF2-40B4-BE49-F238E27FC236}">
                  <a16:creationId xmlns="" xmlns:a16="http://schemas.microsoft.com/office/drawing/2014/main" id="{74FBDCF0-9813-4E7A-A231-2A444F58F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7996" y="2967288"/>
              <a:ext cx="694546" cy="683660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="" xmlns:a16="http://schemas.microsoft.com/office/drawing/2014/main" id="{6064CB3B-BD68-427A-ABC1-8B51536A666F}"/>
                </a:ext>
              </a:extLst>
            </p:cNvPr>
            <p:cNvSpPr txBox="1"/>
            <p:nvPr/>
          </p:nvSpPr>
          <p:spPr>
            <a:xfrm>
              <a:off x="3488799" y="2615873"/>
              <a:ext cx="798854" cy="314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Button</a:t>
              </a:r>
              <a:endParaRPr lang="ko-KR" altLang="en-US" sz="1100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="" xmlns:a16="http://schemas.microsoft.com/office/drawing/2014/main" id="{EA849577-80B2-4C04-BDC1-81E25F81B788}"/>
                </a:ext>
              </a:extLst>
            </p:cNvPr>
            <p:cNvSpPr txBox="1"/>
            <p:nvPr/>
          </p:nvSpPr>
          <p:spPr>
            <a:xfrm>
              <a:off x="3074622" y="3624142"/>
              <a:ext cx="1522916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연장 버튼 누름</a:t>
              </a:r>
            </a:p>
          </p:txBody>
        </p:sp>
        <p:cxnSp>
          <p:nvCxnSpPr>
            <p:cNvPr id="168" name="직선 화살표 연결선 167">
              <a:extLst>
                <a:ext uri="{FF2B5EF4-FFF2-40B4-BE49-F238E27FC236}">
                  <a16:creationId xmlns="" xmlns:a16="http://schemas.microsoft.com/office/drawing/2014/main" id="{96096B30-70B5-4A34-A29E-59AA9F076F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6788" y="3303722"/>
              <a:ext cx="10634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="" xmlns:a16="http://schemas.microsoft.com/office/drawing/2014/main" id="{5F80763B-5CE0-4286-AA82-07409F834EF4}"/>
                </a:ext>
              </a:extLst>
            </p:cNvPr>
            <p:cNvSpPr txBox="1"/>
            <p:nvPr/>
          </p:nvSpPr>
          <p:spPr>
            <a:xfrm>
              <a:off x="1166661" y="2627982"/>
              <a:ext cx="1183201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LCD/App/PC</a:t>
              </a:r>
              <a:endParaRPr lang="ko-KR" altLang="en-US" sz="11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="" xmlns:a16="http://schemas.microsoft.com/office/drawing/2014/main" id="{88C5D296-5872-4AF7-970A-96030737C433}"/>
                </a:ext>
              </a:extLst>
            </p:cNvPr>
            <p:cNvSpPr txBox="1"/>
            <p:nvPr/>
          </p:nvSpPr>
          <p:spPr>
            <a:xfrm>
              <a:off x="1116343" y="3639514"/>
              <a:ext cx="1278486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시간 초기화</a:t>
              </a:r>
            </a:p>
          </p:txBody>
        </p:sp>
        <p:pic>
          <p:nvPicPr>
            <p:cNvPr id="171" name="그림 170">
              <a:extLst>
                <a:ext uri="{FF2B5EF4-FFF2-40B4-BE49-F238E27FC236}">
                  <a16:creationId xmlns="" xmlns:a16="http://schemas.microsoft.com/office/drawing/2014/main" id="{A944CF27-30CC-4598-85F6-E6D35FBFA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421035" y="2945914"/>
              <a:ext cx="698380" cy="707450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="" xmlns:a16="http://schemas.microsoft.com/office/drawing/2014/main" id="{32AE2F7C-E915-40ED-908D-252286740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86308" y="4876568"/>
              <a:ext cx="694546" cy="683660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="" xmlns:a16="http://schemas.microsoft.com/office/drawing/2014/main" id="{F148904F-809D-4C02-A2DD-ABC8AE46B69F}"/>
                </a:ext>
              </a:extLst>
            </p:cNvPr>
            <p:cNvSpPr txBox="1"/>
            <p:nvPr/>
          </p:nvSpPr>
          <p:spPr>
            <a:xfrm>
              <a:off x="5763031" y="4589427"/>
              <a:ext cx="798854" cy="314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Button</a:t>
              </a:r>
              <a:endParaRPr lang="ko-KR" altLang="en-US" sz="11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="" xmlns:a16="http://schemas.microsoft.com/office/drawing/2014/main" id="{F5C0A50F-C797-4D73-A924-E1B9ECE07C8E}"/>
                </a:ext>
              </a:extLst>
            </p:cNvPr>
            <p:cNvSpPr txBox="1"/>
            <p:nvPr/>
          </p:nvSpPr>
          <p:spPr>
            <a:xfrm>
              <a:off x="5255811" y="5600496"/>
              <a:ext cx="1721773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연장 버튼 </a:t>
              </a:r>
              <a:r>
                <a:rPr lang="ko-KR" altLang="en-US" sz="1200" dirty="0" err="1"/>
                <a:t>안누름</a:t>
              </a:r>
              <a:endParaRPr lang="ko-KR" altLang="en-US" sz="1200" dirty="0"/>
            </a:p>
          </p:txBody>
        </p:sp>
        <p:cxnSp>
          <p:nvCxnSpPr>
            <p:cNvPr id="175" name="직선 화살표 연결선 174">
              <a:extLst>
                <a:ext uri="{FF2B5EF4-FFF2-40B4-BE49-F238E27FC236}">
                  <a16:creationId xmlns="" xmlns:a16="http://schemas.microsoft.com/office/drawing/2014/main" id="{9733B6DA-5258-4503-9CA5-E9433C1D1F0E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09" y="4292761"/>
              <a:ext cx="0" cy="3402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="" xmlns:a16="http://schemas.microsoft.com/office/drawing/2014/main" id="{74C747D2-CBE8-44D0-8F91-D7C6AE40B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7308" y="5421920"/>
              <a:ext cx="10634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="" xmlns:a16="http://schemas.microsoft.com/office/drawing/2014/main" id="{B1BB8D47-D05C-490F-BE72-A072221F02BB}"/>
                </a:ext>
              </a:extLst>
            </p:cNvPr>
            <p:cNvSpPr txBox="1"/>
            <p:nvPr/>
          </p:nvSpPr>
          <p:spPr>
            <a:xfrm>
              <a:off x="3200434" y="4595731"/>
              <a:ext cx="1183201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LCD/App/PC</a:t>
              </a:r>
              <a:endParaRPr lang="ko-KR" altLang="en-US" sz="1100" b="1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="" xmlns:a16="http://schemas.microsoft.com/office/drawing/2014/main" id="{E43E5AEA-CEED-447D-B233-B0924CA5948E}"/>
                </a:ext>
              </a:extLst>
            </p:cNvPr>
            <p:cNvSpPr txBox="1"/>
            <p:nvPr/>
          </p:nvSpPr>
          <p:spPr>
            <a:xfrm>
              <a:off x="3206247" y="5604654"/>
              <a:ext cx="1373773" cy="59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/>
                <a:t>30</a:t>
              </a:r>
              <a:r>
                <a:rPr lang="ko-KR" altLang="en-US" sz="1200" dirty="0"/>
                <a:t>분 경과 시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위급 표시</a:t>
              </a:r>
            </a:p>
          </p:txBody>
        </p:sp>
        <p:pic>
          <p:nvPicPr>
            <p:cNvPr id="179" name="그림 178">
              <a:extLst>
                <a:ext uri="{FF2B5EF4-FFF2-40B4-BE49-F238E27FC236}">
                  <a16:creationId xmlns="" xmlns:a16="http://schemas.microsoft.com/office/drawing/2014/main" id="{8A98A00A-15A0-40F6-81B4-A5D7C9721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70296" y="4879248"/>
              <a:ext cx="698380" cy="707450"/>
            </a:xfrm>
            <a:prstGeom prst="rect">
              <a:avLst/>
            </a:prstGeom>
          </p:spPr>
        </p:pic>
        <p:cxnSp>
          <p:nvCxnSpPr>
            <p:cNvPr id="180" name="직선 화살표 연결선 179">
              <a:extLst>
                <a:ext uri="{FF2B5EF4-FFF2-40B4-BE49-F238E27FC236}">
                  <a16:creationId xmlns="" xmlns:a16="http://schemas.microsoft.com/office/drawing/2014/main" id="{D4A4F467-4DA7-4870-860E-8FD6C94CB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6788" y="5421279"/>
              <a:ext cx="10634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1" name="그림 180">
              <a:extLst>
                <a:ext uri="{FF2B5EF4-FFF2-40B4-BE49-F238E27FC236}">
                  <a16:creationId xmlns="" xmlns:a16="http://schemas.microsoft.com/office/drawing/2014/main" id="{A56EC0F0-40DE-42AF-AE72-EEB2C4F36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8126" y="4897204"/>
              <a:ext cx="707450" cy="70745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="" xmlns:a16="http://schemas.microsoft.com/office/drawing/2014/main" id="{4A0CB258-4EF4-4B57-95FC-92D1E701C099}"/>
                </a:ext>
              </a:extLst>
            </p:cNvPr>
            <p:cNvSpPr txBox="1"/>
            <p:nvPr/>
          </p:nvSpPr>
          <p:spPr>
            <a:xfrm>
              <a:off x="1301924" y="4571471"/>
              <a:ext cx="915987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/>
                <a:t>Manager</a:t>
              </a:r>
              <a:endParaRPr lang="ko-KR" altLang="en-US" sz="1100" b="1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="" xmlns:a16="http://schemas.microsoft.com/office/drawing/2014/main" id="{8F8760C4-8795-4A5B-A7E2-66BDE4B36A5F}"/>
                </a:ext>
              </a:extLst>
            </p:cNvPr>
            <p:cNvSpPr txBox="1"/>
            <p:nvPr/>
          </p:nvSpPr>
          <p:spPr>
            <a:xfrm>
              <a:off x="1157037" y="5600496"/>
              <a:ext cx="1278486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관리자 확인</a:t>
              </a:r>
              <a:endParaRPr lang="ko-KR" altLang="en-US" sz="1200" dirty="0"/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="" xmlns:a16="http://schemas.microsoft.com/office/drawing/2014/main" id="{0DC74D5C-8778-4356-BD80-6B30EA1A7FE1}"/>
                </a:ext>
              </a:extLst>
            </p:cNvPr>
            <p:cNvCxnSpPr>
              <a:cxnSpLocks/>
            </p:cNvCxnSpPr>
            <p:nvPr/>
          </p:nvCxnSpPr>
          <p:spPr>
            <a:xfrm>
              <a:off x="8361630" y="4255505"/>
              <a:ext cx="0" cy="3402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="" xmlns:a16="http://schemas.microsoft.com/office/drawing/2014/main" id="{FF3D0054-E9CF-42D6-B9B5-8C1174755AE0}"/>
                </a:ext>
              </a:extLst>
            </p:cNvPr>
            <p:cNvGrpSpPr/>
            <p:nvPr/>
          </p:nvGrpSpPr>
          <p:grpSpPr>
            <a:xfrm>
              <a:off x="9992138" y="4585026"/>
              <a:ext cx="1522916" cy="1366866"/>
              <a:chOff x="7689170" y="4595732"/>
              <a:chExt cx="1522916" cy="1366866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="" xmlns:a16="http://schemas.microsoft.com/office/drawing/2014/main" id="{D9798068-8BB7-4F4D-851C-674A136362AD}"/>
                  </a:ext>
                </a:extLst>
              </p:cNvPr>
              <p:cNvSpPr txBox="1"/>
              <p:nvPr/>
            </p:nvSpPr>
            <p:spPr>
              <a:xfrm>
                <a:off x="7757922" y="4595732"/>
                <a:ext cx="118320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="" xmlns:a16="http://schemas.microsoft.com/office/drawing/2014/main" id="{A0BAF136-2828-4C35-9CA3-1401A4A0C857}"/>
                  </a:ext>
                </a:extLst>
              </p:cNvPr>
              <p:cNvSpPr txBox="1"/>
              <p:nvPr/>
            </p:nvSpPr>
            <p:spPr>
              <a:xfrm>
                <a:off x="7689170" y="5604655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비어 있음 표시</a:t>
                </a:r>
              </a:p>
            </p:txBody>
          </p:sp>
          <p:pic>
            <p:nvPicPr>
              <p:cNvPr id="192" name="그림 191">
                <a:extLst>
                  <a:ext uri="{FF2B5EF4-FFF2-40B4-BE49-F238E27FC236}">
                    <a16:creationId xmlns="" xmlns:a16="http://schemas.microsoft.com/office/drawing/2014/main" id="{87153098-4449-4905-92AC-F3A30820E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</a:blip>
              <a:stretch>
                <a:fillRect/>
              </a:stretch>
            </p:blipFill>
            <p:spPr>
              <a:xfrm>
                <a:off x="8027786" y="4879248"/>
                <a:ext cx="698380" cy="707450"/>
              </a:xfrm>
              <a:prstGeom prst="rect">
                <a:avLst/>
              </a:prstGeom>
            </p:spPr>
          </p:pic>
        </p:grpSp>
        <p:cxnSp>
          <p:nvCxnSpPr>
            <p:cNvPr id="186" name="직선 화살표 연결선 185">
              <a:extLst>
                <a:ext uri="{FF2B5EF4-FFF2-40B4-BE49-F238E27FC236}">
                  <a16:creationId xmlns="" xmlns:a16="http://schemas.microsoft.com/office/drawing/2014/main" id="{69064768-25DF-4D15-AC63-FA245BF2A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3599" y="5421278"/>
              <a:ext cx="103240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7" name="그림 186">
              <a:extLst>
                <a:ext uri="{FF2B5EF4-FFF2-40B4-BE49-F238E27FC236}">
                  <a16:creationId xmlns="" xmlns:a16="http://schemas.microsoft.com/office/drawing/2014/main" id="{150FB9A8-2E54-44DA-9A94-2C280189A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8080" y="4898126"/>
              <a:ext cx="922945" cy="671584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="" xmlns:a16="http://schemas.microsoft.com/office/drawing/2014/main" id="{66E8E278-F3E8-4A7D-ADA7-8381B42E03D0}"/>
                </a:ext>
              </a:extLst>
            </p:cNvPr>
            <p:cNvSpPr txBox="1"/>
            <p:nvPr/>
          </p:nvSpPr>
          <p:spPr>
            <a:xfrm>
              <a:off x="8000673" y="4596525"/>
              <a:ext cx="785487" cy="33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화장실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="" xmlns:a16="http://schemas.microsoft.com/office/drawing/2014/main" id="{71BE01CA-66DC-4B5C-89E2-624F3976A64E}"/>
                </a:ext>
              </a:extLst>
            </p:cNvPr>
            <p:cNvSpPr txBox="1"/>
            <p:nvPr/>
          </p:nvSpPr>
          <p:spPr>
            <a:xfrm>
              <a:off x="7570387" y="5600496"/>
              <a:ext cx="1527059" cy="357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20</a:t>
              </a:r>
              <a:r>
                <a:rPr lang="ko-KR" altLang="en-US" sz="1200" dirty="0"/>
                <a:t>분 이내 퇴장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9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액자 38">
            <a:extLst>
              <a:ext uri="{FF2B5EF4-FFF2-40B4-BE49-F238E27FC236}">
                <a16:creationId xmlns="" xmlns:a16="http://schemas.microsoft.com/office/drawing/2014/main" id="{9BF6001E-357F-4C90-8BAE-44633F3D9688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="" xmlns:a16="http://schemas.microsoft.com/office/drawing/2014/main" id="{B65FFE9E-410A-4D37-8E77-F6B187AA2F25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="" xmlns:a16="http://schemas.microsoft.com/office/drawing/2014/main" id="{16CCB5E4-FCBD-4AD0-A319-8858D0BF0E0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EB12C00-948F-464D-BE34-EB77312A7B36}"/>
              </a:ext>
            </a:extLst>
          </p:cNvPr>
          <p:cNvSpPr txBox="1"/>
          <p:nvPr/>
        </p:nvSpPr>
        <p:spPr>
          <a:xfrm>
            <a:off x="1076275" y="951702"/>
            <a:ext cx="18501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구성도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5D5EE8A-4AB5-4987-AF0B-D63243D9BB14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11</a:t>
            </a:r>
            <a:endParaRPr lang="ko-KR" altLang="en-US" sz="1300" dirty="0"/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69248059-9028-48D4-AEAA-267F4FBC6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0" y="2346562"/>
            <a:ext cx="819524" cy="632001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="" xmlns:a16="http://schemas.microsoft.com/office/drawing/2014/main" id="{A2393563-97C7-4451-8307-36845710E588}"/>
              </a:ext>
            </a:extLst>
          </p:cNvPr>
          <p:cNvCxnSpPr>
            <a:cxnSpLocks/>
          </p:cNvCxnSpPr>
          <p:nvPr/>
        </p:nvCxnSpPr>
        <p:spPr>
          <a:xfrm flipH="1">
            <a:off x="2980225" y="2946778"/>
            <a:ext cx="1153222" cy="8210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="" xmlns:a16="http://schemas.microsoft.com/office/drawing/2014/main" id="{E43E3A89-CAD3-49A3-BBE0-09023CCD1817}"/>
              </a:ext>
            </a:extLst>
          </p:cNvPr>
          <p:cNvCxnSpPr>
            <a:cxnSpLocks/>
          </p:cNvCxnSpPr>
          <p:nvPr/>
        </p:nvCxnSpPr>
        <p:spPr>
          <a:xfrm flipH="1" flipV="1">
            <a:off x="4113423" y="4172170"/>
            <a:ext cx="912622" cy="86050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="" xmlns:a16="http://schemas.microsoft.com/office/drawing/2014/main" id="{1CEAB3D9-97D5-4C56-A047-497B5A1940B6}"/>
              </a:ext>
            </a:extLst>
          </p:cNvPr>
          <p:cNvCxnSpPr>
            <a:cxnSpLocks/>
          </p:cNvCxnSpPr>
          <p:nvPr/>
        </p:nvCxnSpPr>
        <p:spPr>
          <a:xfrm flipV="1">
            <a:off x="1141037" y="2107073"/>
            <a:ext cx="4987093" cy="58249"/>
          </a:xfrm>
          <a:prstGeom prst="bentConnector4">
            <a:avLst>
              <a:gd name="adj1" fmla="val -108"/>
              <a:gd name="adj2" fmla="val 501934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="" xmlns:a16="http://schemas.microsoft.com/office/drawing/2014/main" id="{E1C40235-6D0A-451A-B03A-64FF051749B1}"/>
              </a:ext>
            </a:extLst>
          </p:cNvPr>
          <p:cNvCxnSpPr>
            <a:cxnSpLocks/>
          </p:cNvCxnSpPr>
          <p:nvPr/>
        </p:nvCxnSpPr>
        <p:spPr>
          <a:xfrm flipV="1">
            <a:off x="3208295" y="4331588"/>
            <a:ext cx="859449" cy="757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="" xmlns:a16="http://schemas.microsoft.com/office/drawing/2014/main" id="{067B0816-79C1-4509-8694-7473AA93AFC9}"/>
              </a:ext>
            </a:extLst>
          </p:cNvPr>
          <p:cNvCxnSpPr>
            <a:cxnSpLocks/>
          </p:cNvCxnSpPr>
          <p:nvPr/>
        </p:nvCxnSpPr>
        <p:spPr>
          <a:xfrm flipV="1">
            <a:off x="4969352" y="2777296"/>
            <a:ext cx="776330" cy="127667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BDF714A5-3332-4143-BFF2-4A19626F5E7E}"/>
              </a:ext>
            </a:extLst>
          </p:cNvPr>
          <p:cNvGrpSpPr/>
          <p:nvPr/>
        </p:nvGrpSpPr>
        <p:grpSpPr>
          <a:xfrm>
            <a:off x="4170985" y="2131233"/>
            <a:ext cx="832784" cy="836704"/>
            <a:chOff x="4094280" y="3021430"/>
            <a:chExt cx="816964" cy="816964"/>
          </a:xfrm>
        </p:grpSpPr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B9B76095-A10C-42F5-8F81-7A3B6495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4280" y="3021430"/>
              <a:ext cx="816964" cy="81696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CC7ED345-59B8-4498-A87A-CFE8CEF51E32}"/>
                </a:ext>
              </a:extLst>
            </p:cNvPr>
            <p:cNvSpPr txBox="1"/>
            <p:nvPr/>
          </p:nvSpPr>
          <p:spPr>
            <a:xfrm>
              <a:off x="4269689" y="3219276"/>
              <a:ext cx="46519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App</a:t>
              </a:r>
              <a:endParaRPr lang="ko-KR" altLang="en-US" sz="1300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DC9FF4D-A28C-4839-9BD2-03DA30A49300}"/>
              </a:ext>
            </a:extLst>
          </p:cNvPr>
          <p:cNvGrpSpPr/>
          <p:nvPr/>
        </p:nvGrpSpPr>
        <p:grpSpPr>
          <a:xfrm>
            <a:off x="4088013" y="5509777"/>
            <a:ext cx="998729" cy="939149"/>
            <a:chOff x="3846116" y="5136612"/>
            <a:chExt cx="956304" cy="926813"/>
          </a:xfrm>
        </p:grpSpPr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C008B2A7-C216-4CD8-AC05-3AEC35531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9623" y="5372534"/>
              <a:ext cx="902347" cy="69089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621362A-DE35-4947-B8AA-82ED0BD8F706}"/>
                </a:ext>
              </a:extLst>
            </p:cNvPr>
            <p:cNvSpPr txBox="1"/>
            <p:nvPr/>
          </p:nvSpPr>
          <p:spPr>
            <a:xfrm>
              <a:off x="3846116" y="5136612"/>
              <a:ext cx="956304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DID </a:t>
              </a:r>
              <a:r>
                <a:rPr lang="ko-KR" altLang="en-US" sz="1300" b="1" dirty="0"/>
                <a:t>모니터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DDA6E717-28B2-4F89-87B8-D26DEC1DEAE6}"/>
              </a:ext>
            </a:extLst>
          </p:cNvPr>
          <p:cNvGrpSpPr/>
          <p:nvPr/>
        </p:nvGrpSpPr>
        <p:grpSpPr>
          <a:xfrm>
            <a:off x="2347058" y="3691060"/>
            <a:ext cx="676173" cy="965539"/>
            <a:chOff x="2266282" y="3479972"/>
            <a:chExt cx="647449" cy="952857"/>
          </a:xfrm>
        </p:grpSpPr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56EDD86F-7B1B-47AC-B5AE-3EAEAC28F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282" y="3762398"/>
              <a:ext cx="647449" cy="670431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28571C95-67E5-4E48-BC8E-1268C8B2A6CC}"/>
                </a:ext>
              </a:extLst>
            </p:cNvPr>
            <p:cNvSpPr txBox="1"/>
            <p:nvPr/>
          </p:nvSpPr>
          <p:spPr>
            <a:xfrm>
              <a:off x="2351485" y="3479972"/>
              <a:ext cx="490044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User</a:t>
              </a:r>
              <a:endParaRPr lang="ko-KR" altLang="en-US" sz="1300" b="1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AD5C1E7E-9409-4E2D-81E0-9DBD5A9D094A}"/>
              </a:ext>
            </a:extLst>
          </p:cNvPr>
          <p:cNvSpPr txBox="1"/>
          <p:nvPr/>
        </p:nvSpPr>
        <p:spPr>
          <a:xfrm>
            <a:off x="626143" y="2121904"/>
            <a:ext cx="1077164" cy="29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오렌지 보드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5CE19D5C-5998-4998-8D06-476AC13897A0}"/>
              </a:ext>
            </a:extLst>
          </p:cNvPr>
          <p:cNvGrpSpPr/>
          <p:nvPr/>
        </p:nvGrpSpPr>
        <p:grpSpPr>
          <a:xfrm>
            <a:off x="618868" y="3720814"/>
            <a:ext cx="1077164" cy="1033650"/>
            <a:chOff x="631223" y="3763194"/>
            <a:chExt cx="1031406" cy="1020073"/>
          </a:xfrm>
        </p:grpSpPr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267205CB-D330-4BDB-AD27-5527C7928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424" y="3918019"/>
              <a:ext cx="886788" cy="865248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062C8008-F5AC-46C6-9C1B-C3C062612F6C}"/>
                </a:ext>
              </a:extLst>
            </p:cNvPr>
            <p:cNvSpPr txBox="1"/>
            <p:nvPr/>
          </p:nvSpPr>
          <p:spPr>
            <a:xfrm>
              <a:off x="631223" y="3763194"/>
              <a:ext cx="1031406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b="1" dirty="0"/>
                <a:t>적외선 센서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3FCA995A-CF43-416E-9E37-D1FC3FF13CFA}"/>
              </a:ext>
            </a:extLst>
          </p:cNvPr>
          <p:cNvGrpSpPr/>
          <p:nvPr/>
        </p:nvGrpSpPr>
        <p:grpSpPr>
          <a:xfrm>
            <a:off x="7720264" y="2296092"/>
            <a:ext cx="736410" cy="427390"/>
            <a:chOff x="7662043" y="2247865"/>
            <a:chExt cx="705128" cy="421776"/>
          </a:xfrm>
        </p:grpSpPr>
        <p:sp>
          <p:nvSpPr>
            <p:cNvPr id="54" name="원통형 53">
              <a:extLst>
                <a:ext uri="{FF2B5EF4-FFF2-40B4-BE49-F238E27FC236}">
                  <a16:creationId xmlns="" xmlns:a16="http://schemas.microsoft.com/office/drawing/2014/main" id="{D82AF8C7-0F9E-4BCC-B458-46C32E6DB42D}"/>
                </a:ext>
              </a:extLst>
            </p:cNvPr>
            <p:cNvSpPr/>
            <p:nvPr/>
          </p:nvSpPr>
          <p:spPr>
            <a:xfrm>
              <a:off x="7662043" y="2247865"/>
              <a:ext cx="705128" cy="421776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2AB99B9C-A875-4726-96EB-9C9E43EADDA2}"/>
                </a:ext>
              </a:extLst>
            </p:cNvPr>
            <p:cNvSpPr txBox="1"/>
            <p:nvPr/>
          </p:nvSpPr>
          <p:spPr>
            <a:xfrm>
              <a:off x="7837440" y="2340257"/>
              <a:ext cx="406741" cy="29857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/>
                <a:t>DB</a:t>
              </a:r>
              <a:endParaRPr lang="ko-KR" altLang="en-US" sz="13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561A0ACA-CE82-4396-A279-E7381FF49128}"/>
              </a:ext>
            </a:extLst>
          </p:cNvPr>
          <p:cNvGrpSpPr/>
          <p:nvPr/>
        </p:nvGrpSpPr>
        <p:grpSpPr>
          <a:xfrm>
            <a:off x="5911224" y="2283343"/>
            <a:ext cx="736410" cy="427390"/>
            <a:chOff x="5801819" y="2248512"/>
            <a:chExt cx="737665" cy="421776"/>
          </a:xfrm>
        </p:grpSpPr>
        <p:sp>
          <p:nvSpPr>
            <p:cNvPr id="87" name="원통형 86">
              <a:extLst>
                <a:ext uri="{FF2B5EF4-FFF2-40B4-BE49-F238E27FC236}">
                  <a16:creationId xmlns="" xmlns:a16="http://schemas.microsoft.com/office/drawing/2014/main" id="{64B3BD10-7DCE-423A-BBAF-BA0AD67ED36F}"/>
                </a:ext>
              </a:extLst>
            </p:cNvPr>
            <p:cNvSpPr/>
            <p:nvPr/>
          </p:nvSpPr>
          <p:spPr>
            <a:xfrm>
              <a:off x="5801819" y="2248512"/>
              <a:ext cx="737665" cy="421776"/>
            </a:xfrm>
            <a:prstGeom prst="ca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="" xmlns:a16="http://schemas.microsoft.com/office/drawing/2014/main" id="{911E8433-8A4B-4D29-9D3C-68124724A01C}"/>
                </a:ext>
              </a:extLst>
            </p:cNvPr>
            <p:cNvSpPr txBox="1"/>
            <p:nvPr/>
          </p:nvSpPr>
          <p:spPr>
            <a:xfrm>
              <a:off x="5865801" y="2343403"/>
              <a:ext cx="640263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Server</a:t>
              </a:r>
              <a:endParaRPr lang="ko-KR" altLang="en-US" sz="1300" b="1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605F9E24-C00E-4B56-AB5F-376F2BB0967F}"/>
              </a:ext>
            </a:extLst>
          </p:cNvPr>
          <p:cNvSpPr txBox="1"/>
          <p:nvPr/>
        </p:nvSpPr>
        <p:spPr>
          <a:xfrm>
            <a:off x="1119916" y="1854903"/>
            <a:ext cx="888856" cy="29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A9F5ECF-F4C0-4333-920B-FF0D55B0154F}"/>
              </a:ext>
            </a:extLst>
          </p:cNvPr>
          <p:cNvSpPr txBox="1"/>
          <p:nvPr/>
        </p:nvSpPr>
        <p:spPr>
          <a:xfrm>
            <a:off x="3106974" y="3189147"/>
            <a:ext cx="907222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화면 출력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="" xmlns:a16="http://schemas.microsoft.com/office/drawing/2014/main" id="{BB37DA00-8631-4612-A88E-1797E0042847}"/>
              </a:ext>
            </a:extLst>
          </p:cNvPr>
          <p:cNvCxnSpPr>
            <a:cxnSpLocks/>
          </p:cNvCxnSpPr>
          <p:nvPr/>
        </p:nvCxnSpPr>
        <p:spPr>
          <a:xfrm flipH="1" flipV="1">
            <a:off x="3156784" y="4892170"/>
            <a:ext cx="786339" cy="84054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E72E7F3-0AD7-4490-906A-9A912FAF81F0}"/>
              </a:ext>
            </a:extLst>
          </p:cNvPr>
          <p:cNvGrpSpPr/>
          <p:nvPr/>
        </p:nvGrpSpPr>
        <p:grpSpPr>
          <a:xfrm>
            <a:off x="2228141" y="2743668"/>
            <a:ext cx="1067998" cy="960291"/>
            <a:chOff x="4389782" y="759722"/>
            <a:chExt cx="1022630" cy="947678"/>
          </a:xfrm>
        </p:grpSpPr>
        <p:pic>
          <p:nvPicPr>
            <p:cNvPr id="93" name="_x336382104" descr="EMB000004841df4">
              <a:extLst>
                <a:ext uri="{FF2B5EF4-FFF2-40B4-BE49-F238E27FC236}">
                  <a16:creationId xmlns="" xmlns:a16="http://schemas.microsoft.com/office/drawing/2014/main" id="{F3E13D44-BAF2-4C9D-91B8-3E8BAA76F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93" t="26651" r="16513" b="24164"/>
            <a:stretch>
              <a:fillRect/>
            </a:stretch>
          </p:blipFill>
          <p:spPr bwMode="auto">
            <a:xfrm>
              <a:off x="4389782" y="759722"/>
              <a:ext cx="1022630" cy="619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202B355D-BD6E-451E-817F-01C1A7799DA1}"/>
                </a:ext>
              </a:extLst>
            </p:cNvPr>
            <p:cNvSpPr txBox="1"/>
            <p:nvPr/>
          </p:nvSpPr>
          <p:spPr>
            <a:xfrm>
              <a:off x="4574717" y="1418852"/>
              <a:ext cx="603711" cy="288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/>
                <a:t>switch</a:t>
              </a:r>
              <a:endParaRPr lang="ko-KR" altLang="en-US" sz="1300" b="1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6B14D0D-E63C-4981-A7F6-B5F80B6865BE}"/>
              </a:ext>
            </a:extLst>
          </p:cNvPr>
          <p:cNvSpPr txBox="1"/>
          <p:nvPr/>
        </p:nvSpPr>
        <p:spPr>
          <a:xfrm>
            <a:off x="3082737" y="5030063"/>
            <a:ext cx="907222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화면 출력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="" xmlns:a16="http://schemas.microsoft.com/office/drawing/2014/main" id="{A4D77474-E10C-4168-B56B-E920D4CB6CFD}"/>
              </a:ext>
            </a:extLst>
          </p:cNvPr>
          <p:cNvCxnSpPr>
            <a:cxnSpLocks/>
          </p:cNvCxnSpPr>
          <p:nvPr/>
        </p:nvCxnSpPr>
        <p:spPr>
          <a:xfrm flipH="1">
            <a:off x="5161282" y="4821864"/>
            <a:ext cx="786339" cy="92697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9A2FE0FC-8263-49E3-8FCC-B4B60CC1F5D2}"/>
              </a:ext>
            </a:extLst>
          </p:cNvPr>
          <p:cNvSpPr txBox="1"/>
          <p:nvPr/>
        </p:nvSpPr>
        <p:spPr>
          <a:xfrm>
            <a:off x="5337995" y="5039726"/>
            <a:ext cx="929470" cy="29628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화면 전송</a:t>
            </a:r>
            <a:endParaRPr lang="en-US" altLang="ko-KR" sz="1300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C96F7B67-C9D3-444C-BCB6-B328EE9F04C8}"/>
              </a:ext>
            </a:extLst>
          </p:cNvPr>
          <p:cNvGrpSpPr/>
          <p:nvPr/>
        </p:nvGrpSpPr>
        <p:grpSpPr>
          <a:xfrm>
            <a:off x="600539" y="5554603"/>
            <a:ext cx="1007070" cy="848230"/>
            <a:chOff x="600539" y="5611336"/>
            <a:chExt cx="964290" cy="837089"/>
          </a:xfrm>
        </p:grpSpPr>
        <p:pic>
          <p:nvPicPr>
            <p:cNvPr id="97" name="_x336390240" descr="EMB000004841df7">
              <a:extLst>
                <a:ext uri="{FF2B5EF4-FFF2-40B4-BE49-F238E27FC236}">
                  <a16:creationId xmlns="" xmlns:a16="http://schemas.microsoft.com/office/drawing/2014/main" id="{010744BC-284B-4B6A-A6F5-F134DE24FF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3" t="74155" r="16661" b="20105"/>
            <a:stretch/>
          </p:blipFill>
          <p:spPr bwMode="auto">
            <a:xfrm>
              <a:off x="600539" y="5857304"/>
              <a:ext cx="964290" cy="59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FB1FB9CD-5AC4-4667-A22A-D4770A153A3A}"/>
                </a:ext>
              </a:extLst>
            </p:cNvPr>
            <p:cNvSpPr txBox="1"/>
            <p:nvPr/>
          </p:nvSpPr>
          <p:spPr>
            <a:xfrm>
              <a:off x="847143" y="5611336"/>
              <a:ext cx="436408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LCD</a:t>
              </a:r>
              <a:endParaRPr lang="ko-KR" altLang="en-US" sz="1300" b="1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F1190E3-C3C1-4B6C-A584-54A2F1EA8BF2}"/>
              </a:ext>
            </a:extLst>
          </p:cNvPr>
          <p:cNvSpPr txBox="1"/>
          <p:nvPr/>
        </p:nvSpPr>
        <p:spPr>
          <a:xfrm>
            <a:off x="3201703" y="4313492"/>
            <a:ext cx="523222" cy="299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Push</a:t>
            </a:r>
            <a:endParaRPr lang="ko-KR" altLang="en-US" sz="1300" dirty="0"/>
          </a:p>
        </p:txBody>
      </p: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DE7EB764-EF4E-40F6-AE43-B78F3D943719}"/>
              </a:ext>
            </a:extLst>
          </p:cNvPr>
          <p:cNvSpPr txBox="1"/>
          <p:nvPr/>
        </p:nvSpPr>
        <p:spPr>
          <a:xfrm>
            <a:off x="4867231" y="3195780"/>
            <a:ext cx="888856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ACD5B8B6-FBBD-4088-83FB-076C3B745BA2}"/>
              </a:ext>
            </a:extLst>
          </p:cNvPr>
          <p:cNvSpPr txBox="1"/>
          <p:nvPr/>
        </p:nvSpPr>
        <p:spPr>
          <a:xfrm>
            <a:off x="3455617" y="3658542"/>
            <a:ext cx="1077164" cy="29945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화장실 입장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BA075437-7C6D-4F3F-A16F-A0DD110BDFD5}"/>
              </a:ext>
            </a:extLst>
          </p:cNvPr>
          <p:cNvCxnSpPr>
            <a:cxnSpLocks/>
          </p:cNvCxnSpPr>
          <p:nvPr/>
        </p:nvCxnSpPr>
        <p:spPr>
          <a:xfrm flipV="1">
            <a:off x="967877" y="2948835"/>
            <a:ext cx="4002" cy="70970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="" xmlns:a16="http://schemas.microsoft.com/office/drawing/2014/main" id="{07378FF7-ED59-4A55-AFA5-C11DAECFA5FD}"/>
              </a:ext>
            </a:extLst>
          </p:cNvPr>
          <p:cNvCxnSpPr>
            <a:cxnSpLocks/>
          </p:cNvCxnSpPr>
          <p:nvPr/>
        </p:nvCxnSpPr>
        <p:spPr>
          <a:xfrm flipH="1">
            <a:off x="1134937" y="2967937"/>
            <a:ext cx="6920" cy="72312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F5F9E71C-387F-4063-BEAD-8A2F31B671DC}"/>
              </a:ext>
            </a:extLst>
          </p:cNvPr>
          <p:cNvSpPr txBox="1"/>
          <p:nvPr/>
        </p:nvSpPr>
        <p:spPr>
          <a:xfrm>
            <a:off x="677513" y="3212324"/>
            <a:ext cx="888856" cy="2646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698BFEC5-F667-4F5E-89D5-DD37A72ADF0A}"/>
              </a:ext>
            </a:extLst>
          </p:cNvPr>
          <p:cNvGrpSpPr/>
          <p:nvPr/>
        </p:nvGrpSpPr>
        <p:grpSpPr>
          <a:xfrm>
            <a:off x="5905160" y="3767211"/>
            <a:ext cx="2578770" cy="987252"/>
            <a:chOff x="5900766" y="3881329"/>
            <a:chExt cx="2583164" cy="974285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2C0DA38-335D-4860-A6E0-F8DBA55A7FD8}"/>
                </a:ext>
              </a:extLst>
            </p:cNvPr>
            <p:cNvGrpSpPr/>
            <p:nvPr/>
          </p:nvGrpSpPr>
          <p:grpSpPr>
            <a:xfrm>
              <a:off x="5900766" y="4098940"/>
              <a:ext cx="725919" cy="718530"/>
              <a:chOff x="6208881" y="4222418"/>
              <a:chExt cx="693900" cy="718530"/>
            </a:xfrm>
          </p:grpSpPr>
          <p:pic>
            <p:nvPicPr>
              <p:cNvPr id="48" name="그림 47">
                <a:extLst>
                  <a:ext uri="{FF2B5EF4-FFF2-40B4-BE49-F238E27FC236}">
                    <a16:creationId xmlns="" xmlns:a16="http://schemas.microsoft.com/office/drawing/2014/main" id="{AB01BCFA-1F5E-4B0F-A9C6-BAD6B74C8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8881" y="4222418"/>
                <a:ext cx="693900" cy="71853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="" xmlns:a16="http://schemas.microsoft.com/office/drawing/2014/main" id="{053B888D-E01D-4043-8684-76F6D6F4A201}"/>
                  </a:ext>
                </a:extLst>
              </p:cNvPr>
              <p:cNvSpPr txBox="1"/>
              <p:nvPr/>
            </p:nvSpPr>
            <p:spPr>
              <a:xfrm>
                <a:off x="6379618" y="4354041"/>
                <a:ext cx="352355" cy="2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b="1" dirty="0"/>
                  <a:t>PC</a:t>
                </a:r>
                <a:endParaRPr lang="ko-KR" altLang="en-US" sz="1300" b="1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A3B0FE10-D8E9-416F-86C0-E91E36325AEA}"/>
                </a:ext>
              </a:extLst>
            </p:cNvPr>
            <p:cNvGrpSpPr/>
            <p:nvPr/>
          </p:nvGrpSpPr>
          <p:grpSpPr>
            <a:xfrm>
              <a:off x="6672442" y="4105962"/>
              <a:ext cx="1058423" cy="697604"/>
              <a:chOff x="6495457" y="4230000"/>
              <a:chExt cx="1011738" cy="697604"/>
            </a:xfrm>
          </p:grpSpPr>
          <p:cxnSp>
            <p:nvCxnSpPr>
              <p:cNvPr id="56" name="직선 화살표 연결선 55">
                <a:extLst>
                  <a:ext uri="{FF2B5EF4-FFF2-40B4-BE49-F238E27FC236}">
                    <a16:creationId xmlns="" xmlns:a16="http://schemas.microsoft.com/office/drawing/2014/main" id="{206AF997-6A1D-4400-85EC-304690A37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199" y="4481131"/>
                <a:ext cx="745164" cy="936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="" xmlns:a16="http://schemas.microsoft.com/office/drawing/2014/main" id="{02C49F49-0255-44E7-817A-7983A4761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05219" y="4645030"/>
                <a:ext cx="694660" cy="546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="" xmlns:a16="http://schemas.microsoft.com/office/drawing/2014/main" id="{8B6A95EE-BA9C-4EFF-B21E-E969E2A5B1AF}"/>
                  </a:ext>
                </a:extLst>
              </p:cNvPr>
              <p:cNvSpPr txBox="1"/>
              <p:nvPr/>
            </p:nvSpPr>
            <p:spPr>
              <a:xfrm>
                <a:off x="6495457" y="4230000"/>
                <a:ext cx="868684" cy="2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6810DE8C-C6FD-4F2B-98EB-FA88FE561070}"/>
                  </a:ext>
                </a:extLst>
              </p:cNvPr>
              <p:cNvSpPr txBox="1"/>
              <p:nvPr/>
            </p:nvSpPr>
            <p:spPr>
              <a:xfrm>
                <a:off x="6656097" y="4632084"/>
                <a:ext cx="851098" cy="295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수정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6DB6D79E-50E1-47CE-A6F9-8457E3763E09}"/>
                </a:ext>
              </a:extLst>
            </p:cNvPr>
            <p:cNvSpPr txBox="1"/>
            <p:nvPr/>
          </p:nvSpPr>
          <p:spPr>
            <a:xfrm>
              <a:off x="7663747" y="3881329"/>
              <a:ext cx="820183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/>
                <a:t>Manager</a:t>
              </a:r>
              <a:endParaRPr lang="ko-KR" altLang="en-US" sz="1300" b="1" dirty="0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B353D689-ED0B-4AC0-8B65-A39735178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9769" y="4179086"/>
              <a:ext cx="677325" cy="676528"/>
            </a:xfrm>
            <a:prstGeom prst="rect">
              <a:avLst/>
            </a:prstGeom>
          </p:spPr>
        </p:pic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AB60C858-E491-4572-99DD-D1EA5BA65254}"/>
              </a:ext>
            </a:extLst>
          </p:cNvPr>
          <p:cNvGrpSpPr/>
          <p:nvPr/>
        </p:nvGrpSpPr>
        <p:grpSpPr>
          <a:xfrm>
            <a:off x="697429" y="4790129"/>
            <a:ext cx="888856" cy="742225"/>
            <a:chOff x="688112" y="2934465"/>
            <a:chExt cx="851098" cy="828730"/>
          </a:xfrm>
        </p:grpSpPr>
        <p:cxnSp>
          <p:nvCxnSpPr>
            <p:cNvPr id="116" name="직선 화살표 연결선 115">
              <a:extLst>
                <a:ext uri="{FF2B5EF4-FFF2-40B4-BE49-F238E27FC236}">
                  <a16:creationId xmlns="" xmlns:a16="http://schemas.microsoft.com/office/drawing/2014/main" id="{29497169-772B-40C2-AEB9-0B58C9F46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42" y="2934465"/>
              <a:ext cx="3832" cy="7924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="" xmlns:a16="http://schemas.microsoft.com/office/drawing/2014/main" id="{F8297DC5-EDA5-456E-8A42-42CA547CD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105" y="2955793"/>
              <a:ext cx="6626" cy="80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04B61D13-4BA6-4C20-B676-F9168FE11116}"/>
                </a:ext>
              </a:extLst>
            </p:cNvPr>
            <p:cNvSpPr txBox="1"/>
            <p:nvPr/>
          </p:nvSpPr>
          <p:spPr>
            <a:xfrm>
              <a:off x="688112" y="3228663"/>
              <a:ext cx="851098" cy="2955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Data</a:t>
              </a:r>
              <a:r>
                <a:rPr lang="ko-KR" altLang="en-US" sz="1300" dirty="0"/>
                <a:t> 전송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FAE1EF42-EDBF-4B0D-9936-EF33265D4D8E}"/>
              </a:ext>
            </a:extLst>
          </p:cNvPr>
          <p:cNvGrpSpPr/>
          <p:nvPr/>
        </p:nvGrpSpPr>
        <p:grpSpPr>
          <a:xfrm>
            <a:off x="6171525" y="2795706"/>
            <a:ext cx="167442" cy="1154723"/>
            <a:chOff x="5835703" y="2783347"/>
            <a:chExt cx="166589" cy="1404366"/>
          </a:xfrm>
        </p:grpSpPr>
        <p:cxnSp>
          <p:nvCxnSpPr>
            <p:cNvPr id="120" name="직선 화살표 연결선 119">
              <a:extLst>
                <a:ext uri="{FF2B5EF4-FFF2-40B4-BE49-F238E27FC236}">
                  <a16:creationId xmlns="" xmlns:a16="http://schemas.microsoft.com/office/drawing/2014/main" id="{DB41472F-5EAD-41CD-9C2D-768D74B48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5703" y="2783347"/>
              <a:ext cx="3832" cy="13428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="" xmlns:a16="http://schemas.microsoft.com/office/drawing/2014/main" id="{AE863160-331B-4B67-A07F-D3C0CA2B0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5666" y="2819489"/>
              <a:ext cx="6626" cy="13682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8993427-66F5-49B2-BDE7-E36227299831}"/>
              </a:ext>
            </a:extLst>
          </p:cNvPr>
          <p:cNvSpPr txBox="1"/>
          <p:nvPr/>
        </p:nvSpPr>
        <p:spPr>
          <a:xfrm>
            <a:off x="5849963" y="3195009"/>
            <a:ext cx="888856" cy="26467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</a:t>
            </a:r>
            <a:r>
              <a:rPr lang="ko-KR" altLang="en-US" sz="1300" dirty="0"/>
              <a:t> 전송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8DF986B1-EB0A-4CBB-AB0E-9474354488D6}"/>
              </a:ext>
            </a:extLst>
          </p:cNvPr>
          <p:cNvGrpSpPr/>
          <p:nvPr/>
        </p:nvGrpSpPr>
        <p:grpSpPr>
          <a:xfrm>
            <a:off x="6738820" y="2391273"/>
            <a:ext cx="888856" cy="299453"/>
            <a:chOff x="6647646" y="2346153"/>
            <a:chExt cx="890371" cy="295520"/>
          </a:xfrm>
        </p:grpSpPr>
        <p:cxnSp>
          <p:nvCxnSpPr>
            <p:cNvPr id="110" name="직선 화살표 연결선 109">
              <a:extLst>
                <a:ext uri="{FF2B5EF4-FFF2-40B4-BE49-F238E27FC236}">
                  <a16:creationId xmlns="" xmlns:a16="http://schemas.microsoft.com/office/drawing/2014/main" id="{F27EFB37-83E7-46DF-B9E4-FEE23417F5FD}"/>
                </a:ext>
              </a:extLst>
            </p:cNvPr>
            <p:cNvCxnSpPr>
              <a:cxnSpLocks/>
            </p:cNvCxnSpPr>
            <p:nvPr/>
          </p:nvCxnSpPr>
          <p:spPr>
            <a:xfrm>
              <a:off x="6703706" y="2369402"/>
              <a:ext cx="779549" cy="9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="" xmlns:a16="http://schemas.microsoft.com/office/drawing/2014/main" id="{9769464C-D41E-483F-AAAF-E0AE98D6F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912" y="2591051"/>
              <a:ext cx="726714" cy="54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="" xmlns:a16="http://schemas.microsoft.com/office/drawing/2014/main" id="{BB615DE9-E122-4E24-8EC0-BE722CF1B752}"/>
                </a:ext>
              </a:extLst>
            </p:cNvPr>
            <p:cNvSpPr txBox="1"/>
            <p:nvPr/>
          </p:nvSpPr>
          <p:spPr>
            <a:xfrm>
              <a:off x="6647646" y="2346153"/>
              <a:ext cx="890371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Data</a:t>
              </a:r>
              <a:r>
                <a:rPr lang="ko-KR" altLang="en-US" sz="1300" dirty="0"/>
                <a:t> 전송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="" xmlns:a16="http://schemas.microsoft.com/office/drawing/2014/main" id="{34EDD84C-D52D-4126-8824-40CCF6F5464F}"/>
              </a:ext>
            </a:extLst>
          </p:cNvPr>
          <p:cNvGrpSpPr/>
          <p:nvPr/>
        </p:nvGrpSpPr>
        <p:grpSpPr>
          <a:xfrm>
            <a:off x="4930297" y="2379497"/>
            <a:ext cx="888856" cy="299453"/>
            <a:chOff x="6647646" y="2346153"/>
            <a:chExt cx="890371" cy="295520"/>
          </a:xfrm>
        </p:grpSpPr>
        <p:cxnSp>
          <p:nvCxnSpPr>
            <p:cNvPr id="127" name="직선 화살표 연결선 126">
              <a:extLst>
                <a:ext uri="{FF2B5EF4-FFF2-40B4-BE49-F238E27FC236}">
                  <a16:creationId xmlns="" xmlns:a16="http://schemas.microsoft.com/office/drawing/2014/main" id="{1E5CF6DE-8741-4C2A-AADF-B0FA45E85D76}"/>
                </a:ext>
              </a:extLst>
            </p:cNvPr>
            <p:cNvCxnSpPr>
              <a:cxnSpLocks/>
            </p:cNvCxnSpPr>
            <p:nvPr/>
          </p:nvCxnSpPr>
          <p:spPr>
            <a:xfrm>
              <a:off x="6703706" y="2369402"/>
              <a:ext cx="779549" cy="93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="" xmlns:a16="http://schemas.microsoft.com/office/drawing/2014/main" id="{2DFFE9D0-74D7-4ECB-97A8-2B2759911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912" y="2591051"/>
              <a:ext cx="726714" cy="54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44441FE9-1C0F-4922-AF17-99FB2669A1BE}"/>
                </a:ext>
              </a:extLst>
            </p:cNvPr>
            <p:cNvSpPr txBox="1"/>
            <p:nvPr/>
          </p:nvSpPr>
          <p:spPr>
            <a:xfrm>
              <a:off x="6647646" y="2346153"/>
              <a:ext cx="890371" cy="295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/>
                <a:t>Data</a:t>
              </a:r>
              <a:r>
                <a:rPr lang="ko-KR" altLang="en-US" sz="1300" dirty="0"/>
                <a:t> 전송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C34A37B9-3E06-4F38-8699-BE7E537A640D}"/>
              </a:ext>
            </a:extLst>
          </p:cNvPr>
          <p:cNvSpPr/>
          <p:nvPr/>
        </p:nvSpPr>
        <p:spPr>
          <a:xfrm>
            <a:off x="537638" y="1767309"/>
            <a:ext cx="1407444" cy="47858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FAE9750-B740-4670-9DC7-C6F28B4E5727}"/>
              </a:ext>
            </a:extLst>
          </p:cNvPr>
          <p:cNvSpPr txBox="1"/>
          <p:nvPr/>
        </p:nvSpPr>
        <p:spPr>
          <a:xfrm>
            <a:off x="589017" y="180373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IoT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D459FF7F-0950-4B15-8F25-F208FA11E579}"/>
              </a:ext>
            </a:extLst>
          </p:cNvPr>
          <p:cNvSpPr/>
          <p:nvPr/>
        </p:nvSpPr>
        <p:spPr>
          <a:xfrm>
            <a:off x="5554451" y="1671056"/>
            <a:ext cx="3294274" cy="14432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17275B7F-6F35-4C3E-8009-BB289ACF05AF}"/>
              </a:ext>
            </a:extLst>
          </p:cNvPr>
          <p:cNvSpPr txBox="1"/>
          <p:nvPr/>
        </p:nvSpPr>
        <p:spPr>
          <a:xfrm>
            <a:off x="7553888" y="1720634"/>
            <a:ext cx="13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Server &amp; DB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75981" y="1274926"/>
            <a:ext cx="1049240" cy="1183467"/>
            <a:chOff x="2475981" y="1274926"/>
            <a:chExt cx="1049240" cy="1183467"/>
          </a:xfrm>
        </p:grpSpPr>
        <p:grpSp>
          <p:nvGrpSpPr>
            <p:cNvPr id="10" name="그룹 9"/>
            <p:cNvGrpSpPr/>
            <p:nvPr/>
          </p:nvGrpSpPr>
          <p:grpSpPr>
            <a:xfrm>
              <a:off x="2475981" y="1274926"/>
              <a:ext cx="1049240" cy="1042599"/>
              <a:chOff x="2593871" y="1336897"/>
              <a:chExt cx="1049240" cy="1042599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2593871" y="1365913"/>
                <a:ext cx="1049240" cy="1013583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8483" y="1336897"/>
                <a:ext cx="1034628" cy="1034628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AD5C1E7E-9409-4E2D-81E0-9DBD5A9D094A}"/>
                </a:ext>
              </a:extLst>
            </p:cNvPr>
            <p:cNvSpPr txBox="1"/>
            <p:nvPr/>
          </p:nvSpPr>
          <p:spPr>
            <a:xfrm>
              <a:off x="2513017" y="2166005"/>
              <a:ext cx="97975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err="1" smtClean="0"/>
                <a:t>ThingSpeak</a:t>
              </a:r>
              <a:endParaRPr lang="ko-KR" alt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6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액자 8">
            <a:extLst>
              <a:ext uri="{FF2B5EF4-FFF2-40B4-BE49-F238E27FC236}">
                <a16:creationId xmlns="" xmlns:a16="http://schemas.microsoft.com/office/drawing/2014/main" id="{B5ED6FB2-80D3-4831-83F1-30F08B62619C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="" xmlns:a16="http://schemas.microsoft.com/office/drawing/2014/main" id="{C801F39A-8CA4-4429-A606-BCB6E18297C5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FA2CCBDC-6798-41B5-BA70-21693DC6B13D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44253C1-99E0-4632-825F-9D4BBAAE2EEC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9190B88-640E-4011-A21B-77BC833D865A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12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5ADFE3F-7B01-4599-A863-1BE0BF2EF418}"/>
              </a:ext>
            </a:extLst>
          </p:cNvPr>
          <p:cNvSpPr txBox="1"/>
          <p:nvPr/>
        </p:nvSpPr>
        <p:spPr>
          <a:xfrm>
            <a:off x="3787170" y="177910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75" y="2210311"/>
            <a:ext cx="7124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8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DF15500-1A43-4D24-9C71-674FFA09ECAE}"/>
              </a:ext>
            </a:extLst>
          </p:cNvPr>
          <p:cNvSpPr/>
          <p:nvPr/>
        </p:nvSpPr>
        <p:spPr>
          <a:xfrm>
            <a:off x="2166126" y="3750992"/>
            <a:ext cx="326173" cy="200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18F113-711E-4235-BD78-1CA3E1F47CD4}"/>
              </a:ext>
            </a:extLst>
          </p:cNvPr>
          <p:cNvSpPr txBox="1"/>
          <p:nvPr/>
        </p:nvSpPr>
        <p:spPr>
          <a:xfrm>
            <a:off x="3787170" y="177910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sp>
        <p:nvSpPr>
          <p:cNvPr id="16" name="액자 15">
            <a:extLst>
              <a:ext uri="{FF2B5EF4-FFF2-40B4-BE49-F238E27FC236}">
                <a16:creationId xmlns="" xmlns:a16="http://schemas.microsoft.com/office/drawing/2014/main" id="{8DB4BD0D-0961-4D9E-A36E-E1773B5BB1B1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="" xmlns:a16="http://schemas.microsoft.com/office/drawing/2014/main" id="{0FDAD2C9-7DA1-409E-A44D-03B2214419B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2A4A9878-0A47-4A18-921F-4A16C69F7310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9146EC8-CA87-4886-A594-57D1EBA0A20E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47F2D7B-FAC7-4307-AEE8-CE49E2476D39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13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3" y="2442279"/>
            <a:ext cx="8426547" cy="34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DFC227-C0FE-4BE8-B565-C5EB9B86CF68}"/>
              </a:ext>
            </a:extLst>
          </p:cNvPr>
          <p:cNvSpPr txBox="1"/>
          <p:nvPr/>
        </p:nvSpPr>
        <p:spPr>
          <a:xfrm>
            <a:off x="3787170" y="1779106"/>
            <a:ext cx="1531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sp>
        <p:nvSpPr>
          <p:cNvPr id="15" name="액자 14">
            <a:extLst>
              <a:ext uri="{FF2B5EF4-FFF2-40B4-BE49-F238E27FC236}">
                <a16:creationId xmlns="" xmlns:a16="http://schemas.microsoft.com/office/drawing/2014/main" id="{575AC245-BD77-4D35-92EA-3C71D14379D6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="" xmlns:a16="http://schemas.microsoft.com/office/drawing/2014/main" id="{7A7FAB8F-26FE-4003-95A7-104B7E0FADE9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D0A00DF8-FF8E-45A8-AEF3-5F7ED9342B6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F2C77DD-5D95-4945-A802-638631F489E2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261546E-1E13-4F12-811B-C7BFA7914D48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14</a:t>
            </a:r>
            <a:endParaRPr lang="ko-KR" altLang="en-US" sz="135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46E56C5-FFB6-4C15-8490-334C30D2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8" y="2345743"/>
            <a:ext cx="8465883" cy="41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CDFC227-C0FE-4BE8-B565-C5EB9B86CF68}"/>
              </a:ext>
            </a:extLst>
          </p:cNvPr>
          <p:cNvSpPr txBox="1"/>
          <p:nvPr/>
        </p:nvSpPr>
        <p:spPr>
          <a:xfrm>
            <a:off x="3787170" y="1779106"/>
            <a:ext cx="15311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</a:t>
            </a:r>
            <a:endParaRPr lang="en-US" altLang="ko-KR" b="1" dirty="0"/>
          </a:p>
        </p:txBody>
      </p:sp>
      <p:sp>
        <p:nvSpPr>
          <p:cNvPr id="15" name="액자 14">
            <a:extLst>
              <a:ext uri="{FF2B5EF4-FFF2-40B4-BE49-F238E27FC236}">
                <a16:creationId xmlns="" xmlns:a16="http://schemas.microsoft.com/office/drawing/2014/main" id="{575AC245-BD77-4D35-92EA-3C71D14379D6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="" xmlns:a16="http://schemas.microsoft.com/office/drawing/2014/main" id="{7A7FAB8F-26FE-4003-95A7-104B7E0FADE9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="" xmlns:a16="http://schemas.microsoft.com/office/drawing/2014/main" id="{D0A00DF8-FF8E-45A8-AEF3-5F7ED9342B6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F2C77DD-5D95-4945-A802-638631F489E2}"/>
              </a:ext>
            </a:extLst>
          </p:cNvPr>
          <p:cNvSpPr txBox="1"/>
          <p:nvPr/>
        </p:nvSpPr>
        <p:spPr>
          <a:xfrm>
            <a:off x="1076275" y="951702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환경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261546E-1E13-4F12-811B-C7BFA7914D48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15</a:t>
            </a:r>
            <a:endParaRPr lang="ko-KR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F3CEFCA-3434-4ECA-8C1D-08AD32F61CA4}"/>
              </a:ext>
            </a:extLst>
          </p:cNvPr>
          <p:cNvSpPr txBox="1"/>
          <p:nvPr/>
        </p:nvSpPr>
        <p:spPr>
          <a:xfrm>
            <a:off x="5444065" y="4131735"/>
            <a:ext cx="22267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         DB - MySQL</a:t>
            </a:r>
            <a:endParaRPr lang="ko-KR" altLang="en-US" sz="1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4DB5908B-B26F-478E-AAA4-D8BA61C6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1" y="2334487"/>
            <a:ext cx="6939081" cy="41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="" xmlns:a16="http://schemas.microsoft.com/office/drawing/2014/main" id="{04296449-0CF0-4AA5-9308-3B536ECA0F13}"/>
              </a:ext>
            </a:extLst>
          </p:cNvPr>
          <p:cNvSpPr/>
          <p:nvPr/>
        </p:nvSpPr>
        <p:spPr>
          <a:xfrm>
            <a:off x="885258" y="208785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35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="" xmlns:a16="http://schemas.microsoft.com/office/drawing/2014/main" id="{ACE0CD1D-7C38-4552-90BA-7DAF92654359}"/>
              </a:ext>
            </a:extLst>
          </p:cNvPr>
          <p:cNvSpPr/>
          <p:nvPr/>
        </p:nvSpPr>
        <p:spPr>
          <a:xfrm>
            <a:off x="885259" y="40223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1087AA7C-0054-442E-BAE4-9AA72A3F33BA}"/>
              </a:ext>
            </a:extLst>
          </p:cNvPr>
          <p:cNvSpPr/>
          <p:nvPr/>
        </p:nvSpPr>
        <p:spPr>
          <a:xfrm>
            <a:off x="1052139" y="4517804"/>
            <a:ext cx="6873928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- </a:t>
            </a:r>
            <a:r>
              <a:rPr lang="ko-KR" altLang="en-US" sz="1350" dirty="0">
                <a:latin typeface="+mj-ea"/>
                <a:ea typeface="+mj-ea"/>
              </a:rPr>
              <a:t>팀장</a:t>
            </a:r>
            <a:r>
              <a:rPr lang="en-US" altLang="ko-KR" sz="1350" dirty="0">
                <a:latin typeface="+mj-ea"/>
                <a:ea typeface="+mj-ea"/>
              </a:rPr>
              <a:t>(</a:t>
            </a:r>
            <a:r>
              <a:rPr lang="ko-KR" altLang="en-US" sz="1350" dirty="0" err="1">
                <a:latin typeface="+mj-ea"/>
                <a:ea typeface="+mj-ea"/>
              </a:rPr>
              <a:t>박누리</a:t>
            </a:r>
            <a:r>
              <a:rPr lang="en-US" altLang="ko-KR" sz="1350" dirty="0">
                <a:latin typeface="+mj-ea"/>
                <a:ea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GitHub ID : </a:t>
            </a:r>
            <a:r>
              <a:rPr lang="en-US" altLang="ko-KR" sz="1350" dirty="0" smtClean="0">
                <a:latin typeface="+mj-ea"/>
                <a:ea typeface="+mj-ea"/>
              </a:rPr>
              <a:t>nu1002</a:t>
            </a:r>
            <a:endParaRPr lang="en-US" altLang="ko-KR" sz="1350" dirty="0">
              <a:latin typeface="+mj-ea"/>
              <a:ea typeface="+mj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- </a:t>
            </a:r>
            <a:r>
              <a:rPr lang="ko-KR" altLang="en-US" sz="1350" dirty="0">
                <a:latin typeface="+mj-ea"/>
                <a:ea typeface="+mj-ea"/>
              </a:rPr>
              <a:t>팀원</a:t>
            </a:r>
            <a:r>
              <a:rPr lang="en-US" altLang="ko-KR" sz="1350" dirty="0">
                <a:latin typeface="+mj-ea"/>
                <a:ea typeface="+mj-ea"/>
              </a:rPr>
              <a:t>(</a:t>
            </a:r>
            <a:r>
              <a:rPr lang="ko-KR" altLang="en-US" sz="1350" dirty="0" err="1">
                <a:latin typeface="+mj-ea"/>
                <a:ea typeface="+mj-ea"/>
              </a:rPr>
              <a:t>배은재</a:t>
            </a:r>
            <a:r>
              <a:rPr lang="en-US" altLang="ko-KR" sz="1350" dirty="0">
                <a:latin typeface="+mj-ea"/>
                <a:ea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>
                <a:latin typeface="+mj-ea"/>
                <a:ea typeface="+mj-ea"/>
              </a:rPr>
              <a:t>GitHub ID : </a:t>
            </a:r>
            <a:r>
              <a:rPr lang="en-US" altLang="ko-KR" sz="1350" dirty="0" smtClean="0">
                <a:latin typeface="+mj-ea"/>
                <a:ea typeface="+mj-ea"/>
              </a:rPr>
              <a:t>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 smtClean="0">
                <a:latin typeface="+mj-ea"/>
                <a:ea typeface="+mj-ea"/>
              </a:rPr>
              <a:t>-</a:t>
            </a:r>
            <a:r>
              <a:rPr lang="ko-KR" altLang="en-US" sz="1350" dirty="0">
                <a:latin typeface="+mj-ea"/>
                <a:ea typeface="+mj-ea"/>
              </a:rPr>
              <a:t> </a:t>
            </a:r>
            <a:r>
              <a:rPr lang="ko-KR" altLang="en-US" sz="1350" dirty="0" smtClean="0">
                <a:latin typeface="+mj-ea"/>
                <a:ea typeface="+mj-ea"/>
              </a:rPr>
              <a:t>팀원</a:t>
            </a:r>
            <a:r>
              <a:rPr lang="en-US" altLang="ko-KR" sz="1350" dirty="0" smtClean="0">
                <a:latin typeface="+mj-ea"/>
                <a:ea typeface="+mj-ea"/>
              </a:rPr>
              <a:t>(</a:t>
            </a:r>
            <a:r>
              <a:rPr lang="ko-KR" altLang="en-US" sz="1350" dirty="0" smtClean="0">
                <a:latin typeface="+mj-ea"/>
                <a:ea typeface="+mj-ea"/>
              </a:rPr>
              <a:t>박준민</a:t>
            </a:r>
            <a:r>
              <a:rPr lang="en-US" altLang="ko-KR" sz="1350" dirty="0" smtClean="0">
                <a:latin typeface="+mj-ea"/>
                <a:ea typeface="+mj-ea"/>
              </a:rPr>
              <a:t>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50" dirty="0" err="1" smtClean="0">
                <a:latin typeface="+mj-ea"/>
                <a:ea typeface="+mj-ea"/>
              </a:rPr>
              <a:t>GitHub</a:t>
            </a:r>
            <a:r>
              <a:rPr lang="en-US" altLang="ko-KR" sz="1350" dirty="0" smtClean="0">
                <a:latin typeface="+mj-ea"/>
                <a:ea typeface="+mj-ea"/>
              </a:rPr>
              <a:t> ID : park-</a:t>
            </a:r>
            <a:r>
              <a:rPr lang="en-US" altLang="ko-KR" sz="1350" dirty="0" err="1" smtClean="0">
                <a:latin typeface="+mj-ea"/>
                <a:ea typeface="+mj-ea"/>
              </a:rPr>
              <a:t>junmin</a:t>
            </a:r>
            <a:endParaRPr lang="en-US" altLang="ko-KR" sz="1350" dirty="0">
              <a:latin typeface="+mj-ea"/>
              <a:ea typeface="+mj-ea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="" xmlns:a16="http://schemas.microsoft.com/office/drawing/2014/main" id="{99FD776A-2635-4960-A212-E1ED49690D42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="" xmlns:a16="http://schemas.microsoft.com/office/drawing/2014/main" id="{18D49203-88FA-49B8-A4C3-D0627F52BE06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="" xmlns:a16="http://schemas.microsoft.com/office/drawing/2014/main" id="{542FCEE7-332C-4595-AE1A-97A464D99835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43A82DA-DF05-4948-8697-26E7C933DEE6}"/>
              </a:ext>
            </a:extLst>
          </p:cNvPr>
          <p:cNvSpPr txBox="1"/>
          <p:nvPr/>
        </p:nvSpPr>
        <p:spPr>
          <a:xfrm>
            <a:off x="1076275" y="951702"/>
            <a:ext cx="17171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개발 환경</a:t>
            </a:r>
            <a:r>
              <a:rPr lang="en-US" altLang="ko-KR" dirty="0">
                <a:latin typeface="+mj-ea"/>
                <a:ea typeface="+mj-ea"/>
              </a:rPr>
              <a:t>(2)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542BD0-9732-48D5-8A10-0E2F11CFC222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+mj-ea"/>
                <a:ea typeface="+mj-ea"/>
              </a:rPr>
              <a:t>16</a:t>
            </a:r>
            <a:endParaRPr lang="ko-KR" altLang="en-US" sz="135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6275" y="2715443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https://</a:t>
            </a:r>
            <a:r>
              <a:rPr lang="ko-KR" altLang="en-US" dirty="0" smtClean="0">
                <a:latin typeface="+mj-ea"/>
                <a:ea typeface="+mj-ea"/>
              </a:rPr>
              <a:t>github.com/nu</a:t>
            </a:r>
            <a:r>
              <a:rPr lang="en-US" altLang="ko-KR" dirty="0" smtClean="0">
                <a:latin typeface="+mj-ea"/>
                <a:ea typeface="+mj-ea"/>
              </a:rPr>
              <a:t>l</a:t>
            </a:r>
            <a:r>
              <a:rPr lang="ko-KR" altLang="en-US" dirty="0" smtClean="0">
                <a:latin typeface="+mj-ea"/>
                <a:ea typeface="+mj-ea"/>
              </a:rPr>
              <a:t>1002/TomnTOMS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4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액자 7">
            <a:extLst>
              <a:ext uri="{FF2B5EF4-FFF2-40B4-BE49-F238E27FC236}">
                <a16:creationId xmlns:a16="http://schemas.microsoft.com/office/drawing/2014/main" xmlns="" id="{AE115BB6-2A13-408E-BB8C-AF1719262D4F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xmlns="" id="{C8ACA0BA-0FC1-4EBD-BEC8-A8A819AEDF4A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xmlns="" id="{591DCC58-092B-4755-8C16-92B0BAD76176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2A04860-F067-4F2C-B24F-58B91068F591}"/>
              </a:ext>
            </a:extLst>
          </p:cNvPr>
          <p:cNvSpPr txBox="1"/>
          <p:nvPr/>
        </p:nvSpPr>
        <p:spPr>
          <a:xfrm>
            <a:off x="1076275" y="951702"/>
            <a:ext cx="1449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개발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A4B111-35A9-41A5-B43D-600AE78AD987}"/>
              </a:ext>
            </a:extLst>
          </p:cNvPr>
          <p:cNvSpPr txBox="1"/>
          <p:nvPr/>
        </p:nvSpPr>
        <p:spPr>
          <a:xfrm>
            <a:off x="2525711" y="767057"/>
            <a:ext cx="601775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1</a:t>
            </a:r>
            <a:r>
              <a:rPr lang="en-US" altLang="ko-KR" sz="1400" b="1" dirty="0">
                <a:latin typeface="+mn-ea"/>
              </a:rPr>
              <a:t>. </a:t>
            </a:r>
            <a:r>
              <a:rPr lang="en-US" altLang="ko-KR" sz="1400" b="1" dirty="0" smtClean="0">
                <a:latin typeface="+mn-ea"/>
              </a:rPr>
              <a:t>Application</a:t>
            </a:r>
            <a:endParaRPr lang="ko-KR" altLang="en-US" sz="1400" b="1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Google Maps</a:t>
            </a:r>
            <a:r>
              <a:rPr lang="ko-KR" altLang="en-US" sz="1400" dirty="0" smtClean="0">
                <a:latin typeface="+mn-ea"/>
              </a:rPr>
              <a:t>기능으로 지도 상 위치 정보 표시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smtClean="0">
                <a:latin typeface="+mn-ea"/>
              </a:rPr>
              <a:t>Location Manager)</a:t>
            </a:r>
            <a:endParaRPr lang="en-US" altLang="ko-KR" sz="14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SSID, PASSWORD </a:t>
            </a:r>
            <a:r>
              <a:rPr lang="ko-KR" altLang="en-US" sz="1400" dirty="0" smtClean="0">
                <a:latin typeface="+mn-ea"/>
              </a:rPr>
              <a:t>서버와의 </a:t>
            </a:r>
            <a:r>
              <a:rPr lang="ko-KR" altLang="en-US" sz="1400" dirty="0" smtClean="0">
                <a:latin typeface="+mn-ea"/>
              </a:rPr>
              <a:t>무선 </a:t>
            </a:r>
            <a:r>
              <a:rPr lang="ko-KR" altLang="en-US" sz="1400" dirty="0" smtClean="0">
                <a:latin typeface="+mn-ea"/>
              </a:rPr>
              <a:t>통신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WiFi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을 </a:t>
            </a:r>
            <a:r>
              <a:rPr lang="ko-KR" altLang="en-US" sz="1400" dirty="0">
                <a:latin typeface="+mn-ea"/>
              </a:rPr>
              <a:t>통해 어플리케이션 상에 결과 정보 </a:t>
            </a:r>
            <a:r>
              <a:rPr lang="ko-KR" altLang="en-US" sz="1400" dirty="0" smtClean="0">
                <a:latin typeface="+mn-ea"/>
              </a:rPr>
              <a:t>표시</a:t>
            </a:r>
            <a:endParaRPr lang="ko-KR" altLang="en-US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2. Server </a:t>
            </a:r>
            <a:r>
              <a:rPr lang="ko-KR" altLang="en-US" sz="1400" b="1" dirty="0">
                <a:latin typeface="+mn-ea"/>
              </a:rPr>
              <a:t>및 </a:t>
            </a:r>
            <a:r>
              <a:rPr lang="en-US" altLang="ko-KR" sz="1400" b="1" dirty="0" smtClean="0">
                <a:latin typeface="+mn-ea"/>
              </a:rPr>
              <a:t>DB</a:t>
            </a: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DB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Web Server </a:t>
            </a:r>
            <a:r>
              <a:rPr lang="ko-KR" altLang="en-US" sz="1400" dirty="0">
                <a:latin typeface="+mn-ea"/>
              </a:rPr>
              <a:t>간의 통신을 통해 </a:t>
            </a:r>
            <a:r>
              <a:rPr lang="en-US" altLang="ko-KR" sz="1400" dirty="0">
                <a:latin typeface="+mn-ea"/>
              </a:rPr>
              <a:t>App/PC </a:t>
            </a:r>
            <a:r>
              <a:rPr lang="ko-KR" altLang="en-US" sz="1400" dirty="0">
                <a:latin typeface="+mn-ea"/>
              </a:rPr>
              <a:t>상에 결과 정보 표시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팀원들 간의 편리한 개발 </a:t>
            </a:r>
            <a:r>
              <a:rPr lang="en-US" altLang="ko-KR" sz="1400" dirty="0" smtClean="0">
                <a:latin typeface="+mn-ea"/>
              </a:rPr>
              <a:t>– C9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엑셀파일의 </a:t>
            </a:r>
            <a:r>
              <a:rPr lang="en-US" altLang="ko-KR" sz="1400" dirty="0" smtClean="0">
                <a:latin typeface="+mn-ea"/>
              </a:rPr>
              <a:t>DB</a:t>
            </a:r>
            <a:r>
              <a:rPr lang="ko-KR" altLang="en-US" sz="1400" dirty="0" smtClean="0">
                <a:latin typeface="+mn-ea"/>
              </a:rPr>
              <a:t>화</a:t>
            </a:r>
            <a:endParaRPr lang="en-US" altLang="ko-KR" sz="14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공공데이터포털 </a:t>
            </a:r>
            <a:r>
              <a:rPr lang="en-US" altLang="ko-KR" sz="1400" dirty="0" smtClean="0">
                <a:latin typeface="+mn-ea"/>
              </a:rPr>
              <a:t>(Open API)</a:t>
            </a:r>
            <a:endParaRPr lang="en-US" altLang="ko-KR" sz="1400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MySQL(JDBC)</a:t>
            </a:r>
            <a:endParaRPr lang="en-US" altLang="ko-KR" sz="14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3</a:t>
            </a:r>
            <a:r>
              <a:rPr lang="en-US" altLang="ko-KR" sz="1400" b="1" dirty="0">
                <a:latin typeface="+mn-ea"/>
              </a:rPr>
              <a:t>. HW</a:t>
            </a:r>
          </a:p>
          <a:p>
            <a:pPr fontAlgn="base" latinLnBrk="0">
              <a:lnSpc>
                <a:spcPct val="150000"/>
              </a:lnSpc>
            </a:pPr>
            <a:r>
              <a:rPr lang="ko-KR" altLang="en-US" sz="1400" dirty="0" smtClean="0">
                <a:latin typeface="+mn-ea"/>
              </a:rPr>
              <a:t>센서와의 </a:t>
            </a:r>
            <a:r>
              <a:rPr lang="ko-KR" altLang="en-US" sz="1400" dirty="0">
                <a:latin typeface="+mn-ea"/>
              </a:rPr>
              <a:t>통신을 통해 </a:t>
            </a:r>
            <a:r>
              <a:rPr lang="en-US" altLang="ko-KR" sz="1400" dirty="0">
                <a:latin typeface="+mn-ea"/>
              </a:rPr>
              <a:t>LCD </a:t>
            </a:r>
            <a:r>
              <a:rPr lang="ko-KR" altLang="en-US" sz="1400" dirty="0">
                <a:latin typeface="+mn-ea"/>
              </a:rPr>
              <a:t>상의 결과 정보 </a:t>
            </a:r>
            <a:r>
              <a:rPr lang="ko-KR" altLang="en-US" sz="1400" dirty="0" smtClean="0">
                <a:latin typeface="+mn-ea"/>
              </a:rPr>
              <a:t>표시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400" b="1" dirty="0" smtClean="0">
                <a:latin typeface="+mn-ea"/>
              </a:rPr>
              <a:t>4. DID</a:t>
            </a:r>
            <a:r>
              <a:rPr lang="ko-KR" altLang="en-US" sz="1400" b="1" dirty="0" smtClean="0">
                <a:latin typeface="+mn-ea"/>
              </a:rPr>
              <a:t> 모니터</a:t>
            </a:r>
            <a:endParaRPr lang="en-US" altLang="ko-KR" sz="1400" b="1" dirty="0" smtClean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400" dirty="0" smtClean="0">
                <a:latin typeface="+mn-ea"/>
              </a:rPr>
              <a:t>   PC</a:t>
            </a:r>
            <a:r>
              <a:rPr lang="ko-KR" altLang="en-US" sz="1400" dirty="0" smtClean="0">
                <a:latin typeface="+mn-ea"/>
              </a:rPr>
              <a:t>간의 통신을 통해 화장실 칸의 결과를 단순하게 출력 기능만 수행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8A4CE1E-3B9F-4C10-B814-26A2547693F0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17</a:t>
            </a:r>
            <a:endParaRPr lang="ko-KR" altLang="en-US" sz="1350" dirty="0"/>
          </a:p>
        </p:txBody>
      </p:sp>
      <p:pic>
        <p:nvPicPr>
          <p:cNvPr id="1026" name="Picture 2" descr="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39" y="2210311"/>
            <a:ext cx="1618435" cy="161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93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액자 10">
            <a:extLst>
              <a:ext uri="{FF2B5EF4-FFF2-40B4-BE49-F238E27FC236}">
                <a16:creationId xmlns:a16="http://schemas.microsoft.com/office/drawing/2014/main" xmlns="" id="{57B12A3A-90E5-4708-993D-5DE1C6F5F363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F96F69DF-E5B8-4B5B-B2E1-832F16D30F66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xmlns="" id="{8ECB7B3E-4D68-479D-955B-51CA45B40351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795E7E6-CD42-4A1F-AEED-928D16348789}"/>
              </a:ext>
            </a:extLst>
          </p:cNvPr>
          <p:cNvSpPr txBox="1"/>
          <p:nvPr/>
        </p:nvSpPr>
        <p:spPr>
          <a:xfrm>
            <a:off x="1076275" y="951702"/>
            <a:ext cx="13885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업무 분담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C7ABB51-AD0C-42A0-9A40-9D70FBE5DD1B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18</a:t>
            </a:r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9" y="1867724"/>
            <a:ext cx="8167346" cy="440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03" y="1859020"/>
            <a:ext cx="7885526" cy="4581750"/>
          </a:xfrm>
          <a:prstGeom prst="rect">
            <a:avLst/>
          </a:prstGeom>
        </p:spPr>
      </p:pic>
      <p:sp>
        <p:nvSpPr>
          <p:cNvPr id="18" name="액자 17">
            <a:extLst>
              <a:ext uri="{FF2B5EF4-FFF2-40B4-BE49-F238E27FC236}">
                <a16:creationId xmlns:a16="http://schemas.microsoft.com/office/drawing/2014/main" xmlns="" id="{F999F3B1-2F69-4768-BA29-09759649A74F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xmlns="" id="{111B0C6A-10B6-4524-A4A3-646BA20F0C6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xmlns="" id="{FE360BA8-B9C5-4A1C-B897-8D3C63134625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5C6675C-3357-4DAE-9050-4CEB85F0F305}"/>
              </a:ext>
            </a:extLst>
          </p:cNvPr>
          <p:cNvSpPr txBox="1"/>
          <p:nvPr/>
        </p:nvSpPr>
        <p:spPr>
          <a:xfrm>
            <a:off x="1076275" y="951702"/>
            <a:ext cx="2311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졸업연구 수행일정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CC79B9A-08F5-4975-B2E0-C0212C660EFF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19</a:t>
            </a:r>
            <a:endParaRPr lang="ko-KR" altLang="en-US" sz="135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8C238F8B-2987-43F9-B376-5892674067BF}"/>
              </a:ext>
            </a:extLst>
          </p:cNvPr>
          <p:cNvGrpSpPr/>
          <p:nvPr/>
        </p:nvGrpSpPr>
        <p:grpSpPr>
          <a:xfrm>
            <a:off x="2066926" y="2466976"/>
            <a:ext cx="6381750" cy="3724274"/>
            <a:chOff x="2047859" y="2462084"/>
            <a:chExt cx="6362718" cy="3744081"/>
          </a:xfrm>
        </p:grpSpPr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xmlns="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xmlns="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xmlns="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xmlns="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xmlns="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xmlns="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xmlns="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xmlns="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128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="" xmlns:a16="http://schemas.microsoft.com/office/drawing/2014/main" id="{44E3BFCE-AED1-498D-8308-4321276C0DBA}"/>
              </a:ext>
            </a:extLst>
          </p:cNvPr>
          <p:cNvSpPr/>
          <p:nvPr/>
        </p:nvSpPr>
        <p:spPr>
          <a:xfrm>
            <a:off x="3795430" y="1126962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lt"/>
              </a:rPr>
              <a:t>목 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CF0A052-001A-40BD-A355-C2C8C524C760}"/>
              </a:ext>
            </a:extLst>
          </p:cNvPr>
          <p:cNvSpPr txBox="1"/>
          <p:nvPr/>
        </p:nvSpPr>
        <p:spPr>
          <a:xfrm>
            <a:off x="3398644" y="1541370"/>
            <a:ext cx="2937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 </a:t>
            </a:r>
            <a:r>
              <a:rPr lang="ko-KR" altLang="en-US" dirty="0"/>
              <a:t>졸업 연구 개요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 </a:t>
            </a:r>
            <a:r>
              <a:rPr lang="ko-KR" altLang="en-US" dirty="0"/>
              <a:t>관련 연구 및 사례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 </a:t>
            </a:r>
            <a:r>
              <a:rPr lang="ko-KR" altLang="en-US" dirty="0"/>
              <a:t>시스템 수행 시나리오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 </a:t>
            </a:r>
            <a:r>
              <a:rPr lang="ko-KR" altLang="en-US" dirty="0"/>
              <a:t>시스템 구성도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5 </a:t>
            </a:r>
            <a:r>
              <a:rPr lang="ko-KR" altLang="en-US" dirty="0"/>
              <a:t>개발 환경 및 개발 방법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6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7 </a:t>
            </a:r>
            <a:r>
              <a:rPr lang="ko-KR" altLang="en-US" dirty="0"/>
              <a:t>졸업연구 수행일정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8 </a:t>
            </a:r>
            <a:r>
              <a:rPr lang="ko-KR" altLang="en-US" dirty="0"/>
              <a:t>필요기술 및 참고문헌</a:t>
            </a:r>
            <a:endParaRPr lang="ko-KR" altLang="en-US" sz="2400" dirty="0"/>
          </a:p>
        </p:txBody>
      </p:sp>
      <p:sp>
        <p:nvSpPr>
          <p:cNvPr id="9" name="액자 8">
            <a:extLst>
              <a:ext uri="{FF2B5EF4-FFF2-40B4-BE49-F238E27FC236}">
                <a16:creationId xmlns="" xmlns:a16="http://schemas.microsoft.com/office/drawing/2014/main" id="{1D67BAB1-A80D-422D-95ED-445BD39C67E0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="" xmlns:a16="http://schemas.microsoft.com/office/drawing/2014/main" id="{CEFC972A-E8D1-44AF-9780-D628D42B1BB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8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93151FF-DB3E-4B7A-9FF9-9D6FA72A8F16}"/>
              </a:ext>
            </a:extLst>
          </p:cNvPr>
          <p:cNvSpPr/>
          <p:nvPr/>
        </p:nvSpPr>
        <p:spPr>
          <a:xfrm>
            <a:off x="600538" y="2278853"/>
            <a:ext cx="7883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350" dirty="0" smtClean="0">
                <a:latin typeface="+mn-ea"/>
              </a:rPr>
              <a:t>박성준</a:t>
            </a:r>
            <a:r>
              <a:rPr lang="en-US" altLang="ko-KR" sz="1350" dirty="0" smtClean="0">
                <a:latin typeface="+mn-ea"/>
              </a:rPr>
              <a:t>, “</a:t>
            </a:r>
            <a:r>
              <a:rPr lang="ko-KR" altLang="en-US" sz="1350" dirty="0" err="1" smtClean="0">
                <a:latin typeface="+mn-ea"/>
              </a:rPr>
              <a:t>커누스</a:t>
            </a:r>
            <a:r>
              <a:rPr lang="en-US" altLang="ko-KR" sz="1350" dirty="0" smtClean="0">
                <a:latin typeface="+mn-ea"/>
              </a:rPr>
              <a:t>, ’</a:t>
            </a:r>
            <a:r>
              <a:rPr lang="ko-KR" altLang="en-US" sz="1350" dirty="0" err="1">
                <a:latin typeface="+mn-ea"/>
              </a:rPr>
              <a:t>왕의쉼터</a:t>
            </a:r>
            <a:r>
              <a:rPr lang="en-US" altLang="ko-KR" sz="1350" dirty="0">
                <a:latin typeface="+mn-ea"/>
              </a:rPr>
              <a:t>‘ </a:t>
            </a:r>
            <a:r>
              <a:rPr lang="ko-KR" altLang="en-US" sz="1350" dirty="0">
                <a:latin typeface="+mn-ea"/>
              </a:rPr>
              <a:t>화성휴게소 화장실에  스마트함 </a:t>
            </a:r>
            <a:r>
              <a:rPr lang="ko-KR" altLang="en-US" sz="1350" dirty="0" smtClean="0">
                <a:latin typeface="+mn-ea"/>
              </a:rPr>
              <a:t>더하다</a:t>
            </a:r>
            <a:r>
              <a:rPr lang="en-US" altLang="ko-KR" sz="1350" dirty="0" smtClean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350" dirty="0">
                <a:latin typeface="+mn-ea"/>
                <a:hlinkClick r:id="rId2"/>
              </a:rPr>
              <a:t>http://</a:t>
            </a:r>
            <a:r>
              <a:rPr lang="en-US" altLang="ko-KR" sz="1350" dirty="0" smtClean="0">
                <a:latin typeface="+mn-ea"/>
                <a:hlinkClick r:id="rId2"/>
              </a:rPr>
              <a:t>www.ekn.kr/news/article.html?no=262895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B0B930B-D75F-4046-969C-A2B989106804}"/>
              </a:ext>
            </a:extLst>
          </p:cNvPr>
          <p:cNvSpPr txBox="1"/>
          <p:nvPr/>
        </p:nvSpPr>
        <p:spPr>
          <a:xfrm>
            <a:off x="600538" y="2097457"/>
            <a:ext cx="145745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/>
              <a:t>화성휴게소 기사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DEACD19F-4D58-493F-9EE3-DA850173C9B3}"/>
              </a:ext>
            </a:extLst>
          </p:cNvPr>
          <p:cNvSpPr/>
          <p:nvPr/>
        </p:nvSpPr>
        <p:spPr>
          <a:xfrm>
            <a:off x="563765" y="3213641"/>
            <a:ext cx="43333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ko-KR" altLang="en-US" sz="1350" dirty="0">
                <a:latin typeface="+mn-ea"/>
              </a:rPr>
              <a:t>최영희</a:t>
            </a:r>
            <a:r>
              <a:rPr lang="en-US" altLang="ko-KR" sz="1350" dirty="0">
                <a:latin typeface="+mn-ea"/>
              </a:rPr>
              <a:t>, “</a:t>
            </a:r>
            <a:r>
              <a:rPr lang="ko-KR" altLang="en-US" sz="1350" dirty="0">
                <a:latin typeface="+mn-ea"/>
              </a:rPr>
              <a:t>화장실도 사물인터넷</a:t>
            </a:r>
            <a:r>
              <a:rPr lang="en-US" altLang="ko-KR" sz="1350" dirty="0">
                <a:latin typeface="+mn-ea"/>
              </a:rPr>
              <a:t>(</a:t>
            </a:r>
            <a:r>
              <a:rPr lang="en-US" altLang="ko-KR" sz="1350" dirty="0" err="1">
                <a:latin typeface="+mn-ea"/>
              </a:rPr>
              <a:t>IoT</a:t>
            </a:r>
            <a:r>
              <a:rPr lang="en-US" altLang="ko-KR" sz="1350" dirty="0">
                <a:latin typeface="+mn-ea"/>
              </a:rPr>
              <a:t>) </a:t>
            </a:r>
            <a:r>
              <a:rPr lang="ko-KR" altLang="en-US" sz="1350" dirty="0">
                <a:latin typeface="+mn-ea"/>
              </a:rPr>
              <a:t>시대</a:t>
            </a:r>
            <a:r>
              <a:rPr lang="en-US" altLang="ko-KR" sz="1350" dirty="0">
                <a:latin typeface="+mn-ea"/>
              </a:rPr>
              <a:t>“, </a:t>
            </a:r>
            <a:r>
              <a:rPr lang="en-US" altLang="ko-KR" sz="1350" dirty="0" smtClean="0">
                <a:latin typeface="+mn-ea"/>
              </a:rPr>
              <a:t>2016.07.25, </a:t>
            </a:r>
            <a:endParaRPr lang="en-US" altLang="ko-KR" sz="1350" dirty="0">
              <a:latin typeface="+mn-ea"/>
            </a:endParaRPr>
          </a:p>
          <a:p>
            <a:pPr algn="just" fontAlgn="base"/>
            <a:r>
              <a:rPr lang="ko-KR" altLang="en-US" sz="1350" dirty="0">
                <a:latin typeface="+mn-ea"/>
                <a:hlinkClick r:id="rId3"/>
              </a:rPr>
              <a:t>http://www.fnnews.com/news/201607250930052012</a:t>
            </a:r>
            <a:endParaRPr lang="en-US" altLang="ko-KR" sz="135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AFB787F-9BA5-4A8F-AAB1-F2541559C005}"/>
              </a:ext>
            </a:extLst>
          </p:cNvPr>
          <p:cNvSpPr/>
          <p:nvPr/>
        </p:nvSpPr>
        <p:spPr>
          <a:xfrm>
            <a:off x="600539" y="2956258"/>
            <a:ext cx="163057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dirty="0"/>
              <a:t>스마트화장실 기사</a:t>
            </a:r>
          </a:p>
        </p:txBody>
      </p:sp>
      <p:sp>
        <p:nvSpPr>
          <p:cNvPr id="12" name="액자 11">
            <a:extLst>
              <a:ext uri="{FF2B5EF4-FFF2-40B4-BE49-F238E27FC236}">
                <a16:creationId xmlns="" xmlns:a16="http://schemas.microsoft.com/office/drawing/2014/main" id="{6475B270-D4C2-4306-9807-E4F4224D6416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="" xmlns:a16="http://schemas.microsoft.com/office/drawing/2014/main" id="{E1446B73-CC94-499F-916C-AC7CD73BF30C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="" xmlns:a16="http://schemas.microsoft.com/office/drawing/2014/main" id="{78D72E83-6E6D-436F-8F41-6C26C35BE730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DE2983-3C64-44C6-813B-5B181721EBD3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20</a:t>
            </a:r>
            <a:endParaRPr lang="ko-KR" altLang="en-US" sz="135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6C87BA5-91C8-4454-B0CF-643650DDDF7F}"/>
              </a:ext>
            </a:extLst>
          </p:cNvPr>
          <p:cNvSpPr txBox="1"/>
          <p:nvPr/>
        </p:nvSpPr>
        <p:spPr>
          <a:xfrm>
            <a:off x="1076275" y="951702"/>
            <a:ext cx="2595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필요기술 및 참고문헌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66F5A689-4137-490A-8725-A29E1E0E34FA}"/>
              </a:ext>
            </a:extLst>
          </p:cNvPr>
          <p:cNvSpPr/>
          <p:nvPr/>
        </p:nvSpPr>
        <p:spPr>
          <a:xfrm>
            <a:off x="600538" y="4168838"/>
            <a:ext cx="5798510" cy="1146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1"/>
            <a:r>
              <a:rPr lang="ko-KR" altLang="en-US" sz="1350" dirty="0" smtClean="0">
                <a:latin typeface="+mn-ea"/>
              </a:rPr>
              <a:t>디바이스마켓</a:t>
            </a:r>
            <a:r>
              <a:rPr lang="en-US" altLang="ko-KR" sz="1350" dirty="0" smtClean="0">
                <a:latin typeface="+mn-ea"/>
              </a:rPr>
              <a:t>, “</a:t>
            </a:r>
            <a:r>
              <a:rPr lang="ko-KR" altLang="en-US" sz="1400" dirty="0" err="1">
                <a:latin typeface="+mn-ea"/>
              </a:rPr>
              <a:t>아두이노</a:t>
            </a:r>
            <a:r>
              <a:rPr lang="ko-KR" altLang="en-US" sz="1400" dirty="0">
                <a:latin typeface="+mn-ea"/>
              </a:rPr>
              <a:t> 버튼 스위치 모듈 </a:t>
            </a:r>
            <a:r>
              <a:rPr lang="en-US" altLang="ko-KR" sz="1400" dirty="0">
                <a:latin typeface="+mn-ea"/>
              </a:rPr>
              <a:t>v1 (WHITE) [ELB060671]</a:t>
            </a:r>
            <a:r>
              <a:rPr lang="en-US" altLang="ko-KR" sz="1350" dirty="0" smtClean="0">
                <a:latin typeface="+mn-ea"/>
              </a:rPr>
              <a:t>”</a:t>
            </a:r>
            <a:endParaRPr lang="en-US" altLang="ko-KR" sz="1350" dirty="0">
              <a:latin typeface="+mn-ea"/>
              <a:hlinkClick r:id="rId4"/>
            </a:endParaRPr>
          </a:p>
          <a:p>
            <a:pPr fontAlgn="base" latinLnBrk="1"/>
            <a:r>
              <a:rPr lang="en-US" altLang="ko-KR" sz="1350" u="sng" dirty="0" smtClean="0">
                <a:latin typeface="+mn-ea"/>
                <a:hlinkClick r:id="rId4"/>
              </a:rPr>
              <a:t>http</a:t>
            </a:r>
            <a:r>
              <a:rPr lang="en-US" altLang="ko-KR" sz="1350" u="sng" dirty="0">
                <a:latin typeface="+mn-ea"/>
                <a:hlinkClick r:id="rId4"/>
              </a:rPr>
              <a:t>://</a:t>
            </a:r>
            <a:r>
              <a:rPr lang="en-US" altLang="ko-KR" sz="1350" u="sng" dirty="0" smtClean="0">
                <a:latin typeface="+mn-ea"/>
                <a:hlinkClick r:id="rId4"/>
              </a:rPr>
              <a:t>www.devicemart.co.kr/1289319</a:t>
            </a:r>
            <a:endParaRPr lang="en-US" altLang="ko-KR" sz="1350" u="sng" dirty="0" smtClean="0">
              <a:latin typeface="+mn-ea"/>
            </a:endParaRPr>
          </a:p>
          <a:p>
            <a:pPr fontAlgn="base" latinLnBrk="1"/>
            <a:r>
              <a:rPr lang="en-US" altLang="ko-KR" sz="1350" dirty="0" smtClean="0">
                <a:latin typeface="+mn-ea"/>
              </a:rPr>
              <a:t>Makeshare, “</a:t>
            </a:r>
            <a:r>
              <a:rPr lang="ko-KR" altLang="en-US" sz="1400" dirty="0" err="1">
                <a:latin typeface="+mn-ea"/>
              </a:rPr>
              <a:t>아두이노</a:t>
            </a:r>
            <a:r>
              <a:rPr lang="ko-KR" altLang="en-US" sz="1400" dirty="0">
                <a:latin typeface="+mn-ea"/>
              </a:rPr>
              <a:t> 초음파센서 </a:t>
            </a:r>
            <a:r>
              <a:rPr lang="en-US" altLang="ko-KR" sz="1400" dirty="0">
                <a:latin typeface="+mn-ea"/>
              </a:rPr>
              <a:t>HC-SR04 </a:t>
            </a:r>
            <a:r>
              <a:rPr lang="ko-KR" altLang="en-US" sz="1400" dirty="0" smtClean="0">
                <a:latin typeface="+mn-ea"/>
              </a:rPr>
              <a:t>연결하기</a:t>
            </a:r>
            <a:r>
              <a:rPr lang="en-US" altLang="ko-KR" sz="1400" dirty="0" smtClean="0">
                <a:latin typeface="+mn-ea"/>
              </a:rPr>
              <a:t>”,</a:t>
            </a:r>
            <a:endParaRPr lang="en-US" altLang="ko-KR" sz="1400" dirty="0" smtClean="0">
              <a:latin typeface="+mn-ea"/>
              <a:hlinkClick r:id="rId5"/>
            </a:endParaRPr>
          </a:p>
          <a:p>
            <a:pPr fontAlgn="base" latinLnBrk="1"/>
            <a:r>
              <a:rPr lang="en-US" altLang="ko-KR" sz="1350" u="sng" dirty="0" smtClean="0">
                <a:latin typeface="+mn-ea"/>
                <a:hlinkClick r:id="rId5"/>
              </a:rPr>
              <a:t>http</a:t>
            </a:r>
            <a:r>
              <a:rPr lang="en-US" altLang="ko-KR" sz="1350" u="sng" dirty="0">
                <a:latin typeface="+mn-ea"/>
                <a:hlinkClick r:id="rId5"/>
              </a:rPr>
              <a:t>://makeshare.org/bbs/board.php?bo_table=arduinosensor&amp;wr_id=2</a:t>
            </a:r>
            <a:endParaRPr lang="en-US" altLang="ko-KR" sz="1350" dirty="0">
              <a:latin typeface="+mn-ea"/>
            </a:endParaRPr>
          </a:p>
          <a:p>
            <a:pPr fontAlgn="base" latinLnBrk="1"/>
            <a:endParaRPr lang="en-US" altLang="ko-KR" sz="1350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2BCD20B-5576-4D7E-AA56-16FCC485F664}"/>
              </a:ext>
            </a:extLst>
          </p:cNvPr>
          <p:cNvSpPr/>
          <p:nvPr/>
        </p:nvSpPr>
        <p:spPr>
          <a:xfrm>
            <a:off x="600539" y="3911455"/>
            <a:ext cx="149303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b="1" dirty="0"/>
              <a:t>HW/SW </a:t>
            </a:r>
            <a:r>
              <a:rPr lang="ko-KR" altLang="en-US" sz="1350" b="1" dirty="0"/>
              <a:t>자료조사</a:t>
            </a:r>
          </a:p>
        </p:txBody>
      </p:sp>
    </p:spTree>
    <p:extLst>
      <p:ext uri="{BB962C8B-B14F-4D97-AF65-F5344CB8AC3E}">
        <p14:creationId xmlns:p14="http://schemas.microsoft.com/office/powerpoint/2010/main" val="323909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0ACBCB4-2D2B-4530-AE7D-10E74D949449}"/>
              </a:ext>
            </a:extLst>
          </p:cNvPr>
          <p:cNvSpPr txBox="1"/>
          <p:nvPr/>
        </p:nvSpPr>
        <p:spPr>
          <a:xfrm>
            <a:off x="3245239" y="3229431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6686DC-CA61-4B5D-BE58-FC1737641F3C}"/>
              </a:ext>
            </a:extLst>
          </p:cNvPr>
          <p:cNvSpPr txBox="1"/>
          <p:nvPr/>
        </p:nvSpPr>
        <p:spPr>
          <a:xfrm>
            <a:off x="2818441" y="2797615"/>
            <a:ext cx="33954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1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1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="" xmlns:a16="http://schemas.microsoft.com/office/drawing/2014/main" id="{05660C2F-92C4-4997-A4BB-B0B0790CB1F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="" xmlns:a16="http://schemas.microsoft.com/office/drawing/2014/main" id="{745BF809-ADF1-41E1-A58C-A386084F6FD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3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076274" y="24262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xmlns="" id="{6B34ADF2-F9E1-49A4-8C62-E20F84775A62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xmlns="" id="{4D0413EA-1116-4858-8601-640DB0D285B8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8C3B4D1A-2AB0-4C58-8E82-107932E5CFCC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148A2E-4EFF-4ED0-82D2-B39529AFF65E}"/>
              </a:ext>
            </a:extLst>
          </p:cNvPr>
          <p:cNvSpPr txBox="1"/>
          <p:nvPr/>
        </p:nvSpPr>
        <p:spPr>
          <a:xfrm>
            <a:off x="1076275" y="951702"/>
            <a:ext cx="24208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01</a:t>
            </a:r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726448" y="2843586"/>
            <a:ext cx="8361950" cy="29007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화장실 이용 시 노약자</a:t>
            </a:r>
            <a:r>
              <a:rPr lang="en-US" altLang="ko-KR" sz="1600" dirty="0"/>
              <a:t>, </a:t>
            </a:r>
            <a:r>
              <a:rPr lang="ko-KR" altLang="en-US" sz="1600" dirty="0"/>
              <a:t>어린이 등 </a:t>
            </a:r>
            <a:r>
              <a:rPr lang="ko-KR" altLang="en-US" sz="1600" dirty="0">
                <a:solidFill>
                  <a:srgbClr val="FF0000"/>
                </a:solidFill>
              </a:rPr>
              <a:t>문 잠금 </a:t>
            </a:r>
            <a:r>
              <a:rPr lang="ko-KR" altLang="en-US" sz="1600" dirty="0" smtClean="0">
                <a:solidFill>
                  <a:srgbClr val="FF0000"/>
                </a:solidFill>
              </a:rPr>
              <a:t>어려움</a:t>
            </a:r>
            <a:endParaRPr lang="ko-KR" altLang="en-US" sz="1600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시설 고장 </a:t>
            </a:r>
            <a:r>
              <a:rPr lang="ko-KR" altLang="en-US" sz="1600" dirty="0"/>
              <a:t>시 </a:t>
            </a:r>
            <a:r>
              <a:rPr lang="ko-KR" altLang="en-US" sz="1600" dirty="0">
                <a:solidFill>
                  <a:srgbClr val="FF0000"/>
                </a:solidFill>
              </a:rPr>
              <a:t>빠른 수리 불가 </a:t>
            </a:r>
            <a:r>
              <a:rPr lang="ko-KR" altLang="en-US" sz="1600" dirty="0"/>
              <a:t>→</a:t>
            </a:r>
            <a:r>
              <a:rPr lang="en-US" altLang="ko-KR" sz="1600" dirty="0"/>
              <a:t>  </a:t>
            </a:r>
            <a:r>
              <a:rPr lang="ko-KR" altLang="en-US" sz="1600" dirty="0"/>
              <a:t>불편함을 모두 </a:t>
            </a:r>
            <a:r>
              <a:rPr lang="ko-KR" altLang="en-US" sz="1600" dirty="0">
                <a:solidFill>
                  <a:srgbClr val="FF0000"/>
                </a:solidFill>
              </a:rPr>
              <a:t>사용자가 부담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사용률 </a:t>
            </a:r>
            <a:r>
              <a:rPr lang="ko-KR" altLang="en-US" sz="1600" dirty="0">
                <a:solidFill>
                  <a:srgbClr val="FF0000"/>
                </a:solidFill>
              </a:rPr>
              <a:t>조회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거리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리뷰</a:t>
            </a:r>
            <a:r>
              <a:rPr lang="ko-KR" altLang="en-US" sz="1600" dirty="0"/>
              <a:t> 등 모든 기능 갖춘 시스템 부재</a:t>
            </a:r>
            <a:endParaRPr lang="en-US" altLang="ko-KR" sz="1600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화장실 </a:t>
            </a:r>
            <a:r>
              <a:rPr lang="ko-KR" altLang="en-US" sz="1600" dirty="0">
                <a:solidFill>
                  <a:srgbClr val="FF0000"/>
                </a:solidFill>
              </a:rPr>
              <a:t>안전사고 파악 </a:t>
            </a:r>
            <a:r>
              <a:rPr lang="ko-KR" altLang="en-US" sz="1600" dirty="0"/>
              <a:t>방법 부족 </a:t>
            </a:r>
            <a:endParaRPr lang="en-US" altLang="ko-KR" sz="1600" dirty="0"/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휴게소 내 스마트 화장실 증가 → 스마트 화장실 </a:t>
            </a:r>
            <a:r>
              <a:rPr lang="ko-KR" altLang="en-US" sz="1600" dirty="0">
                <a:solidFill>
                  <a:srgbClr val="FF0000"/>
                </a:solidFill>
              </a:rPr>
              <a:t>통합 관리 시스템  부재</a:t>
            </a:r>
          </a:p>
          <a:p>
            <a:pPr marL="257168" indent="-257168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866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365531" y="5094756"/>
            <a:ext cx="7283953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65531" y="3680404"/>
            <a:ext cx="7283953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5531" y="2266505"/>
            <a:ext cx="7283953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726279" y="2257157"/>
            <a:ext cx="60189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센서를 </a:t>
            </a:r>
            <a:r>
              <a:rPr lang="ko-KR" altLang="en-US" sz="1300" dirty="0">
                <a:latin typeface="+mn-ea"/>
              </a:rPr>
              <a:t>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 smtClean="0">
                <a:latin typeface="+mn-ea"/>
              </a:rPr>
              <a:t>) </a:t>
            </a:r>
            <a:r>
              <a:rPr lang="ko-KR" altLang="en-US" sz="1300" dirty="0" smtClean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</a:t>
            </a:r>
            <a:r>
              <a:rPr lang="en-US" altLang="ko-KR" sz="1300" dirty="0" smtClean="0">
                <a:latin typeface="+mn-ea"/>
              </a:rPr>
              <a:t>(App, Sensor , LCD, </a:t>
            </a:r>
            <a:r>
              <a:rPr lang="ko-KR" altLang="en-US" sz="1300" dirty="0" smtClean="0">
                <a:latin typeface="+mn-ea"/>
              </a:rPr>
              <a:t>버튼</a:t>
            </a:r>
            <a:r>
              <a:rPr lang="en-US" altLang="ko-KR" sz="1300" dirty="0" smtClean="0">
                <a:latin typeface="+mn-ea"/>
              </a:rPr>
              <a:t>)</a:t>
            </a:r>
            <a:r>
              <a:rPr lang="ko-KR" altLang="en-US" sz="1300" dirty="0" smtClean="0">
                <a:latin typeface="+mn-ea"/>
              </a:rPr>
              <a:t>간 통신</a:t>
            </a:r>
            <a:r>
              <a:rPr lang="ko-KR" altLang="en-US" sz="1300" dirty="0" smtClean="0">
                <a:latin typeface="+mn-ea"/>
              </a:rPr>
              <a:t>으로 </a:t>
            </a:r>
            <a:r>
              <a:rPr lang="ko-KR" altLang="en-US" sz="1300" dirty="0" smtClean="0">
                <a:latin typeface="+mn-ea"/>
              </a:rPr>
              <a:t>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 </a:t>
            </a:r>
            <a:r>
              <a:rPr lang="ko-KR" altLang="en-US" sz="1300" dirty="0">
                <a:latin typeface="+mn-ea"/>
              </a:rPr>
              <a:t>간 </a:t>
            </a:r>
            <a:r>
              <a:rPr lang="ko-KR" altLang="en-US" sz="1300" dirty="0" smtClean="0">
                <a:latin typeface="+mn-ea"/>
              </a:rPr>
              <a:t>무선 </a:t>
            </a:r>
            <a:r>
              <a:rPr lang="ko-KR" altLang="en-US" sz="1300" dirty="0">
                <a:latin typeface="+mn-ea"/>
              </a:rPr>
              <a:t>통신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076274" y="18166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xmlns="" id="{6B34ADF2-F9E1-49A4-8C62-E20F84775A62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xmlns="" id="{4D0413EA-1116-4858-8601-640DB0D285B8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xmlns="" id="{8C3B4D1A-2AB0-4C58-8E82-107932E5CFCC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1148A2E-4EFF-4ED0-82D2-B39529AFF65E}"/>
              </a:ext>
            </a:extLst>
          </p:cNvPr>
          <p:cNvSpPr txBox="1"/>
          <p:nvPr/>
        </p:nvSpPr>
        <p:spPr>
          <a:xfrm>
            <a:off x="1076275" y="951702"/>
            <a:ext cx="24208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02</a:t>
            </a:r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726279" y="3836478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센서 </a:t>
            </a:r>
            <a:r>
              <a:rPr lang="ko-KR" altLang="en-US" sz="1300" dirty="0">
                <a:latin typeface="+mn-ea"/>
              </a:rPr>
              <a:t>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</a:t>
            </a:r>
            <a:r>
              <a:rPr lang="ko-KR" altLang="en-US" sz="1300" dirty="0" smtClean="0">
                <a:latin typeface="+mn-ea"/>
              </a:rPr>
              <a:t>확인</a:t>
            </a:r>
            <a:endParaRPr lang="en-US" altLang="ko-KR" sz="1300" dirty="0" smtClean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 smtClean="0">
                <a:latin typeface="+mn-ea"/>
              </a:rPr>
              <a:t>UI </a:t>
            </a:r>
            <a:r>
              <a:rPr lang="ko-KR" altLang="en-US" sz="1300" dirty="0" smtClean="0">
                <a:latin typeface="+mn-ea"/>
              </a:rPr>
              <a:t>구현</a:t>
            </a:r>
            <a:endParaRPr lang="en-US" altLang="ko-KR" sz="1300" dirty="0" smtClean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726279" y="5120467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수신 </a:t>
            </a:r>
            <a:r>
              <a:rPr lang="ko-KR" altLang="en-US" sz="1300" dirty="0" smtClean="0">
                <a:latin typeface="+mn-ea"/>
              </a:rPr>
              <a:t>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DB</a:t>
            </a:r>
            <a:r>
              <a:rPr lang="ko-KR" altLang="en-US" sz="1300" dirty="0" smtClean="0">
                <a:latin typeface="+mn-ea"/>
              </a:rPr>
              <a:t> </a:t>
            </a:r>
            <a:r>
              <a:rPr lang="ko-KR" altLang="en-US" sz="1300" dirty="0">
                <a:latin typeface="+mn-ea"/>
              </a:rPr>
              <a:t>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 smtClean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 smtClean="0">
                <a:latin typeface="+mn-ea"/>
              </a:rPr>
              <a:t>- </a:t>
            </a:r>
            <a:r>
              <a:rPr lang="ko-KR" altLang="en-US" sz="1300" dirty="0" smtClean="0">
                <a:latin typeface="+mn-ea"/>
              </a:rPr>
              <a:t>모듈간의 </a:t>
            </a:r>
            <a:r>
              <a:rPr lang="ko-KR" altLang="en-US" sz="1300" dirty="0">
                <a:latin typeface="+mn-ea"/>
              </a:rPr>
              <a:t>원활한 통신</a:t>
            </a:r>
            <a:endParaRPr lang="en-US" altLang="ko-KR" sz="1300" dirty="0"/>
          </a:p>
        </p:txBody>
      </p:sp>
      <p:grpSp>
        <p:nvGrpSpPr>
          <p:cNvPr id="5" name="그룹 4"/>
          <p:cNvGrpSpPr/>
          <p:nvPr/>
        </p:nvGrpSpPr>
        <p:grpSpPr>
          <a:xfrm>
            <a:off x="1594874" y="2443166"/>
            <a:ext cx="990739" cy="1166696"/>
            <a:chOff x="1232850" y="2433451"/>
            <a:chExt cx="827927" cy="95077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 smtClean="0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65531" y="3833930"/>
            <a:ext cx="1449427" cy="1069992"/>
            <a:chOff x="771431" y="3773909"/>
            <a:chExt cx="1553140" cy="1071311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smtClean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13673" y="5349880"/>
            <a:ext cx="1553140" cy="920112"/>
            <a:chOff x="795726" y="4965279"/>
            <a:chExt cx="1553140" cy="920112"/>
          </a:xfrm>
        </p:grpSpPr>
        <p:sp>
          <p:nvSpPr>
            <p:cNvPr id="18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 smtClean="0">
                  <a:solidFill>
                    <a:schemeClr val="tx1"/>
                  </a:solidFill>
                </a:rPr>
                <a:t>서버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2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EF04065-A0F9-406C-9D42-9C668D4CB3AD}"/>
              </a:ext>
            </a:extLst>
          </p:cNvPr>
          <p:cNvSpPr txBox="1"/>
          <p:nvPr/>
        </p:nvSpPr>
        <p:spPr>
          <a:xfrm>
            <a:off x="1293858" y="2766126"/>
            <a:ext cx="4767748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 smtClean="0"/>
              <a:t>기존에 수동으로 </a:t>
            </a:r>
            <a:r>
              <a:rPr lang="ko-KR" altLang="en-US" sz="1350" dirty="0"/>
              <a:t>해야 했던 확인 작업들을 </a:t>
            </a:r>
            <a:r>
              <a:rPr lang="ko-KR" altLang="en-US" sz="1600" dirty="0" smtClean="0">
                <a:solidFill>
                  <a:srgbClr val="FF0000"/>
                </a:solidFill>
              </a:rPr>
              <a:t>자동화</a:t>
            </a:r>
            <a:endParaRPr lang="en-US" altLang="ko-KR" sz="1350" dirty="0" smtClean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 smtClean="0"/>
              <a:t>전체적인 </a:t>
            </a:r>
            <a:r>
              <a:rPr lang="ko-KR" altLang="en-US" sz="1350" dirty="0"/>
              <a:t>시설과</a:t>
            </a:r>
            <a:r>
              <a:rPr lang="en-US" altLang="ko-KR" sz="1350" dirty="0"/>
              <a:t> </a:t>
            </a:r>
            <a:r>
              <a:rPr lang="ko-KR" altLang="en-US" sz="1350" dirty="0"/>
              <a:t>인원 </a:t>
            </a:r>
            <a:r>
              <a:rPr lang="ko-KR" altLang="en-US" sz="1350" dirty="0" smtClean="0"/>
              <a:t>파악 가능</a:t>
            </a:r>
            <a:endParaRPr lang="en-US" altLang="ko-KR" sz="1350" dirty="0" smtClean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 smtClean="0"/>
              <a:t>사용률 </a:t>
            </a:r>
            <a:r>
              <a:rPr lang="ko-KR" altLang="en-US" sz="1600" dirty="0">
                <a:solidFill>
                  <a:srgbClr val="FF0000"/>
                </a:solidFill>
              </a:rPr>
              <a:t>조회</a:t>
            </a:r>
            <a:r>
              <a:rPr lang="ko-KR" altLang="en-US" sz="1350" dirty="0"/>
              <a:t>가 가능하여 </a:t>
            </a:r>
            <a:r>
              <a:rPr lang="ko-KR" altLang="en-US" sz="1600" dirty="0">
                <a:solidFill>
                  <a:srgbClr val="FF0000"/>
                </a:solidFill>
              </a:rPr>
              <a:t>신속한</a:t>
            </a:r>
            <a:r>
              <a:rPr lang="ko-KR" altLang="en-US" sz="1350" dirty="0"/>
              <a:t> 화장실 사용 </a:t>
            </a:r>
            <a:r>
              <a:rPr lang="ko-KR" altLang="en-US" sz="1350" dirty="0" smtClean="0"/>
              <a:t>가능</a:t>
            </a:r>
            <a:endParaRPr lang="en-US" altLang="ko-KR" sz="1350" dirty="0" smtClean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350" dirty="0"/>
              <a:t>감지 간에 따른 </a:t>
            </a:r>
            <a:r>
              <a:rPr lang="ko-KR" altLang="en-US" sz="1600" dirty="0">
                <a:solidFill>
                  <a:srgbClr val="FF0000"/>
                </a:solidFill>
              </a:rPr>
              <a:t>경고 신호 </a:t>
            </a:r>
            <a:r>
              <a:rPr lang="ko-KR" altLang="en-US" sz="1350" dirty="0"/>
              <a:t>출력 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/>
              <a:t>→</a:t>
            </a:r>
            <a:r>
              <a:rPr lang="en-US" altLang="ko-KR" sz="1400" dirty="0"/>
              <a:t>  </a:t>
            </a:r>
            <a:r>
              <a:rPr lang="ko-KR" altLang="en-US" sz="1350" dirty="0"/>
              <a:t>안전사고</a:t>
            </a:r>
            <a:r>
              <a:rPr lang="ko-KR" altLang="en-US" sz="1600" dirty="0">
                <a:solidFill>
                  <a:srgbClr val="FF0000"/>
                </a:solidFill>
              </a:rPr>
              <a:t> 예방 </a:t>
            </a:r>
            <a:endParaRPr lang="en-US" altLang="ko-KR" sz="135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350" dirty="0"/>
              <a:t>GPS</a:t>
            </a:r>
            <a:r>
              <a:rPr lang="ko-KR" altLang="en-US" sz="1350" dirty="0"/>
              <a:t>로 </a:t>
            </a:r>
            <a:r>
              <a:rPr lang="ko-KR" altLang="en-US" sz="1350" dirty="0" smtClean="0"/>
              <a:t>위치를 제공하여 사용자에게 다양한 </a:t>
            </a:r>
            <a:r>
              <a:rPr lang="ko-KR" altLang="en-US" sz="1600" dirty="0">
                <a:solidFill>
                  <a:srgbClr val="FF0000"/>
                </a:solidFill>
              </a:rPr>
              <a:t>선택지</a:t>
            </a:r>
            <a:r>
              <a:rPr lang="ko-KR" altLang="en-US" sz="1350" dirty="0"/>
              <a:t> 제공</a:t>
            </a:r>
            <a:endParaRPr lang="en-US" altLang="ko-KR" sz="1350" dirty="0"/>
          </a:p>
        </p:txBody>
      </p:sp>
      <p:sp>
        <p:nvSpPr>
          <p:cNvPr id="8" name="순서도: 처리 7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1076274" y="2426236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  <a:endParaRPr lang="en-US" altLang="ko-KR" sz="1350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="" xmlns:a16="http://schemas.microsoft.com/office/drawing/2014/main" id="{C4B1EAEB-282E-4C6E-9B67-10F3C41CFB90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="" xmlns:a16="http://schemas.microsoft.com/office/drawing/2014/main" id="{D52857F3-38F7-4A89-84BC-07DECD6DB83C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="" xmlns:a16="http://schemas.microsoft.com/office/drawing/2014/main" id="{1B4F47C7-6398-4FCE-A65B-B1FCA45A803F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B33825-B3F1-4ADB-ABE9-980ABED5DA56}"/>
              </a:ext>
            </a:extLst>
          </p:cNvPr>
          <p:cNvSpPr txBox="1"/>
          <p:nvPr/>
        </p:nvSpPr>
        <p:spPr>
          <a:xfrm>
            <a:off x="1076275" y="951702"/>
            <a:ext cx="2440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졸업 연구 개요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BEC46F4-7193-41FE-9D77-308EE848120D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03</a:t>
            </a:r>
            <a:endParaRPr lang="ko-KR" altLang="en-US" sz="1350" dirty="0"/>
          </a:p>
        </p:txBody>
      </p:sp>
      <p:sp>
        <p:nvSpPr>
          <p:cNvPr id="2" name="직사각형 1"/>
          <p:cNvSpPr/>
          <p:nvPr/>
        </p:nvSpPr>
        <p:spPr>
          <a:xfrm>
            <a:off x="5937119" y="65257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수동으로 해야 했던 작업들의 자동화 → 모든 사용자의 사용 편리</a:t>
            </a:r>
          </a:p>
          <a:p>
            <a:r>
              <a:rPr lang="ko-KR" altLang="en-US" dirty="0"/>
              <a:t>건의를 통한 시설 현황 파악 → 빠른 수리 가능, 사용자 불편 해소</a:t>
            </a:r>
          </a:p>
          <a:p>
            <a:r>
              <a:rPr lang="ko-KR" altLang="en-US" dirty="0"/>
              <a:t>사용률 조회 가능 → 신속한 화장실 사용</a:t>
            </a:r>
          </a:p>
          <a:p>
            <a:r>
              <a:rPr lang="ko-KR" altLang="en-US" dirty="0"/>
              <a:t>경고 신호 출력 → 안전사고 예방</a:t>
            </a:r>
          </a:p>
          <a:p>
            <a:r>
              <a:rPr lang="ko-KR" altLang="en-US" dirty="0"/>
              <a:t>GPS로 위치 제공 및 나열 → 다양한 선택지 제공</a:t>
            </a:r>
          </a:p>
          <a:p>
            <a:endParaRPr lang="ko-KR" altLang="en-US" dirty="0"/>
          </a:p>
          <a:p>
            <a:r>
              <a:rPr lang="ko-KR" altLang="en-US" dirty="0"/>
              <a:t>+ 내용 추가된다면</a:t>
            </a:r>
          </a:p>
          <a:p>
            <a:r>
              <a:rPr lang="ko-KR" altLang="en-US" dirty="0"/>
              <a:t>전체적인 인원 파악 가능 → 효율적인 관리</a:t>
            </a:r>
          </a:p>
        </p:txBody>
      </p:sp>
    </p:spTree>
    <p:extLst>
      <p:ext uri="{BB962C8B-B14F-4D97-AF65-F5344CB8AC3E}">
        <p14:creationId xmlns:p14="http://schemas.microsoft.com/office/powerpoint/2010/main" val="21874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E7ABA7-1920-4AD7-95ED-84DD18401FAE}"/>
              </a:ext>
            </a:extLst>
          </p:cNvPr>
          <p:cNvSpPr txBox="1"/>
          <p:nvPr/>
        </p:nvSpPr>
        <p:spPr>
          <a:xfrm>
            <a:off x="4322778" y="2860877"/>
            <a:ext cx="4267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삼성 스마트 화장실 어플</a:t>
            </a:r>
            <a:endParaRPr lang="en-US" altLang="ko-KR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삼성 본사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빈칸 정보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층별 사용률 조회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회사 건물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lt"/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현상 방지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‘</a:t>
            </a:r>
            <a:r>
              <a:rPr lang="ko-KR" altLang="en-US" sz="1400" kern="0" dirty="0">
                <a:solidFill>
                  <a:srgbClr val="000000"/>
                </a:solidFill>
              </a:rPr>
              <a:t>도어 센서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문 잠금 인식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‘</a:t>
            </a:r>
            <a:r>
              <a:rPr lang="ko-KR" altLang="en-US" sz="1400" kern="0" dirty="0">
                <a:solidFill>
                  <a:srgbClr val="000000"/>
                </a:solidFill>
              </a:rPr>
              <a:t>허브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센서 데이터 수집 후 메인 서버로 전달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9" name="_x499918624" descr="EMB0000368471a4">
            <a:extLst>
              <a:ext uri="{FF2B5EF4-FFF2-40B4-BE49-F238E27FC236}">
                <a16:creationId xmlns:a16="http://schemas.microsoft.com/office/drawing/2014/main" xmlns="" id="{2C9323C0-F8B8-4A4C-8F6D-19F406EE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7994"/>
          <a:stretch/>
        </p:blipFill>
        <p:spPr bwMode="auto">
          <a:xfrm>
            <a:off x="720688" y="2573481"/>
            <a:ext cx="3446468" cy="27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F6506D0-8EF2-4A36-9F71-6DDB776687C9}"/>
              </a:ext>
            </a:extLst>
          </p:cNvPr>
          <p:cNvSpPr txBox="1"/>
          <p:nvPr/>
        </p:nvSpPr>
        <p:spPr>
          <a:xfrm>
            <a:off x="2847008" y="1765928"/>
            <a:ext cx="3449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건물 내 화장실 사용률 조회 어플</a:t>
            </a:r>
            <a:endParaRPr lang="en-US" altLang="ko-KR" b="1" dirty="0"/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xmlns="" id="{E10B72C2-6599-4875-A462-C980EF37FBC3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xmlns="" id="{92739732-2C37-4B8C-895B-9967BAB16C8E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xmlns="" id="{B4E8C4EE-16BD-45EB-B9E9-6E43C7184850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84B449A-2790-4610-97BF-F34C4981F70D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214E5AC-F4C0-4FB8-8682-F971A536F9BC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05</a:t>
            </a:r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E5583F-3E5D-46A1-A620-198C94971B19}"/>
              </a:ext>
            </a:extLst>
          </p:cNvPr>
          <p:cNvSpPr txBox="1"/>
          <p:nvPr/>
        </p:nvSpPr>
        <p:spPr>
          <a:xfrm>
            <a:off x="5363504" y="5186944"/>
            <a:ext cx="3369833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200" kern="0" dirty="0">
                <a:solidFill>
                  <a:srgbClr val="FF0000"/>
                </a:solidFill>
              </a:rPr>
              <a:t>발표 시 삼성 본사 내 직원의 </a:t>
            </a:r>
            <a:r>
              <a:rPr lang="en-US" altLang="ko-KR" sz="1200" kern="0" dirty="0">
                <a:solidFill>
                  <a:srgbClr val="FF0000"/>
                </a:solidFill>
              </a:rPr>
              <a:t>¼ </a:t>
            </a:r>
            <a:r>
              <a:rPr lang="ko-KR" altLang="en-US" sz="1200" kern="0" dirty="0">
                <a:solidFill>
                  <a:srgbClr val="FF0000"/>
                </a:solidFill>
              </a:rPr>
              <a:t>이상이 사용 강조</a:t>
            </a:r>
            <a:endParaRPr lang="en-US" altLang="ko-KR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액자 18">
            <a:extLst>
              <a:ext uri="{FF2B5EF4-FFF2-40B4-BE49-F238E27FC236}">
                <a16:creationId xmlns:a16="http://schemas.microsoft.com/office/drawing/2014/main" xmlns="" id="{D20CD922-2215-4AC7-A4BE-5FAE0F261699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xmlns="" id="{24678B0B-2EBA-4BE8-809A-AB7729B6DDAD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xmlns="" id="{8B2C4E6A-4E0E-473C-9F28-73EE95EA219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1DFDB89-955A-400F-8619-2691853340F0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938E5C-3D7A-4B3F-8A46-C00C968882A1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07</a:t>
            </a:r>
            <a:endParaRPr lang="ko-KR" alt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3585191" y="1762592"/>
            <a:ext cx="19736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스마트 화장실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55AB804-20DC-44F5-A948-6EF5052D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88" y="2791037"/>
            <a:ext cx="3295413" cy="2298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A6136F-AECE-4443-AE4E-7525B253CA3A}"/>
              </a:ext>
            </a:extLst>
          </p:cNvPr>
          <p:cNvSpPr txBox="1"/>
          <p:nvPr/>
        </p:nvSpPr>
        <p:spPr>
          <a:xfrm>
            <a:off x="4247270" y="2663028"/>
            <a:ext cx="43075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화성 휴게소</a:t>
            </a:r>
            <a:endParaRPr lang="en-US" altLang="ko-KR" sz="16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휴게소 화장실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</a:t>
            </a:r>
            <a:r>
              <a:rPr lang="ko-KR" altLang="en-US" sz="1400" kern="0" dirty="0">
                <a:solidFill>
                  <a:srgbClr val="000000"/>
                </a:solidFill>
              </a:rPr>
              <a:t>사용률 조회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</a:rPr>
              <a:t>화장실 재실 여부 및 번잡도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휴게소</a:t>
            </a:r>
            <a:r>
              <a:rPr lang="ko-KR" altLang="en-US" sz="1400" kern="0" dirty="0">
                <a:solidFill>
                  <a:srgbClr val="000000"/>
                </a:solidFill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내의 병목 </a:t>
            </a:r>
            <a:r>
              <a:rPr lang="ko-KR" altLang="en-US" sz="1400" kern="0" dirty="0">
                <a:solidFill>
                  <a:srgbClr val="000000"/>
                </a:solidFill>
              </a:rPr>
              <a:t>현상 방지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</a:rPr>
              <a:t>‘무선 감지 센서’로 재실 여부 파악 후 상태 </a:t>
            </a:r>
            <a:r>
              <a:rPr lang="ko-KR" altLang="en-US" sz="1400" kern="0" dirty="0" smtClean="0">
                <a:solidFill>
                  <a:srgbClr val="000000"/>
                </a:solidFill>
              </a:rPr>
              <a:t>표시</a:t>
            </a:r>
          </a:p>
        </p:txBody>
      </p:sp>
    </p:spTree>
    <p:extLst>
      <p:ext uri="{BB962C8B-B14F-4D97-AF65-F5344CB8AC3E}">
        <p14:creationId xmlns:p14="http://schemas.microsoft.com/office/powerpoint/2010/main" val="27344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0196658-13A7-46FE-98B6-FE22E4F828BF}"/>
              </a:ext>
            </a:extLst>
          </p:cNvPr>
          <p:cNvSpPr txBox="1"/>
          <p:nvPr/>
        </p:nvSpPr>
        <p:spPr>
          <a:xfrm>
            <a:off x="5044084" y="2864992"/>
            <a:ext cx="3265638" cy="1858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350" b="1" dirty="0" err="1">
                <a:latin typeface="+mj-lt"/>
              </a:rPr>
              <a:t>뿡뿡이</a:t>
            </a:r>
            <a:endParaRPr lang="en-US" altLang="ko-KR" sz="135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사용처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공중 화장실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기능   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050" kern="0" dirty="0">
                <a:solidFill>
                  <a:srgbClr val="000000"/>
                </a:solidFill>
                <a:latin typeface="+mj-lt"/>
              </a:rPr>
              <a:t>현재 위치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기준으로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공중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화장실 검색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다양한 검색 옵션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	ex)</a:t>
            </a:r>
            <a:r>
              <a:rPr lang="en-US" altLang="ko-KR" sz="105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거리</a:t>
            </a:r>
            <a:r>
              <a:rPr lang="en-US" altLang="ko-KR" sz="105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남녀 공용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분리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아동</a:t>
            </a:r>
            <a:r>
              <a:rPr lang="en-US" altLang="ko-KR" sz="1050" kern="0" dirty="0">
                <a:solidFill>
                  <a:srgbClr val="000000"/>
                </a:solidFill>
                <a:latin typeface="+mj-lt"/>
              </a:rPr>
              <a:t>,</a:t>
            </a:r>
            <a:r>
              <a:rPr lang="ko-KR" altLang="en-US" sz="1050" kern="0" dirty="0">
                <a:solidFill>
                  <a:srgbClr val="000000"/>
                </a:solidFill>
                <a:latin typeface="+mj-lt"/>
              </a:rPr>
              <a:t>장애시설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유무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신속한 화장실 탐색 가능</a:t>
            </a:r>
            <a:endParaRPr lang="en-US" altLang="ko-KR" sz="1050" kern="0" dirty="0" smtClean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모듈 </a:t>
            </a:r>
            <a:r>
              <a:rPr lang="en-US" altLang="ko-KR" sz="1050" kern="0" dirty="0" smtClean="0">
                <a:solidFill>
                  <a:srgbClr val="000000"/>
                </a:solidFill>
                <a:latin typeface="+mj-lt"/>
              </a:rPr>
              <a:t>: GPS</a:t>
            </a:r>
            <a:r>
              <a:rPr lang="ko-KR" altLang="en-US" sz="1050" kern="0" dirty="0" smtClean="0">
                <a:solidFill>
                  <a:srgbClr val="000000"/>
                </a:solidFill>
                <a:latin typeface="+mj-lt"/>
              </a:rPr>
              <a:t>로 현재 위치 확인</a:t>
            </a:r>
            <a:endParaRPr lang="en-US" altLang="ko-KR" sz="1050" kern="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CDF6FCCE-65ED-46AC-A4E9-0D5478AD1AF4}"/>
              </a:ext>
            </a:extLst>
          </p:cNvPr>
          <p:cNvGrpSpPr/>
          <p:nvPr/>
        </p:nvGrpSpPr>
        <p:grpSpPr>
          <a:xfrm>
            <a:off x="600539" y="2770693"/>
            <a:ext cx="3714508" cy="2098597"/>
            <a:chOff x="1059006" y="2690493"/>
            <a:chExt cx="3617675" cy="2455717"/>
          </a:xfrm>
        </p:grpSpPr>
        <p:pic>
          <p:nvPicPr>
            <p:cNvPr id="26" name="_x499924816" descr="EMB0000368471ad">
              <a:extLst>
                <a:ext uri="{FF2B5EF4-FFF2-40B4-BE49-F238E27FC236}">
                  <a16:creationId xmlns="" xmlns:a16="http://schemas.microsoft.com/office/drawing/2014/main" id="{C041CB4B-F4FF-4C6D-A557-F3CC9230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23" t="30693" r="18486" b="36066"/>
            <a:stretch>
              <a:fillRect/>
            </a:stretch>
          </p:blipFill>
          <p:spPr bwMode="auto">
            <a:xfrm>
              <a:off x="1059006" y="2690493"/>
              <a:ext cx="1200460" cy="226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_x499919848" descr="EMB0000368471b0">
              <a:extLst>
                <a:ext uri="{FF2B5EF4-FFF2-40B4-BE49-F238E27FC236}">
                  <a16:creationId xmlns="" xmlns:a16="http://schemas.microsoft.com/office/drawing/2014/main" id="{B5546F90-FE04-4800-A513-DF201FB46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6" t="44092" r="18207" b="15445"/>
            <a:stretch>
              <a:fillRect/>
            </a:stretch>
          </p:blipFill>
          <p:spPr bwMode="auto">
            <a:xfrm>
              <a:off x="2259466" y="2692237"/>
              <a:ext cx="1200460" cy="245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_x499921216" descr="EMB0000368471b3">
              <a:extLst>
                <a:ext uri="{FF2B5EF4-FFF2-40B4-BE49-F238E27FC236}">
                  <a16:creationId xmlns="" xmlns:a16="http://schemas.microsoft.com/office/drawing/2014/main" id="{A57BD1A1-C111-4A3C-B590-E25CA73F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4" t="46640" r="19328" b="17780"/>
            <a:stretch>
              <a:fillRect/>
            </a:stretch>
          </p:blipFill>
          <p:spPr bwMode="auto">
            <a:xfrm>
              <a:off x="3476221" y="2703655"/>
              <a:ext cx="1200460" cy="237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액자 18">
            <a:extLst>
              <a:ext uri="{FF2B5EF4-FFF2-40B4-BE49-F238E27FC236}">
                <a16:creationId xmlns="" xmlns:a16="http://schemas.microsoft.com/office/drawing/2014/main" id="{D20CD922-2215-4AC7-A4BE-5FAE0F261699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="" xmlns:a16="http://schemas.microsoft.com/office/drawing/2014/main" id="{24678B0B-2EBA-4BE8-809A-AB7729B6DDAD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="" xmlns:a16="http://schemas.microsoft.com/office/drawing/2014/main" id="{8B2C4E6A-4E0E-473C-9F28-73EE95EA219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1DFDB89-955A-400F-8619-2691853340F0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/>
              <a:t>(</a:t>
            </a:r>
            <a:r>
              <a:rPr lang="en-US" altLang="ko-KR" dirty="0" smtClean="0"/>
              <a:t>3/4)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938E5C-3D7A-4B3F-8A46-C00C968882A1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06</a:t>
            </a:r>
            <a:endParaRPr lang="ko-KR" alt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4857489-5A16-4622-857F-E5699027B766}"/>
              </a:ext>
            </a:extLst>
          </p:cNvPr>
          <p:cNvSpPr txBox="1"/>
          <p:nvPr/>
        </p:nvSpPr>
        <p:spPr>
          <a:xfrm>
            <a:off x="3618854" y="1765476"/>
            <a:ext cx="1906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화장실 위치 어플</a:t>
            </a:r>
            <a:endParaRPr lang="en-US" altLang="ko-KR" b="1" dirty="0"/>
          </a:p>
        </p:txBody>
      </p:sp>
      <p:pic>
        <p:nvPicPr>
          <p:cNvPr id="25" name="_x499927264" descr="EMB0000368471aa">
            <a:extLst>
              <a:ext uri="{FF2B5EF4-FFF2-40B4-BE49-F238E27FC236}">
                <a16:creationId xmlns="" xmlns:a16="http://schemas.microsoft.com/office/drawing/2014/main" id="{5E30CAAB-C5A2-40EC-BC15-FC1053F4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28" y="2134808"/>
            <a:ext cx="1029220" cy="106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4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액자 18">
            <a:extLst>
              <a:ext uri="{FF2B5EF4-FFF2-40B4-BE49-F238E27FC236}">
                <a16:creationId xmlns="" xmlns:a16="http://schemas.microsoft.com/office/drawing/2014/main" id="{D20CD922-2215-4AC7-A4BE-5FAE0F261699}"/>
              </a:ext>
            </a:extLst>
          </p:cNvPr>
          <p:cNvSpPr/>
          <p:nvPr/>
        </p:nvSpPr>
        <p:spPr>
          <a:xfrm>
            <a:off x="600539" y="767855"/>
            <a:ext cx="903201" cy="903201"/>
          </a:xfrm>
          <a:prstGeom prst="frame">
            <a:avLst>
              <a:gd name="adj1" fmla="val 5104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="" xmlns:a16="http://schemas.microsoft.com/office/drawing/2014/main" id="{24678B0B-2EBA-4BE8-809A-AB7729B6DDAD}"/>
              </a:ext>
            </a:extLst>
          </p:cNvPr>
          <p:cNvSpPr/>
          <p:nvPr/>
        </p:nvSpPr>
        <p:spPr>
          <a:xfrm>
            <a:off x="92679" y="132347"/>
            <a:ext cx="8958649" cy="6593306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="" xmlns:a16="http://schemas.microsoft.com/office/drawing/2014/main" id="{8B2C4E6A-4E0E-473C-9F28-73EE95EA219B}"/>
              </a:ext>
            </a:extLst>
          </p:cNvPr>
          <p:cNvSpPr/>
          <p:nvPr/>
        </p:nvSpPr>
        <p:spPr>
          <a:xfrm>
            <a:off x="166819" y="228600"/>
            <a:ext cx="8810369" cy="6400800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tx1"/>
              </a:solidFill>
              <a:latin typeface="+mj-lt"/>
              <a:ea typeface="210 모던굴림 R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1DFDB89-955A-400F-8619-2691853340F0}"/>
              </a:ext>
            </a:extLst>
          </p:cNvPr>
          <p:cNvSpPr txBox="1"/>
          <p:nvPr/>
        </p:nvSpPr>
        <p:spPr>
          <a:xfrm>
            <a:off x="1076275" y="951702"/>
            <a:ext cx="27045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관련 연구 및 사례 </a:t>
            </a:r>
            <a:r>
              <a:rPr lang="en-US" altLang="ko-KR" dirty="0" smtClean="0"/>
              <a:t>(</a:t>
            </a:r>
            <a:r>
              <a:rPr lang="en-US" altLang="ko-KR" dirty="0"/>
              <a:t>4</a:t>
            </a:r>
            <a:r>
              <a:rPr lang="en-US" altLang="ko-KR" dirty="0" smtClean="0"/>
              <a:t>/4)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938E5C-3D7A-4B3F-8A46-C00C968882A1}"/>
              </a:ext>
            </a:extLst>
          </p:cNvPr>
          <p:cNvSpPr txBox="1"/>
          <p:nvPr/>
        </p:nvSpPr>
        <p:spPr>
          <a:xfrm>
            <a:off x="8483930" y="330753"/>
            <a:ext cx="4589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09</a:t>
            </a:r>
            <a:endParaRPr lang="ko-KR" altLang="en-US" sz="13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03" y="1671056"/>
            <a:ext cx="8366400" cy="49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1411</TotalTime>
  <Words>865</Words>
  <Application>Microsoft Office PowerPoint</Application>
  <PresentationFormat>화면 슬라이드 쇼(4:3)</PresentationFormat>
  <Paragraphs>208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210 모던굴림 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baeeunjae</dc:creator>
  <cp:lastModifiedBy>박누리</cp:lastModifiedBy>
  <cp:revision>153</cp:revision>
  <dcterms:created xsi:type="dcterms:W3CDTF">2017-11-12T17:04:14Z</dcterms:created>
  <dcterms:modified xsi:type="dcterms:W3CDTF">2018-01-01T20:35:00Z</dcterms:modified>
</cp:coreProperties>
</file>