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2" r:id="rId2"/>
    <p:sldId id="263" r:id="rId3"/>
    <p:sldId id="397" r:id="rId4"/>
    <p:sldId id="401" r:id="rId5"/>
    <p:sldId id="423" r:id="rId6"/>
    <p:sldId id="424" r:id="rId7"/>
    <p:sldId id="425" r:id="rId8"/>
    <p:sldId id="426" r:id="rId9"/>
    <p:sldId id="429" r:id="rId10"/>
    <p:sldId id="430" r:id="rId11"/>
    <p:sldId id="431" r:id="rId12"/>
    <p:sldId id="432" r:id="rId13"/>
    <p:sldId id="427" r:id="rId14"/>
    <p:sldId id="428" r:id="rId15"/>
    <p:sldId id="302" r:id="rId16"/>
    <p:sldId id="303" r:id="rId17"/>
    <p:sldId id="276" r:id="rId18"/>
    <p:sldId id="277" r:id="rId19"/>
    <p:sldId id="420" r:id="rId20"/>
    <p:sldId id="416" r:id="rId21"/>
    <p:sldId id="417" r:id="rId22"/>
    <p:sldId id="418" r:id="rId23"/>
    <p:sldId id="419" r:id="rId24"/>
    <p:sldId id="355" r:id="rId25"/>
    <p:sldId id="356" r:id="rId26"/>
    <p:sldId id="399" r:id="rId27"/>
    <p:sldId id="357" r:id="rId28"/>
    <p:sldId id="358" r:id="rId29"/>
    <p:sldId id="289" r:id="rId30"/>
    <p:sldId id="293" r:id="rId31"/>
    <p:sldId id="434" r:id="rId32"/>
    <p:sldId id="437" r:id="rId33"/>
    <p:sldId id="438" r:id="rId34"/>
    <p:sldId id="395" r:id="rId35"/>
    <p:sldId id="284" r:id="rId36"/>
    <p:sldId id="273" r:id="rId37"/>
    <p:sldId id="274" r:id="rId38"/>
    <p:sldId id="275" r:id="rId39"/>
    <p:sldId id="300" r:id="rId40"/>
    <p:sldId id="301" r:id="rId41"/>
    <p:sldId id="28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8457" autoAdjust="0"/>
  </p:normalViewPr>
  <p:slideViewPr>
    <p:cSldViewPr snapToGrid="0">
      <p:cViewPr varScale="1">
        <p:scale>
          <a:sx n="78" d="100"/>
          <a:sy n="78" d="100"/>
        </p:scale>
        <p:origin x="1786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4EE-4E82-A331-808F4684BD1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4EE-4E82-A331-808F4684BD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4EE-4E82-A331-808F4684B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2C0-4228-8EAE-C3C58DE648B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2C0-4228-8EAE-C3C58DE648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2C0-4228-8EAE-C3C58DE64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5C-4FA9-9905-B89EFA901A2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5C-4FA9-9905-B89EFA901A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B5C-4FA9-9905-B89EFA901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AAF-47D0-ABE8-39C9D02E257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AAF-47D0-ABE8-39C9D02E2576}"/>
              </c:ext>
            </c:extLst>
          </c:dPt>
          <c:dPt>
            <c:idx val="2"/>
            <c:bubble3D val="0"/>
            <c:spPr>
              <a:solidFill>
                <a:srgbClr val="FF33C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AAF-47D0-ABE8-39C9D02E2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AAF-47D0-ABE8-39C9D02E2576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AAF-47D0-ABE8-39C9D02E25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1분 미만</c:v>
                </c:pt>
                <c:pt idx="1">
                  <c:v>1분 ~ 5분</c:v>
                </c:pt>
                <c:pt idx="2">
                  <c:v>5분 ~ 10분</c:v>
                </c:pt>
                <c:pt idx="3">
                  <c:v>10분 ~ 15분</c:v>
                </c:pt>
                <c:pt idx="4">
                  <c:v>15분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35</c:v>
                </c:pt>
                <c:pt idx="2">
                  <c:v>18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BAAF-47D0-ABE8-39C9D02E2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78C-419C-B706-B94176591E0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78C-419C-B706-B94176591E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78C-419C-B706-B94176591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CE-46ED-B6CD-969065B4DE9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CE-46ED-B6CD-969065B4DE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4CE-46ED-B6CD-969065B4D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3F-4E66-B009-413F45805C3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3F-4E66-B009-413F45805C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93F-4E66-B009-413F45805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FC-4596-ABDA-D502B94859B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FC-4596-ABDA-D502B94859B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FC-4596-ABDA-D502B94859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예</c:v>
                </c:pt>
                <c:pt idx="1">
                  <c:v>아니요</c:v>
                </c:pt>
                <c:pt idx="2">
                  <c:v>잘 모르겠다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70</c:v>
                </c:pt>
                <c:pt idx="2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DFC-4596-ABDA-D502B9485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31941120421579011"/>
          <c:h val="0.34640021724892567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709-4615-AE43-79E67B0345C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709-4615-AE43-79E67B0345C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709-4615-AE43-79E67B0345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잠김</c:v>
                </c:pt>
                <c:pt idx="1">
                  <c:v>안잠김</c:v>
                </c:pt>
                <c:pt idx="2">
                  <c:v>둘 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85</c:v>
                </c:pt>
                <c:pt idx="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709-4615-AE43-79E67B034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2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9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</a:t>
            </a:r>
            <a:r>
              <a:rPr lang="ko-KR" altLang="en-US" dirty="0"/>
              <a:t>페이지 </a:t>
            </a:r>
            <a:r>
              <a:rPr lang="ko-KR" altLang="en-US" sz="1200" dirty="0"/>
              <a:t>졸업 연구 개요 </a:t>
            </a:r>
            <a:r>
              <a:rPr lang="en-US" altLang="ko-KR" sz="1200" dirty="0"/>
              <a:t>(3/3)</a:t>
            </a:r>
            <a:r>
              <a:rPr lang="ko-KR" altLang="en-US" sz="1200" baseline="0" dirty="0"/>
              <a:t> </a:t>
            </a:r>
            <a:r>
              <a:rPr lang="ko-KR" altLang="en-US" dirty="0"/>
              <a:t>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9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참고문헌 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3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evicemart.co.kr/1289319" TargetMode="External"/><Relationship Id="rId5" Type="http://schemas.openxmlformats.org/officeDocument/2006/relationships/hyperlink" Target="http://www.fnnews.com/news/201607250930052012" TargetMode="External"/><Relationship Id="rId4" Type="http://schemas.openxmlformats.org/officeDocument/2006/relationships/hyperlink" Target="http://www.ekn.kr/news/article.html?no=262895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 114"/>
          <p:cNvSpPr/>
          <p:nvPr/>
        </p:nvSpPr>
        <p:spPr>
          <a:xfrm flipV="1">
            <a:off x="-10608" y="0"/>
            <a:ext cx="2949179" cy="5702060"/>
          </a:xfrm>
          <a:custGeom>
            <a:avLst/>
            <a:gdLst>
              <a:gd name="connsiteX0" fmla="*/ 19507 w 3827522"/>
              <a:gd name="connsiteY0" fmla="*/ 5676318 h 5676318"/>
              <a:gd name="connsiteX1" fmla="*/ 3827522 w 3827522"/>
              <a:gd name="connsiteY1" fmla="*/ 5676318 h 5676318"/>
              <a:gd name="connsiteX2" fmla="*/ 3827522 w 3827522"/>
              <a:gd name="connsiteY2" fmla="*/ 0 h 5676318"/>
              <a:gd name="connsiteX3" fmla="*/ 0 w 3827522"/>
              <a:gd name="connsiteY3" fmla="*/ 730801 h 5676318"/>
              <a:gd name="connsiteX4" fmla="*/ 19507 w 3827522"/>
              <a:gd name="connsiteY4" fmla="*/ 5676318 h 56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7522" h="5676318">
                <a:moveTo>
                  <a:pt x="19507" y="5676318"/>
                </a:moveTo>
                <a:lnTo>
                  <a:pt x="3827522" y="5676318"/>
                </a:lnTo>
                <a:lnTo>
                  <a:pt x="3827522" y="0"/>
                </a:lnTo>
                <a:lnTo>
                  <a:pt x="0" y="730801"/>
                </a:lnTo>
                <a:cubicBezTo>
                  <a:pt x="6096" y="2379064"/>
                  <a:pt x="13411" y="4028055"/>
                  <a:pt x="19507" y="5676318"/>
                </a:cubicBez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4" name="자유형 113"/>
          <p:cNvSpPr/>
          <p:nvPr/>
        </p:nvSpPr>
        <p:spPr>
          <a:xfrm flipV="1">
            <a:off x="2856011" y="-8626"/>
            <a:ext cx="6287989" cy="6866626"/>
          </a:xfrm>
          <a:custGeom>
            <a:avLst/>
            <a:gdLst>
              <a:gd name="connsiteX0" fmla="*/ 0 w 8347985"/>
              <a:gd name="connsiteY0" fmla="*/ 6858000 h 6858000"/>
              <a:gd name="connsiteX1" fmla="*/ 8347985 w 8347985"/>
              <a:gd name="connsiteY1" fmla="*/ 6858000 h 6858000"/>
              <a:gd name="connsiteX2" fmla="*/ 8347985 w 8347985"/>
              <a:gd name="connsiteY2" fmla="*/ 0 h 6858000"/>
              <a:gd name="connsiteX3" fmla="*/ 6152978 w 8347985"/>
              <a:gd name="connsiteY3" fmla="*/ 0 h 6858000"/>
              <a:gd name="connsiteX4" fmla="*/ 0 w 8347985"/>
              <a:gd name="connsiteY4" fmla="*/ 1174808 h 6858000"/>
              <a:gd name="connsiteX5" fmla="*/ 0 w 834798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985" h="6858000">
                <a:moveTo>
                  <a:pt x="0" y="6858000"/>
                </a:moveTo>
                <a:lnTo>
                  <a:pt x="8347985" y="6858000"/>
                </a:lnTo>
                <a:lnTo>
                  <a:pt x="8347985" y="0"/>
                </a:lnTo>
                <a:lnTo>
                  <a:pt x="6152978" y="0"/>
                </a:lnTo>
                <a:lnTo>
                  <a:pt x="0" y="1174808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0" name="사다리꼴 109"/>
          <p:cNvSpPr/>
          <p:nvPr/>
        </p:nvSpPr>
        <p:spPr>
          <a:xfrm rot="5400000">
            <a:off x="233515" y="2510252"/>
            <a:ext cx="3917157" cy="1669566"/>
          </a:xfrm>
          <a:prstGeom prst="trapezoid">
            <a:avLst/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1" name="이등변 삼각형 110"/>
          <p:cNvSpPr/>
          <p:nvPr/>
        </p:nvSpPr>
        <p:spPr>
          <a:xfrm rot="850856">
            <a:off x="1408758" y="887302"/>
            <a:ext cx="1734155" cy="731581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4381565">
            <a:off x="639935" y="4396278"/>
            <a:ext cx="1661040" cy="3091694"/>
          </a:xfrm>
          <a:custGeom>
            <a:avLst/>
            <a:gdLst>
              <a:gd name="connsiteX0" fmla="*/ 363842 w 1897733"/>
              <a:gd name="connsiteY0" fmla="*/ 62938 h 4006355"/>
              <a:gd name="connsiteX1" fmla="*/ 1224432 w 1897733"/>
              <a:gd name="connsiteY1" fmla="*/ 0 h 4006355"/>
              <a:gd name="connsiteX2" fmla="*/ 1897733 w 1897733"/>
              <a:gd name="connsiteY2" fmla="*/ 1708929 h 4006355"/>
              <a:gd name="connsiteX3" fmla="*/ 1113438 w 1897733"/>
              <a:gd name="connsiteY3" fmla="*/ 4006355 h 4006355"/>
              <a:gd name="connsiteX4" fmla="*/ 0 w 1897733"/>
              <a:gd name="connsiteY4" fmla="*/ 3626250 h 40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733" h="4006355">
                <a:moveTo>
                  <a:pt x="363842" y="62938"/>
                </a:moveTo>
                <a:lnTo>
                  <a:pt x="1224432" y="0"/>
                </a:lnTo>
                <a:lnTo>
                  <a:pt x="1897733" y="1708929"/>
                </a:lnTo>
                <a:lnTo>
                  <a:pt x="1113438" y="4006355"/>
                </a:lnTo>
                <a:lnTo>
                  <a:pt x="0" y="3626250"/>
                </a:lnTo>
                <a:close/>
              </a:path>
            </a:pathLst>
          </a:custGeom>
          <a:gradFill>
            <a:gsLst>
              <a:gs pos="0">
                <a:srgbClr val="D6CCC0">
                  <a:alpha val="46000"/>
                </a:srgbClr>
              </a:gs>
              <a:gs pos="100000">
                <a:srgbClr val="3E48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976" y="2248079"/>
            <a:ext cx="5198233" cy="175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FadeLeft">
              <a:avLst>
                <a:gd name="adj" fmla="val 12193"/>
              </a:avLst>
            </a:prstTxWarp>
          </a:bodyPr>
          <a:lstStyle/>
          <a:p>
            <a:pPr algn="ctr"/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센서를 이용한 화장실 관리 시스템</a:t>
            </a:r>
            <a:endParaRPr lang="en-US" altLang="ko-KR" sz="2400" b="1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Toilet Management System</a:t>
            </a: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TOMS</a:t>
            </a:r>
          </a:p>
        </p:txBody>
      </p:sp>
      <p:sp>
        <p:nvSpPr>
          <p:cNvPr id="20" name="사다리꼴 19"/>
          <p:cNvSpPr/>
          <p:nvPr/>
        </p:nvSpPr>
        <p:spPr>
          <a:xfrm rot="5400000">
            <a:off x="1256095" y="2842096"/>
            <a:ext cx="1358963" cy="683593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850856">
            <a:off x="1426066" y="4704955"/>
            <a:ext cx="1716789" cy="800314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사다리꼴 25"/>
          <p:cNvSpPr/>
          <p:nvPr/>
        </p:nvSpPr>
        <p:spPr>
          <a:xfrm rot="5400000">
            <a:off x="2322208" y="3059237"/>
            <a:ext cx="914400" cy="318325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 rot="16200000">
            <a:off x="151101" y="2845015"/>
            <a:ext cx="1358961" cy="695006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27190" y="849439"/>
            <a:ext cx="1699687" cy="338554"/>
            <a:chOff x="1294909" y="835212"/>
            <a:chExt cx="1699687" cy="3385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" name="모서리가 둥근 직사각형 5"/>
            <p:cNvSpPr/>
            <p:nvPr/>
          </p:nvSpPr>
          <p:spPr>
            <a:xfrm rot="20823371">
              <a:off x="1657287" y="853698"/>
              <a:ext cx="966416" cy="30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0839585">
              <a:off x="1294909" y="835212"/>
              <a:ext cx="169968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HE외계인설명서" panose="02020503020101020101" pitchFamily="18" charset="-127"/>
                </a:rPr>
                <a:t>TOILET</a:t>
              </a:r>
              <a:endParaRPr lang="ko-KR" altLang="en-US" sz="1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95277" y="1475114"/>
            <a:ext cx="562323" cy="664235"/>
            <a:chOff x="3095277" y="1475114"/>
            <a:chExt cx="562323" cy="664235"/>
          </a:xfrm>
        </p:grpSpPr>
        <p:sp>
          <p:nvSpPr>
            <p:cNvPr id="35" name="사다리꼴 34"/>
            <p:cNvSpPr/>
            <p:nvPr/>
          </p:nvSpPr>
          <p:spPr>
            <a:xfrm rot="16200000">
              <a:off x="3044321" y="1526070"/>
              <a:ext cx="664235" cy="562323"/>
            </a:xfrm>
            <a:prstGeom prst="trapezoid">
              <a:avLst>
                <a:gd name="adj" fmla="val 90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69390" y="1583843"/>
              <a:ext cx="431878" cy="43187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18EE4C6-D7DC-4E20-A365-8DCEEC49DB0B}"/>
              </a:ext>
            </a:extLst>
          </p:cNvPr>
          <p:cNvSpPr txBox="1"/>
          <p:nvPr/>
        </p:nvSpPr>
        <p:spPr>
          <a:xfrm>
            <a:off x="6000005" y="5174123"/>
            <a:ext cx="3092513" cy="137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2015156014  </a:t>
            </a:r>
            <a:r>
              <a:rPr lang="ko-KR" altLang="en-US" sz="1400" b="1" dirty="0">
                <a:latin typeface="+mj-ea"/>
                <a:ea typeface="+mj-ea"/>
              </a:rPr>
              <a:t>박누리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2015156015  </a:t>
            </a:r>
            <a:r>
              <a:rPr lang="ko-KR" altLang="en-US" sz="1400" b="1" dirty="0">
                <a:latin typeface="+mj-ea"/>
                <a:ea typeface="+mj-ea"/>
              </a:rPr>
              <a:t>배은재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2013150015  </a:t>
            </a:r>
            <a:r>
              <a:rPr lang="ko-KR" altLang="en-US" sz="1400" b="1" dirty="0">
                <a:latin typeface="+mj-ea"/>
                <a:ea typeface="+mj-ea"/>
              </a:rPr>
              <a:t>박준민  공기석교수님</a:t>
            </a:r>
            <a:endParaRPr lang="en-US" altLang="ko-KR" sz="135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9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관리자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(2/4)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0" y="1630800"/>
            <a:ext cx="9000000" cy="418508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직각 삼각형 3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96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관리자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(3/4)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057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직각 삼각형 34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02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관리자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(4/4)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05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63870" y="4204994"/>
            <a:ext cx="896604" cy="6807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직각 삼각형 3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3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 smtClean="0">
                <a:latin typeface="+mj-ea"/>
                <a:ea typeface="+mj-ea"/>
              </a:rPr>
              <a:t>11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85273" y="1529166"/>
            <a:ext cx="3792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로그인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4403" y="883569"/>
            <a:ext cx="338214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 (관리자)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(1/2)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73" name="표 32"/>
          <p:cNvGraphicFramePr>
            <a:graphicFrameLocks noGrp="1"/>
          </p:cNvGraphicFramePr>
          <p:nvPr/>
        </p:nvGraphicFramePr>
        <p:xfrm>
          <a:off x="4940279" y="2129023"/>
          <a:ext cx="379601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void addUser(String user_id, String user_pw)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회원가입 신규 내용 추가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addUser(user_id,user_pw)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4" name="표 30"/>
          <p:cNvGraphicFramePr>
            <a:graphicFrameLocks noGrp="1"/>
          </p:cNvGraphicFramePr>
          <p:nvPr/>
        </p:nvGraphicFramePr>
        <p:xfrm>
          <a:off x="1097819" y="2121500"/>
          <a:ext cx="3796018" cy="173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072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CheckUser()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boolean CheckUser()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true / false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로그인 시 사용자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id, pw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 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If(CheckUser()) { … }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9" name="직각 삼각형 3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8945" y="161605"/>
            <a:ext cx="617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모드의 기능적 보완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4411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 smtClean="0">
                <a:latin typeface="+mj-ea"/>
                <a:ea typeface="+mj-ea"/>
              </a:rPr>
              <a:t>12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5273" y="1529166"/>
            <a:ext cx="3783117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사용후기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시설물 고장 신청</a:t>
            </a:r>
            <a:r>
              <a:rPr lang="en-US" altLang="ko-KR" sz="1400">
                <a:latin typeface="+mj-ea"/>
                <a:ea typeface="+mj-ea"/>
              </a:rPr>
              <a:t>, Q&amp;A</a:t>
            </a:r>
            <a:endParaRPr lang="en-US" altLang="ko-KR" sz="1050">
              <a:latin typeface="+mj-ea"/>
              <a:ea typeface="+mj-ea"/>
            </a:endParaRPr>
          </a:p>
        </p:txBody>
      </p:sp>
      <p:sp>
        <p:nvSpPr>
          <p:cNvPr id="74" name="직사각형 35"/>
          <p:cNvSpPr/>
          <p:nvPr/>
        </p:nvSpPr>
        <p:spPr>
          <a:xfrm>
            <a:off x="944403" y="883569"/>
            <a:ext cx="338214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 (관리자)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(2/2)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75" name="표 27"/>
          <p:cNvGraphicFramePr>
            <a:graphicFrameLocks noGrp="1"/>
          </p:cNvGraphicFramePr>
          <p:nvPr/>
        </p:nvGraphicFramePr>
        <p:xfrm>
          <a:off x="1097820" y="2120282"/>
          <a:ext cx="3796018" cy="1490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635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1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getReviewList(), getWrongList(), getQAList()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</a:t>
                      </a:r>
                      <a:r>
                        <a:rPr lang="en-US" altLang="ko-KR" sz="1400" b="0" i="0" u="none">
                          <a:solidFill>
                            <a:srgbClr val="BBBBBB"/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List()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모든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List(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_title)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6" name="표 32"/>
          <p:cNvGraphicFramePr>
            <a:graphicFrameLocks noGrp="1"/>
          </p:cNvGraphicFramePr>
          <p:nvPr/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getReview(), getWrong(), getQA()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선택한 사용후기 내용출력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7" name="표 33"/>
          <p:cNvGraphicFramePr>
            <a:graphicFrameLocks noGrp="1"/>
          </p:cNvGraphicFramePr>
          <p:nvPr/>
        </p:nvGraphicFramePr>
        <p:xfrm>
          <a:off x="1097820" y="4035927"/>
          <a:ext cx="3796018" cy="14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2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getMyReview(), getMyWrong(), getMyQA()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getMy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()</a:t>
                      </a:r>
                      <a:endParaRPr lang="ko-KR" altLang="en-US" sz="1400" u="none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사용자가 작성한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getM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y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(user_UID)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8" name="표 35"/>
          <p:cNvGraphicFramePr>
            <a:graphicFrameLocks noGrp="1"/>
          </p:cNvGraphicFramePr>
          <p:nvPr/>
        </p:nvGraphicFramePr>
        <p:xfrm>
          <a:off x="4940279" y="4036577"/>
          <a:ext cx="3792855" cy="14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addReviewAnswer()</a:t>
                      </a:r>
                      <a:r>
                        <a:rPr lang="ko-KR" altLang="en-US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addWrongAnswer(),</a:t>
                      </a:r>
                      <a:r>
                        <a:rPr lang="ko-KR" altLang="en-US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addQAAnswer()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void add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(String 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관리자가 작성한 답변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DB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add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</a:t>
                      </a:r>
                      <a:r>
                        <a:rPr lang="en-US" altLang="ko-KR" sz="140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직각 삼각형 39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8945" y="161605"/>
            <a:ext cx="617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모드의 기능적 보완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0871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>
            <a:hlinkClick r:id="" action="ppaction://noaction"/>
          </p:cNvPr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357573" y="1597095"/>
            <a:ext cx="7749921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많은 사람들이 화장실 이용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불편</a:t>
            </a:r>
            <a:r>
              <a:rPr lang="ko-KR" altLang="en-US" dirty="0">
                <a:latin typeface="+mn-ea"/>
              </a:rPr>
              <a:t>을 경험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화장실 시설물에 대한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정보</a:t>
            </a:r>
            <a:r>
              <a:rPr lang="ko-KR" altLang="en-US" dirty="0">
                <a:latin typeface="+mn-ea"/>
              </a:rPr>
              <a:t> 부족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불편함을 모두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사용자</a:t>
            </a:r>
            <a:r>
              <a:rPr lang="ko-KR" altLang="en-US" dirty="0">
                <a:latin typeface="+mn-ea"/>
              </a:rPr>
              <a:t>가 부담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화장실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안전사고</a:t>
            </a:r>
            <a:r>
              <a:rPr lang="ko-KR" altLang="en-US" dirty="0">
                <a:latin typeface="+mn-ea"/>
              </a:rPr>
              <a:t> 파악 방법 부족 → 빠른 조치 불가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시설 고장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신고</a:t>
            </a:r>
            <a:r>
              <a:rPr lang="ko-KR" altLang="en-US" dirty="0">
                <a:latin typeface="+mn-ea"/>
              </a:rPr>
              <a:t> 방법 부족 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빠른 수리 불가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사용률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거리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리뷰 </a:t>
            </a:r>
            <a:r>
              <a:rPr lang="ko-KR" altLang="en-US" dirty="0">
                <a:latin typeface="+mn-ea"/>
              </a:rPr>
              <a:t>등 모든 기능 갖춘 시스템 부재</a:t>
            </a:r>
            <a:endParaRPr lang="en-US" altLang="ko-KR" dirty="0">
              <a:latin typeface="+mn-ea"/>
            </a:endParaRP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이러한 문제들을 관리할 수 있는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통합 관리 시스템 </a:t>
            </a:r>
            <a:r>
              <a:rPr lang="ko-KR" altLang="en-US" dirty="0">
                <a:latin typeface="+mn-ea"/>
              </a:rPr>
              <a:t>필요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en-US" altLang="ko-KR" sz="2000" dirty="0" smtClean="0">
                <a:latin typeface="+mj-ea"/>
                <a:ea typeface="+mj-ea"/>
              </a:rPr>
              <a:t>3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554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3948931" y="889132"/>
            <a:ext cx="1680027" cy="31815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관련 설문조사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18" name="직사각형 17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27" name="모서리가 둥근 직사각형 26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3" name="구름 4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구름 43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구름 44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19597" y="1510044"/>
            <a:ext cx="3943147" cy="2245917"/>
            <a:chOff x="819597" y="1510044"/>
            <a:chExt cx="3943147" cy="2245917"/>
          </a:xfrm>
        </p:grpSpPr>
        <p:sp>
          <p:nvSpPr>
            <p:cNvPr id="58" name="TextBox 5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2" name="차트 1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478" y="385819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56" name="차트 55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(2/4)</a:t>
            </a:r>
            <a:endParaRPr lang="ko-KR" altLang="en-US" sz="2400" dirty="0"/>
          </a:p>
        </p:txBody>
      </p:sp>
      <p:sp>
        <p:nvSpPr>
          <p:cNvPr id="66" name="TextBox 6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en-US" altLang="ko-KR" sz="2000" dirty="0" smtClean="0">
                <a:latin typeface="+mj-ea"/>
                <a:ea typeface="+mj-ea"/>
              </a:rPr>
              <a:t>4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808076" y="1492568"/>
            <a:ext cx="4025376" cy="2245917"/>
            <a:chOff x="819597" y="1510044"/>
            <a:chExt cx="3943147" cy="2245917"/>
          </a:xfrm>
        </p:grpSpPr>
        <p:sp>
          <p:nvSpPr>
            <p:cNvPr id="72" name="TextBox 71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3" name="차트 72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74" name="TextBox 73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52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(3/4)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목표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4453" y="4192389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4453" y="2778037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4453" y="1364138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1" y="1354790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센서를 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>
                <a:latin typeface="+mn-ea"/>
              </a:rPr>
              <a:t>) </a:t>
            </a:r>
            <a:r>
              <a:rPr lang="ko-KR" altLang="en-US" sz="1300" dirty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</a:t>
            </a:r>
            <a:r>
              <a:rPr lang="en-US" altLang="ko-KR" sz="1300" dirty="0">
                <a:latin typeface="+mn-ea"/>
              </a:rPr>
              <a:t>(App, Sensor , LCD, </a:t>
            </a:r>
            <a:r>
              <a:rPr lang="ko-KR" altLang="en-US" sz="1300" dirty="0">
                <a:latin typeface="+mn-ea"/>
              </a:rPr>
              <a:t>버튼</a:t>
            </a:r>
            <a:r>
              <a:rPr lang="en-US" altLang="ko-KR" sz="1300" dirty="0">
                <a:latin typeface="+mn-ea"/>
              </a:rPr>
              <a:t>)</a:t>
            </a:r>
            <a:r>
              <a:rPr lang="ko-KR" altLang="en-US" sz="1300" dirty="0">
                <a:latin typeface="+mn-ea"/>
              </a:rPr>
              <a:t>간 통신으로 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 간 무선 통신 구현</a:t>
            </a:r>
            <a:endParaRPr lang="en-US" altLang="ko-KR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0" y="2934111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 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확인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>
                <a:latin typeface="+mn-ea"/>
              </a:rPr>
              <a:t>UI </a:t>
            </a:r>
            <a:r>
              <a:rPr lang="ko-KR" altLang="en-US" sz="1300" dirty="0">
                <a:latin typeface="+mn-ea"/>
              </a:rPr>
              <a:t>구현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0" y="4218100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수신 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 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모듈간의 원활한 통신</a:t>
            </a:r>
            <a:endParaRPr lang="en-US" altLang="ko-KR" sz="13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943795" y="1540799"/>
            <a:ext cx="990739" cy="1166696"/>
            <a:chOff x="1232850" y="2433451"/>
            <a:chExt cx="827927" cy="95077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0" name="순서도: 처리 5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14452" y="2931563"/>
            <a:ext cx="1449427" cy="1069992"/>
            <a:chOff x="771431" y="3773909"/>
            <a:chExt cx="1553140" cy="1071311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3" name="순서도: 처리 62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2594" y="4447513"/>
            <a:ext cx="1553140" cy="920112"/>
            <a:chOff x="795726" y="4965279"/>
            <a:chExt cx="1553140" cy="920112"/>
          </a:xfrm>
        </p:grpSpPr>
        <p:sp>
          <p:nvSpPr>
            <p:cNvPr id="65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Box 69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en-US" altLang="ko-KR" sz="2000" dirty="0" smtClean="0">
                <a:latin typeface="+mj-ea"/>
                <a:ea typeface="+mj-ea"/>
              </a:rPr>
              <a:t>5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101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0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(4/4)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효과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1518302" y="1491652"/>
            <a:ext cx="731515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수동으로 해야 했던 확인 작업들을 </a:t>
            </a:r>
            <a:r>
              <a:rPr lang="ko-KR" altLang="en-US" sz="2000" dirty="0">
                <a:solidFill>
                  <a:srgbClr val="FF0000"/>
                </a:solidFill>
              </a:rPr>
              <a:t>자동화 </a:t>
            </a:r>
            <a:r>
              <a:rPr lang="ko-KR" altLang="en-US" dirty="0"/>
              <a:t>→ 모든 사용자의 사용 편리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건의를 통한 시설 현황 파악 </a:t>
            </a:r>
            <a:r>
              <a:rPr lang="ko-KR" altLang="en-US" dirty="0"/>
              <a:t>→ 빠른 수리 가능, 사용자 불편 해소</a:t>
            </a: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사용률 </a:t>
            </a:r>
            <a:r>
              <a:rPr lang="ko-KR" altLang="en-US" sz="2000" dirty="0">
                <a:solidFill>
                  <a:srgbClr val="FF0000"/>
                </a:solidFill>
              </a:rPr>
              <a:t>조회</a:t>
            </a:r>
            <a:r>
              <a:rPr lang="ko-KR" altLang="en-US" sz="1600" dirty="0"/>
              <a:t>가 가능  → </a:t>
            </a:r>
            <a:r>
              <a:rPr lang="ko-KR" altLang="en-US" sz="2000" dirty="0">
                <a:solidFill>
                  <a:srgbClr val="FF0000"/>
                </a:solidFill>
              </a:rPr>
              <a:t>신속한</a:t>
            </a:r>
            <a:r>
              <a:rPr lang="ko-KR" altLang="en-US" sz="1600" dirty="0"/>
              <a:t> 화장실 사용 가능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감지 간에 따른 </a:t>
            </a:r>
            <a:r>
              <a:rPr lang="ko-KR" altLang="en-US" sz="2000" dirty="0">
                <a:solidFill>
                  <a:srgbClr val="FF0000"/>
                </a:solidFill>
              </a:rPr>
              <a:t>경고 신호 </a:t>
            </a:r>
            <a:r>
              <a:rPr lang="ko-KR" altLang="en-US" sz="1600" dirty="0"/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sz="1600" dirty="0"/>
              <a:t>안전사고</a:t>
            </a:r>
            <a:r>
              <a:rPr lang="ko-KR" altLang="en-US" sz="2000" dirty="0">
                <a:solidFill>
                  <a:srgbClr val="FF0000"/>
                </a:solidFill>
              </a:rPr>
              <a:t> 예방 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GPS</a:t>
            </a:r>
            <a:r>
              <a:rPr lang="ko-KR" altLang="en-US" sz="1600" dirty="0"/>
              <a:t>로 위치를 제공하여 사용자에게 다양한 </a:t>
            </a:r>
            <a:r>
              <a:rPr lang="ko-KR" altLang="en-US" sz="2000" dirty="0">
                <a:solidFill>
                  <a:srgbClr val="FF0000"/>
                </a:solidFill>
              </a:rPr>
              <a:t>선택지</a:t>
            </a:r>
            <a:r>
              <a:rPr lang="ko-KR" altLang="en-US" sz="1600" dirty="0"/>
              <a:t> 제공</a:t>
            </a:r>
            <a:endParaRPr lang="en-US" altLang="ko-KR" sz="1600" dirty="0"/>
          </a:p>
        </p:txBody>
      </p:sp>
      <p:sp>
        <p:nvSpPr>
          <p:cNvPr id="53" name="TextBox 52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en-US" altLang="ko-KR" sz="2000" dirty="0" smtClean="0">
                <a:latin typeface="+mj-ea"/>
                <a:ea typeface="+mj-ea"/>
              </a:rPr>
              <a:t>6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247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직각 삼각형 68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2" name="TextBox 61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17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78646" y="1097946"/>
            <a:ext cx="8079247" cy="4749029"/>
            <a:chOff x="358717" y="1465266"/>
            <a:chExt cx="8584175" cy="520279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58717" y="1465266"/>
              <a:ext cx="8584175" cy="5202795"/>
            </a:xfrm>
            <a:prstGeom prst="roundRect">
              <a:avLst>
                <a:gd name="adj" fmla="val 4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EA9D1C9-1E99-4329-800F-2C79F2DFCD0D}"/>
                </a:ext>
              </a:extLst>
            </p:cNvPr>
            <p:cNvGrpSpPr/>
            <p:nvPr/>
          </p:nvGrpSpPr>
          <p:grpSpPr>
            <a:xfrm>
              <a:off x="419100" y="1548557"/>
              <a:ext cx="8429625" cy="5004643"/>
              <a:chOff x="419100" y="1548557"/>
              <a:chExt cx="8429625" cy="5004643"/>
            </a:xfrm>
          </p:grpSpPr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xmlns="" id="{69248059-9028-48D4-AEAA-267F4FBC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45" y="3019985"/>
                <a:ext cx="819524" cy="632002"/>
              </a:xfrm>
              <a:prstGeom prst="rect">
                <a:avLst/>
              </a:prstGeom>
            </p:spPr>
          </p:pic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xmlns="" id="{A2393563-97C7-4451-8307-36845710E588}"/>
                  </a:ext>
                </a:extLst>
              </p:cNvPr>
              <p:cNvCxnSpPr>
                <a:cxnSpLocks/>
                <a:endCxn id="131" idx="0"/>
              </p:cNvCxnSpPr>
              <p:nvPr/>
            </p:nvCxnSpPr>
            <p:spPr>
              <a:xfrm>
                <a:off x="4315256" y="3029252"/>
                <a:ext cx="6790" cy="6833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66">
                <a:extLst>
                  <a:ext uri="{FF2B5EF4-FFF2-40B4-BE49-F238E27FC236}">
                    <a16:creationId xmlns:a16="http://schemas.microsoft.com/office/drawing/2014/main" xmlns="" id="{1CEAB3D9-97D5-4C56-A047-497B5A1940B6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rot="5400000" flipH="1" flipV="1">
                <a:off x="3289673" y="-60859"/>
                <a:ext cx="670521" cy="500639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xmlns="" id="{E1C40235-6D0A-451A-B03A-64FF051749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1849" y="4310246"/>
                <a:ext cx="66717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xmlns="" id="{BDF714A5-3332-4143-BFF2-4A19626F5E7E}"/>
                  </a:ext>
                </a:extLst>
              </p:cNvPr>
              <p:cNvGrpSpPr/>
              <p:nvPr/>
            </p:nvGrpSpPr>
            <p:grpSpPr>
              <a:xfrm>
                <a:off x="3913050" y="2131233"/>
                <a:ext cx="832784" cy="836704"/>
                <a:chOff x="3841246" y="3021430"/>
                <a:chExt cx="816964" cy="816964"/>
              </a:xfrm>
            </p:grpSpPr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xmlns="" id="{B9B76095-A10C-42F5-8F81-7A3B64951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1246" y="3021430"/>
                  <a:ext cx="816964" cy="816964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xmlns="" id="{CC7ED345-59B8-4498-A87A-CFE8CEF51E32}"/>
                    </a:ext>
                  </a:extLst>
                </p:cNvPr>
                <p:cNvSpPr txBox="1"/>
                <p:nvPr/>
              </p:nvSpPr>
              <p:spPr>
                <a:xfrm>
                  <a:off x="4016658" y="3219276"/>
                  <a:ext cx="46519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App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xmlns="" id="{5DC9FF4D-A28C-4839-9BD2-03DA30A49300}"/>
                  </a:ext>
                </a:extLst>
              </p:cNvPr>
              <p:cNvGrpSpPr/>
              <p:nvPr/>
            </p:nvGrpSpPr>
            <p:grpSpPr>
              <a:xfrm>
                <a:off x="3884118" y="5421105"/>
                <a:ext cx="942379" cy="939168"/>
                <a:chOff x="3650881" y="5049106"/>
                <a:chExt cx="902347" cy="926832"/>
              </a:xfrm>
            </p:grpSpPr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xmlns="" id="{C008B2A7-C216-4CD8-AC05-3AEC3553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0881" y="5285047"/>
                  <a:ext cx="902347" cy="690891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xmlns="" id="{1621362A-DE35-4947-B8AA-82ED0BD8F706}"/>
                    </a:ext>
                  </a:extLst>
                </p:cNvPr>
                <p:cNvSpPr txBox="1"/>
                <p:nvPr/>
              </p:nvSpPr>
              <p:spPr>
                <a:xfrm>
                  <a:off x="3714398" y="5049106"/>
                  <a:ext cx="770081" cy="31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Monitor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xmlns="" id="{DDA6E717-28B2-4F89-87B8-D26DEC1DEAE6}"/>
                  </a:ext>
                </a:extLst>
              </p:cNvPr>
              <p:cNvGrpSpPr/>
              <p:nvPr/>
            </p:nvGrpSpPr>
            <p:grpSpPr>
              <a:xfrm>
                <a:off x="3977170" y="3712611"/>
                <a:ext cx="676173" cy="965543"/>
                <a:chOff x="3765160" y="3501239"/>
                <a:chExt cx="647449" cy="952861"/>
              </a:xfrm>
            </p:grpSpPr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xmlns="" id="{56EDD86F-7B1B-47AC-B5AE-3EAEAC28F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5160" y="3783669"/>
                  <a:ext cx="647449" cy="670431"/>
                </a:xfrm>
                <a:prstGeom prst="rect">
                  <a:avLst/>
                </a:prstGeom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xmlns="" id="{28571C95-67E5-4E48-BC8E-1268C8B2A6CC}"/>
                    </a:ext>
                  </a:extLst>
                </p:cNvPr>
                <p:cNvSpPr txBox="1"/>
                <p:nvPr/>
              </p:nvSpPr>
              <p:spPr>
                <a:xfrm>
                  <a:off x="3850363" y="3501239"/>
                  <a:ext cx="49004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User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AD5C1E7E-9409-4E2D-81E0-9DBD5A9D094A}"/>
                  </a:ext>
                </a:extLst>
              </p:cNvPr>
              <p:cNvSpPr txBox="1"/>
              <p:nvPr/>
            </p:nvSpPr>
            <p:spPr>
              <a:xfrm>
                <a:off x="583155" y="2777597"/>
                <a:ext cx="1077164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/>
                  <a:t>오렌지 보드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062C8008-F5AC-46C6-9C1B-C3C062612F6C}"/>
                  </a:ext>
                </a:extLst>
              </p:cNvPr>
              <p:cNvSpPr txBox="1"/>
              <p:nvPr/>
            </p:nvSpPr>
            <p:spPr>
              <a:xfrm>
                <a:off x="2495307" y="2774924"/>
                <a:ext cx="739523" cy="3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b="1" dirty="0"/>
                  <a:t>IR</a:t>
                </a:r>
                <a:r>
                  <a:rPr lang="ko-KR" altLang="en-US" sz="1300" b="1" dirty="0"/>
                  <a:t> 센서</a:t>
                </a:r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xmlns="" id="{3FCA995A-CF43-416E-9E37-D1FC3FF13CFA}"/>
                  </a:ext>
                </a:extLst>
              </p:cNvPr>
              <p:cNvGrpSpPr/>
              <p:nvPr/>
            </p:nvGrpSpPr>
            <p:grpSpPr>
              <a:xfrm>
                <a:off x="7720264" y="2296092"/>
                <a:ext cx="736410" cy="427390"/>
                <a:chOff x="7662043" y="2247865"/>
                <a:chExt cx="705128" cy="421776"/>
              </a:xfrm>
            </p:grpSpPr>
            <p:sp>
              <p:nvSpPr>
                <p:cNvPr id="128" name="원통형 53">
                  <a:extLst>
                    <a:ext uri="{FF2B5EF4-FFF2-40B4-BE49-F238E27FC236}">
                      <a16:creationId xmlns:a16="http://schemas.microsoft.com/office/drawing/2014/main" xmlns="" id="{D82AF8C7-0F9E-4BCC-B458-46C32E6DB42D}"/>
                    </a:ext>
                  </a:extLst>
                </p:cNvPr>
                <p:cNvSpPr/>
                <p:nvPr/>
              </p:nvSpPr>
              <p:spPr>
                <a:xfrm>
                  <a:off x="7662043" y="2247865"/>
                  <a:ext cx="705128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xmlns="" id="{2AB99B9C-A875-4726-96EB-9C9E43EADDA2}"/>
                    </a:ext>
                  </a:extLst>
                </p:cNvPr>
                <p:cNvSpPr txBox="1"/>
                <p:nvPr/>
              </p:nvSpPr>
              <p:spPr>
                <a:xfrm>
                  <a:off x="7837440" y="2340257"/>
                  <a:ext cx="406741" cy="2985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/>
                    <a:t>DB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xmlns="" id="{561A0ACA-CE82-4396-A279-E7381FF49128}"/>
                  </a:ext>
                </a:extLst>
              </p:cNvPr>
              <p:cNvGrpSpPr/>
              <p:nvPr/>
            </p:nvGrpSpPr>
            <p:grpSpPr>
              <a:xfrm>
                <a:off x="5765063" y="2283343"/>
                <a:ext cx="736410" cy="427390"/>
                <a:chOff x="5655409" y="2248512"/>
                <a:chExt cx="737665" cy="421776"/>
              </a:xfrm>
            </p:grpSpPr>
            <p:sp>
              <p:nvSpPr>
                <p:cNvPr id="126" name="원통형 86">
                  <a:extLst>
                    <a:ext uri="{FF2B5EF4-FFF2-40B4-BE49-F238E27FC236}">
                      <a16:creationId xmlns:a16="http://schemas.microsoft.com/office/drawing/2014/main" xmlns="" id="{64B3BD10-7DCE-423A-BBAF-BA0AD67ED36F}"/>
                    </a:ext>
                  </a:extLst>
                </p:cNvPr>
                <p:cNvSpPr/>
                <p:nvPr/>
              </p:nvSpPr>
              <p:spPr>
                <a:xfrm>
                  <a:off x="5655409" y="2248512"/>
                  <a:ext cx="737665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xmlns="" id="{911E8433-8A4B-4D29-9D3C-68124724A01C}"/>
                    </a:ext>
                  </a:extLst>
                </p:cNvPr>
                <p:cNvSpPr txBox="1"/>
                <p:nvPr/>
              </p:nvSpPr>
              <p:spPr>
                <a:xfrm>
                  <a:off x="5719391" y="2343403"/>
                  <a:ext cx="640263" cy="295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Server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605F9E24-C00E-4B56-AB5F-376F2BB0967F}"/>
                  </a:ext>
                </a:extLst>
              </p:cNvPr>
              <p:cNvSpPr txBox="1"/>
              <p:nvPr/>
            </p:nvSpPr>
            <p:spPr>
              <a:xfrm>
                <a:off x="1119916" y="1836522"/>
                <a:ext cx="888856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전달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BA9F5ECF-F4C0-4333-920B-FF0D55B0154F}"/>
                  </a:ext>
                </a:extLst>
              </p:cNvPr>
              <p:cNvSpPr txBox="1"/>
              <p:nvPr/>
            </p:nvSpPr>
            <p:spPr>
              <a:xfrm>
                <a:off x="3795166" y="3149715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xmlns="" id="{BB37DA00-8631-4612-A88E-1797E0042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977" y="4789312"/>
                <a:ext cx="1" cy="710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B6B14D0D-E63C-4981-A7F6-B5F80B6865BE}"/>
                  </a:ext>
                </a:extLst>
              </p:cNvPr>
              <p:cNvSpPr txBox="1"/>
              <p:nvPr/>
            </p:nvSpPr>
            <p:spPr>
              <a:xfrm>
                <a:off x="3868433" y="5033079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xmlns="" id="{A4D77474-E10C-4168-B56B-E920D4CB6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761" y="4821864"/>
                <a:ext cx="948860" cy="922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9A2FE0FC-8263-49E3-8FCC-B4B60CC1F5D2}"/>
                  </a:ext>
                </a:extLst>
              </p:cNvPr>
              <p:cNvSpPr txBox="1"/>
              <p:nvPr/>
            </p:nvSpPr>
            <p:spPr>
              <a:xfrm>
                <a:off x="5089716" y="5086277"/>
                <a:ext cx="929470" cy="2962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전송</a:t>
                </a:r>
                <a:endParaRPr lang="en-US" altLang="ko-KR" sz="13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6F1190E3-C3C1-4B6C-A584-54A2F1EA8BF2}"/>
                  </a:ext>
                </a:extLst>
              </p:cNvPr>
              <p:cNvSpPr txBox="1"/>
              <p:nvPr/>
            </p:nvSpPr>
            <p:spPr>
              <a:xfrm>
                <a:off x="3527921" y="4315485"/>
                <a:ext cx="523222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Push</a:t>
                </a:r>
                <a:endParaRPr lang="ko-KR" altLang="en-US" sz="1300" dirty="0"/>
              </a:p>
            </p:txBody>
          </p: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xmlns="" id="{BA075437-7C6D-4F3F-A16F-A0DD110BDF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5837" y="3778481"/>
                <a:ext cx="713859" cy="73796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xmlns="" id="{07378FF7-ED59-4A55-AFA5-C11DAECFA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2748" y="3656267"/>
                <a:ext cx="718638" cy="74032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F5F9E71C-387F-4063-BEAD-8A2F31B671DC}"/>
                  </a:ext>
                </a:extLst>
              </p:cNvPr>
              <p:cNvSpPr txBox="1"/>
              <p:nvPr/>
            </p:nvSpPr>
            <p:spPr>
              <a:xfrm>
                <a:off x="1611404" y="3910287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698BFEC5-F667-4F5E-89D5-DD37A72ADF0A}"/>
                  </a:ext>
                </a:extLst>
              </p:cNvPr>
              <p:cNvGrpSpPr/>
              <p:nvPr/>
            </p:nvGrpSpPr>
            <p:grpSpPr>
              <a:xfrm>
                <a:off x="5759000" y="3767212"/>
                <a:ext cx="2724931" cy="1004442"/>
                <a:chOff x="5754356" y="3881329"/>
                <a:chExt cx="2729574" cy="991249"/>
              </a:xfrm>
            </p:grpSpPr>
            <p:grpSp>
              <p:nvGrpSpPr>
                <p:cNvPr id="118" name="그룹 117">
                  <a:extLst>
                    <a:ext uri="{FF2B5EF4-FFF2-40B4-BE49-F238E27FC236}">
                      <a16:creationId xmlns:a16="http://schemas.microsoft.com/office/drawing/2014/main" xmlns="" id="{82C0DA38-335D-4860-A6E0-F8DBA55A7FD8}"/>
                    </a:ext>
                  </a:extLst>
                </p:cNvPr>
                <p:cNvGrpSpPr/>
                <p:nvPr/>
              </p:nvGrpSpPr>
              <p:grpSpPr>
                <a:xfrm>
                  <a:off x="5754356" y="4098940"/>
                  <a:ext cx="725919" cy="718530"/>
                  <a:chOff x="6068931" y="4222418"/>
                  <a:chExt cx="693900" cy="718530"/>
                </a:xfrm>
              </p:grpSpPr>
              <p:pic>
                <p:nvPicPr>
                  <p:cNvPr id="124" name="그림 123">
                    <a:extLst>
                      <a:ext uri="{FF2B5EF4-FFF2-40B4-BE49-F238E27FC236}">
                        <a16:creationId xmlns:a16="http://schemas.microsoft.com/office/drawing/2014/main" xmlns="" id="{AB01BCFA-1F5E-4B0F-A9C6-BAD6B74C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68931" y="4222418"/>
                    <a:ext cx="693900" cy="718530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xmlns="" id="{053B888D-E01D-4043-8684-76F6D6F4A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9658" y="4354041"/>
                    <a:ext cx="352355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/>
                      <a:t>PC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xmlns="" id="{A3B0FE10-D8E9-416F-86C0-E91E36325AEA}"/>
                    </a:ext>
                  </a:extLst>
                </p:cNvPr>
                <p:cNvGrpSpPr/>
                <p:nvPr/>
              </p:nvGrpSpPr>
              <p:grpSpPr>
                <a:xfrm>
                  <a:off x="6705065" y="3993602"/>
                  <a:ext cx="966969" cy="878976"/>
                  <a:chOff x="6526657" y="4117640"/>
                  <a:chExt cx="924320" cy="878976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xmlns="" id="{8B6A95EE-BA9C-4EFF-B21E-E969E2A5B1A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6657" y="4117640"/>
                    <a:ext cx="868684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300" dirty="0"/>
                      <a:t>화면 출력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xmlns="" id="{6810DE8C-C6FD-4F2B-98EB-FA88FE56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6599879" y="4701096"/>
                    <a:ext cx="851098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dirty="0"/>
                      <a:t>Data</a:t>
                    </a:r>
                    <a:r>
                      <a:rPr lang="ko-KR" altLang="en-US" sz="1300" dirty="0"/>
                      <a:t> 수정</a:t>
                    </a:r>
                  </a:p>
                </p:txBody>
              </p:sp>
            </p:grp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xmlns="" id="{6DB6D79E-50E1-47CE-A6F9-8457E3763E09}"/>
                    </a:ext>
                  </a:extLst>
                </p:cNvPr>
                <p:cNvSpPr txBox="1"/>
                <p:nvPr/>
              </p:nvSpPr>
              <p:spPr>
                <a:xfrm>
                  <a:off x="7663747" y="3881329"/>
                  <a:ext cx="82018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Manager</a:t>
                  </a:r>
                  <a:endParaRPr lang="ko-KR" altLang="en-US" sz="1300" b="1" dirty="0"/>
                </a:p>
              </p:txBody>
            </p:sp>
            <p:pic>
              <p:nvPicPr>
                <p:cNvPr id="121" name="그림 120">
                  <a:extLst>
                    <a:ext uri="{FF2B5EF4-FFF2-40B4-BE49-F238E27FC236}">
                      <a16:creationId xmlns:a16="http://schemas.microsoft.com/office/drawing/2014/main" xmlns="" id="{B353D689-ED0B-4AC0-8B65-A39735178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9769" y="4179086"/>
                  <a:ext cx="677325" cy="676528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AB60C858-E491-4572-99DD-D1EA5BA65254}"/>
                  </a:ext>
                </a:extLst>
              </p:cNvPr>
              <p:cNvGrpSpPr/>
              <p:nvPr/>
            </p:nvGrpSpPr>
            <p:grpSpPr>
              <a:xfrm>
                <a:off x="697429" y="3650501"/>
                <a:ext cx="888856" cy="742210"/>
                <a:chOff x="688112" y="1662012"/>
                <a:chExt cx="851098" cy="828714"/>
              </a:xfrm>
            </p:grpSpPr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xmlns="" id="{29497169-772B-40C2-AEB9-0B58C9F4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2" y="1662012"/>
                  <a:ext cx="3832" cy="79241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xmlns="" id="{F8297DC5-EDA5-456E-8A42-42CA547CD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6105" y="1683324"/>
                  <a:ext cx="6626" cy="80740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xmlns="" id="{04B61D13-4BA6-4C20-B676-F9168FE11116}"/>
                    </a:ext>
                  </a:extLst>
                </p:cNvPr>
                <p:cNvSpPr txBox="1"/>
                <p:nvPr/>
              </p:nvSpPr>
              <p:spPr>
                <a:xfrm>
                  <a:off x="688112" y="1956210"/>
                  <a:ext cx="851098" cy="2955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FAE1EF42-EDBF-4B0D-9936-EF33265D4D8E}"/>
                  </a:ext>
                </a:extLst>
              </p:cNvPr>
              <p:cNvGrpSpPr/>
              <p:nvPr/>
            </p:nvGrpSpPr>
            <p:grpSpPr>
              <a:xfrm>
                <a:off x="6025322" y="2795706"/>
                <a:ext cx="167447" cy="1154723"/>
                <a:chOff x="5690279" y="2783347"/>
                <a:chExt cx="166595" cy="1404366"/>
              </a:xfrm>
            </p:grpSpPr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xmlns="" id="{DB41472F-5EAD-41CD-9C2D-768D74B48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0279" y="2783347"/>
                  <a:ext cx="3832" cy="1342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xmlns="" id="{AE863160-331B-4B67-A07F-D3C0CA2B0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0248" y="2819490"/>
                  <a:ext cx="6626" cy="136822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68993427-66F5-49B2-BDE7-E36227299831}"/>
                  </a:ext>
                </a:extLst>
              </p:cNvPr>
              <p:cNvSpPr txBox="1"/>
              <p:nvPr/>
            </p:nvSpPr>
            <p:spPr>
              <a:xfrm>
                <a:off x="5703801" y="3195009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xmlns="" id="{8DF986B1-EB0A-4CBB-AB0E-9474354488D6}"/>
                  </a:ext>
                </a:extLst>
              </p:cNvPr>
              <p:cNvGrpSpPr/>
              <p:nvPr/>
            </p:nvGrpSpPr>
            <p:grpSpPr>
              <a:xfrm>
                <a:off x="6647843" y="2388836"/>
                <a:ext cx="925182" cy="282697"/>
                <a:chOff x="6556498" y="2343773"/>
                <a:chExt cx="926757" cy="278987"/>
              </a:xfrm>
            </p:grpSpPr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xmlns="" id="{F27EFB37-83E7-46DF-B9E4-FEE23417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93369" y="2343773"/>
                  <a:ext cx="889886" cy="8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xmlns="" id="{9769464C-D41E-483F-AAAF-E0AE98D6F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56498" y="2622759"/>
                  <a:ext cx="912577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사각형: 둥근 모서리 1">
                <a:extLst>
                  <a:ext uri="{FF2B5EF4-FFF2-40B4-BE49-F238E27FC236}">
                    <a16:creationId xmlns:a16="http://schemas.microsoft.com/office/drawing/2014/main" xmlns="" id="{C34A37B9-3E06-4F38-8699-BE7E537A640D}"/>
                  </a:ext>
                </a:extLst>
              </p:cNvPr>
              <p:cNvSpPr/>
              <p:nvPr/>
            </p:nvSpPr>
            <p:spPr>
              <a:xfrm>
                <a:off x="443375" y="1767309"/>
                <a:ext cx="3036892" cy="47858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1FAE9750-B740-4670-9DC7-C6F28B4E5727}"/>
                  </a:ext>
                </a:extLst>
              </p:cNvPr>
              <p:cNvSpPr txBox="1"/>
              <p:nvPr/>
            </p:nvSpPr>
            <p:spPr>
              <a:xfrm>
                <a:off x="419100" y="179361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IoT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사각형: 둥근 모서리 3">
                <a:extLst>
                  <a:ext uri="{FF2B5EF4-FFF2-40B4-BE49-F238E27FC236}">
                    <a16:creationId xmlns:a16="http://schemas.microsoft.com/office/drawing/2014/main" xmlns="" id="{D459FF7F-0950-4B15-8F25-F208FA11E579}"/>
                  </a:ext>
                </a:extLst>
              </p:cNvPr>
              <p:cNvSpPr/>
              <p:nvPr/>
            </p:nvSpPr>
            <p:spPr>
              <a:xfrm>
                <a:off x="5554451" y="1695332"/>
                <a:ext cx="3294274" cy="130750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xmlns="" id="{EACFD744-6A81-492D-ABD9-C1E2C4A5A806}"/>
                  </a:ext>
                </a:extLst>
              </p:cNvPr>
              <p:cNvGrpSpPr/>
              <p:nvPr/>
            </p:nvGrpSpPr>
            <p:grpSpPr>
              <a:xfrm>
                <a:off x="2381198" y="4385766"/>
                <a:ext cx="905467" cy="924027"/>
                <a:chOff x="2381198" y="4385766"/>
                <a:chExt cx="905467" cy="924027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202B355D-BD6E-451E-817F-01C1A7799DA1}"/>
                    </a:ext>
                  </a:extLst>
                </p:cNvPr>
                <p:cNvSpPr txBox="1"/>
                <p:nvPr/>
              </p:nvSpPr>
              <p:spPr>
                <a:xfrm>
                  <a:off x="2475003" y="4385766"/>
                  <a:ext cx="65883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Button</a:t>
                  </a:r>
                  <a:endParaRPr lang="ko-KR" altLang="en-US" sz="1300" b="1" dirty="0"/>
                </a:p>
              </p:txBody>
            </p:sp>
            <p:pic>
              <p:nvPicPr>
                <p:cNvPr id="110" name="_x483150480" descr="EMB00002de8a14e">
                  <a:extLst>
                    <a:ext uri="{FF2B5EF4-FFF2-40B4-BE49-F238E27FC236}">
                      <a16:creationId xmlns:a16="http://schemas.microsoft.com/office/drawing/2014/main" xmlns="" id="{E4AA6E87-2275-40FD-BEE3-FB5D8D74736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81198" y="4596557"/>
                  <a:ext cx="905467" cy="7132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xmlns="" id="{BCF13297-182C-4023-B7E6-276B1C516E51}"/>
                  </a:ext>
                </a:extLst>
              </p:cNvPr>
              <p:cNvGrpSpPr/>
              <p:nvPr/>
            </p:nvGrpSpPr>
            <p:grpSpPr>
              <a:xfrm>
                <a:off x="598332" y="4387393"/>
                <a:ext cx="1008000" cy="850651"/>
                <a:chOff x="598332" y="4387393"/>
                <a:chExt cx="1008000" cy="850651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xmlns="" id="{FB1FB9CD-5AC4-4667-A22A-D4770A153A3A}"/>
                    </a:ext>
                  </a:extLst>
                </p:cNvPr>
                <p:cNvSpPr txBox="1"/>
                <p:nvPr/>
              </p:nvSpPr>
              <p:spPr>
                <a:xfrm>
                  <a:off x="849169" y="4387393"/>
                  <a:ext cx="455769" cy="299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LCD</a:t>
                  </a:r>
                  <a:endParaRPr lang="ko-KR" altLang="en-US" sz="1300" b="1" dirty="0"/>
                </a:p>
              </p:txBody>
            </p:sp>
            <p:pic>
              <p:nvPicPr>
                <p:cNvPr id="108" name="_x483151416" descr="EMB00002de8a14b">
                  <a:extLst>
                    <a:ext uri="{FF2B5EF4-FFF2-40B4-BE49-F238E27FC236}">
                      <a16:creationId xmlns:a16="http://schemas.microsoft.com/office/drawing/2014/main" xmlns="" id="{6B32EEBE-E24A-472D-8059-AC355555D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332" y="4640443"/>
                  <a:ext cx="1008000" cy="5976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xmlns="" id="{703E36E0-92D5-4250-892C-D5727CFD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62544" y="2048518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xmlns="" id="{2952A314-9149-41CF-A391-D7B386B4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1856" y="1548557"/>
                <a:ext cx="349363" cy="299454"/>
              </a:xfrm>
              <a:prstGeom prst="rect">
                <a:avLst/>
              </a:prstGeom>
            </p:spPr>
          </p:pic>
        </p:grpSp>
      </p:grpSp>
      <p:sp>
        <p:nvSpPr>
          <p:cNvPr id="136" name="TextBox 13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21425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976" y="2070355"/>
            <a:ext cx="160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n-ea"/>
              </a:rPr>
              <a:t>목    차</a:t>
            </a:r>
            <a:endParaRPr lang="en-US" altLang="ko-KR" sz="32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880" y="991103"/>
            <a:ext cx="3373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종합 설계 </a:t>
            </a:r>
            <a:r>
              <a:rPr lang="ko-KR" altLang="en-US" dirty="0">
                <a:latin typeface="+mj-ea"/>
                <a:ea typeface="+mj-ea"/>
              </a:rPr>
              <a:t>개요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시스템 구성도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시스템 수행 시나리오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개발 </a:t>
            </a:r>
            <a:r>
              <a:rPr lang="ko-KR" altLang="en-US" dirty="0">
                <a:latin typeface="+mj-ea"/>
                <a:ea typeface="+mj-ea"/>
              </a:rPr>
              <a:t>환경 및 개발 방법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개발 현황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업무 분담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종합 설계 수행 일정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8. </a:t>
            </a:r>
            <a:r>
              <a:rPr lang="ko-KR" altLang="en-US" dirty="0" smtClean="0">
                <a:latin typeface="+mj-ea"/>
                <a:ea typeface="+mj-ea"/>
              </a:rPr>
              <a:t>필요기술 </a:t>
            </a:r>
            <a:r>
              <a:rPr lang="ko-KR" altLang="en-US" dirty="0">
                <a:latin typeface="+mj-ea"/>
                <a:ea typeface="+mj-ea"/>
              </a:rPr>
              <a:t>및 </a:t>
            </a:r>
            <a:r>
              <a:rPr lang="ko-KR" altLang="en-US" dirty="0" smtClean="0">
                <a:latin typeface="+mj-ea"/>
                <a:ea typeface="+mj-ea"/>
              </a:rPr>
              <a:t>참고문헌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054" name="직선 연결선 2053"/>
          <p:cNvCxnSpPr/>
          <p:nvPr/>
        </p:nvCxnSpPr>
        <p:spPr>
          <a:xfrm flipH="1">
            <a:off x="2605222" y="1481559"/>
            <a:ext cx="15196" cy="3582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866122" y="1190144"/>
            <a:ext cx="8194431" cy="4858698"/>
            <a:chOff x="480646" y="1671056"/>
            <a:chExt cx="8194431" cy="4858698"/>
          </a:xfrm>
        </p:grpSpPr>
        <p:sp>
          <p:nvSpPr>
            <p:cNvPr id="111" name="직사각형 110"/>
            <p:cNvSpPr/>
            <p:nvPr/>
          </p:nvSpPr>
          <p:spPr>
            <a:xfrm>
              <a:off x="480646" y="1671056"/>
              <a:ext cx="8194431" cy="4858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F5909295-43C8-4C1E-9039-CEA8C72D666D}"/>
                </a:ext>
              </a:extLst>
            </p:cNvPr>
            <p:cNvGrpSpPr/>
            <p:nvPr/>
          </p:nvGrpSpPr>
          <p:grpSpPr>
            <a:xfrm>
              <a:off x="595150" y="1854901"/>
              <a:ext cx="7948311" cy="4593523"/>
              <a:chOff x="727945" y="682750"/>
              <a:chExt cx="10787109" cy="5518476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xmlns="" id="{353465D4-5DB7-4A75-9E79-DDB4BA0C7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851" y="991913"/>
                <a:ext cx="595677" cy="675552"/>
              </a:xfrm>
              <a:prstGeom prst="rect">
                <a:avLst/>
              </a:prstGeom>
            </p:spPr>
          </p:pic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xmlns="" id="{DFF0F3F1-CC6C-407F-ABAE-8357BDC8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9095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E9A1212D-51FF-4535-BCBF-CF49780E2645}"/>
                  </a:ext>
                </a:extLst>
              </p:cNvPr>
              <p:cNvSpPr txBox="1"/>
              <p:nvPr/>
            </p:nvSpPr>
            <p:spPr>
              <a:xfrm>
                <a:off x="727945" y="1694283"/>
                <a:ext cx="2119488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위치 확인 및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화장실별 사용률 조회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4EE4D16-BC86-4FFB-BBC0-ED1B746937B2}"/>
                  </a:ext>
                </a:extLst>
              </p:cNvPr>
              <p:cNvSpPr txBox="1"/>
              <p:nvPr/>
            </p:nvSpPr>
            <p:spPr>
              <a:xfrm>
                <a:off x="3021902" y="1694283"/>
                <a:ext cx="1920630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사용가능한 칸 확인</a:t>
                </a: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E4487321-CB6D-49A1-94E6-40F0BA126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66" y="998087"/>
                <a:ext cx="595143" cy="674946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38CA53D1-1ECF-4D39-A047-71608046AB4C}"/>
                  </a:ext>
                </a:extLst>
              </p:cNvPr>
              <p:cNvSpPr txBox="1"/>
              <p:nvPr/>
            </p:nvSpPr>
            <p:spPr>
              <a:xfrm>
                <a:off x="1555915" y="690309"/>
                <a:ext cx="54313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App</a:t>
                </a:r>
                <a:endParaRPr lang="ko-KR" altLang="en-US" sz="1100" b="1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D88A2B31-6D46-4236-B669-6BB008FECEDD}"/>
                  </a:ext>
                </a:extLst>
              </p:cNvPr>
              <p:cNvSpPr txBox="1"/>
              <p:nvPr/>
            </p:nvSpPr>
            <p:spPr>
              <a:xfrm>
                <a:off x="3504234" y="690309"/>
                <a:ext cx="864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Monitor</a:t>
                </a:r>
                <a:endParaRPr lang="ko-KR" altLang="en-US" sz="1100" b="1" dirty="0"/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xmlns="" id="{88FD0A8A-36C8-406C-AD8B-F038232D6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8578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xmlns="" id="{E789AD69-4459-4078-BA7C-18154D312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547" y="991913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0CC17FDC-C7E3-42B5-8C52-2C0390E4FFA3}"/>
                  </a:ext>
                </a:extLst>
              </p:cNvPr>
              <p:cNvSpPr txBox="1"/>
              <p:nvPr/>
            </p:nvSpPr>
            <p:spPr>
              <a:xfrm>
                <a:off x="5847140" y="690309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9F007BD5-5DB3-47A8-9A86-7C1DEF4985F3}"/>
                  </a:ext>
                </a:extLst>
              </p:cNvPr>
              <p:cNvSpPr txBox="1"/>
              <p:nvPr/>
            </p:nvSpPr>
            <p:spPr>
              <a:xfrm>
                <a:off x="5465471" y="1694283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화장실 칸 입장</a:t>
                </a:r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xmlns="" id="{012FABE8-CCA2-46F4-A277-E89CB925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1059" y="1335560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xmlns="" id="{5D9D0706-20F6-494B-B8FA-E4E2E962E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846" y="991913"/>
                <a:ext cx="630301" cy="707450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C19A79FC-EC33-48D4-8CA2-2EDA52EE33FD}"/>
                  </a:ext>
                </a:extLst>
              </p:cNvPr>
              <p:cNvSpPr txBox="1"/>
              <p:nvPr/>
            </p:nvSpPr>
            <p:spPr>
              <a:xfrm>
                <a:off x="7989768" y="690309"/>
                <a:ext cx="748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Sensor</a:t>
                </a:r>
                <a:endParaRPr lang="ko-KR" altLang="en-US" sz="1100" b="1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7FD57DEE-B357-48D2-9896-AD701B16AE56}"/>
                  </a:ext>
                </a:extLst>
              </p:cNvPr>
              <p:cNvSpPr txBox="1"/>
              <p:nvPr/>
            </p:nvSpPr>
            <p:spPr>
              <a:xfrm>
                <a:off x="7897205" y="1694283"/>
                <a:ext cx="107962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센서 인식</a:t>
                </a:r>
                <a:endParaRPr lang="ko-KR" altLang="en-US" sz="1200" dirty="0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xmlns="" id="{D93A63E9-BC88-46C7-B930-9B63C0EA5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1327704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3ED32F2-4E85-4B84-A761-2A2AD212E923}"/>
                  </a:ext>
                </a:extLst>
              </p:cNvPr>
              <p:cNvSpPr txBox="1"/>
              <p:nvPr/>
            </p:nvSpPr>
            <p:spPr>
              <a:xfrm>
                <a:off x="9833001" y="682750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BC0FE413-35F6-48D1-9893-5DEC9B8B89A2}"/>
                  </a:ext>
                </a:extLst>
              </p:cNvPr>
              <p:cNvSpPr txBox="1"/>
              <p:nvPr/>
            </p:nvSpPr>
            <p:spPr>
              <a:xfrm>
                <a:off x="9782683" y="1694283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사용중</a:t>
                </a:r>
                <a:r>
                  <a:rPr lang="ko-KR" altLang="en-US" sz="1200" dirty="0"/>
                  <a:t> 표시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xmlns="" id="{1F78C399-49B4-4A5D-B9A2-B4542190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0642" y="2165906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xmlns="" id="{46B0EA50-6AB9-4F1A-ACFE-84409F363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087375" y="1000682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EF51122-FC2A-4B7D-AE3A-95633029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1056" y="2936757"/>
                <a:ext cx="576326" cy="714191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548F4F84-A2BB-40A4-A8D9-89FC896C36B9}"/>
                  </a:ext>
                </a:extLst>
              </p:cNvPr>
              <p:cNvSpPr txBox="1"/>
              <p:nvPr/>
            </p:nvSpPr>
            <p:spPr>
              <a:xfrm>
                <a:off x="9735912" y="2633888"/>
                <a:ext cx="1415202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수동 잠금 장치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45AAF0C8-0B3B-4709-9249-063F8C16FF29}"/>
                  </a:ext>
                </a:extLst>
              </p:cNvPr>
              <p:cNvSpPr txBox="1"/>
              <p:nvPr/>
            </p:nvSpPr>
            <p:spPr>
              <a:xfrm>
                <a:off x="9576605" y="3624857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자유롭게 문 잠금</a:t>
                </a: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xmlns="" id="{64F43E8D-5CAB-4240-BC39-2615AE36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3846" y="2960214"/>
                <a:ext cx="693447" cy="66727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6E258A7C-C2C4-415A-A5FD-7B44018E7C4C}"/>
                  </a:ext>
                </a:extLst>
              </p:cNvPr>
              <p:cNvSpPr txBox="1"/>
              <p:nvPr/>
            </p:nvSpPr>
            <p:spPr>
              <a:xfrm>
                <a:off x="7956134" y="2615873"/>
                <a:ext cx="679844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Timer</a:t>
                </a:r>
                <a:endParaRPr lang="ko-KR" altLang="en-US" sz="1100" b="1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7FDF18FB-EA71-4FED-9A56-444736D7EAE5}"/>
                  </a:ext>
                </a:extLst>
              </p:cNvPr>
              <p:cNvSpPr txBox="1"/>
              <p:nvPr/>
            </p:nvSpPr>
            <p:spPr>
              <a:xfrm>
                <a:off x="7555593" y="3642811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측정 시작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1F6C6F19-FAC7-47DC-B97F-4713ACA52919}"/>
                  </a:ext>
                </a:extLst>
              </p:cNvPr>
              <p:cNvSpPr txBox="1"/>
              <p:nvPr/>
            </p:nvSpPr>
            <p:spPr>
              <a:xfrm>
                <a:off x="5442047" y="2633889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89761B5B-6E35-40C8-B568-1C9A18545537}"/>
                  </a:ext>
                </a:extLst>
              </p:cNvPr>
              <p:cNvSpPr txBox="1"/>
              <p:nvPr/>
            </p:nvSpPr>
            <p:spPr>
              <a:xfrm>
                <a:off x="5447862" y="3642811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경고 표시</a:t>
                </a: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1D87652D-7E75-4C74-8932-FA9C875A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711910" y="2917405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xmlns="" id="{FD46031F-A566-4244-A624-E75DCAF9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xmlns="" id="{679DE11D-8103-440A-8FE4-2CA40C17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789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xmlns="" id="{C717820F-0E4E-4DD2-95A0-6ED12463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0136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4FBDCF0-9813-4E7A-A231-2A444F58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7996" y="296728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64CB3B-BD68-427A-ABC1-8B51536A666F}"/>
                  </a:ext>
                </a:extLst>
              </p:cNvPr>
              <p:cNvSpPr txBox="1"/>
              <p:nvPr/>
            </p:nvSpPr>
            <p:spPr>
              <a:xfrm>
                <a:off x="3488799" y="2615873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EA849577-80B2-4C04-BDC1-81E25F81B788}"/>
                  </a:ext>
                </a:extLst>
              </p:cNvPr>
              <p:cNvSpPr txBox="1"/>
              <p:nvPr/>
            </p:nvSpPr>
            <p:spPr>
              <a:xfrm>
                <a:off x="3074622" y="3624142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누름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96096B30-70B5-4A34-A29E-59AA9F076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3303722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5F80763B-5CE0-4286-AA82-07409F834EF4}"/>
                  </a:ext>
                </a:extLst>
              </p:cNvPr>
              <p:cNvSpPr txBox="1"/>
              <p:nvPr/>
            </p:nvSpPr>
            <p:spPr>
              <a:xfrm>
                <a:off x="1166661" y="2627982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88C5D296-5872-4AF7-970A-96030737C433}"/>
                  </a:ext>
                </a:extLst>
              </p:cNvPr>
              <p:cNvSpPr txBox="1"/>
              <p:nvPr/>
            </p:nvSpPr>
            <p:spPr>
              <a:xfrm>
                <a:off x="1116343" y="3639514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초기화</a:t>
                </a: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A944CF27-30CC-4598-85F6-E6D35FBF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21035" y="2945914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32AE2F7C-E915-40ED-908D-25228674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308" y="487656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F148904F-809D-4C02-A2DD-ABC8AE46B69F}"/>
                  </a:ext>
                </a:extLst>
              </p:cNvPr>
              <p:cNvSpPr txBox="1"/>
              <p:nvPr/>
            </p:nvSpPr>
            <p:spPr>
              <a:xfrm>
                <a:off x="5763031" y="4589427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F5C0A50F-C797-4D73-A924-E1B9ECE07C8E}"/>
                  </a:ext>
                </a:extLst>
              </p:cNvPr>
              <p:cNvSpPr txBox="1"/>
              <p:nvPr/>
            </p:nvSpPr>
            <p:spPr>
              <a:xfrm>
                <a:off x="5255811" y="5600496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</a:t>
                </a:r>
                <a:r>
                  <a:rPr lang="ko-KR" altLang="en-US" sz="1200" dirty="0" err="1"/>
                  <a:t>안누름</a:t>
                </a:r>
                <a:endParaRPr lang="ko-KR" altLang="en-US" sz="1200" dirty="0"/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9733B6DA-5258-4503-9CA5-E9433C1D1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809" y="4292761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74C747D2-CBE8-44D0-8F91-D7C6AE40B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5421920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B1BB8D47-D05C-490F-BE72-A072221F02BB}"/>
                  </a:ext>
                </a:extLst>
              </p:cNvPr>
              <p:cNvSpPr txBox="1"/>
              <p:nvPr/>
            </p:nvSpPr>
            <p:spPr>
              <a:xfrm>
                <a:off x="3200434" y="4595731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E43E5AEA-CEED-447D-B233-B0924CA5948E}"/>
                  </a:ext>
                </a:extLst>
              </p:cNvPr>
              <p:cNvSpPr txBox="1"/>
              <p:nvPr/>
            </p:nvSpPr>
            <p:spPr>
              <a:xfrm>
                <a:off x="3206247" y="5604654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위급 표시</a:t>
                </a: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8A98A00A-15A0-40F6-81B4-A5D7C9721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0296" y="4879248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xmlns="" id="{D4A4F467-4DA7-4870-860E-8FD6C94CB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5421279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xmlns="" id="{A56EC0F0-40DE-42AF-AE72-EEB2C4F3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126" y="4897204"/>
                <a:ext cx="707450" cy="707450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4A0CB258-4EF4-4B57-95FC-92D1E701C099}"/>
                  </a:ext>
                </a:extLst>
              </p:cNvPr>
              <p:cNvSpPr txBox="1"/>
              <p:nvPr/>
            </p:nvSpPr>
            <p:spPr>
              <a:xfrm>
                <a:off x="1301924" y="4571471"/>
                <a:ext cx="9159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Manager</a:t>
                </a:r>
                <a:endParaRPr lang="ko-KR" altLang="en-US" sz="11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xmlns="" id="{8F8760C4-8795-4A5B-A7E2-66BDE4B36A5F}"/>
                  </a:ext>
                </a:extLst>
              </p:cNvPr>
              <p:cNvSpPr txBox="1"/>
              <p:nvPr/>
            </p:nvSpPr>
            <p:spPr>
              <a:xfrm>
                <a:off x="1157037" y="5600496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관리자 확인</a:t>
                </a:r>
                <a:endParaRPr lang="ko-KR" altLang="en-US" sz="1200" dirty="0"/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xmlns="" id="{0DC74D5C-8778-4356-BD80-6B30EA1A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630" y="4255505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xmlns="" id="{FF3D0054-E9CF-42D6-B9B5-8C1174755AE0}"/>
                  </a:ext>
                </a:extLst>
              </p:cNvPr>
              <p:cNvGrpSpPr/>
              <p:nvPr/>
            </p:nvGrpSpPr>
            <p:grpSpPr>
              <a:xfrm>
                <a:off x="9992138" y="4585026"/>
                <a:ext cx="1522916" cy="1366866"/>
                <a:chOff x="7689170" y="4595732"/>
                <a:chExt cx="1522916" cy="1366866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xmlns="" id="{D9798068-8BB7-4F4D-851C-674A136362AD}"/>
                    </a:ext>
                  </a:extLst>
                </p:cNvPr>
                <p:cNvSpPr txBox="1"/>
                <p:nvPr/>
              </p:nvSpPr>
              <p:spPr>
                <a:xfrm>
                  <a:off x="7757922" y="4595732"/>
                  <a:ext cx="1183200" cy="33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/>
                    <a:t>LCD/App/PC</a:t>
                  </a:r>
                  <a:endParaRPr lang="ko-KR" altLang="en-US" sz="11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xmlns="" id="{A0BAF136-2828-4C35-9CA3-1401A4A0C857}"/>
                    </a:ext>
                  </a:extLst>
                </p:cNvPr>
                <p:cNvSpPr txBox="1"/>
                <p:nvPr/>
              </p:nvSpPr>
              <p:spPr>
                <a:xfrm>
                  <a:off x="7689170" y="5604655"/>
                  <a:ext cx="1522916" cy="357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비어 있음 표시</a:t>
                  </a:r>
                </a:p>
              </p:txBody>
            </p:sp>
            <p:pic>
              <p:nvPicPr>
                <p:cNvPr id="172" name="그림 171">
                  <a:extLst>
                    <a:ext uri="{FF2B5EF4-FFF2-40B4-BE49-F238E27FC236}">
                      <a16:creationId xmlns:a16="http://schemas.microsoft.com/office/drawing/2014/main" xmlns="" id="{87153098-4449-4905-92AC-F3A30820E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8027786" y="4879248"/>
                  <a:ext cx="698380" cy="707450"/>
                </a:xfrm>
                <a:prstGeom prst="rect">
                  <a:avLst/>
                </a:prstGeom>
              </p:spPr>
            </p:pic>
          </p:grp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xmlns="" id="{69064768-25DF-4D15-AC63-FA245BF2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542127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50FB9A8-2E54-44DA-9A94-2C280189A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080" y="4898126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66E8E278-F3E8-4A7D-ADA7-8381B42E03D0}"/>
                  </a:ext>
                </a:extLst>
              </p:cNvPr>
              <p:cNvSpPr txBox="1"/>
              <p:nvPr/>
            </p:nvSpPr>
            <p:spPr>
              <a:xfrm>
                <a:off x="8000673" y="4596525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xmlns="" id="{71BE01CA-66DC-4B5C-89E2-624F3976A64E}"/>
                  </a:ext>
                </a:extLst>
              </p:cNvPr>
              <p:cNvSpPr txBox="1"/>
              <p:nvPr/>
            </p:nvSpPr>
            <p:spPr>
              <a:xfrm>
                <a:off x="7570387" y="5600496"/>
                <a:ext cx="152705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이내 퇴장</a:t>
                </a:r>
              </a:p>
            </p:txBody>
          </p:sp>
        </p:grpSp>
      </p:grp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3" name="직각 삼각형 92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86917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1" y="1563967"/>
            <a:ext cx="743833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066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3" y="1765363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338484" y="2535358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558" y="1740696"/>
            <a:ext cx="51311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화장실을 직접 가지 않아도 빈칸 유무 확인 가능</a:t>
            </a:r>
            <a:r>
              <a:rPr lang="en-US" altLang="ko-KR" sz="1300" dirty="0"/>
              <a:t>, </a:t>
            </a:r>
            <a:r>
              <a:rPr lang="ko-KR" altLang="en-US" sz="1300" dirty="0"/>
              <a:t>가까운 화장실을 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   </a:t>
            </a:r>
            <a:r>
              <a:rPr lang="ko-KR" altLang="en-US" sz="1300" dirty="0"/>
              <a:t>순서대로 제공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화장실이 급한 경우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   (</a:t>
            </a:r>
            <a:r>
              <a:rPr lang="ko-KR" altLang="en-US" sz="1300" dirty="0"/>
              <a:t>가장 가까운 화장실 및 당장 사용가능 여부 확인 가능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059465" y="3586132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화장실 입구에서 바로 사용 가능한 칸 확인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별도의 작업 없이 바로 사용자의 사용 목적 확인에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386120" y="4220214"/>
            <a:ext cx="1415186" cy="29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사용가능한 칸 확인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19" y="3491647"/>
            <a:ext cx="648587" cy="6709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621978" y="584871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47" y="5015534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59465" y="4970249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별도의 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문 잠금 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   </a:t>
            </a:r>
            <a:r>
              <a:rPr lang="ko-KR" altLang="en-US" sz="1300" dirty="0"/>
              <a:t> 잠금 장치의 고장과 같은 상황에서 필요한 기능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3495" y="305600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01516" y="451816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직각 삼각형 46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(2/4)</a:t>
            </a:r>
            <a:endParaRPr lang="ko-KR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20353" y="10022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498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3" y="1550244"/>
            <a:ext cx="7438339" cy="33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470342" y="301394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수동 잠금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460901" y="456352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시간 측정 시작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99" y="2130379"/>
            <a:ext cx="791405" cy="7914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02020" y="2245337"/>
            <a:ext cx="528862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센서를 통해 잠금 장치까지 자동화 시킬 경우 발생할 오류에 대해 방지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재실 여부는 표시할 수 있지만 잠금 장치에 대한 강제성은 주지 않음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2020" y="3859895"/>
            <a:ext cx="49552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자동적으로 시간 측정을 하며 일정 시간이 지나면 경고 신호 출력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갑작스러운 상황</a:t>
            </a:r>
            <a:r>
              <a:rPr lang="en-US" altLang="ko-KR" sz="1300" dirty="0"/>
              <a:t>(</a:t>
            </a:r>
            <a:r>
              <a:rPr lang="ko-KR" altLang="en-US" sz="1300" dirty="0"/>
              <a:t>맹장</a:t>
            </a:r>
            <a:r>
              <a:rPr lang="en-US" altLang="ko-KR" sz="1300" dirty="0"/>
              <a:t>, </a:t>
            </a:r>
            <a:r>
              <a:rPr lang="ko-KR" altLang="en-US" sz="1300" dirty="0"/>
              <a:t>기절 등</a:t>
            </a:r>
            <a:r>
              <a:rPr lang="en-US" altLang="ko-KR" sz="1300" dirty="0"/>
              <a:t>)</a:t>
            </a:r>
            <a:r>
              <a:rPr lang="ko-KR" altLang="en-US" sz="1300" dirty="0"/>
              <a:t>에 대한 대처에 필요한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79" y="3778526"/>
            <a:ext cx="707172" cy="707172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2074229" y="3356966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059606" y="1667219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직각 삼각형 43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(3/4)</a:t>
            </a:r>
            <a:endParaRPr lang="ko-KR" altLang="en-US" sz="24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9634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994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0" y="956294"/>
            <a:ext cx="324000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경고 표시 전환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(20~30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사용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566551" y="235599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연장 버튼 누름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323" y="1513001"/>
            <a:ext cx="539562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사고 발생이 아닌 단순 사용 시간 때문인 경우에 대해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바로 위급으로 변환하기 보단 단계적인 변환이 효율적이라 생각하여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   중간 확인 같은 경고 표시 전환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7646" y="354668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칸 내에서 위험을 요청하지 못할 경우 자동으로 위급 표시로 전환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후 관리자가 확인하게 하기 때문에 미연의 사고 방지에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797328" y="416076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위급 표시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825384" y="6002400"/>
            <a:ext cx="86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추가 기능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7" y="3466729"/>
            <a:ext cx="618749" cy="6187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07646" y="5228616"/>
            <a:ext cx="57763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내 원활한 시설 유지가 되지 않는 경우 요청된 기록을 바탕으로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보다 빠르게 시설 수리에 필요한 기능 </a:t>
            </a:r>
            <a:r>
              <a:rPr lang="en-US" altLang="ko-KR" sz="1300" dirty="0"/>
              <a:t>(</a:t>
            </a:r>
            <a:r>
              <a:rPr lang="ko-KR" altLang="en-US" sz="1300" dirty="0"/>
              <a:t>화장실 휴지</a:t>
            </a:r>
            <a:r>
              <a:rPr lang="en-US" altLang="ko-KR" sz="1300" dirty="0"/>
              <a:t>, </a:t>
            </a:r>
            <a:r>
              <a:rPr lang="ko-KR" altLang="en-US" sz="1300" dirty="0"/>
              <a:t>변기 막힘</a:t>
            </a:r>
            <a:r>
              <a:rPr lang="en-US" altLang="ko-KR" sz="1300" dirty="0"/>
              <a:t>, </a:t>
            </a:r>
            <a:r>
              <a:rPr lang="ko-KR" altLang="en-US" sz="1300" dirty="0"/>
              <a:t>문고리 고장 등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0" y="2877311"/>
            <a:ext cx="3333548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38" y="4664583"/>
            <a:ext cx="333354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그 외의 경우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시설 고장 신청 등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96476" y="1496141"/>
            <a:ext cx="754817" cy="8393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01" y="5214672"/>
            <a:ext cx="651826" cy="66841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직각 삼각형 50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(4/4)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550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</a:t>
            </a:r>
            <a:r>
              <a:rPr lang="en-US" altLang="ko-KR" b="1" dirty="0" smtClean="0"/>
              <a:t>1/3)</a:t>
            </a:r>
            <a:endParaRPr lang="en-US" altLang="ko-KR" b="1" dirty="0"/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22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38" y="1384817"/>
            <a:ext cx="6910285" cy="432105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0" name="직각 삼각형 99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7891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</a:t>
            </a:r>
            <a:r>
              <a:rPr lang="en-US" altLang="ko-KR" b="1" dirty="0" smtClean="0"/>
              <a:t>2/3)</a:t>
            </a:r>
            <a:endParaRPr lang="en-US" altLang="ko-KR" b="1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3730163"/>
          </a:xfrm>
          <a:prstGeom prst="rect">
            <a:avLst/>
          </a:prstGeom>
        </p:spPr>
      </p:pic>
      <p:sp>
        <p:nvSpPr>
          <p:cNvPr id="57" name="TextBox 56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6870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 smtClean="0"/>
              <a:t>(3/3)</a:t>
            </a:r>
            <a:endParaRPr lang="en-US" altLang="ko-KR" b="1" dirty="0"/>
          </a:p>
        </p:txBody>
      </p:sp>
      <p:sp>
        <p:nvSpPr>
          <p:cNvPr id="57" name="TextBox 56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24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A48C1762-FE50-4844-A67F-660741FCE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215" y="1490187"/>
            <a:ext cx="5324109" cy="370715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90541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25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5"/>
            <a:ext cx="8060190" cy="3626659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95881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48749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방법 </a:t>
            </a:r>
            <a:r>
              <a:rPr lang="en-US" altLang="ko-KR" sz="2400" dirty="0"/>
              <a:t>(1/2)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617" y="4113483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4617" y="2699131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54617" y="1285232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62060" y="1321554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오렌지보드와 </a:t>
            </a:r>
            <a:r>
              <a:rPr lang="en-US" altLang="ko-KR" sz="1300" dirty="0">
                <a:latin typeface="+mn-ea"/>
              </a:rPr>
              <a:t>PIR</a:t>
            </a:r>
            <a:r>
              <a:rPr lang="ko-KR" altLang="en-US" sz="1300" dirty="0">
                <a:latin typeface="+mn-ea"/>
              </a:rPr>
              <a:t>센서</a:t>
            </a:r>
            <a:r>
              <a:rPr lang="en-US" altLang="ko-KR" sz="1300" dirty="0">
                <a:latin typeface="+mn-ea"/>
              </a:rPr>
              <a:t>, LCD, Button</a:t>
            </a:r>
            <a:r>
              <a:rPr lang="ko-KR" altLang="en-US" sz="1300" dirty="0">
                <a:latin typeface="+mn-ea"/>
              </a:rPr>
              <a:t>간의 통신을 통해 데이터 전송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 err="1">
                <a:latin typeface="+mn-ea"/>
              </a:rPr>
              <a:t>와이파이</a:t>
            </a:r>
            <a:r>
              <a:rPr lang="ko-KR" altLang="en-US" sz="1300" dirty="0">
                <a:latin typeface="+mn-ea"/>
              </a:rPr>
              <a:t> 기능의 내장화를 통해 </a:t>
            </a:r>
            <a:r>
              <a:rPr lang="en-US" altLang="ko-KR" sz="1300" dirty="0">
                <a:latin typeface="+mn-ea"/>
              </a:rPr>
              <a:t>Server</a:t>
            </a:r>
            <a:r>
              <a:rPr lang="ko-KR" altLang="en-US" sz="1300" dirty="0">
                <a:latin typeface="+mn-ea"/>
              </a:rPr>
              <a:t>와의 편리한 통신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하나의 오렌지보드로 </a:t>
            </a:r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칸의 센서 연결을 통해 비용 최소화 </a:t>
            </a:r>
            <a:endParaRPr lang="en-US" altLang="ko-KR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57478" y="2867168"/>
            <a:ext cx="54250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Google Maps</a:t>
            </a:r>
            <a:r>
              <a:rPr lang="ko-KR" altLang="en-US" sz="1300" dirty="0">
                <a:latin typeface="+mn-ea"/>
              </a:rPr>
              <a:t>기능을 통해 지도 상 위치 정보 표시</a:t>
            </a:r>
            <a:r>
              <a:rPr lang="en-US" altLang="ko-KR" sz="1300" dirty="0">
                <a:latin typeface="+mn-ea"/>
              </a:rPr>
              <a:t>(Location Manager)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HTTP </a:t>
            </a:r>
            <a:r>
              <a:rPr lang="ko-KR" altLang="en-US" sz="1300" dirty="0">
                <a:latin typeface="+mn-ea"/>
              </a:rPr>
              <a:t>프로토콜 </a:t>
            </a:r>
            <a:r>
              <a:rPr lang="en-US" altLang="ko-KR" sz="1300" dirty="0">
                <a:latin typeface="+mn-ea"/>
              </a:rPr>
              <a:t>get </a:t>
            </a:r>
            <a:r>
              <a:rPr lang="ko-KR" altLang="en-US" sz="1300" dirty="0">
                <a:latin typeface="+mn-ea"/>
              </a:rPr>
              <a:t>사용을 통해 서버와의 무선 통신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WiFi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81012" y="4081401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와 </a:t>
            </a:r>
            <a:r>
              <a:rPr lang="en-US" altLang="ko-KR" sz="1300" dirty="0">
                <a:latin typeface="+mn-ea"/>
              </a:rPr>
              <a:t>Web Server </a:t>
            </a:r>
            <a:r>
              <a:rPr lang="ko-KR" altLang="en-US" sz="1300" dirty="0">
                <a:latin typeface="+mn-ea"/>
              </a:rPr>
              <a:t>간의 통신을 통해 </a:t>
            </a:r>
            <a:r>
              <a:rPr lang="en-US" altLang="ko-KR" sz="1300" dirty="0">
                <a:latin typeface="+mn-ea"/>
              </a:rPr>
              <a:t>App/PC </a:t>
            </a:r>
            <a:r>
              <a:rPr lang="ko-KR" altLang="en-US" sz="1300" dirty="0">
                <a:latin typeface="+mn-ea"/>
              </a:rPr>
              <a:t>상에 결과 정보 표시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en-US" altLang="ko-KR" sz="1300" dirty="0" err="1">
                <a:latin typeface="+mn-ea"/>
              </a:rPr>
              <a:t>ThingSpeak</a:t>
            </a:r>
            <a:r>
              <a:rPr lang="ko-KR" altLang="en-US" sz="1300" dirty="0">
                <a:latin typeface="+mn-ea"/>
              </a:rPr>
              <a:t>를 통해 데이터 수집 후 전송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엑셀파일의 </a:t>
            </a:r>
            <a:r>
              <a:rPr lang="en-US" altLang="ko-KR" sz="1300" dirty="0">
                <a:latin typeface="+mn-ea"/>
              </a:rPr>
              <a:t>DB</a:t>
            </a:r>
            <a:r>
              <a:rPr lang="ko-KR" altLang="en-US" sz="1300" dirty="0">
                <a:latin typeface="+mn-ea"/>
              </a:rPr>
              <a:t>화를 통해 편리한 데이터 수집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공공데이터포털 </a:t>
            </a:r>
            <a:r>
              <a:rPr lang="en-US" altLang="ko-KR" sz="1300" dirty="0">
                <a:latin typeface="+mn-ea"/>
              </a:rPr>
              <a:t>(Open API)</a:t>
            </a:r>
            <a:r>
              <a:rPr lang="ko-KR" altLang="en-US" sz="1300" dirty="0">
                <a:latin typeface="+mn-ea"/>
              </a:rPr>
              <a:t>를 통해 코드 참고 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83959" y="1461893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54616" y="2852657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02758" y="4368607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1" name="직각 삼각형 80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6895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64270" y="1251731"/>
            <a:ext cx="7690969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849DCD9-F1C2-4DE6-B608-84A1C6E3E7FD}"/>
              </a:ext>
            </a:extLst>
          </p:cNvPr>
          <p:cNvSpPr/>
          <p:nvPr/>
        </p:nvSpPr>
        <p:spPr>
          <a:xfrm>
            <a:off x="3724992" y="1077770"/>
            <a:ext cx="2615774" cy="3606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9861" y="1567420"/>
            <a:ext cx="356642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DB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테이블 추가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9446" y="953566"/>
            <a:ext cx="1885721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DB </a:t>
            </a:r>
            <a:r>
              <a:rPr lang="ko-KR" altLang="en-US" sz="1400" dirty="0">
                <a:solidFill>
                  <a:schemeClr val="bg1"/>
                </a:solidFill>
              </a:rPr>
              <a:t>설계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4271" y="2527939"/>
            <a:ext cx="7690968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70599" y="2881926"/>
            <a:ext cx="4490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화장지 잔량 확인 기능 추가</a:t>
            </a:r>
            <a:endParaRPr lang="en-US" altLang="ko-KR" sz="1400" dirty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남은 핀 개수를 고려하여</a:t>
            </a:r>
            <a:r>
              <a:rPr lang="en-US" altLang="ko-KR" sz="1400" dirty="0"/>
              <a:t> </a:t>
            </a:r>
            <a:r>
              <a:rPr lang="ko-KR" altLang="en-US" sz="1400" dirty="0"/>
              <a:t>기능 추가 고려</a:t>
            </a:r>
            <a:endParaRPr lang="en-US" altLang="ko-KR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3726973" y="2381350"/>
            <a:ext cx="2600907" cy="357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951160" y="2258241"/>
            <a:ext cx="3142325" cy="46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</a:rPr>
              <a:t>기능추가 고민해 볼 것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4270" y="4421720"/>
            <a:ext cx="7690969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874018" y="4231252"/>
            <a:ext cx="2276776" cy="3737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243561" y="4118909"/>
            <a:ext cx="1907232" cy="46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구현 빨리 할 것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01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0" name="TextBox 39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287904" y="1622810"/>
            <a:ext cx="110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3, 4 </a:t>
            </a:r>
            <a:endParaRPr lang="ko-KR" altLang="en-US" sz="2000" dirty="0"/>
          </a:p>
        </p:txBody>
      </p:sp>
      <p:sp>
        <p:nvSpPr>
          <p:cNvPr id="41" name="TextBox 40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287904" y="3056644"/>
            <a:ext cx="113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5</a:t>
            </a:r>
            <a:endParaRPr lang="ko-KR" altLang="en-US" sz="2000" dirty="0"/>
          </a:p>
        </p:txBody>
      </p:sp>
      <p:sp>
        <p:nvSpPr>
          <p:cNvPr id="42" name="TextBox 41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287904" y="4969507"/>
            <a:ext cx="161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34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AD1B6E6-3CB1-480D-9C0D-B047DF315B2D}"/>
              </a:ext>
            </a:extLst>
          </p:cNvPr>
          <p:cNvSpPr txBox="1"/>
          <p:nvPr/>
        </p:nvSpPr>
        <p:spPr>
          <a:xfrm>
            <a:off x="1470599" y="4735774"/>
            <a:ext cx="4490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사용자 모드 기능 추가 구현</a:t>
            </a:r>
            <a:endParaRPr lang="en-US" altLang="ko-KR" sz="1400" dirty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관리자 모드 기능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algn="ctr" fontAlgn="base">
              <a:lnSpc>
                <a:spcPct val="150000"/>
              </a:lnSpc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개발 현황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10827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방법 </a:t>
            </a:r>
            <a:r>
              <a:rPr lang="en-US" altLang="ko-KR" sz="2400" dirty="0"/>
              <a:t>(2/2)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1114" y="1477091"/>
            <a:ext cx="7216495" cy="41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28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025" name="_x343555936" descr="EMB000048a06d72">
            <a:extLst>
              <a:ext uri="{FF2B5EF4-FFF2-40B4-BE49-F238E27FC236}">
                <a16:creationId xmlns:a16="http://schemas.microsoft.com/office/drawing/2014/main" xmlns="" id="{12968392-FF78-4348-AD0F-0D23F85D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79" y="1623933"/>
            <a:ext cx="243068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BABC96B-124F-422A-BADE-30F278E73404}"/>
              </a:ext>
            </a:extLst>
          </p:cNvPr>
          <p:cNvSpPr txBox="1"/>
          <p:nvPr/>
        </p:nvSpPr>
        <p:spPr>
          <a:xfrm>
            <a:off x="1261214" y="1056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데모방안</a:t>
            </a:r>
            <a:endParaRPr lang="en-US" altLang="ko-KR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43EAC3F-0670-4EF4-992A-D574FF522639}"/>
              </a:ext>
            </a:extLst>
          </p:cNvPr>
          <p:cNvSpPr txBox="1"/>
          <p:nvPr/>
        </p:nvSpPr>
        <p:spPr>
          <a:xfrm>
            <a:off x="2127524" y="2916246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센서위치도 </a:t>
            </a:r>
            <a:r>
              <a:rPr lang="en-US" altLang="ko-KR" sz="1100" dirty="0"/>
              <a:t>&gt;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180A5A2-2B27-46CD-9E7B-B6078F7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43556872" descr="EMB000048a06d75">
            <a:extLst>
              <a:ext uri="{FF2B5EF4-FFF2-40B4-BE49-F238E27FC236}">
                <a16:creationId xmlns:a16="http://schemas.microsoft.com/office/drawing/2014/main" xmlns="" id="{DFC6CB6E-6C5A-4E69-A8CC-99AA2C42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14" y="1623933"/>
            <a:ext cx="214579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81395B3-CEA7-4985-B391-D9E1B419ACCF}"/>
              </a:ext>
            </a:extLst>
          </p:cNvPr>
          <p:cNvSpPr txBox="1"/>
          <p:nvPr/>
        </p:nvSpPr>
        <p:spPr>
          <a:xfrm>
            <a:off x="4804876" y="291673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정면도 </a:t>
            </a:r>
            <a:r>
              <a:rPr lang="en-US" altLang="ko-KR" sz="1100" dirty="0"/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AA0F5EB-798F-430C-A45A-80C3C1E50A31}"/>
              </a:ext>
            </a:extLst>
          </p:cNvPr>
          <p:cNvSpPr/>
          <p:nvPr/>
        </p:nvSpPr>
        <p:spPr>
          <a:xfrm>
            <a:off x="1677514" y="3328771"/>
            <a:ext cx="6401109" cy="21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폼보드로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부착되는 센서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LCD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크기 고려하여 데모 모델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출력모니터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(DID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관리자용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는 노트북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(LG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그램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으로 대체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적외선 센서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칸 내부 옆 벽면 상단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연장 버튼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옆 벽면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휴지 바로 옆에 누르기 쉬운 위치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오렌지보드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화장실 칸 외부에 뒤쪽 벽면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천장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연결선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폼보드에 연결선을 붙이고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폼보드를 한 겹 더 부착하여 깔끔하게 선 정리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92F3FD5B-6B8C-4BD9-A2FC-37BBF452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43552120" descr="EMB000048a06d7a">
            <a:extLst>
              <a:ext uri="{FF2B5EF4-FFF2-40B4-BE49-F238E27FC236}">
                <a16:creationId xmlns:a16="http://schemas.microsoft.com/office/drawing/2014/main" xmlns="" id="{FFC5E099-18B9-4638-953F-FD95B83E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61" y="1624609"/>
            <a:ext cx="1585823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7E35C41-07EF-418F-8759-52E6F2FA00C5}"/>
              </a:ext>
            </a:extLst>
          </p:cNvPr>
          <p:cNvSpPr txBox="1"/>
          <p:nvPr/>
        </p:nvSpPr>
        <p:spPr>
          <a:xfrm>
            <a:off x="6786985" y="2916101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화장실 도면 </a:t>
            </a:r>
            <a:r>
              <a:rPr lang="en-US" altLang="ko-KR" sz="1100" dirty="0"/>
              <a:t>&gt;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직각 삼각형 67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3363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477095" y="1529882"/>
            <a:ext cx="6713176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1517542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사용자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 관점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66" y="1731278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636457" y="2501273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31" y="1706611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App</a:t>
            </a:r>
            <a:r>
              <a:rPr lang="ko-KR" altLang="en-US" sz="1300" dirty="0" smtClean="0"/>
              <a:t>을 통해 지도로 </a:t>
            </a:r>
            <a:r>
              <a:rPr lang="ko-KR" altLang="en-US" sz="1300" dirty="0" smtClean="0"/>
              <a:t>고정 위치 확인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err="1" smtClean="0"/>
              <a:t>마커로</a:t>
            </a:r>
            <a:r>
              <a:rPr lang="ko-KR" altLang="en-US" sz="1300" dirty="0" smtClean="0"/>
              <a:t> 표시된 주변 화장실 확인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화장실 정보를 원하면 현 사용률과 위치 출력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357438" y="3552047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화장실 칸에 사람 입장과 함께 센서가 인식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사람 감지 정보와 시간 정보를 전송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Wi-Fi</a:t>
            </a:r>
            <a:r>
              <a:rPr lang="ko-KR" altLang="en-US" sz="1300" dirty="0" smtClean="0"/>
              <a:t>를 통한 통신으로 </a:t>
            </a:r>
            <a:r>
              <a:rPr lang="en-US" altLang="ko-KR" sz="1300" dirty="0" smtClean="0"/>
              <a:t>DB</a:t>
            </a:r>
            <a:r>
              <a:rPr lang="ko-KR" altLang="en-US" sz="1300" dirty="0" smtClean="0"/>
              <a:t>에 저장</a:t>
            </a:r>
            <a:endParaRPr lang="ko-KR" altLang="en-US" sz="13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919951" y="5853969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20" y="5020789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357438" y="493616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LCD </a:t>
            </a:r>
            <a:r>
              <a:rPr lang="ko-KR" altLang="en-US" sz="1300" dirty="0" smtClean="0"/>
              <a:t>에 </a:t>
            </a:r>
            <a:r>
              <a:rPr lang="ko-KR" altLang="en-US" sz="1300" dirty="0" smtClean="0"/>
              <a:t>사용 여부 출력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경고 시점</a:t>
            </a:r>
            <a:r>
              <a:rPr lang="en-US" altLang="ko-KR" sz="1300" dirty="0" smtClean="0"/>
              <a:t>(5</a:t>
            </a:r>
            <a:r>
              <a:rPr lang="ko-KR" altLang="en-US" sz="1300" dirty="0" smtClean="0"/>
              <a:t>초 이상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부터 </a:t>
            </a:r>
            <a:r>
              <a:rPr lang="en-US" altLang="ko-KR" sz="1300" dirty="0" smtClean="0"/>
              <a:t>LED</a:t>
            </a:r>
            <a:r>
              <a:rPr lang="ko-KR" altLang="en-US" sz="1300" dirty="0" smtClean="0"/>
              <a:t>에 불이 켜짐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91468" y="302191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399489" y="448407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50312" y="10022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956538" y="4205084"/>
            <a:ext cx="86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센서 인식</a:t>
            </a:r>
            <a:endParaRPr lang="ko-KR" altLang="en-US" sz="12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55" y="3417356"/>
            <a:ext cx="651826" cy="66841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데모 시나리오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47502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477095" y="1529882"/>
            <a:ext cx="6713176" cy="31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1517542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사용자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 관점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984" y="1741249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LED </a:t>
            </a:r>
            <a:r>
              <a:rPr lang="ko-KR" altLang="en-US" sz="1300" dirty="0" smtClean="0"/>
              <a:t>옆에 </a:t>
            </a:r>
            <a:r>
              <a:rPr lang="ko-KR" altLang="en-US" sz="1300" dirty="0" smtClean="0"/>
              <a:t>있는 연장 버튼 누름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사용을 마친 후 퇴장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LED </a:t>
            </a:r>
            <a:r>
              <a:rPr lang="ko-KR" altLang="en-US" sz="1300" dirty="0" smtClean="0"/>
              <a:t>결과 출력 확인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351891" y="3586685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App</a:t>
            </a:r>
            <a:r>
              <a:rPr lang="ko-KR" altLang="en-US" sz="1300" dirty="0" smtClean="0"/>
              <a:t>으로 로그인 후 </a:t>
            </a:r>
            <a:r>
              <a:rPr lang="ko-KR" altLang="en-US" sz="1300" dirty="0" err="1" smtClean="0"/>
              <a:t>마이페이지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리뷰 작성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85921" y="3056555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데모 시나리오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811311" y="2611152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연장 버튼 누름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041236" y="1751298"/>
            <a:ext cx="754817" cy="83934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63" y="3417811"/>
            <a:ext cx="666640" cy="699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2009567" y="418780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리뷰 작성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728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477095" y="1529882"/>
            <a:ext cx="6713176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1517542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관리자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 관점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7531" y="1706611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웹 페이지에 접속하여 관리자 로그인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관리 화장실 확인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사용률</a:t>
            </a:r>
            <a:r>
              <a:rPr lang="en-US" altLang="ko-KR" sz="1300" dirty="0" smtClean="0"/>
              <a:t>)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위급</a:t>
            </a:r>
            <a:r>
              <a:rPr lang="ko-KR" altLang="en-US" sz="1300" dirty="0" smtClean="0"/>
              <a:t> 표시 확인 후 화장실로 이동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270381" y="3671419"/>
            <a:ext cx="5131179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위급 칸 확인 후 돌아와 위급 표시 전환</a:t>
            </a:r>
            <a:endParaRPr lang="en-US" altLang="ko-KR" sz="13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357438" y="493616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고장 및 리뷰 게시판 확인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고장 항목 확인 후 체</a:t>
            </a:r>
            <a:r>
              <a:rPr lang="ko-KR" altLang="en-US" sz="1300" dirty="0" smtClean="0"/>
              <a:t>크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91468" y="302191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399489" y="448407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50312" y="10022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데모 시나리오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77" y="1890936"/>
            <a:ext cx="648587" cy="67096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2013432" y="419727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위급 표시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01" y="3503236"/>
            <a:ext cx="618749" cy="61874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738502" y="5637885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고장 및 리뷰 관리</a:t>
            </a:r>
            <a:endParaRPr lang="ko-KR" altLang="en-US" sz="12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01" y="4909318"/>
            <a:ext cx="648587" cy="6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구름 1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구름 1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구름 1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19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개발 현황 </a:t>
            </a:r>
            <a:r>
              <a:rPr lang="en-US" altLang="ko-KR" sz="2400" dirty="0" smtClean="0"/>
              <a:t>(1/2)</a:t>
            </a:r>
            <a:endParaRPr lang="en-US" altLang="ko-KR" sz="16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3" name="TextBox 62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35741" y="4472072"/>
            <a:ext cx="73825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35741" y="2896357"/>
            <a:ext cx="73825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35741" y="1126276"/>
            <a:ext cx="7382536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1476232" y="1488216"/>
            <a:ext cx="990739" cy="1166696"/>
            <a:chOff x="1232850" y="2433451"/>
            <a:chExt cx="827927" cy="95077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81" name="순서도: 처리 80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31552" y="3220039"/>
            <a:ext cx="1449427" cy="1069992"/>
            <a:chOff x="771431" y="3773909"/>
            <a:chExt cx="1553140" cy="1071311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84" name="순서도: 처리 83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195031" y="4815577"/>
            <a:ext cx="1553140" cy="920112"/>
            <a:chOff x="795726" y="4965279"/>
            <a:chExt cx="1553140" cy="920112"/>
          </a:xfrm>
        </p:grpSpPr>
        <p:sp>
          <p:nvSpPr>
            <p:cNvPr id="86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처리 88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&amp;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웹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513727" y="1646489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95</a:t>
            </a:r>
            <a:r>
              <a:rPr lang="en-US" altLang="ko-KR" sz="2400" dirty="0" smtClean="0"/>
              <a:t>%</a:t>
            </a:r>
            <a:endParaRPr lang="ko-KR" alt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291980" y="1380364"/>
            <a:ext cx="2942729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LED </a:t>
            </a:r>
            <a:r>
              <a:rPr lang="ko-KR" altLang="en-US" sz="1300" dirty="0" smtClean="0"/>
              <a:t>일정시간 후 점등 </a:t>
            </a:r>
            <a:r>
              <a:rPr lang="ko-KR" altLang="en-US" sz="1300" dirty="0"/>
              <a:t>구현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BTN </a:t>
            </a:r>
            <a:r>
              <a:rPr lang="ko-KR" altLang="en-US" sz="1300" dirty="0"/>
              <a:t>누르면 시간 초기화 구현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LCD </a:t>
            </a:r>
            <a:r>
              <a:rPr lang="ko-KR" altLang="en-US" sz="1300" dirty="0" smtClean="0"/>
              <a:t>구현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적외선 거리센서 구현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283255" y="1358043"/>
            <a:ext cx="24224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LCD </a:t>
            </a:r>
            <a:r>
              <a:rPr lang="ko-KR" altLang="en-US" sz="1300" dirty="0" smtClean="0"/>
              <a:t>한글 출력 예정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데모용 </a:t>
            </a:r>
            <a:r>
              <a:rPr lang="ko-KR" altLang="en-US" sz="1300" dirty="0" err="1" smtClean="0"/>
              <a:t>아두이노</a:t>
            </a:r>
            <a:r>
              <a:rPr lang="ko-KR" altLang="en-US" sz="1300" dirty="0" smtClean="0"/>
              <a:t> 추가 예정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3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7CBA271-0BD0-4771-A28D-72D9FD942D92}"/>
              </a:ext>
            </a:extLst>
          </p:cNvPr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CF3138-F255-4CF7-A90B-0A88AA80182D}"/>
              </a:ext>
            </a:extLst>
          </p:cNvPr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665B201-397B-4379-B76B-3C6DD8EFC2CE}"/>
              </a:ext>
            </a:extLst>
          </p:cNvPr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9A43965-F37B-4BF6-87A0-33AE0BAB66A1}"/>
              </a:ext>
            </a:extLst>
          </p:cNvPr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5194277-0AF7-47E2-9E14-7DDD4ACB1105}"/>
              </a:ext>
            </a:extLst>
          </p:cNvPr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B6CFB6F-CCF1-44DD-A331-AF34B5C06D6E}"/>
              </a:ext>
            </a:extLst>
          </p:cNvPr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78627F4-03A5-4800-8805-3741BC8C83AB}"/>
              </a:ext>
            </a:extLst>
          </p:cNvPr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28F6AB8-EC7F-4901-8D45-6EA85EE64EBE}"/>
              </a:ext>
            </a:extLst>
          </p:cNvPr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xmlns="" id="{FB49859D-41E4-46AF-B945-1989A00B993F}"/>
              </a:ext>
            </a:extLst>
          </p:cNvPr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2BA77-7889-4CB5-953D-C9B86A9812A4}"/>
              </a:ext>
            </a:extLst>
          </p:cNvPr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8E3036-D56C-4596-8645-D3197F77CFC2}"/>
              </a:ext>
            </a:extLst>
          </p:cNvPr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3727" y="3279329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7</a:t>
            </a:r>
            <a:r>
              <a:rPr lang="en-US" altLang="ko-KR" sz="2400" dirty="0" smtClean="0"/>
              <a:t>0</a:t>
            </a:r>
            <a:r>
              <a:rPr lang="en-US" altLang="ko-KR" sz="2400" dirty="0" smtClean="0"/>
              <a:t>%</a:t>
            </a:r>
            <a:endParaRPr lang="ko-KR" alt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513727" y="4845985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8</a:t>
            </a:r>
            <a:r>
              <a:rPr lang="en-US" altLang="ko-KR" sz="2400" dirty="0" smtClean="0"/>
              <a:t>0</a:t>
            </a:r>
            <a:r>
              <a:rPr lang="en-US" altLang="ko-KR" sz="2400" dirty="0" smtClean="0"/>
              <a:t>%</a:t>
            </a:r>
            <a:endParaRPr lang="ko-KR" alt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3291980" y="3064858"/>
            <a:ext cx="2871299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err="1" smtClean="0"/>
              <a:t>GoogleMap</a:t>
            </a:r>
            <a:r>
              <a:rPr lang="ko-KR" altLang="en-US" sz="1300" dirty="0" smtClean="0"/>
              <a:t> 연동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화장실 칸 정보 및 위치 입력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세부메뉴 틀 구현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DB</a:t>
            </a:r>
            <a:r>
              <a:rPr lang="ko-KR" altLang="en-US" sz="1300" dirty="0" smtClean="0"/>
              <a:t> 접근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300" dirty="0"/>
          </a:p>
        </p:txBody>
      </p:sp>
      <p:sp>
        <p:nvSpPr>
          <p:cNvPr id="66" name="TextBox 65"/>
          <p:cNvSpPr txBox="1"/>
          <p:nvPr/>
        </p:nvSpPr>
        <p:spPr>
          <a:xfrm>
            <a:off x="6283255" y="3073425"/>
            <a:ext cx="1904689" cy="633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Place API </a:t>
            </a:r>
            <a:r>
              <a:rPr lang="ko-KR" altLang="en-US" sz="1300" dirty="0" smtClean="0"/>
              <a:t>연동 예정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확실한 </a:t>
            </a:r>
            <a:r>
              <a:rPr lang="en-US" altLang="ko-KR" sz="1300" dirty="0" smtClean="0"/>
              <a:t>UI </a:t>
            </a:r>
            <a:r>
              <a:rPr lang="ko-KR" altLang="en-US" sz="1300" dirty="0" smtClean="0"/>
              <a:t>적용 예정</a:t>
            </a:r>
            <a:endParaRPr lang="en-US" altLang="ko-KR" sz="1300" dirty="0"/>
          </a:p>
        </p:txBody>
      </p:sp>
      <p:sp>
        <p:nvSpPr>
          <p:cNvPr id="90" name="TextBox 89"/>
          <p:cNvSpPr txBox="1"/>
          <p:nvPr/>
        </p:nvSpPr>
        <p:spPr>
          <a:xfrm>
            <a:off x="3242029" y="4580817"/>
            <a:ext cx="2396618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err="1" smtClean="0"/>
              <a:t>GoogleMap</a:t>
            </a:r>
            <a:r>
              <a:rPr lang="ko-KR" altLang="en-US" sz="1300" dirty="0" smtClean="0"/>
              <a:t> 연동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err="1" smtClean="0"/>
              <a:t>IoT</a:t>
            </a:r>
            <a:r>
              <a:rPr lang="ko-KR" altLang="en-US" sz="1300" dirty="0" smtClean="0"/>
              <a:t>와 연동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관리자 </a:t>
            </a:r>
            <a:r>
              <a:rPr lang="en-US" altLang="ko-KR" sz="1300" dirty="0" smtClean="0"/>
              <a:t>interface </a:t>
            </a:r>
            <a:r>
              <a:rPr lang="ko-KR" altLang="en-US" sz="1300" dirty="0" smtClean="0"/>
              <a:t>구현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DB</a:t>
            </a:r>
            <a:r>
              <a:rPr lang="ko-KR" altLang="en-US" sz="1300" dirty="0" smtClean="0"/>
              <a:t> 접근 및 출력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300" dirty="0"/>
          </a:p>
        </p:txBody>
      </p:sp>
      <p:sp>
        <p:nvSpPr>
          <p:cNvPr id="91" name="TextBox 90"/>
          <p:cNvSpPr txBox="1"/>
          <p:nvPr/>
        </p:nvSpPr>
        <p:spPr>
          <a:xfrm>
            <a:off x="6283255" y="4636145"/>
            <a:ext cx="190468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확실한 </a:t>
            </a:r>
            <a:r>
              <a:rPr lang="en-US" altLang="ko-KR" sz="1300" dirty="0" smtClean="0"/>
              <a:t>UI </a:t>
            </a:r>
            <a:r>
              <a:rPr lang="ko-KR" altLang="en-US" sz="1300" dirty="0" smtClean="0"/>
              <a:t>적용 예정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791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현황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1284959" y="1116953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329074" y="282701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33875" y="1751029"/>
            <a:ext cx="4808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https://github.com/nu</a:t>
            </a:r>
            <a:r>
              <a:rPr lang="en-US" altLang="ko-KR" sz="2000" dirty="0">
                <a:latin typeface="+mj-ea"/>
                <a:ea typeface="+mj-ea"/>
              </a:rPr>
              <a:t>l</a:t>
            </a:r>
            <a:r>
              <a:rPr lang="ko-KR" altLang="en-US" sz="2000" dirty="0">
                <a:latin typeface="+mj-ea"/>
                <a:ea typeface="+mj-ea"/>
              </a:rPr>
              <a:t>1002/TomnTOMS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92779" y="3362308"/>
            <a:ext cx="4057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팀장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박누리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nul1002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배은재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박준민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park-</a:t>
            </a:r>
            <a:r>
              <a:rPr lang="en-US" altLang="ko-KR" sz="1600" dirty="0" err="1">
                <a:latin typeface="+mj-ea"/>
                <a:ea typeface="+mj-ea"/>
              </a:rPr>
              <a:t>junmin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7CBA271-0BD0-4771-A28D-72D9FD942D92}"/>
              </a:ext>
            </a:extLst>
          </p:cNvPr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CF3138-F255-4CF7-A90B-0A88AA80182D}"/>
              </a:ext>
            </a:extLst>
          </p:cNvPr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665B201-397B-4379-B76B-3C6DD8EFC2CE}"/>
              </a:ext>
            </a:extLst>
          </p:cNvPr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9A43965-F37B-4BF6-87A0-33AE0BAB66A1}"/>
              </a:ext>
            </a:extLst>
          </p:cNvPr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5194277-0AF7-47E2-9E14-7DDD4ACB1105}"/>
              </a:ext>
            </a:extLst>
          </p:cNvPr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B6CFB6F-CCF1-44DD-A331-AF34B5C06D6E}"/>
              </a:ext>
            </a:extLst>
          </p:cNvPr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78627F4-03A5-4800-8805-3741BC8C83AB}"/>
              </a:ext>
            </a:extLst>
          </p:cNvPr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28F6AB8-EC7F-4901-8D45-6EA85EE64EBE}"/>
              </a:ext>
            </a:extLst>
          </p:cNvPr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FB49859D-41E4-46AF-B945-1989A00B993F}"/>
              </a:ext>
            </a:extLst>
          </p:cNvPr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E12BA77-7889-4CB5-953D-C9B86A9812A4}"/>
              </a:ext>
            </a:extLst>
          </p:cNvPr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08E3036-D56C-4596-8645-D3197F77CFC2}"/>
              </a:ext>
            </a:extLst>
          </p:cNvPr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35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업무 분담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7" y="1027089"/>
            <a:ext cx="8167346" cy="4404122"/>
          </a:xfrm>
          <a:prstGeom prst="rect">
            <a:avLst/>
          </a:prstGeom>
        </p:spPr>
      </p:pic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직각 삼각형 61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0198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졸업연구 수행일정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:a16="http://schemas.microsoft.com/office/drawing/2014/main" xmlns="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:a16="http://schemas.microsoft.com/office/drawing/2014/main" xmlns="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:a16="http://schemas.microsoft.com/office/drawing/2014/main" xmlns="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:a16="http://schemas.microsoft.com/office/drawing/2014/main" xmlns="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:a16="http://schemas.microsoft.com/office/drawing/2014/main" xmlns="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:a16="http://schemas.microsoft.com/office/drawing/2014/main" xmlns="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:a16="http://schemas.microsoft.com/office/drawing/2014/main" xmlns="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:a16="http://schemas.microsoft.com/office/drawing/2014/main" xmlns="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35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01" y="981481"/>
            <a:ext cx="8176559" cy="4559051"/>
          </a:xfrm>
          <a:prstGeom prst="rect">
            <a:avLst/>
          </a:prstGeom>
        </p:spPr>
      </p:pic>
      <p:sp>
        <p:nvSpPr>
          <p:cNvPr id="66" name="화살표: 오른쪽 28">
            <a:extLst>
              <a:ext uri="{FF2B5EF4-FFF2-40B4-BE49-F238E27FC236}">
                <a16:creationId xmlns:a16="http://schemas.microsoft.com/office/drawing/2014/main" xmlns="" id="{CD0C0203-46E4-4856-85CD-26E259B13FE7}"/>
              </a:ext>
            </a:extLst>
          </p:cNvPr>
          <p:cNvSpPr/>
          <p:nvPr/>
        </p:nvSpPr>
        <p:spPr>
          <a:xfrm>
            <a:off x="2575533" y="1555453"/>
            <a:ext cx="792000" cy="1988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3367533" y="2056726"/>
            <a:ext cx="1584000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4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568198" y="2589169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977327" y="310366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6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65730" y="3554315"/>
            <a:ext cx="796102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7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87486" y="4001085"/>
            <a:ext cx="1364357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579085" y="5064455"/>
            <a:ext cx="2396156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971843" y="458677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7" name="직사각형 86"/>
          <p:cNvSpPr/>
          <p:nvPr/>
        </p:nvSpPr>
        <p:spPr>
          <a:xfrm>
            <a:off x="906995" y="1382270"/>
            <a:ext cx="2445548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06994" y="1903578"/>
            <a:ext cx="3646213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-45379" y="358684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직각 삼각형 82"/>
          <p:cNvSpPr/>
          <p:nvPr/>
        </p:nvSpPr>
        <p:spPr>
          <a:xfrm rot="5400000">
            <a:off x="678691" y="391691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3549" y="358243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902457" y="2421211"/>
            <a:ext cx="4885029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914274" y="2947204"/>
            <a:ext cx="4873212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9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79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89278" y="702936"/>
            <a:ext cx="75618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화성휴게소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박성준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커누스</a:t>
            </a:r>
            <a:r>
              <a:rPr lang="en-US" altLang="ko-KR" sz="1050" dirty="0">
                <a:latin typeface="+mn-ea"/>
              </a:rPr>
              <a:t>, ’</a:t>
            </a:r>
            <a:r>
              <a:rPr lang="ko-KR" altLang="en-US" sz="1050" dirty="0" err="1">
                <a:latin typeface="+mn-ea"/>
              </a:rPr>
              <a:t>왕의쉼터</a:t>
            </a:r>
            <a:r>
              <a:rPr lang="en-US" altLang="ko-KR" sz="1050" dirty="0">
                <a:latin typeface="+mn-ea"/>
              </a:rPr>
              <a:t>‘ </a:t>
            </a:r>
            <a:r>
              <a:rPr lang="ko-KR" altLang="en-US" sz="1050" dirty="0">
                <a:latin typeface="+mn-ea"/>
              </a:rPr>
              <a:t>화성휴게소 화장실에  스마트함 더하다</a:t>
            </a:r>
            <a:r>
              <a:rPr lang="en-US" altLang="ko-KR" sz="1050" dirty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050" dirty="0">
                <a:latin typeface="+mn-ea"/>
                <a:hlinkClick r:id="rId4"/>
              </a:rPr>
              <a:t>http://www.ekn.kr/news/article.html?no=262895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ko-KR" altLang="en-US" sz="1050" b="1" dirty="0"/>
              <a:t>스마트화장실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최영희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>
                <a:latin typeface="+mn-ea"/>
              </a:rPr>
              <a:t>화장실도 사물인터넷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IoT</a:t>
            </a:r>
            <a:r>
              <a:rPr lang="en-US" altLang="ko-KR" sz="1050" dirty="0">
                <a:latin typeface="+mn-ea"/>
              </a:rPr>
              <a:t>) </a:t>
            </a:r>
            <a:r>
              <a:rPr lang="ko-KR" altLang="en-US" sz="1050" dirty="0">
                <a:latin typeface="+mn-ea"/>
              </a:rPr>
              <a:t>시대</a:t>
            </a:r>
            <a:r>
              <a:rPr lang="en-US" altLang="ko-KR" sz="1050" dirty="0">
                <a:latin typeface="+mn-ea"/>
              </a:rPr>
              <a:t>“, 2016.07.25, </a:t>
            </a:r>
          </a:p>
          <a:p>
            <a:pPr algn="just" fontAlgn="base"/>
            <a:r>
              <a:rPr lang="ko-KR" altLang="en-US" sz="1050" dirty="0">
                <a:latin typeface="+mn-ea"/>
                <a:hlinkClick r:id="rId5"/>
              </a:rPr>
              <a:t>http://www.fnnews.com/news/201607250930052012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en-US" altLang="ko-KR" sz="1050" b="1" dirty="0"/>
              <a:t>HW/SW </a:t>
            </a:r>
            <a:r>
              <a:rPr lang="ko-KR" altLang="en-US" sz="1050" b="1" dirty="0"/>
              <a:t>자료조사</a:t>
            </a:r>
          </a:p>
          <a:p>
            <a:pPr fontAlgn="base"/>
            <a:r>
              <a:rPr lang="ko-KR" altLang="en-US" sz="1050" dirty="0">
                <a:latin typeface="+mn-ea"/>
              </a:rPr>
              <a:t>디바이스마켓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버튼 스위치 모듈 </a:t>
            </a:r>
            <a:r>
              <a:rPr lang="en-US" altLang="ko-KR" sz="1050" dirty="0">
                <a:latin typeface="+mn-ea"/>
              </a:rPr>
              <a:t>v1 (WHITE) [ELB060671]”</a:t>
            </a:r>
            <a:endParaRPr lang="en-US" altLang="ko-KR" sz="1050" dirty="0">
              <a:latin typeface="+mn-ea"/>
              <a:hlinkClick r:id="rId6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6"/>
              </a:rPr>
              <a:t>http://www.devicemart.co.kr/1289319</a:t>
            </a:r>
            <a:endParaRPr lang="en-US" altLang="ko-KR" sz="1050" u="sng" dirty="0">
              <a:latin typeface="+mn-ea"/>
            </a:endParaRPr>
          </a:p>
          <a:p>
            <a:pPr fontAlgn="base"/>
            <a:endParaRPr lang="en-US" altLang="ko-KR" sz="1050" b="1" dirty="0"/>
          </a:p>
          <a:p>
            <a:r>
              <a:rPr lang="ko-KR" altLang="en-US" sz="1050" b="1" dirty="0"/>
              <a:t>IoT 관련 서적</a:t>
            </a:r>
          </a:p>
          <a:p>
            <a:r>
              <a:rPr lang="ko-KR" altLang="en-US" sz="1050" dirty="0"/>
              <a:t>허경용, 2016, 『사물인터넷을 품은 </a:t>
            </a:r>
            <a:r>
              <a:rPr lang="ko-KR" altLang="en-US" sz="1050" dirty="0" err="1"/>
              <a:t>아두이노</a:t>
            </a:r>
            <a:r>
              <a:rPr lang="ko-KR" altLang="en-US" sz="1050" dirty="0"/>
              <a:t>』, </a:t>
            </a:r>
            <a:r>
              <a:rPr lang="ko-KR" altLang="en-US" sz="1050" dirty="0" err="1"/>
              <a:t>제이펍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DB 관련 서적</a:t>
            </a:r>
          </a:p>
          <a:p>
            <a:r>
              <a:rPr lang="ko-KR" altLang="en-US" sz="1050" dirty="0"/>
              <a:t>홍의경, 2014, 『데이터베이스 배움터』, </a:t>
            </a:r>
            <a:r>
              <a:rPr lang="ko-KR" altLang="en-US" sz="1050" dirty="0" err="1"/>
              <a:t>생능출판사</a:t>
            </a:r>
            <a:endParaRPr lang="en-US" altLang="ko-KR" sz="1050" dirty="0"/>
          </a:p>
          <a:p>
            <a:r>
              <a:rPr lang="ko-KR" altLang="en-US" sz="1050" dirty="0" err="1"/>
              <a:t>아사이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아츠시</a:t>
            </a:r>
            <a:r>
              <a:rPr lang="en-US" altLang="ko-KR" sz="1050" dirty="0"/>
              <a:t>, 2015, 『SQL </a:t>
            </a:r>
            <a:r>
              <a:rPr lang="ko-KR" altLang="en-US" sz="1050" dirty="0"/>
              <a:t>첫걸음</a:t>
            </a:r>
            <a:r>
              <a:rPr lang="en-US" altLang="ko-KR" sz="1050" dirty="0"/>
              <a:t>』, </a:t>
            </a:r>
            <a:r>
              <a:rPr lang="ko-KR" altLang="en-US" sz="1050" dirty="0" err="1"/>
              <a:t>한빛미디어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APP 관련 서적</a:t>
            </a:r>
          </a:p>
          <a:p>
            <a:r>
              <a:rPr lang="ko-KR" altLang="en-US" sz="1050" dirty="0"/>
              <a:t>천인국, 2015, 『</a:t>
            </a:r>
            <a:r>
              <a:rPr lang="ko-KR" altLang="en-US" sz="1050" dirty="0" err="1"/>
              <a:t>안드로이드</a:t>
            </a:r>
            <a:r>
              <a:rPr lang="ko-KR" altLang="en-US" sz="1050" dirty="0"/>
              <a:t> 프로그래밍』, </a:t>
            </a:r>
            <a:r>
              <a:rPr lang="ko-KR" altLang="en-US" sz="1050" dirty="0" err="1"/>
              <a:t>생능출판사</a:t>
            </a:r>
            <a:endParaRPr lang="ko-KR" altLang="en-US" sz="1050" dirty="0"/>
          </a:p>
          <a:p>
            <a:r>
              <a:rPr lang="ko-KR" altLang="en-US" sz="1050" dirty="0"/>
              <a:t>황희정, 2014, 『프로젝트로 배우는 자바 웹 프로그래밍』, </a:t>
            </a:r>
            <a:r>
              <a:rPr lang="ko-KR" altLang="en-US" sz="1050" dirty="0" err="1"/>
              <a:t>한빛아카데미</a:t>
            </a:r>
            <a:endParaRPr lang="en-US" altLang="ko-KR" sz="1050" dirty="0"/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b="1" dirty="0" err="1"/>
              <a:t>php</a:t>
            </a:r>
            <a:r>
              <a:rPr lang="ko-KR" altLang="en-US" sz="1050" b="1" dirty="0"/>
              <a:t> 관련 서적</a:t>
            </a:r>
          </a:p>
          <a:p>
            <a:r>
              <a:rPr lang="ko-KR" altLang="en-US" sz="1050" dirty="0"/>
              <a:t>황재호</a:t>
            </a:r>
            <a:r>
              <a:rPr lang="en-US" altLang="ko-KR" sz="1050" dirty="0"/>
              <a:t>, 2013, </a:t>
            </a:r>
            <a:r>
              <a:rPr lang="ko-KR" altLang="en-US" sz="1050" dirty="0"/>
              <a:t>『</a:t>
            </a:r>
            <a:r>
              <a:rPr lang="en-US" altLang="ko-KR" sz="1050" dirty="0"/>
              <a:t>PHP </a:t>
            </a:r>
            <a:r>
              <a:rPr lang="ko-KR" altLang="en-US" sz="1050" dirty="0"/>
              <a:t>프로그래밍 입문』, </a:t>
            </a:r>
            <a:r>
              <a:rPr lang="ko-KR" altLang="en-US" sz="1050" dirty="0" err="1"/>
              <a:t>한빛아카데미</a:t>
            </a:r>
            <a:endParaRPr lang="en-US" altLang="ko-KR" sz="1050" dirty="0"/>
          </a:p>
          <a:p>
            <a:endParaRPr lang="ko-KR" altLang="en-US" sz="1050" b="1" dirty="0"/>
          </a:p>
          <a:p>
            <a:r>
              <a:rPr lang="ko-KR" altLang="en-US" sz="1050" b="1" dirty="0"/>
              <a:t>IoT 참고 논문</a:t>
            </a:r>
          </a:p>
          <a:p>
            <a:r>
              <a:rPr lang="ko-KR" altLang="en-US" sz="1050" dirty="0"/>
              <a:t>윤상현 외 5명, “안전성과 </a:t>
            </a:r>
            <a:r>
              <a:rPr lang="ko-KR" altLang="en-US" sz="1050" dirty="0" err="1"/>
              <a:t>청결성을</a:t>
            </a:r>
            <a:r>
              <a:rPr lang="ko-KR" altLang="en-US" sz="1050" dirty="0"/>
              <a:t> 높인 IoT 기반 스마트 화장실 구축 방법", 『동계학술발표회』, 229-231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개발환경 제품링크</a:t>
            </a:r>
          </a:p>
          <a:p>
            <a:r>
              <a:rPr lang="ko-KR" altLang="en-US" sz="1050" dirty="0"/>
              <a:t>http://www.devicemart.co.kr/1326867 - 오렌지보드</a:t>
            </a:r>
          </a:p>
          <a:p>
            <a:r>
              <a:rPr lang="ko-KR" altLang="en-US" sz="1050" dirty="0"/>
              <a:t>http://www.devicemart.co.kr/1111748 - PIR 센서</a:t>
            </a:r>
          </a:p>
          <a:p>
            <a:r>
              <a:rPr lang="ko-KR" altLang="en-US" sz="1050" dirty="0"/>
              <a:t>https://www.devicemart.co.kr/1311755 - 출력 LCD</a:t>
            </a:r>
          </a:p>
          <a:p>
            <a:r>
              <a:rPr lang="ko-KR" altLang="en-US" sz="1050" dirty="0"/>
              <a:t>http://www.devicemart.co.kr/1312322 - LED </a:t>
            </a:r>
            <a:r>
              <a:rPr lang="ko-KR" altLang="en-US" sz="1050" dirty="0" err="1"/>
              <a:t>택트스위치</a:t>
            </a:r>
            <a:endParaRPr lang="ko-KR" altLang="en-US" sz="1050" dirty="0"/>
          </a:p>
          <a:p>
            <a:r>
              <a:rPr lang="ko-KR" altLang="en-US" sz="1050" dirty="0"/>
              <a:t>http://storefarm.naver.com/camel/products/365831311?NaPm=ct%3Djbx6s53k%7Cci%3Db65e265b82b53603672041a1f3f8e6c0670c3d9f%7Ctr%3Dsls%7Csn%3D161875%7Chk%3D781393c945cf15c123c638a20a247f7d1d269f9c - DID모니터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9" name="직각 삼각형 58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28209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설문조사 </a:t>
            </a:r>
            <a:r>
              <a:rPr lang="en-US" altLang="ko-KR" b="1" dirty="0"/>
              <a:t>(1/2)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843238" y="385806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기다린 적이 있다면 그 시간은 보통 얼마나 길었는가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1" name="차트 6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09" name="그룹 108"/>
          <p:cNvGrpSpPr/>
          <p:nvPr/>
        </p:nvGrpSpPr>
        <p:grpSpPr>
          <a:xfrm>
            <a:off x="4873644" y="3858230"/>
            <a:ext cx="3927385" cy="2245917"/>
            <a:chOff x="827478" y="3881052"/>
            <a:chExt cx="3927385" cy="2245917"/>
          </a:xfrm>
        </p:grpSpPr>
        <p:sp>
          <p:nvSpPr>
            <p:cNvPr id="110" name="TextBox 109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12" name="차트 111"/>
            <p:cNvGraphicFramePr/>
            <p:nvPr>
              <p:extLst/>
            </p:nvPr>
          </p:nvGraphicFramePr>
          <p:xfrm>
            <a:off x="1230561" y="4326954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13" name="그룹 112"/>
          <p:cNvGrpSpPr/>
          <p:nvPr/>
        </p:nvGrpSpPr>
        <p:grpSpPr>
          <a:xfrm>
            <a:off x="4857882" y="1500904"/>
            <a:ext cx="3943147" cy="2245917"/>
            <a:chOff x="819597" y="1510044"/>
            <a:chExt cx="3943147" cy="2245917"/>
          </a:xfrm>
        </p:grpSpPr>
        <p:sp>
          <p:nvSpPr>
            <p:cNvPr id="114" name="TextBox 113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115" name="차트 114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TextBox 115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39298" y="1500015"/>
            <a:ext cx="3927385" cy="2245917"/>
            <a:chOff x="827478" y="3881052"/>
            <a:chExt cx="3927385" cy="2245917"/>
          </a:xfrm>
        </p:grpSpPr>
        <p:sp>
          <p:nvSpPr>
            <p:cNvPr id="118" name="TextBox 117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7478" y="3925239"/>
              <a:ext cx="3927385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공중 화장실 만족도 설문 조사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조사방법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온라인 설문조사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기       간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 : 2017.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12.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14.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~ 2018.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8.</a:t>
              </a:r>
            </a:p>
            <a:p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응답자 수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: 284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25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4" name="구름 123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구름 12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구름 12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4" name="TextBox 33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 </a:t>
            </a:r>
            <a:r>
              <a:rPr lang="en-US" altLang="ko-KR" dirty="0"/>
              <a:t>- </a:t>
            </a:r>
            <a:r>
              <a:rPr lang="ko-KR" altLang="en-US" dirty="0"/>
              <a:t>추가자료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직각 삼각형 44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69310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164270" y="3109239"/>
            <a:ext cx="7690969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64270" y="1251731"/>
            <a:ext cx="7690969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4A93224-EB14-4107-8DE7-A37A3C0ACAE8}"/>
              </a:ext>
            </a:extLst>
          </p:cNvPr>
          <p:cNvSpPr/>
          <p:nvPr/>
        </p:nvSpPr>
        <p:spPr>
          <a:xfrm>
            <a:off x="3253135" y="2987595"/>
            <a:ext cx="3620326" cy="3737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9861" y="1610717"/>
            <a:ext cx="35664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관리자 모드 클래스 다이어그램 추가</a:t>
            </a:r>
            <a:endParaRPr lang="en-US" altLang="ko-KR" sz="1500" kern="0" dirty="0">
              <a:solidFill>
                <a:srgbClr val="000000"/>
              </a:solidFill>
              <a:latin typeface="+mn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관리자 모드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UI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설계</a:t>
            </a: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02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0" name="TextBox 39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151418" y="1682908"/>
            <a:ext cx="123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6~10</a:t>
            </a:r>
            <a:endParaRPr lang="ko-KR" altLang="en-US" sz="2000" dirty="0"/>
          </a:p>
        </p:txBody>
      </p:sp>
      <p:sp>
        <p:nvSpPr>
          <p:cNvPr id="42" name="TextBox 41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151418" y="3768658"/>
            <a:ext cx="161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11~12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BFA75D8-12A5-4BFD-863B-0BFFF98945E0}"/>
              </a:ext>
            </a:extLst>
          </p:cNvPr>
          <p:cNvSpPr/>
          <p:nvPr/>
        </p:nvSpPr>
        <p:spPr>
          <a:xfrm>
            <a:off x="3724992" y="1077770"/>
            <a:ext cx="2615774" cy="3606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4262" y="953566"/>
            <a:ext cx="227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</a:rPr>
              <a:t>관리자 모드 설계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2677" y="2875252"/>
            <a:ext cx="290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>
                <a:solidFill>
                  <a:schemeClr val="bg1"/>
                </a:solidFill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</a:rPr>
              <a:t>관리자 모드의 </a:t>
            </a:r>
            <a:r>
              <a:rPr lang="ko-KR" altLang="en-US" sz="1400">
                <a:solidFill>
                  <a:schemeClr val="bg1"/>
                </a:solidFill>
              </a:rPr>
              <a:t>기능적 보완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3C39DBB-F3AD-47A0-BD00-C4875512A507}"/>
              </a:ext>
            </a:extLst>
          </p:cNvPr>
          <p:cNvSpPr txBox="1"/>
          <p:nvPr/>
        </p:nvSpPr>
        <p:spPr>
          <a:xfrm>
            <a:off x="1068005" y="3717885"/>
            <a:ext cx="4975989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시스템 </a:t>
            </a:r>
            <a:r>
              <a:rPr lang="ko-KR" altLang="en-US" sz="1500" dirty="0"/>
              <a:t>상세설계 관리자용 함수 설명</a:t>
            </a:r>
            <a:endParaRPr lang="ko-KR" altLang="en-US" sz="15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0457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설문조사 </a:t>
            </a:r>
            <a:r>
              <a:rPr lang="en-US" altLang="ko-KR" b="1" dirty="0"/>
              <a:t>(2/2)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827476" y="1493618"/>
            <a:ext cx="3943147" cy="2245917"/>
            <a:chOff x="819597" y="1510044"/>
            <a:chExt cx="3943147" cy="2245917"/>
          </a:xfrm>
        </p:grpSpPr>
        <p:sp>
          <p:nvSpPr>
            <p:cNvPr id="78" name="TextBox 7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9" name="차트 78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0" name="TextBox 79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873644" y="3863037"/>
            <a:ext cx="3927385" cy="2245917"/>
            <a:chOff x="4873644" y="1498549"/>
            <a:chExt cx="3927385" cy="2245917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873644" y="1498549"/>
              <a:ext cx="3927385" cy="2245917"/>
              <a:chOff x="827478" y="3881052"/>
              <a:chExt cx="3927385" cy="224591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835357" y="3881052"/>
                <a:ext cx="3919506" cy="2245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7478" y="3925239"/>
                <a:ext cx="392738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50" dirty="0">
                    <a:latin typeface="맑은 고딕" pitchFamily="50" charset="-127"/>
                    <a:ea typeface="맑은 고딕" pitchFamily="50" charset="-127"/>
                  </a:rPr>
                  <a:t>기타 불편한 점이 더 있는가</a:t>
                </a:r>
                <a:r>
                  <a:rPr lang="en-US" altLang="ko-KR" sz="1250" dirty="0">
                    <a:latin typeface="맑은 고딕" pitchFamily="50" charset="-127"/>
                    <a:ea typeface="맑은 고딕" pitchFamily="50" charset="-127"/>
                  </a:rPr>
                  <a:t>? (</a:t>
                </a:r>
                <a:r>
                  <a:rPr lang="ko-KR" altLang="en-US" sz="1250" dirty="0">
                    <a:latin typeface="맑은 고딕" pitchFamily="50" charset="-127"/>
                    <a:ea typeface="맑은 고딕" pitchFamily="50" charset="-127"/>
                  </a:rPr>
                  <a:t>주관식</a:t>
                </a:r>
                <a:r>
                  <a:rPr lang="en-US" altLang="ko-KR" sz="125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2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2EF04065-A0F9-406C-9D42-9C668D4CB3AD}"/>
                </a:ext>
              </a:extLst>
            </p:cNvPr>
            <p:cNvSpPr txBox="1"/>
            <p:nvPr/>
          </p:nvSpPr>
          <p:spPr>
            <a:xfrm>
              <a:off x="4873644" y="1879234"/>
              <a:ext cx="3927385" cy="178510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휴지가 부족하다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변기가 막혀있다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청소가 제대로 안되어 있다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문이 고장 나 있거나 구멍이 뚫려있다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범죄가 발생 할 까봐 불안하다</a:t>
              </a:r>
              <a:r>
                <a:rPr lang="en-US" altLang="ko-KR" sz="1100" dirty="0"/>
                <a:t>.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42457" y="3858192"/>
            <a:ext cx="3927385" cy="2268907"/>
            <a:chOff x="827478" y="3881052"/>
            <a:chExt cx="3927385" cy="2268907"/>
          </a:xfrm>
        </p:grpSpPr>
        <p:sp>
          <p:nvSpPr>
            <p:cNvPr id="135" name="TextBox 134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잠금 장치가 고장 난 경우 수리는 빨리 이루어졌는가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37" name="차트 136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8" name="그룹 137"/>
          <p:cNvGrpSpPr/>
          <p:nvPr/>
        </p:nvGrpSpPr>
        <p:grpSpPr>
          <a:xfrm>
            <a:off x="4873107" y="1493618"/>
            <a:ext cx="3927385" cy="2268907"/>
            <a:chOff x="827478" y="3881052"/>
            <a:chExt cx="3927385" cy="2268907"/>
          </a:xfrm>
        </p:grpSpPr>
        <p:sp>
          <p:nvSpPr>
            <p:cNvPr id="139" name="TextBox 13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있다면 문 잠금 상태는 어땠는가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41" name="차트 14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 </a:t>
            </a:r>
            <a:r>
              <a:rPr lang="en-US" altLang="ko-KR" dirty="0"/>
              <a:t>- </a:t>
            </a:r>
            <a:r>
              <a:rPr lang="ko-KR" altLang="en-US" dirty="0"/>
              <a:t>추가자료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직각 삼각형 47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453289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0ACBCB4-2D2B-4530-AE7D-10E74D949449}"/>
              </a:ext>
            </a:extLst>
          </p:cNvPr>
          <p:cNvSpPr txBox="1"/>
          <p:nvPr/>
        </p:nvSpPr>
        <p:spPr>
          <a:xfrm>
            <a:off x="3091216" y="3123285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86686DC-CA61-4B5D-BE58-FC1737641F3C}"/>
              </a:ext>
            </a:extLst>
          </p:cNvPr>
          <p:cNvSpPr txBox="1"/>
          <p:nvPr/>
        </p:nvSpPr>
        <p:spPr>
          <a:xfrm>
            <a:off x="2470855" y="250885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 smtClean="0"/>
              <a:t>1. DB</a:t>
            </a:r>
            <a:r>
              <a:rPr lang="ko-KR" altLang="en-US" dirty="0" smtClean="0"/>
              <a:t>설계 제시 필요</a:t>
            </a:r>
            <a:endParaRPr lang="ko-KR" altLang="en-US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3" name="순서도: 처리 52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57" name="직사각형 35"/>
          <p:cNvSpPr/>
          <p:nvPr/>
        </p:nvSpPr>
        <p:spPr>
          <a:xfrm>
            <a:off x="944403" y="883569"/>
            <a:ext cx="203477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테이블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370880" y="2230125"/>
          <a:ext cx="7090989" cy="3362661"/>
        </p:xfrm>
        <a:graphic>
          <a:graphicData uri="http://schemas.openxmlformats.org/drawingml/2006/table">
            <a:tbl>
              <a:tblPr firstRow="1" bandRow="1"/>
              <a:tblGrid>
                <a:gridCol w="907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83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개체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#회원번호, 아이디, 비밀번호</a:t>
                      </a:r>
                      <a:r>
                        <a:rPr lang="en-US" altLang="ko-KR" sz="140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화장실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#화장실번호, 이름, 장소, 남녀공용 여부, 관리자, 전화번호, 개방시간, 총 칸 수, 사용 가능 칸 수, 위도, 경도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#칸번호, 사용시간, 칸 사용 가능 여부, 칸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#리뷰번호, #회원번호, 리뷰제목, 리뷰내용, 리뷰일자, 평점점수, 화장실번호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시설물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#신청번호, #회원번호, 신청제목, 신청내용, 신청일자, 화장실번호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/>
                        <a:t>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/>
                        <a:t>#Q&amp;A</a:t>
                      </a:r>
                      <a:r>
                        <a:rPr lang="ko-KR" altLang="en-US" sz="1400"/>
                        <a:t>번호, #회원번호, </a:t>
                      </a: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제목, </a:t>
                      </a: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내용, </a:t>
                      </a: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7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테이블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5273" y="1529166"/>
            <a:ext cx="3783117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사용후기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시설물 고장 신청</a:t>
            </a:r>
            <a:r>
              <a:rPr lang="en-US" altLang="ko-KR" sz="1400">
                <a:latin typeface="+mj-ea"/>
                <a:ea typeface="+mj-ea"/>
              </a:rPr>
              <a:t>, Q&amp;A</a:t>
            </a:r>
            <a:endParaRPr lang="en-US" altLang="ko-KR" sz="1050">
              <a:latin typeface="+mj-ea"/>
              <a:ea typeface="+mj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638549" y="5102025"/>
          <a:ext cx="1907999" cy="1254960"/>
        </p:xfrm>
        <a:graphic>
          <a:graphicData uri="http://schemas.openxmlformats.org/drawingml/2006/table">
            <a:tbl>
              <a:tblPr firstRow="1" bandRow="1"/>
              <a:tblGrid>
                <a:gridCol w="571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6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603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199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/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아이디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비밀번호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636000" y="2046900"/>
          <a:ext cx="1907999" cy="2840399"/>
        </p:xfrm>
        <a:graphic>
          <a:graphicData uri="http://schemas.openxmlformats.org/drawingml/2006/table">
            <a:tbl>
              <a:tblPr firstRow="1" bandRow="1"/>
              <a:tblGrid>
                <a:gridCol w="498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1179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화장실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179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화장실번호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804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이름 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장소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남녀공용여부 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관리자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전화번호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개방시간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 err="1"/>
                        <a:t>총칸수</a:t>
                      </a:r>
                      <a:r>
                        <a:rPr lang="ko-KR" altLang="en-US" sz="1350" dirty="0"/>
                        <a:t> 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사용가능칸수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위도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경도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266824" y="4286249"/>
          <a:ext cx="1907999" cy="1460700"/>
        </p:xfrm>
        <a:graphic>
          <a:graphicData uri="http://schemas.openxmlformats.org/drawingml/2006/table">
            <a:tbl>
              <a:tblPr firstRow="1" bandRow="1"/>
              <a:tblGrid>
                <a:gridCol w="458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93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265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26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813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/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사용시간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칸사용가능여부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 상태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285875" y="2047874"/>
          <a:ext cx="1907999" cy="1872180"/>
        </p:xfrm>
        <a:graphic>
          <a:graphicData uri="http://schemas.openxmlformats.org/drawingml/2006/table">
            <a:tbl>
              <a:tblPr firstRow="1" bandRow="1"/>
              <a:tblGrid>
                <a:gridCol w="808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1237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시설물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49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PK,FK1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신청번호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회원번호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947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en-US" altLang="ko-KR" sz="1350" dirty="0"/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FK</a:t>
                      </a:r>
                      <a:r>
                        <a:rPr lang="ko-KR" altLang="en-US" sz="1350" dirty="0"/>
                        <a:t>2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신청제목 신청내용 신청일자 화장실번호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019800" y="4282874"/>
          <a:ext cx="1907999" cy="2077920"/>
        </p:xfrm>
        <a:graphic>
          <a:graphicData uri="http://schemas.openxmlformats.org/drawingml/2006/table">
            <a:tbl>
              <a:tblPr firstRow="1" bandRow="1"/>
              <a:tblGrid>
                <a:gridCol w="808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1097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리뷰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25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PK,FK1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리뷰번호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865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en-US" altLang="ko-KR" sz="1350" dirty="0"/>
                    </a:p>
                    <a:p>
                      <a:pPr>
                        <a:defRPr lang="ko-KR" altLang="en-US"/>
                      </a:pPr>
                      <a:endParaRPr lang="en-US" altLang="ko-KR" sz="1350" dirty="0"/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FK2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리뷰제목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리뷰내용 리뷰일자 평점점수 화장실번호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019800" y="2038349"/>
          <a:ext cx="1907999" cy="1666440"/>
        </p:xfrm>
        <a:graphic>
          <a:graphicData uri="http://schemas.openxmlformats.org/drawingml/2006/table">
            <a:tbl>
              <a:tblPr firstRow="1" bandRow="1"/>
              <a:tblGrid>
                <a:gridCol w="808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1170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Q&amp;A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37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PK,FK1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Q&amp;A</a:t>
                      </a:r>
                      <a:r>
                        <a:rPr lang="ko-KR" altLang="en-US" sz="1350" dirty="0"/>
                        <a:t>번호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회원번호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005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en-US" altLang="ko-KR" sz="1350" dirty="0"/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Q&amp;A</a:t>
                      </a:r>
                      <a:r>
                        <a:rPr lang="ko-KR" altLang="en-US" sz="1350" dirty="0"/>
                        <a:t>제목 </a:t>
                      </a:r>
                      <a:r>
                        <a:rPr lang="en-US" altLang="ko-KR" sz="1350" dirty="0"/>
                        <a:t>Q&amp;A</a:t>
                      </a:r>
                      <a:r>
                        <a:rPr lang="ko-KR" altLang="en-US" sz="1350" dirty="0"/>
                        <a:t>내용 </a:t>
                      </a:r>
                      <a:r>
                        <a:rPr lang="en-US" altLang="ko-KR" sz="1350" dirty="0"/>
                        <a:t>Q&amp;A</a:t>
                      </a:r>
                      <a:r>
                        <a:rPr lang="ko-KR" altLang="en-US" sz="1350" dirty="0"/>
                        <a:t>일자 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5"/>
          <p:cNvSpPr/>
          <p:nvPr/>
        </p:nvSpPr>
        <p:spPr>
          <a:xfrm>
            <a:off x="944403" y="883569"/>
            <a:ext cx="203477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테이블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- (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 smtClean="0"/>
              <a:t>1. DB</a:t>
            </a:r>
            <a:r>
              <a:rPr lang="ko-KR" altLang="en-US" dirty="0" smtClean="0"/>
              <a:t>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7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944" y="161605"/>
            <a:ext cx="506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답변 </a:t>
            </a:r>
            <a:r>
              <a:rPr lang="en-US" altLang="ko-KR" sz="2400" dirty="0" smtClean="0"/>
              <a:t>-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기능 </a:t>
            </a:r>
            <a:r>
              <a:rPr lang="ko-KR" altLang="en-US" dirty="0"/>
              <a:t>추가 고려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6D09647-894C-410F-A32A-0A47142F900F}"/>
              </a:ext>
            </a:extLst>
          </p:cNvPr>
          <p:cNvSpPr txBox="1"/>
          <p:nvPr/>
        </p:nvSpPr>
        <p:spPr>
          <a:xfrm>
            <a:off x="1467023" y="1391642"/>
            <a:ext cx="68035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화장지의 잔량을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확인하여 별다른 요청 없이도 화장지를 보충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적외선 센서 사용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C52B693-B4A6-4D3C-BA99-67F33453033D}"/>
              </a:ext>
            </a:extLst>
          </p:cNvPr>
          <p:cNvSpPr/>
          <p:nvPr/>
        </p:nvSpPr>
        <p:spPr>
          <a:xfrm>
            <a:off x="944404" y="895991"/>
            <a:ext cx="2484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화장지 잔량 확인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BE106A9-9076-444D-A271-E993F75F5CFE}"/>
              </a:ext>
            </a:extLst>
          </p:cNvPr>
          <p:cNvSpPr/>
          <p:nvPr/>
        </p:nvSpPr>
        <p:spPr>
          <a:xfrm>
            <a:off x="954877" y="2321846"/>
            <a:ext cx="1987048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렌즈 탐지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9847F9-E800-4EB9-B0AD-A710F63F4A33}"/>
              </a:ext>
            </a:extLst>
          </p:cNvPr>
          <p:cNvSpPr txBox="1"/>
          <p:nvPr/>
        </p:nvSpPr>
        <p:spPr>
          <a:xfrm>
            <a:off x="1467023" y="2767069"/>
            <a:ext cx="6803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화장실 </a:t>
            </a:r>
            <a:r>
              <a:rPr lang="ko-KR" altLang="en-US" sz="1400" dirty="0" err="1"/>
              <a:t>몰래카메라로</a:t>
            </a:r>
            <a:r>
              <a:rPr lang="ko-KR" altLang="en-US" sz="1400" dirty="0"/>
              <a:t> 인한 범죄 예방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카메라를 이용한 앱 기능으로 고려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531AD87-7386-4187-9081-B79D310A6AB9}"/>
              </a:ext>
            </a:extLst>
          </p:cNvPr>
          <p:cNvSpPr/>
          <p:nvPr/>
        </p:nvSpPr>
        <p:spPr>
          <a:xfrm>
            <a:off x="954877" y="3634248"/>
            <a:ext cx="1987048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경고 시스템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81AF0E9-DF26-4A5E-ACC1-EE700004E213}"/>
              </a:ext>
            </a:extLst>
          </p:cNvPr>
          <p:cNvSpPr txBox="1"/>
          <p:nvPr/>
        </p:nvSpPr>
        <p:spPr>
          <a:xfrm>
            <a:off x="1467023" y="4079471"/>
            <a:ext cx="6803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큰 소리가 날 경우 자동으로 </a:t>
            </a:r>
            <a:r>
              <a:rPr lang="en-US" altLang="ko-KR" sz="1400" dirty="0"/>
              <a:t>112 </a:t>
            </a:r>
            <a:r>
              <a:rPr lang="ko-KR" altLang="en-US" sz="1400" dirty="0"/>
              <a:t>및 관리자에게 연락하여 신속한 대처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소리 측정센서 사용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BCC728B-BA03-4360-B8C3-7B703EDB90F4}"/>
              </a:ext>
            </a:extLst>
          </p:cNvPr>
          <p:cNvSpPr/>
          <p:nvPr/>
        </p:nvSpPr>
        <p:spPr>
          <a:xfrm>
            <a:off x="944404" y="4887056"/>
            <a:ext cx="2484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사용자 입장 시 점등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3D5BB24-917D-4AD5-AEE0-57D7428718ED}"/>
              </a:ext>
            </a:extLst>
          </p:cNvPr>
          <p:cNvSpPr txBox="1"/>
          <p:nvPr/>
        </p:nvSpPr>
        <p:spPr>
          <a:xfrm>
            <a:off x="1467023" y="5332279"/>
            <a:ext cx="6803519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사용자가 없을 시 전구를 소등하여 대기전력낭비 방지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 </a:t>
            </a:r>
            <a:r>
              <a:rPr lang="ko-KR" altLang="en-US" sz="1400" dirty="0"/>
              <a:t>기존 적외선 센서로 감지</a:t>
            </a:r>
            <a:r>
              <a:rPr lang="en-US" altLang="ko-KR" sz="1400" dirty="0"/>
              <a:t>, Led</a:t>
            </a:r>
            <a:r>
              <a:rPr lang="ko-KR" altLang="en-US" sz="1400" dirty="0"/>
              <a:t> 추가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6" name="직각 삼각형 5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7942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클래스 다이어그램</a:t>
            </a:r>
          </a:p>
        </p:txBody>
      </p:sp>
      <p:pic>
        <p:nvPicPr>
          <p:cNvPr id="24" name="Picture 1">
            <a:extLst>
              <a:ext uri="{FF2B5EF4-FFF2-40B4-BE49-F238E27FC236}">
                <a16:creationId xmlns:a16="http://schemas.microsoft.com/office/drawing/2014/main" xmlns="" id="{3A736EE5-2F75-4C40-8487-C973DB1CF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50" y="1426565"/>
            <a:ext cx="7604606" cy="508383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직각 삼각형 34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31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관리자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(1/4)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606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직각 삼각형 3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39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2106</TotalTime>
  <Words>2585</Words>
  <Application>Microsoft Office PowerPoint</Application>
  <PresentationFormat>화면 슬라이드 쇼(4:3)</PresentationFormat>
  <Paragraphs>850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a가시고기L</vt:lpstr>
      <vt:lpstr>a스마일B</vt:lpstr>
      <vt:lpstr>THE외계인설명서</vt:lpstr>
      <vt:lpstr>나눔스퀘어 Bold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 누리</cp:lastModifiedBy>
  <cp:revision>182</cp:revision>
  <dcterms:created xsi:type="dcterms:W3CDTF">2018-01-01T19:02:44Z</dcterms:created>
  <dcterms:modified xsi:type="dcterms:W3CDTF">2018-05-03T08:38:46Z</dcterms:modified>
</cp:coreProperties>
</file>