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63" r:id="rId2"/>
    <p:sldId id="281" r:id="rId3"/>
    <p:sldId id="297" r:id="rId4"/>
    <p:sldId id="291" r:id="rId5"/>
    <p:sldId id="322" r:id="rId6"/>
    <p:sldId id="340" r:id="rId7"/>
    <p:sldId id="309" r:id="rId8"/>
    <p:sldId id="298" r:id="rId9"/>
    <p:sldId id="323" r:id="rId10"/>
    <p:sldId id="324" r:id="rId11"/>
    <p:sldId id="334" r:id="rId12"/>
    <p:sldId id="341" r:id="rId13"/>
    <p:sldId id="335" r:id="rId14"/>
    <p:sldId id="336" r:id="rId15"/>
    <p:sldId id="337" r:id="rId16"/>
    <p:sldId id="338" r:id="rId17"/>
    <p:sldId id="339" r:id="rId18"/>
    <p:sldId id="318" r:id="rId19"/>
    <p:sldId id="303" r:id="rId20"/>
    <p:sldId id="285" r:id="rId21"/>
    <p:sldId id="311" r:id="rId22"/>
    <p:sldId id="313" r:id="rId23"/>
    <p:sldId id="314" r:id="rId24"/>
    <p:sldId id="315" r:id="rId25"/>
    <p:sldId id="316" r:id="rId26"/>
    <p:sldId id="325" r:id="rId27"/>
    <p:sldId id="326" r:id="rId28"/>
    <p:sldId id="327" r:id="rId29"/>
    <p:sldId id="342" r:id="rId30"/>
    <p:sldId id="343" r:id="rId31"/>
    <p:sldId id="344" r:id="rId32"/>
    <p:sldId id="310" r:id="rId33"/>
    <p:sldId id="294" r:id="rId34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6" autoAdjust="0"/>
    <p:restoredTop sz="92750" autoAdjust="0"/>
  </p:normalViewPr>
  <p:slideViewPr>
    <p:cSldViewPr>
      <p:cViewPr varScale="1">
        <p:scale>
          <a:sx n="82" d="100"/>
          <a:sy n="82" d="100"/>
        </p:scale>
        <p:origin x="180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2018-07-21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2018-07-21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2018-07-21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2018-07-21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2018-07-21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2018-07-21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2018-07-21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65920" y="3891250"/>
            <a:ext cx="6381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: </a:t>
            </a:r>
            <a:r>
              <a:rPr lang="ko-KR" altLang="en-US" sz="2400" b="1" spc="-150" dirty="0" smtClean="0">
                <a:solidFill>
                  <a:srgbClr val="77787B"/>
                </a:solidFill>
              </a:rPr>
              <a:t>센서를 이용한 화장실 관리 시스템</a:t>
            </a:r>
            <a:endParaRPr lang="ko-KR" altLang="en-US" sz="2400" b="1" spc="-150" dirty="0">
              <a:solidFill>
                <a:srgbClr val="77787B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2018. 07.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21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Mentee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박누리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박준민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배은재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(TOM)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박 철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박 현 기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52384"/>
              </p:ext>
            </p:extLst>
          </p:nvPr>
        </p:nvGraphicFramePr>
        <p:xfrm>
          <a:off x="2483768" y="1226228"/>
          <a:ext cx="4176464" cy="5078158"/>
        </p:xfrm>
        <a:graphic>
          <a:graphicData uri="http://schemas.openxmlformats.org/drawingml/2006/table">
            <a:tbl>
              <a:tblPr/>
              <a:tblGrid>
                <a:gridCol w="4176464"/>
              </a:tblGrid>
              <a:tr h="4422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센서 값에 대한 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Flow Chart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6359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384" y="1825744"/>
            <a:ext cx="2061232" cy="429309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제목 12"/>
          <p:cNvSpPr txBox="1">
            <a:spLocks/>
          </p:cNvSpPr>
          <p:nvPr/>
        </p:nvSpPr>
        <p:spPr>
          <a:xfrm>
            <a:off x="323528" y="692696"/>
            <a:ext cx="3312368" cy="3896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5.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(H/W)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흐름도</a:t>
            </a:r>
            <a:endParaRPr kumimoji="0" lang="ko-KR" altLang="en-US" sz="12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막힌 원호 20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56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–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사용자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06497"/>
              </p:ext>
            </p:extLst>
          </p:nvPr>
        </p:nvGraphicFramePr>
        <p:xfrm>
          <a:off x="539552" y="1340768"/>
          <a:ext cx="7992888" cy="4525962"/>
        </p:xfrm>
        <a:graphic>
          <a:graphicData uri="http://schemas.openxmlformats.org/drawingml/2006/table">
            <a:tbl>
              <a:tblPr/>
              <a:tblGrid>
                <a:gridCol w="24482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20888"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주변 화장실 검색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앱의 메인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화면이다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 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현재 위치와 주변 화장실 검색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가능하다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∎사용자의 현재 위치 확인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Google Map API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와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GPS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를 이용하여 사용자의 현재 위치를 확인 할 수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∎주변화장실 검색 기능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 주변의 가까운 화장실을 확인할 수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화장실 마커 표시를 누르면 해당 화장실의 간단한 정보 확인을 할 수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142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화장실 상세 정보 확인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025" name="_x248557120" descr="EMB0000305c5776">
            <a:extLst>
              <a:ext uri="{FF2B5EF4-FFF2-40B4-BE49-F238E27FC236}">
                <a16:creationId xmlns:a16="http://schemas.microsoft.com/office/drawing/2014/main" xmlns="" id="{FCE979B7-1635-45C8-8FA8-5B193D333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54" y="1665939"/>
            <a:ext cx="2039067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231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사용자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292495"/>
              </p:ext>
            </p:extLst>
          </p:nvPr>
        </p:nvGraphicFramePr>
        <p:xfrm>
          <a:off x="539552" y="1340768"/>
          <a:ext cx="7992888" cy="4525962"/>
        </p:xfrm>
        <a:graphic>
          <a:graphicData uri="http://schemas.openxmlformats.org/drawingml/2006/table">
            <a:tbl>
              <a:tblPr/>
              <a:tblGrid>
                <a:gridCol w="24482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20888"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화장실 상세 정보 확인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메인 화면에서 더 자세히 알아보기를 눌렀을 때 뜨는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화면이다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해당 화장실의 자세한 정보를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확인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가능하다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화장실 정보 확인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해당 화장실의 주소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남녀공용여부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편의시설을 조회할 수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142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8" y="1665939"/>
            <a:ext cx="207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22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632757"/>
              </p:ext>
            </p:extLst>
          </p:nvPr>
        </p:nvGraphicFramePr>
        <p:xfrm>
          <a:off x="539552" y="1340768"/>
          <a:ext cx="7992888" cy="4525962"/>
        </p:xfrm>
        <a:graphic>
          <a:graphicData uri="http://schemas.openxmlformats.org/drawingml/2006/table">
            <a:tbl>
              <a:tblPr/>
              <a:tblGrid>
                <a:gridCol w="24482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20888"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시설물 고장 신청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화장실 리뷰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화장실 사용 후 화장실 리뷰와 시설물 고장 신청 화면이다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화장실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사용 후기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 후 해당 화장실의 후기를 남길 수 있다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다른 사용자들의 후기를 목록으로 확인할 수 있다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시설물 고장 신청</a:t>
                      </a: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화장실 시설이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고장났을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경우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App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으로 로그인 후 수리 신청을 할 수 있다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수리가 확인된 경우 관리자가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댓글로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확인 표시를 한다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142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연결되는 기능</a:t>
                      </a: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글쓰기 버튼으로 글 작성 가능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사용자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38" y="1665939"/>
            <a:ext cx="20655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28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411461"/>
              </p:ext>
            </p:extLst>
          </p:nvPr>
        </p:nvGraphicFramePr>
        <p:xfrm>
          <a:off x="539552" y="1340768"/>
          <a:ext cx="7992888" cy="4525962"/>
        </p:xfrm>
        <a:graphic>
          <a:graphicData uri="http://schemas.openxmlformats.org/drawingml/2006/table">
            <a:tbl>
              <a:tblPr/>
              <a:tblGrid>
                <a:gridCol w="24482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20888"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관리 화장실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내 위치 확인 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(</a:t>
                      </a:r>
                      <a:r>
                        <a:rPr lang="ko-KR" altLang="en-US" sz="1050" kern="0" spc="0" baseline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메인화면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관리자 로그인 후 현재위치와 관리 화장실의 위치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표시 화면이다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위치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확인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GPS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정보를 받아와 지도에 현재 위치를 표시한다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내 계정에 등록된 관리 화장실의 위치를 표시하여 현재 내 위치와의 거리를 보여준다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142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</a:rPr>
              <a:t>관리자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10" y="1658434"/>
            <a:ext cx="2072355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16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156812"/>
              </p:ext>
            </p:extLst>
          </p:nvPr>
        </p:nvGraphicFramePr>
        <p:xfrm>
          <a:off x="539552" y="1340768"/>
          <a:ext cx="7992888" cy="4525962"/>
        </p:xfrm>
        <a:graphic>
          <a:graphicData uri="http://schemas.openxmlformats.org/drawingml/2006/table">
            <a:tbl>
              <a:tblPr/>
              <a:tblGrid>
                <a:gridCol w="24482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20888"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관리자 메뉴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메인 화면에서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관리자 메뉴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 baseline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선택시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뜨는 화면이다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청소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</a:rPr>
                        <a:t>점검표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시설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</a:rPr>
                        <a:t>점검표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 등록이 가능하며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창고 비품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화장지 잔량 확인 기능으로 이어지는 화면이다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각 메뉴로 이동</a:t>
                      </a:r>
                      <a:endParaRPr lang="en-US" altLang="ko-KR" sz="1050" kern="0" spc="0" baseline="0" dirty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버튼과 이미지를 터치하면 </a:t>
                      </a:r>
                      <a:r>
                        <a:rPr lang="ko-KR" altLang="en-US" sz="1050" kern="0" spc="0" baseline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액티비티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전환이 된다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해당 기능을 수행하는 </a:t>
                      </a:r>
                      <a:r>
                        <a:rPr lang="ko-KR" altLang="en-US" sz="1050" kern="0" spc="0" baseline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액티비티로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넘어간다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142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관리자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51" y="1665939"/>
            <a:ext cx="2056674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52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954564"/>
              </p:ext>
            </p:extLst>
          </p:nvPr>
        </p:nvGraphicFramePr>
        <p:xfrm>
          <a:off x="539552" y="1340768"/>
          <a:ext cx="7992888" cy="4525962"/>
        </p:xfrm>
        <a:graphic>
          <a:graphicData uri="http://schemas.openxmlformats.org/drawingml/2006/table">
            <a:tbl>
              <a:tblPr/>
              <a:tblGrid>
                <a:gridCol w="24482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20888"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점검표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등록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화장실 청결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시설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</a:rPr>
                        <a:t>점검표를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 등록하는 화면이다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점검표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작성 내용 전송</a:t>
                      </a: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해당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화장실의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점검 내용을 체크한 후 작성 완료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버튼을 누르면 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DB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값을 저장한다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142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관리자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6" y="1665939"/>
            <a:ext cx="2073203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62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981493"/>
              </p:ext>
            </p:extLst>
          </p:nvPr>
        </p:nvGraphicFramePr>
        <p:xfrm>
          <a:off x="539552" y="1340768"/>
          <a:ext cx="7992888" cy="4525962"/>
        </p:xfrm>
        <a:graphic>
          <a:graphicData uri="http://schemas.openxmlformats.org/drawingml/2006/table">
            <a:tbl>
              <a:tblPr/>
              <a:tblGrid>
                <a:gridCol w="24482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20888"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화장지 잔량 확인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각 화장실 칸의 화장지 잔량 상태를 보여준다</a:t>
                      </a:r>
                      <a:r>
                        <a:rPr lang="en-US" altLang="ko-KR" sz="1050" kern="0" spc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</a:t>
                      </a:r>
                      <a:r>
                        <a:rPr lang="ko-KR" altLang="en-US" sz="1050" kern="0" spc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화장지 잔량 확인</a:t>
                      </a:r>
                      <a:endParaRPr lang="en-US" altLang="ko-KR" sz="1050" kern="0" spc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각 칸의 화장지 잔량 상태를 세가지 종류로 받아와 액티비티에 출력한다</a:t>
                      </a:r>
                      <a:r>
                        <a:rPr lang="en-US" altLang="ko-KR" sz="1050" kern="0" spc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동기화 버튼</a:t>
                      </a:r>
                      <a:endParaRPr lang="en-US" altLang="ko-KR" sz="1050" kern="0" spc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가장 최근의 </a:t>
                      </a:r>
                      <a:r>
                        <a:rPr lang="en-US" altLang="ko-KR" sz="1050" kern="0" spc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DB</a:t>
                      </a:r>
                      <a:r>
                        <a:rPr lang="ko-KR" altLang="en-US" sz="1050" kern="0" spc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값을 불러와 가장 최근 화장지 상태를 확인한다</a:t>
                      </a:r>
                      <a:r>
                        <a:rPr lang="en-US" altLang="ko-KR" sz="1050" kern="0" spc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142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관리자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25" y="1665939"/>
            <a:ext cx="206372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35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모듈 설계서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회로도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707581"/>
              </p:ext>
            </p:extLst>
          </p:nvPr>
        </p:nvGraphicFramePr>
        <p:xfrm>
          <a:off x="5490755" y="1571980"/>
          <a:ext cx="3185701" cy="4759280"/>
        </p:xfrm>
        <a:graphic>
          <a:graphicData uri="http://schemas.openxmlformats.org/drawingml/2006/table">
            <a:tbl>
              <a:tblPr/>
              <a:tblGrid>
                <a:gridCol w="6754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00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25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센서 종류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연결 핀 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51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적외선 거리측정센서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511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LCD</a:t>
                      </a: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SDA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A5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SCL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A4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51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LED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808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아두이노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번 핀에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51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Button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IN</a:t>
                      </a: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0875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CDS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GND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05711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094186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IN</a:t>
                      </a: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</a:rPr>
                        <a:t>아두이노의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</a:rPr>
                        <a:t>A2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핀에 연결</a:t>
                      </a: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21713175"/>
                  </a:ext>
                </a:extLst>
              </a:tr>
              <a:tr h="153272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</a:rPr>
                        <a:t>CLED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3899222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아두이노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번 핀에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9578218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76FE43C-B152-490A-9CA6-7BDB5DC7F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2009942"/>
            <a:ext cx="5180081" cy="345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11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테이블 설계서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(ERD)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274841"/>
            <a:ext cx="7536566" cy="496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9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491880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01399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 차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막힌 원호 12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5654982" y="4149077"/>
            <a:ext cx="3489018" cy="260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339752" y="1556792"/>
            <a:ext cx="5976664" cy="433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1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시스템 구성도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2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시스템 흐름도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3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메뉴 구성도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4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프로그램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목록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5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흐름도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6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화면 설계서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),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모듈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설계서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(HW)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7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테이블 설계서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8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프로그램 상세 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로직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9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개발 환경 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언어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,  Tool,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사용 시스템 등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644376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339555"/>
              </p:ext>
            </p:extLst>
          </p:nvPr>
        </p:nvGraphicFramePr>
        <p:xfrm>
          <a:off x="168879" y="2234338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Auto_Temp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(double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min_temp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double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max_temp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double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now_temp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                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fontAlgn="base" latinLnBrk="0"/>
                      <a:endParaRPr lang="en-US" altLang="ko-KR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String temp = null;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if (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now_temp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min_temp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temp = "1"; 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온도 높이기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}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else if (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now_temp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&gt;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max_temp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temp = "2"; 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온도를 낮추기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}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else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temp = "0"; 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이벤트 발생 안 함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}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SettingTemp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(temp,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return temp;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6922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H/W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온도 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2018. 07. 20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1/6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자동 모드를 선택했을 경우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식물의 온도를 자동으로 제어하기 위한 코드이다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박준민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348156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661751"/>
              </p:ext>
            </p:extLst>
          </p:nvPr>
        </p:nvGraphicFramePr>
        <p:xfrm>
          <a:off x="168879" y="2234338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getTime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(){ 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currentTime1 =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millis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 - time1;  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현재시간 측정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ledOn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fontAlgn="base" latinLnBrk="0"/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void </a:t>
                      </a:r>
                      <a:r>
                        <a:rPr kumimoji="1" lang="en-US" altLang="ko-K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seatState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if(currentTime1&lt;500){ //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사용시간이 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0.5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초 미만일 경우 </a:t>
                      </a:r>
                      <a:r>
                        <a:rPr kumimoji="1" lang="ko-KR" altLang="en-US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비어있는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상태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seatState1 = 0;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else if(currentTime1&lt;10000){ // 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사용시간이 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초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~10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초 일 경우 일반적인 상태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seatState1 = 1;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else if(currentTime1&lt;20000){ // 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사용시간이 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초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~20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초 일 경우 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경고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상태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seatState1 = 2;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else{ //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사용시간이 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초 이상일 경우 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위험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상태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seatState1 = 3;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600093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H/W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시간 측정 및 칸 상태 변화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2018. 07. 20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2/6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사용시간을 측정하고 화장실 칸의 상태를 변환한다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박준민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3787967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235194"/>
              </p:ext>
            </p:extLst>
          </p:nvPr>
        </p:nvGraphicFramePr>
        <p:xfrm>
          <a:off x="168879" y="2234338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ledOn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(){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if(currentTime1 &gt; 10000){  //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측정된 시간이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초가 지나면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LED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점등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digitalWrite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(led1, HIGH);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btnPush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();   //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버튼이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눌릴경우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시간 초기화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}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else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{ 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digitalWrite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(led1, LOW);  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} }</a:t>
                      </a:r>
                    </a:p>
                    <a:p>
                      <a:pPr fontAlgn="base" latinLnBrk="0"/>
                      <a:endParaRPr lang="en-US" altLang="ko-KR" sz="11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btnPush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(){ //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버튼이 눌렸을 경우 시간 초기화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digitalRead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(btn1) == HIGH){</a:t>
                      </a:r>
                    </a:p>
                    <a:p>
                      <a:pPr fontAlgn="base" latinLnBrk="0"/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time1=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millis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fontAlgn="base" latinLnBrk="0"/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delay(100);</a:t>
                      </a:r>
                    </a:p>
                    <a:p>
                      <a:pPr fontAlgn="base" latinLnBrk="0"/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} }</a:t>
                      </a:r>
                    </a:p>
                    <a:p>
                      <a:pPr fontAlgn="base" latinLnBrk="0"/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버튼에 인터럽트를 설정하여 버튼의 상태를 비동기적으로 전송한다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setup() {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Timer1.initialize(100000);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Timer1.attachInterrupt(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btnPush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993524"/>
              </p:ext>
            </p:extLst>
          </p:nvPr>
        </p:nvGraphicFramePr>
        <p:xfrm>
          <a:off x="168879" y="1398060"/>
          <a:ext cx="8865668" cy="87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H/W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LED </a:t>
                      </a:r>
                      <a:r>
                        <a:rPr lang="ko-KR" altLang="en-US" sz="1000" dirty="0" smtClean="0"/>
                        <a:t>점멸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점등 및 측정된 시간 초기화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2018. 07. 20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3/6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측정된 시간에 따라 </a:t>
                      </a:r>
                      <a:r>
                        <a:rPr lang="en-US" altLang="ko-KR" sz="1000" dirty="0" smtClean="0"/>
                        <a:t>LED</a:t>
                      </a:r>
                      <a:r>
                        <a:rPr lang="ko-KR" altLang="en-US" sz="1000" dirty="0" smtClean="0"/>
                        <a:t>를 점등 또는 점멸하고 측정된 시간을 초기화한다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박준민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827298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569137"/>
              </p:ext>
            </p:extLst>
          </p:nvPr>
        </p:nvGraphicFramePr>
        <p:xfrm>
          <a:off x="168879" y="2234338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// LCD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한글설정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915635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H/W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LCD</a:t>
                      </a:r>
                      <a:r>
                        <a:rPr lang="ko-KR" altLang="en-US" sz="1000" dirty="0"/>
                        <a:t> 한글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2018. 07. 20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4/6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LCD</a:t>
                      </a:r>
                      <a:r>
                        <a:rPr lang="ko-KR" altLang="en-US" sz="1000" dirty="0"/>
                        <a:t>에 한글을 출력하기위한 배열 설정이다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박준민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E56CF9E9-AE65-45DA-B463-6AF1414D8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560940"/>
              </p:ext>
            </p:extLst>
          </p:nvPr>
        </p:nvGraphicFramePr>
        <p:xfrm>
          <a:off x="146429" y="2768912"/>
          <a:ext cx="6096000" cy="3535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1685389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390305374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6921194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84691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//</a:t>
                      </a:r>
                      <a:r>
                        <a:rPr lang="ko-KR" altLang="en-US" sz="1000" dirty="0"/>
                        <a:t>사</a:t>
                      </a:r>
                    </a:p>
                    <a:p>
                      <a:pPr latinLnBrk="1"/>
                      <a:r>
                        <a:rPr lang="en-US" altLang="ko-KR" sz="1000" dirty="0"/>
                        <a:t>byte newChar1[8] = {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B01010,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B01010,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B10111,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B10110</a:t>
                      </a:r>
                    </a:p>
                    <a:p>
                      <a:pPr latinLnBrk="1"/>
                      <a:r>
                        <a:rPr lang="en-US" altLang="ko-KR" sz="1000" dirty="0"/>
                        <a:t>};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//</a:t>
                      </a:r>
                      <a:r>
                        <a:rPr lang="ko-KR" altLang="en-US" sz="1000" dirty="0"/>
                        <a:t>용</a:t>
                      </a:r>
                    </a:p>
                    <a:p>
                      <a:pPr latinLnBrk="1"/>
                      <a:r>
                        <a:rPr lang="en-US" altLang="ko-KR" sz="1000" dirty="0"/>
                        <a:t>byte newChar2[8] = {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B01110,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B10001,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B01110,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B01010,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B11111,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B01110,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B10001,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B01110</a:t>
                      </a:r>
                    </a:p>
                    <a:p>
                      <a:pPr latinLnBrk="1"/>
                      <a:r>
                        <a:rPr lang="en-US" altLang="ko-KR" sz="1000" dirty="0"/>
                        <a:t>};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//</a:t>
                      </a:r>
                      <a:r>
                        <a:rPr lang="ko-KR" altLang="en-US" sz="1000" dirty="0"/>
                        <a:t>중</a:t>
                      </a:r>
                    </a:p>
                    <a:p>
                      <a:pPr latinLnBrk="1"/>
                      <a:r>
                        <a:rPr lang="en-US" altLang="ko-KR" sz="1000" dirty="0"/>
                        <a:t>byte newChar3[8] = {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B11111,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B00100,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B01010,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B11111,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B00100,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B01110,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B10001,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B01110</a:t>
                      </a:r>
                    </a:p>
                    <a:p>
                      <a:pPr latinLnBrk="1"/>
                      <a:r>
                        <a:rPr lang="en-US" altLang="ko-KR" sz="1000" dirty="0"/>
                        <a:t>};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2450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//</a:t>
                      </a:r>
                      <a:r>
                        <a:rPr lang="ko-KR" altLang="en-US" sz="1000" dirty="0"/>
                        <a:t>비</a:t>
                      </a:r>
                    </a:p>
                    <a:p>
                      <a:pPr latinLnBrk="1"/>
                      <a:r>
                        <a:rPr lang="en-US" altLang="ko-KR" sz="1000" dirty="0"/>
                        <a:t>byte newChar4[8] = {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B11101,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B11101</a:t>
                      </a:r>
                    </a:p>
                    <a:p>
                      <a:pPr latinLnBrk="1"/>
                      <a:r>
                        <a:rPr lang="en-US" altLang="ko-KR" sz="1000" dirty="0"/>
                        <a:t>};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//</a:t>
                      </a:r>
                      <a:r>
                        <a:rPr lang="ko-KR" altLang="en-US" sz="1000" dirty="0"/>
                        <a:t>어</a:t>
                      </a:r>
                    </a:p>
                    <a:p>
                      <a:pPr latinLnBrk="1"/>
                      <a:r>
                        <a:rPr lang="en-US" altLang="ko-KR" sz="1000" dirty="0"/>
                        <a:t>byte newChar5[8] = {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B01001,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B10111,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B01001</a:t>
                      </a:r>
                    </a:p>
                    <a:p>
                      <a:pPr latinLnBrk="1"/>
                      <a:r>
                        <a:rPr lang="en-US" altLang="ko-KR" sz="1000" dirty="0"/>
                        <a:t>};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//</a:t>
                      </a:r>
                      <a:r>
                        <a:rPr lang="ko-KR" altLang="en-US" sz="1000" dirty="0"/>
                        <a:t>있</a:t>
                      </a:r>
                    </a:p>
                    <a:p>
                      <a:pPr latinLnBrk="1"/>
                      <a:r>
                        <a:rPr lang="en-US" altLang="ko-KR" sz="1000" dirty="0"/>
                        <a:t>byte newChar6[8] = {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B01001,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B01001,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B00001,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B01010,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</a:t>
                      </a:r>
                    </a:p>
                    <a:p>
                      <a:pPr latinLnBrk="1"/>
                      <a:r>
                        <a:rPr lang="en-US" altLang="ko-KR" sz="1000" dirty="0"/>
                        <a:t>};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//</a:t>
                      </a:r>
                      <a:r>
                        <a:rPr lang="ko-KR" altLang="en-US" sz="1000" dirty="0"/>
                        <a:t>음</a:t>
                      </a:r>
                    </a:p>
                    <a:p>
                      <a:pPr latinLnBrk="1"/>
                      <a:r>
                        <a:rPr lang="en-US" altLang="ko-KR" sz="1000" dirty="0"/>
                        <a:t>byte newChar7[8] = {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B01110,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B10001,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B01110,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B11111,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B00000,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B11111,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B10001,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B11111</a:t>
                      </a:r>
                    </a:p>
                    <a:p>
                      <a:pPr latinLnBrk="1"/>
                      <a:r>
                        <a:rPr lang="en-US" altLang="ko-KR" sz="1000" dirty="0"/>
                        <a:t>};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3845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971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691187"/>
              </p:ext>
            </p:extLst>
          </p:nvPr>
        </p:nvGraphicFramePr>
        <p:xfrm>
          <a:off x="168879" y="2234338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110461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H/W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 재실여부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2018. 07. 20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5/6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설정했던 한글을 선언하고 </a:t>
                      </a:r>
                      <a:r>
                        <a:rPr lang="en-US" altLang="ko-KR" sz="1000" dirty="0"/>
                        <a:t>LCD </a:t>
                      </a:r>
                      <a:r>
                        <a:rPr lang="ko-KR" altLang="en-US" sz="1000" dirty="0"/>
                        <a:t>디스플레이에 출력한다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박준민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FA7BECEC-F22C-4182-92B0-45297BE3F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77848"/>
              </p:ext>
            </p:extLst>
          </p:nvPr>
        </p:nvGraphicFramePr>
        <p:xfrm>
          <a:off x="391496" y="2676186"/>
          <a:ext cx="60960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5474487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4165633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995448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base" latinLnBrk="0"/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//</a:t>
                      </a:r>
                      <a:r>
                        <a:rPr kumimoji="1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설정했던 한글 배열 선언</a:t>
                      </a:r>
                      <a:endParaRPr kumimoji="1" lang="en-US" altLang="ko-KR" sz="12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fontAlgn="base" latinLnBrk="0"/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void </a:t>
                      </a:r>
                      <a:r>
                        <a:rPr kumimoji="1" lang="en-US" altLang="ko-KR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korean</a:t>
                      </a: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(){</a:t>
                      </a:r>
                    </a:p>
                    <a:p>
                      <a:pPr fontAlgn="base" latinLnBrk="0"/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lcd1.createChar(0, newChar1);</a:t>
                      </a:r>
                    </a:p>
                    <a:p>
                      <a:pPr fontAlgn="base" latinLnBrk="0"/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lcd1.createChar(1, newChar2);</a:t>
                      </a:r>
                    </a:p>
                    <a:p>
                      <a:pPr fontAlgn="base" latinLnBrk="0"/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lcd1.createChar(2, newChar3);</a:t>
                      </a:r>
                    </a:p>
                    <a:p>
                      <a:pPr fontAlgn="base" latinLnBrk="0"/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lcd1.createChar(3, newChar4);</a:t>
                      </a:r>
                    </a:p>
                    <a:p>
                      <a:pPr fontAlgn="base" latinLnBrk="0"/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lcd1.createChar(4, newChar5);</a:t>
                      </a:r>
                    </a:p>
                    <a:p>
                      <a:pPr fontAlgn="base" latinLnBrk="0"/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lcd1.createChar(5, newChar6);</a:t>
                      </a:r>
                    </a:p>
                    <a:p>
                      <a:pPr fontAlgn="base" latinLnBrk="0"/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lcd1.createChar(6, newChar7);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//’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사용중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출력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lcd1UseChar(){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lcd1.setCursor(0,0);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lcd1.print("     ");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lcd1.write(0);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lcd1.print(" ");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lcd1.write(1);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lcd1.print(" ");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lcd1.write(2);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lcd1.print(" ");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//’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비어있음＇출력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lcd1EptChar(){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lcd1.setCursor(0,0);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lcd1.print("    ");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lcd1.write(3);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lcd1.print(" ");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lcd1.write(4);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lcd1.print(" ");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lcd1.write(5);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lcd1.print(" ");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lcd1.write(6);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18775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220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946603"/>
              </p:ext>
            </p:extLst>
          </p:nvPr>
        </p:nvGraphicFramePr>
        <p:xfrm>
          <a:off x="168879" y="2234338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tissue(){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digitalWrite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(cLed1, HIGH); //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cds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 빛을 감지하기위해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led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점등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int cdsValue1 =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analogRead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(cds1); </a:t>
                      </a:r>
                    </a:p>
                    <a:p>
                      <a:pPr fontAlgn="base" latinLnBrk="0"/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if(cdsValue1 &gt; 700){ //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화장지가 부족한 경우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tissueState1 = 2;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}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else if(cdsValue1 &gt; 300){ //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화장지가 보통인 경우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tissueState1 = 1;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}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else tissueState1 = 0; //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화장지가 충분한 경우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775899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H/W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화장지 잔량확인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2018. 07. 20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6/6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CDS </a:t>
                      </a:r>
                      <a:r>
                        <a:rPr lang="ko-KR" altLang="en-US" sz="1000" dirty="0"/>
                        <a:t>셀을 이용해 감지되는 빛의 양에 따라 화장지의 잔량을 파악한다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박준민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1938431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68879" y="2234338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사용자의 사용 시간에 따른 화장실 칸 색상 변화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if($s2Use &gt; "15"){  //15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 이상 사용시 </a:t>
                      </a:r>
                    </a:p>
                    <a:p>
                      <a:pPr fontAlgn="base" latinLnBrk="0"/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$s2Bg = "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background:red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"; //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빨간색으로 전환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}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Else if($s2Use &gt; "5"){ //5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 이상 사용시</a:t>
                      </a:r>
                    </a:p>
                    <a:p>
                      <a:pPr fontAlgn="base" latinLnBrk="0"/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$s2Bg = "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background:orange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"; //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주황색으로 전환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}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else{ //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그 이외의 경우</a:t>
                      </a:r>
                    </a:p>
                    <a:p>
                      <a:pPr fontAlgn="base" latinLnBrk="0"/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$s2Bg = "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background:green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"; //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초록색 유지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}</a:t>
                      </a:r>
                    </a:p>
                    <a:p>
                      <a:pPr fontAlgn="base" latinLnBrk="0"/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긴급상황임을 예상하고 관리자로 하여금 확인을 요함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function btn_confirm1(){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var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check = confirm("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긴급상황일 수 있습니다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확인하셨습니까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?");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if(check) {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alert("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확인해주십시오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.");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}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71233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S/W</a:t>
                      </a:r>
                      <a:r>
                        <a:rPr lang="en-US" altLang="ko-KR" sz="1000" baseline="0" dirty="0" smtClean="0"/>
                        <a:t> - Web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화장실 사용률 확인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2018. 07. 20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웹 상으로 화장실의 사용률과 시간을 확인한다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배은재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327068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68879" y="2234338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점검표를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날짜순으로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리스트정렬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While($row=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mysqli_fetch_array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($result)) {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echo(＂&lt;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bgcolor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=white align=center &gt;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&lt;td&gt;$row[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clean_UID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]&lt;/td&gt;  //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청소점검표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고유번호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&lt;td&gt;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&lt;a 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href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clean.php?clean_UID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=$row[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clean_UID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]&gt;  //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점검표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상세페이지 이동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$row[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clean_date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  //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점검날짜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&lt;/a&gt;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&lt;/td&gt;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&lt;td&gt;$row[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manager_name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]&lt;/td&gt; &lt;/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&gt;＂); //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청소점검담당자 이름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$number++;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}</a:t>
                      </a:r>
                    </a:p>
                    <a:p>
                      <a:pPr fontAlgn="base" latinLnBrk="0"/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점검표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상세페이지 중 한 질문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bgcolor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=white&gt;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&lt;td col width="10%"&gt;1&lt;/td&gt;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&lt;td col width="*" &gt;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화장실 바닥은 물기가 없습니까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?&lt;/td&gt; //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점검표에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등록된 질문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&lt;td col width="15%"&gt;&lt;? echo "$row[clean1]" ?&gt;&lt;/td&gt; //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 어플리케이션에서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입력받은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점검표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값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&lt;/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750774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S/W</a:t>
                      </a:r>
                      <a:r>
                        <a:rPr lang="en-US" altLang="ko-KR" sz="1000" baseline="0" dirty="0" smtClean="0"/>
                        <a:t> - Web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화장실 </a:t>
                      </a:r>
                      <a:r>
                        <a:rPr lang="ko-KR" altLang="en-US" sz="1000" dirty="0" err="1" smtClean="0"/>
                        <a:t>점검표</a:t>
                      </a:r>
                      <a:r>
                        <a:rPr lang="ko-KR" altLang="en-US" sz="1000" dirty="0" smtClean="0"/>
                        <a:t> 및 </a:t>
                      </a:r>
                      <a:r>
                        <a:rPr lang="ko-KR" altLang="en-US" sz="1000" dirty="0" err="1" smtClean="0"/>
                        <a:t>비품목록</a:t>
                      </a:r>
                      <a:r>
                        <a:rPr lang="ko-KR" altLang="en-US" sz="1000" dirty="0" smtClean="0"/>
                        <a:t> 확인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2018. 07. 20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관리자 어플리케이션에서 </a:t>
                      </a:r>
                      <a:r>
                        <a:rPr lang="ko-KR" altLang="en-US" sz="1000" dirty="0" err="1" smtClean="0"/>
                        <a:t>입력받은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점검표</a:t>
                      </a:r>
                      <a:r>
                        <a:rPr lang="ko-KR" altLang="en-US" sz="1000" dirty="0" smtClean="0"/>
                        <a:t> 및 </a:t>
                      </a:r>
                      <a:r>
                        <a:rPr lang="ko-KR" altLang="en-US" sz="1000" dirty="0" err="1" smtClean="0"/>
                        <a:t>비품목록에</a:t>
                      </a:r>
                      <a:r>
                        <a:rPr lang="ko-KR" altLang="en-US" sz="1000" dirty="0" smtClean="0"/>
                        <a:t> 대한 값을 웹에서 확인한다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배은재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173838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68879" y="2234338"/>
          <a:ext cx="8848773" cy="78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댓글 저장 기능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function 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write_save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	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var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f = 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document.comment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; // form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을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지정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if(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f.content.value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== " "){//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입력폼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검사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	alert("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글내용을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입력해 주세요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.");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	return false;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	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f.submit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(); //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검사가 성공이면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form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을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submit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한다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	}</a:t>
                      </a:r>
                    </a:p>
                    <a:p>
                      <a:pPr fontAlgn="base" latinLnBrk="0"/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댓글 출력 기능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$sql2="SELECT *from comment where 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wrong_UID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=$UID" ;  //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고장신청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값을 저장하는 테이블 선택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$result2=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mysqli_query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($connect, $sql2);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while($data = 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mysqli_fetch_array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($result2)){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$comment = nl2br($data[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comment_content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]);  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echo "$comment&lt;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br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&gt;"; //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댓글 출력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6394066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137201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S/W</a:t>
                      </a:r>
                      <a:r>
                        <a:rPr lang="en-US" altLang="ko-KR" sz="1000" baseline="0" dirty="0" smtClean="0"/>
                        <a:t> - Web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시설물 </a:t>
                      </a:r>
                      <a:r>
                        <a:rPr lang="ko-KR" altLang="en-US" sz="1000" dirty="0" err="1" smtClean="0"/>
                        <a:t>고장시</a:t>
                      </a:r>
                      <a:r>
                        <a:rPr lang="ko-KR" altLang="en-US" sz="1000" dirty="0" smtClean="0"/>
                        <a:t> 관리자 댓글 기능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2018. 07. 20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수리현황을</a:t>
                      </a:r>
                      <a:r>
                        <a:rPr lang="ko-KR" altLang="en-US" sz="1000" dirty="0" smtClean="0"/>
                        <a:t> 알리기 위해 시설물 고장 신청에 대한 답변을 등록한다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배은재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233219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788101"/>
              </p:ext>
            </p:extLst>
          </p:nvPr>
        </p:nvGraphicFramePr>
        <p:xfrm>
          <a:off x="168879" y="2234341"/>
          <a:ext cx="8848773" cy="40115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52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>
                          <a:solidFill>
                            <a:srgbClr val="3B5AA8"/>
                          </a:solidFill>
                          <a:latin typeface="+mj-lt"/>
                        </a:rPr>
                        <a:t>상세 </a:t>
                      </a:r>
                      <a:r>
                        <a:rPr lang="ko-KR" altLang="en-US" sz="1000" b="1" dirty="0" err="1">
                          <a:solidFill>
                            <a:srgbClr val="3B5AA8"/>
                          </a:solidFill>
                          <a:latin typeface="+mj-lt"/>
                        </a:rPr>
                        <a:t>로직</a:t>
                      </a:r>
                      <a:endParaRPr lang="ko-KR" altLang="en-US" sz="1000" b="1" dirty="0">
                        <a:solidFill>
                          <a:srgbClr val="3B5AA8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67749">
                <a:tc>
                  <a:txBody>
                    <a:bodyPr/>
                    <a:lstStyle/>
                    <a:p>
                      <a:pPr fontAlgn="base" latinLnBrk="0"/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  <a:p>
                      <a:pPr fontAlgn="base" latinLnBrk="0"/>
                      <a:r>
                        <a:rPr lang="arn-CL" altLang="ko-KR" sz="1000" i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//GPS</a:t>
                      </a:r>
                      <a:r>
                        <a:rPr lang="ko-KR" altLang="en-US" sz="1000" i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로 받아오는 클래스</a:t>
                      </a:r>
                      <a:r>
                        <a:rPr lang="arn-CL" altLang="ko-KR" sz="1000" dirty="0" smtClean="0">
                          <a:latin typeface="+mj-lt"/>
                        </a:rPr>
                        <a:t/>
                      </a:r>
                      <a:br>
                        <a:rPr lang="arn-CL" altLang="ko-KR" sz="1000" dirty="0" smtClean="0">
                          <a:latin typeface="+mj-lt"/>
                        </a:rPr>
                      </a:br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arn-CL" altLang="ko-KR" sz="1000" dirty="0" smtClean="0">
                          <a:latin typeface="+mj-lt"/>
                        </a:rPr>
                        <a:t>GpsInfo </a:t>
                      </a:r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extends </a:t>
                      </a:r>
                      <a:r>
                        <a:rPr lang="arn-CL" altLang="ko-KR" sz="1000" dirty="0" smtClean="0">
                          <a:latin typeface="+mj-lt"/>
                        </a:rPr>
                        <a:t>Service </a:t>
                      </a:r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implements </a:t>
                      </a:r>
                      <a:r>
                        <a:rPr lang="arn-CL" altLang="ko-KR" sz="1000" dirty="0" smtClean="0">
                          <a:latin typeface="+mj-lt"/>
                        </a:rPr>
                        <a:t>LocationListener {</a:t>
                      </a:r>
                      <a:br>
                        <a:rPr lang="arn-CL" altLang="ko-KR" sz="1000" dirty="0" smtClean="0">
                          <a:latin typeface="+mj-lt"/>
                        </a:rPr>
                      </a:br>
                      <a:r>
                        <a:rPr lang="arn-CL" altLang="ko-KR" sz="1000" dirty="0" smtClean="0">
                          <a:latin typeface="+mj-lt"/>
                        </a:rPr>
                        <a:t>    </a:t>
                      </a:r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private final </a:t>
                      </a:r>
                      <a:r>
                        <a:rPr lang="arn-CL" altLang="ko-KR" sz="1000" dirty="0" smtClean="0">
                          <a:latin typeface="+mj-lt"/>
                        </a:rPr>
                        <a:t>Context </a:t>
                      </a:r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mContext</a:t>
                      </a:r>
                      <a:r>
                        <a:rPr lang="arn-CL" altLang="ko-KR" sz="1000" dirty="0" smtClean="0">
                          <a:latin typeface="+mj-lt"/>
                        </a:rPr>
                        <a:t>;</a:t>
                      </a:r>
                      <a:r>
                        <a:rPr lang="ko-KR" altLang="en-US" sz="1000" i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000" i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ko-KR" altLang="en-US" sz="1000" i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  </a:t>
                      </a:r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boolean isGPSEnabled </a:t>
                      </a:r>
                      <a:r>
                        <a:rPr lang="arn-CL" altLang="ko-KR" sz="1000" dirty="0" smtClean="0">
                          <a:latin typeface="+mj-lt"/>
                        </a:rPr>
                        <a:t>= </a:t>
                      </a:r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false</a:t>
                      </a:r>
                      <a:r>
                        <a:rPr lang="arn-CL" altLang="ko-KR" sz="1000" dirty="0" smtClean="0">
                          <a:latin typeface="+mj-lt"/>
                        </a:rPr>
                        <a:t>; </a:t>
                      </a:r>
                      <a:r>
                        <a:rPr lang="arn-CL" altLang="ko-KR" sz="10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0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</a:t>
                      </a:r>
                      <a:r>
                        <a:rPr lang="arn-CL" altLang="ko-KR" sz="10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GPS </a:t>
                      </a:r>
                      <a:r>
                        <a:rPr lang="ko-KR" altLang="en-US" sz="10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사용유무</a:t>
                      </a:r>
                      <a:endParaRPr lang="arn-CL" altLang="ko-KR" sz="1000" i="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  boolean isNetworkEnabled </a:t>
                      </a:r>
                      <a:r>
                        <a:rPr lang="arn-CL" altLang="ko-KR" sz="1000" dirty="0" smtClean="0">
                          <a:latin typeface="+mj-lt"/>
                        </a:rPr>
                        <a:t>= </a:t>
                      </a:r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false</a:t>
                      </a:r>
                      <a:r>
                        <a:rPr lang="arn-CL" altLang="ko-KR" sz="1000" dirty="0" smtClean="0">
                          <a:latin typeface="+mj-lt"/>
                        </a:rPr>
                        <a:t>; </a:t>
                      </a:r>
                      <a:r>
                        <a:rPr lang="arn-CL" altLang="ko-KR" sz="10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0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 사용유무</a:t>
                      </a:r>
                      <a:r>
                        <a:rPr lang="ko-KR" altLang="en-US" sz="1000" i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000" i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ko-KR" altLang="en-US" sz="1000" i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  </a:t>
                      </a:r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boolean isGetLocation </a:t>
                      </a:r>
                      <a:r>
                        <a:rPr lang="arn-CL" altLang="ko-KR" sz="1000" dirty="0" smtClean="0">
                          <a:latin typeface="+mj-lt"/>
                        </a:rPr>
                        <a:t>= </a:t>
                      </a:r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false</a:t>
                      </a:r>
                      <a:r>
                        <a:rPr lang="arn-CL" altLang="ko-KR" sz="1000" dirty="0" smtClean="0">
                          <a:latin typeface="+mj-lt"/>
                        </a:rPr>
                        <a:t>;</a:t>
                      </a:r>
                      <a:r>
                        <a:rPr lang="arn-CL" altLang="ko-KR" sz="10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 GPS </a:t>
                      </a:r>
                      <a:r>
                        <a:rPr lang="ko-KR" altLang="en-US" sz="10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상태값</a:t>
                      </a:r>
                      <a:r>
                        <a:rPr lang="arn-CL" altLang="ko-KR" sz="1000" dirty="0" smtClean="0">
                          <a:latin typeface="+mj-lt"/>
                        </a:rPr>
                        <a:t/>
                      </a:r>
                      <a:br>
                        <a:rPr lang="arn-CL" altLang="ko-KR" sz="1000" dirty="0" smtClean="0">
                          <a:latin typeface="+mj-lt"/>
                        </a:rPr>
                      </a:br>
                      <a:r>
                        <a:rPr lang="arn-CL" altLang="ko-KR" sz="1000" dirty="0" smtClean="0">
                          <a:latin typeface="+mj-lt"/>
                        </a:rPr>
                        <a:t>    Location </a:t>
                      </a:r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arn-CL" altLang="ko-KR" sz="1000" dirty="0" smtClean="0">
                          <a:latin typeface="+mj-lt"/>
                        </a:rPr>
                        <a:t>;    </a:t>
                      </a:r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double lat</a:t>
                      </a:r>
                      <a:r>
                        <a:rPr lang="arn-CL" altLang="ko-KR" sz="1000" dirty="0" smtClean="0">
                          <a:latin typeface="+mj-lt"/>
                        </a:rPr>
                        <a:t>; </a:t>
                      </a:r>
                      <a:r>
                        <a:rPr lang="arn-CL" altLang="ko-KR" sz="1000" i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000" i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위도    </a:t>
                      </a:r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double lon</a:t>
                      </a:r>
                      <a:r>
                        <a:rPr lang="arn-CL" altLang="ko-KR" sz="1000" dirty="0" smtClean="0">
                          <a:latin typeface="+mj-lt"/>
                        </a:rPr>
                        <a:t>; </a:t>
                      </a:r>
                      <a:r>
                        <a:rPr lang="arn-CL" altLang="ko-KR" sz="1000" i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000" i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경도</a:t>
                      </a:r>
                      <a:br>
                        <a:rPr lang="ko-KR" altLang="en-US" sz="1000" i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ko-KR" altLang="en-US" sz="1000" i="1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  </a:t>
                      </a:r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protected </a:t>
                      </a:r>
                      <a:r>
                        <a:rPr lang="arn-CL" altLang="ko-KR" sz="1000" dirty="0" smtClean="0">
                          <a:latin typeface="+mj-lt"/>
                        </a:rPr>
                        <a:t>LocationManager </a:t>
                      </a:r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locationManager</a:t>
                      </a:r>
                      <a:r>
                        <a:rPr lang="arn-CL" altLang="ko-KR" sz="1000" dirty="0" smtClean="0">
                          <a:latin typeface="+mj-lt"/>
                        </a:rPr>
                        <a:t>;</a:t>
                      </a:r>
                      <a:br>
                        <a:rPr lang="arn-CL" altLang="ko-KR" sz="1000" dirty="0" smtClean="0">
                          <a:latin typeface="+mj-lt"/>
                        </a:rPr>
                      </a:br>
                      <a:r>
                        <a:rPr lang="arn-CL" altLang="ko-KR" sz="1000" dirty="0" smtClean="0">
                          <a:latin typeface="+mj-lt"/>
                        </a:rPr>
                        <a:t>. . . </a:t>
                      </a:r>
                    </a:p>
                    <a:p>
                      <a:pPr fontAlgn="base" latinLnBrk="0"/>
                      <a:r>
                        <a:rPr lang="arn-CL" altLang="ko-KR" sz="1000" dirty="0" smtClean="0">
                          <a:latin typeface="+mj-lt"/>
                        </a:rPr>
                        <a:t>//</a:t>
                      </a:r>
                      <a:r>
                        <a:rPr lang="ko-KR" altLang="en-US" sz="1000" dirty="0" smtClean="0">
                          <a:latin typeface="+mj-lt"/>
                        </a:rPr>
                        <a:t>성공했을 경우</a:t>
                      </a:r>
                      <a:r>
                        <a:rPr lang="arn-CL" altLang="ko-KR" sz="1000" dirty="0" smtClean="0">
                          <a:latin typeface="+mj-lt"/>
                        </a:rPr>
                        <a:t/>
                      </a:r>
                      <a:br>
                        <a:rPr lang="arn-CL" altLang="ko-KR" sz="1000" dirty="0" smtClean="0">
                          <a:latin typeface="+mj-lt"/>
                        </a:rPr>
                      </a:br>
                      <a:r>
                        <a:rPr lang="arn-CL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@TargetApi</a:t>
                      </a:r>
                      <a:r>
                        <a:rPr lang="arn-CL" altLang="ko-KR" sz="1000" dirty="0" smtClean="0"/>
                        <a:t>(</a:t>
                      </a:r>
                      <a:r>
                        <a:rPr lang="arn-CL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r>
                        <a:rPr lang="arn-CL" altLang="ko-KR" sz="1000" dirty="0" smtClean="0"/>
                        <a:t>)</a:t>
                      </a:r>
                      <a:br>
                        <a:rPr lang="arn-CL" altLang="ko-KR" sz="1000" dirty="0" smtClean="0"/>
                      </a:br>
                      <a:r>
                        <a:rPr lang="arn-CL" altLang="ko-KR" sz="1000" dirty="0" smtClean="0"/>
                        <a:t>   </a:t>
                      </a:r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arn-CL" altLang="ko-KR" sz="1000" dirty="0" smtClean="0"/>
                        <a:t>Location getLocation() {  //</a:t>
                      </a:r>
                      <a:r>
                        <a:rPr lang="ko-KR" altLang="en-US" sz="1000" dirty="0" smtClean="0"/>
                        <a:t>실제 작동 부분</a:t>
                      </a:r>
                      <a:r>
                        <a:rPr lang="arn-CL" altLang="ko-KR" sz="1000" dirty="0" smtClean="0"/>
                        <a:t/>
                      </a:r>
                      <a:br>
                        <a:rPr lang="arn-CL" altLang="ko-KR" sz="1000" dirty="0" smtClean="0"/>
                      </a:br>
                      <a:r>
                        <a:rPr lang="arn-CL" altLang="ko-KR" sz="1000" dirty="0" smtClean="0"/>
                        <a:t>    </a:t>
                      </a:r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arn-CL" altLang="ko-KR" sz="1000" dirty="0" smtClean="0"/>
                        <a:t>( Build.VERSION.</a:t>
                      </a:r>
                      <a:r>
                        <a:rPr lang="arn-CL" altLang="ko-KR" sz="10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SDK_INT </a:t>
                      </a:r>
                      <a:r>
                        <a:rPr lang="arn-CL" altLang="ko-KR" sz="1000" dirty="0" smtClean="0"/>
                        <a:t>&gt;= </a:t>
                      </a:r>
                      <a:r>
                        <a:rPr lang="arn-CL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 </a:t>
                      </a:r>
                      <a:r>
                        <a:rPr lang="arn-CL" altLang="ko-KR" sz="1000" dirty="0" smtClean="0"/>
                        <a:t>&amp;&amp;</a:t>
                      </a:r>
                      <a:br>
                        <a:rPr lang="arn-CL" altLang="ko-KR" sz="1000" dirty="0" smtClean="0"/>
                      </a:br>
                      <a:r>
                        <a:rPr lang="arn-CL" altLang="ko-KR" sz="1000" dirty="0" smtClean="0"/>
                        <a:t>            ContextCompat.</a:t>
                      </a:r>
                      <a:r>
                        <a:rPr lang="arn-CL" altLang="ko-KR" sz="1000" i="1" dirty="0" smtClean="0">
                          <a:effectLst/>
                        </a:rPr>
                        <a:t>checkSelfPermission</a:t>
                      </a:r>
                      <a:r>
                        <a:rPr lang="arn-CL" altLang="ko-KR" sz="1000" dirty="0" smtClean="0"/>
                        <a:t>(</a:t>
                      </a:r>
                      <a:br>
                        <a:rPr lang="arn-CL" altLang="ko-KR" sz="1000" dirty="0" smtClean="0"/>
                      </a:br>
                      <a:r>
                        <a:rPr lang="arn-CL" altLang="ko-KR" sz="1000" dirty="0" smtClean="0"/>
                        <a:t>                    </a:t>
                      </a:r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mContext</a:t>
                      </a:r>
                      <a:r>
                        <a:rPr lang="arn-CL" altLang="ko-KR" sz="1000" dirty="0" smtClean="0"/>
                        <a:t>, android.Manifest.permission.</a:t>
                      </a:r>
                      <a:r>
                        <a:rPr lang="arn-CL" altLang="ko-KR" sz="10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ACCESS_FINE_LOCATION </a:t>
                      </a:r>
                      <a:r>
                        <a:rPr lang="arn-CL" altLang="ko-KR" sz="1000" dirty="0" smtClean="0"/>
                        <a:t>)</a:t>
                      </a:r>
                      <a:br>
                        <a:rPr lang="arn-CL" altLang="ko-KR" sz="1000" dirty="0" smtClean="0"/>
                      </a:br>
                      <a:r>
                        <a:rPr lang="arn-CL" altLang="ko-KR" sz="1000" dirty="0" smtClean="0"/>
                        <a:t>                    != PackageManager.</a:t>
                      </a:r>
                      <a:r>
                        <a:rPr lang="arn-CL" altLang="ko-KR" sz="10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PERMISSION_GRANTED </a:t>
                      </a:r>
                      <a:r>
                        <a:rPr lang="arn-CL" altLang="ko-KR" sz="1000" dirty="0" smtClean="0"/>
                        <a:t>&amp;&amp;</a:t>
                      </a:r>
                      <a:br>
                        <a:rPr lang="arn-CL" altLang="ko-KR" sz="1000" dirty="0" smtClean="0"/>
                      </a:br>
                      <a:r>
                        <a:rPr lang="arn-CL" altLang="ko-KR" sz="1000" dirty="0" smtClean="0"/>
                        <a:t>            ContextCompat.</a:t>
                      </a:r>
                      <a:r>
                        <a:rPr lang="arn-CL" altLang="ko-KR" sz="1000" i="1" dirty="0" smtClean="0">
                          <a:effectLst/>
                        </a:rPr>
                        <a:t>checkSelfPermission</a:t>
                      </a:r>
                      <a:r>
                        <a:rPr lang="arn-CL" altLang="ko-KR" sz="1000" dirty="0" smtClean="0"/>
                        <a:t>(</a:t>
                      </a:r>
                      <a:endParaRPr lang="arn-CL" altLang="ko-KR" sz="1000" dirty="0" smtClean="0">
                        <a:latin typeface="+mj-lt"/>
                      </a:endParaRPr>
                    </a:p>
                    <a:p>
                      <a:pPr fontAlgn="base" latinLnBrk="0"/>
                      <a:r>
                        <a:rPr kumimoji="1" lang="arn-CL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//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실패했을 경우</a:t>
                      </a:r>
                      <a:endParaRPr kumimoji="1" lang="arn-CL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  <a:p>
                      <a:pPr fontAlgn="base" latinLnBrk="0"/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arn-CL" altLang="ko-KR" sz="1000" dirty="0" smtClean="0"/>
                        <a:t>showSettingsAlert(){   </a:t>
                      </a:r>
                      <a:br>
                        <a:rPr lang="arn-CL" altLang="ko-KR" sz="1000" dirty="0" smtClean="0"/>
                      </a:br>
                      <a:r>
                        <a:rPr lang="arn-CL" altLang="ko-KR" sz="1000" dirty="0" smtClean="0"/>
                        <a:t>    AlertDialog.Builder alertDialog = </a:t>
                      </a:r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arn-CL" altLang="ko-KR" sz="1000" dirty="0" smtClean="0"/>
                        <a:t>AlertDialog.Builder(</a:t>
                      </a:r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mContext</a:t>
                      </a:r>
                      <a:r>
                        <a:rPr lang="arn-CL" altLang="ko-KR" sz="1000" dirty="0" smtClean="0"/>
                        <a:t>);</a:t>
                      </a:r>
                      <a:br>
                        <a:rPr lang="arn-CL" altLang="ko-KR" sz="1000" dirty="0" smtClean="0"/>
                      </a:br>
                      <a:r>
                        <a:rPr lang="arn-CL" altLang="ko-KR" sz="1000" dirty="0" smtClean="0"/>
                        <a:t/>
                      </a:r>
                      <a:br>
                        <a:rPr lang="arn-CL" altLang="ko-KR" sz="1000" dirty="0" smtClean="0"/>
                      </a:br>
                      <a:r>
                        <a:rPr lang="arn-CL" altLang="ko-KR" sz="1000" dirty="0" smtClean="0"/>
                        <a:t>    alertDialog.setTitle(</a:t>
                      </a:r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"GPS 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사용유무셋팅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000" dirty="0" smtClean="0"/>
                        <a:t>);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649738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S/W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– App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GPS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위치 받아오기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2018. 07. 20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위치 표시를 위해 </a:t>
                      </a:r>
                      <a:r>
                        <a:rPr lang="en-US" altLang="ko-KR" sz="1000" dirty="0" smtClean="0"/>
                        <a:t>GPS </a:t>
                      </a:r>
                      <a:r>
                        <a:rPr lang="ko-KR" altLang="en-US" sz="1000" dirty="0" smtClean="0"/>
                        <a:t>위치를 받아온다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박누리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194198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| 1.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시스템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</a:rPr>
              <a:t>구성도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459713" y="1214422"/>
            <a:ext cx="4040849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16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시스템 구성도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7" name="모서리가 둥근 직사각형 199"/>
          <p:cNvSpPr/>
          <p:nvPr/>
        </p:nvSpPr>
        <p:spPr bwMode="auto">
          <a:xfrm>
            <a:off x="4571999" y="1571612"/>
            <a:ext cx="4320481" cy="4857784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72000" tIns="72000" rIns="72000" bIns="72000" anchor="t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altLang="ko-KR" sz="1200" dirty="0"/>
              <a:t>H/W</a:t>
            </a:r>
            <a:r>
              <a:rPr lang="ko-KR" altLang="en-US" sz="1200" dirty="0"/>
              <a:t>에서는 사용자의 재실 여부를 측정하는 적외선 거리 센서</a:t>
            </a:r>
            <a:r>
              <a:rPr lang="en-US" altLang="ko-KR" sz="1200" dirty="0"/>
              <a:t>, </a:t>
            </a:r>
            <a:r>
              <a:rPr lang="ko-KR" altLang="en-US" sz="1200" dirty="0"/>
              <a:t>대기 중인 사용자에게 표시해주는 </a:t>
            </a:r>
            <a:r>
              <a:rPr lang="en-US" altLang="ko-KR" sz="1200" dirty="0"/>
              <a:t>LCD </a:t>
            </a:r>
            <a:r>
              <a:rPr lang="ko-KR" altLang="en-US" sz="1200" dirty="0"/>
              <a:t>디스플레이</a:t>
            </a:r>
            <a:r>
              <a:rPr lang="en-US" altLang="ko-KR" sz="1200" dirty="0"/>
              <a:t>, </a:t>
            </a:r>
            <a:r>
              <a:rPr lang="ko-KR" altLang="en-US" sz="1200" dirty="0"/>
              <a:t>사용자에게 위험과 경고를 표시해주는 </a:t>
            </a:r>
            <a:r>
              <a:rPr lang="en-US" altLang="ko-KR" sz="1200" dirty="0"/>
              <a:t>LED, </a:t>
            </a:r>
            <a:r>
              <a:rPr lang="ko-KR" altLang="en-US" sz="1200" dirty="0"/>
              <a:t>시간을 초기화하기 위한 버튼</a:t>
            </a:r>
            <a:r>
              <a:rPr lang="en-US" altLang="ko-KR" sz="1200" dirty="0"/>
              <a:t>, </a:t>
            </a:r>
            <a:r>
              <a:rPr lang="ko-KR" altLang="en-US" sz="1200" dirty="0"/>
              <a:t>화장지 잔량을 확인하기 위한 </a:t>
            </a:r>
            <a:r>
              <a:rPr lang="en-US" altLang="ko-KR" sz="1200" dirty="0"/>
              <a:t>CDS, LED, </a:t>
            </a:r>
            <a:r>
              <a:rPr lang="ko-KR" altLang="en-US" sz="1200" dirty="0"/>
              <a:t>시간을 측정하고 이들을 서버로 전송하기 위한 오렌지보드로 구성되어있다</a:t>
            </a:r>
            <a:r>
              <a:rPr lang="en-US" altLang="ko-KR" sz="1200" dirty="0"/>
              <a:t>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S/W</a:t>
            </a:r>
            <a:r>
              <a:rPr lang="ko-KR" altLang="en-US" sz="1200" dirty="0"/>
              <a:t>는 크게 </a:t>
            </a:r>
            <a:r>
              <a:rPr lang="en-US" altLang="ko-KR" sz="1200" dirty="0"/>
              <a:t>Server, DB, Web, App</a:t>
            </a:r>
            <a:r>
              <a:rPr lang="ko-KR" altLang="en-US" sz="1200" dirty="0"/>
              <a:t>으로 구성된다</a:t>
            </a:r>
            <a:r>
              <a:rPr lang="en-US" altLang="ko-KR" sz="1200" dirty="0"/>
              <a:t>. Server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DB</a:t>
            </a:r>
            <a:r>
              <a:rPr lang="ko-KR" altLang="en-US" sz="1200" dirty="0"/>
              <a:t>에 접근하여 </a:t>
            </a:r>
            <a:r>
              <a:rPr lang="en-US" altLang="ko-KR" sz="1200" dirty="0"/>
              <a:t>Web</a:t>
            </a:r>
            <a:r>
              <a:rPr lang="ko-KR" altLang="en-US" sz="1200" dirty="0"/>
              <a:t>과 </a:t>
            </a:r>
            <a:r>
              <a:rPr lang="en-US" altLang="ko-KR" sz="1200" dirty="0"/>
              <a:t>App</a:t>
            </a:r>
            <a:r>
              <a:rPr lang="ko-KR" altLang="en-US" sz="1200" dirty="0"/>
              <a:t>에서 출력과 수정을 진행한다</a:t>
            </a:r>
            <a:r>
              <a:rPr lang="en-US" altLang="ko-KR" sz="1200" dirty="0"/>
              <a:t>. </a:t>
            </a:r>
            <a:r>
              <a:rPr lang="ko-KR" altLang="en-US" sz="1200" dirty="0"/>
              <a:t>공공데이터를 이용한 화장실 정보들은 </a:t>
            </a:r>
            <a:r>
              <a:rPr lang="en-US" altLang="ko-KR" sz="1200" dirty="0"/>
              <a:t>DB</a:t>
            </a:r>
            <a:r>
              <a:rPr lang="ko-KR" altLang="en-US" sz="1200" dirty="0"/>
              <a:t>에 저장하여 사용된다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altLang="ko-KR" sz="1200" dirty="0"/>
              <a:t>App</a:t>
            </a:r>
            <a:r>
              <a:rPr lang="ko-KR" altLang="en-US" sz="1200" dirty="0"/>
              <a:t>에서는 사용자가 현재 위치로부터 가까운 화장실을 찾을 수 있는 화장실 조회 기능</a:t>
            </a:r>
            <a:r>
              <a:rPr lang="en-US" altLang="ko-KR" sz="1200" dirty="0"/>
              <a:t>, </a:t>
            </a:r>
            <a:r>
              <a:rPr lang="ko-KR" altLang="en-US" sz="1200" dirty="0"/>
              <a:t>사용 후기와 시설물 고장신청을 할 수 있는 기능으로 구성된 사용자용 어플리케이션이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관리자가 관리하는 화장실의 정보를 알 수 있는 기능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점검표</a:t>
            </a:r>
            <a:r>
              <a:rPr lang="ko-KR" altLang="en-US" sz="1200" dirty="0"/>
              <a:t> 및 비품 목록을 입력할 수 있는 기능이 있는 관리자용 어플리케이션으로 구성되어있다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altLang="ko-KR" sz="1200" dirty="0"/>
              <a:t>Web</a:t>
            </a:r>
            <a:r>
              <a:rPr lang="ko-KR" altLang="en-US" sz="1200" dirty="0"/>
              <a:t>에서는 관리자의 권한을 확인 할 수 있는 로그인 기능</a:t>
            </a:r>
            <a:r>
              <a:rPr lang="en-US" altLang="ko-KR" sz="1200" dirty="0"/>
              <a:t>, </a:t>
            </a:r>
            <a:r>
              <a:rPr lang="ko-KR" altLang="en-US" sz="1200" dirty="0"/>
              <a:t>사용자의 사용률 및 위급상황을 알 수 있는 사용률 조회 기능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점검표</a:t>
            </a:r>
            <a:r>
              <a:rPr lang="ko-KR" altLang="en-US" sz="1200" dirty="0"/>
              <a:t> 및 비품목록을 날짜순으로 조회할 수 있는 기능</a:t>
            </a:r>
            <a:r>
              <a:rPr lang="en-US" altLang="ko-KR" sz="1200" dirty="0"/>
              <a:t>, </a:t>
            </a:r>
            <a:r>
              <a:rPr lang="ko-KR" altLang="en-US" sz="1200" dirty="0"/>
              <a:t>사용자의 사용 후기</a:t>
            </a:r>
            <a:r>
              <a:rPr lang="en-US" altLang="ko-KR" sz="1200" dirty="0"/>
              <a:t>, </a:t>
            </a:r>
            <a:r>
              <a:rPr lang="ko-KR" altLang="en-US" sz="1200" dirty="0"/>
              <a:t>시설물 고장 신청 목록을 조회할 수 있는 기능으로 구성되어 </a:t>
            </a:r>
            <a:r>
              <a:rPr lang="ko-KR" altLang="en-US" sz="1200" dirty="0" smtClean="0"/>
              <a:t>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sp>
        <p:nvSpPr>
          <p:cNvPr id="18" name="양쪽 모서리가 둥근 사각형 51"/>
          <p:cNvSpPr/>
          <p:nvPr/>
        </p:nvSpPr>
        <p:spPr bwMode="auto">
          <a:xfrm rot="16200000">
            <a:off x="6568324" y="-800232"/>
            <a:ext cx="309689" cy="4338622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5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 bwMode="auto">
          <a:xfrm>
            <a:off x="4643439" y="1238172"/>
            <a:ext cx="3857652" cy="193899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rPr>
              <a:t>설명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5CCB581D-533A-41C5-AE77-78280A7CDF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001" y="2976363"/>
            <a:ext cx="3949029" cy="240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36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87238"/>
              </p:ext>
            </p:extLst>
          </p:nvPr>
        </p:nvGraphicFramePr>
        <p:xfrm>
          <a:off x="168879" y="2234338"/>
          <a:ext cx="8848773" cy="33421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508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12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12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7809">
                <a:tc>
                  <a:txBody>
                    <a:bodyPr/>
                    <a:lstStyle/>
                    <a:p>
                      <a:pPr fontAlgn="base" latinLnBrk="0"/>
                      <a:r>
                        <a:rPr lang="arn-CL" altLang="ko-KR" sz="1200" dirty="0" smtClean="0"/>
                        <a:t>// </a:t>
                      </a:r>
                      <a:r>
                        <a:rPr lang="ko-KR" altLang="en-US" sz="1200" dirty="0" smtClean="0"/>
                        <a:t>메인 </a:t>
                      </a:r>
                      <a:r>
                        <a:rPr lang="en-US" altLang="ko-KR" sz="1200" dirty="0" smtClean="0"/>
                        <a:t>– </a:t>
                      </a:r>
                      <a:r>
                        <a:rPr lang="ko-KR" altLang="en-US" sz="1200" dirty="0" err="1" smtClean="0"/>
                        <a:t>구글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구현 코드</a:t>
                      </a:r>
                      <a:r>
                        <a:rPr lang="arn-CL" altLang="ko-KR" sz="1200" dirty="0" smtClean="0"/>
                        <a:t/>
                      </a:r>
                      <a:br>
                        <a:rPr lang="arn-CL" altLang="ko-KR" sz="1200" dirty="0" smtClean="0"/>
                      </a:br>
                      <a:r>
                        <a:rPr lang="arn-CL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arn-CL" altLang="ko-KR" sz="1200" dirty="0" smtClean="0"/>
                        <a:t>onMapReady(GoogleMap googleMap) {</a:t>
                      </a:r>
                      <a:br>
                        <a:rPr lang="arn-CL" altLang="ko-KR" sz="1200" dirty="0" smtClean="0"/>
                      </a:br>
                      <a:r>
                        <a:rPr lang="arn-CL" altLang="ko-KR" sz="1200" dirty="0" smtClean="0"/>
                        <a:t/>
                      </a:r>
                      <a:br>
                        <a:rPr lang="arn-CL" altLang="ko-KR" sz="1200" dirty="0" smtClean="0"/>
                      </a:br>
                      <a:r>
                        <a:rPr lang="arn-CL" altLang="ko-KR" sz="1200" dirty="0" smtClean="0"/>
                        <a:t>    </a:t>
                      </a:r>
                      <a:r>
                        <a:rPr lang="arn-CL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mMap </a:t>
                      </a:r>
                      <a:r>
                        <a:rPr lang="arn-CL" altLang="ko-KR" sz="1200" dirty="0" smtClean="0"/>
                        <a:t>= googleMap;</a:t>
                      </a:r>
                      <a:br>
                        <a:rPr lang="arn-CL" altLang="ko-KR" sz="1200" dirty="0" smtClean="0"/>
                      </a:br>
                      <a:r>
                        <a:rPr lang="arn-CL" altLang="ko-KR" sz="1200" dirty="0" smtClean="0"/>
                        <a:t/>
                      </a:r>
                      <a:br>
                        <a:rPr lang="arn-CL" altLang="ko-KR" sz="1200" dirty="0" smtClean="0"/>
                      </a:br>
                      <a:r>
                        <a:rPr lang="arn-CL" altLang="ko-KR" sz="1200" dirty="0" smtClean="0"/>
                        <a:t>    </a:t>
                      </a:r>
                      <a:r>
                        <a:rPr lang="arn-CL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mMap</a:t>
                      </a:r>
                      <a:r>
                        <a:rPr lang="arn-CL" altLang="ko-KR" sz="1200" dirty="0" smtClean="0"/>
                        <a:t>.setOnMarkerClickListener(</a:t>
                      </a:r>
                      <a:r>
                        <a:rPr lang="arn-CL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arn-CL" altLang="ko-KR" sz="1200" dirty="0" smtClean="0"/>
                        <a:t>);</a:t>
                      </a:r>
                      <a:br>
                        <a:rPr lang="arn-CL" altLang="ko-KR" sz="1200" dirty="0" smtClean="0"/>
                      </a:br>
                      <a:r>
                        <a:rPr lang="arn-CL" altLang="ko-KR" sz="1200" dirty="0" smtClean="0"/>
                        <a:t>    </a:t>
                      </a:r>
                      <a:r>
                        <a:rPr lang="arn-CL" altLang="ko-KR" sz="12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//LatLng SEOUL = new LatLng(37.56, 126.97);</a:t>
                      </a:r>
                      <a:br>
                        <a:rPr lang="arn-CL" altLang="ko-KR" sz="12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arn-CL" altLang="ko-KR" sz="12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. . .</a:t>
                      </a:r>
                    </a:p>
                    <a:p>
                      <a:pPr fontAlgn="base" latinLnBrk="0"/>
                      <a:r>
                        <a:rPr kumimoji="1" lang="arn-CL" altLang="ko-K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fontAlgn="base" latinLnBrk="0"/>
                      <a:endParaRPr kumimoji="1" lang="arn-CL" altLang="ko-KR" sz="12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kumimoji="1" lang="en-US" altLang="ko-KR" sz="12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kumimoji="1" lang="en-US" altLang="ko-K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kumimoji="1" lang="ko-KR" altLang="en-US" sz="12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메니페스트</a:t>
                      </a:r>
                      <a:r>
                        <a:rPr kumimoji="1" lang="ko-KR" alt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파일</a:t>
                      </a:r>
                      <a:r>
                        <a:rPr kumimoji="1" lang="en-US" altLang="ko-K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(Manifest.xml) – </a:t>
                      </a:r>
                      <a:r>
                        <a:rPr kumimoji="1" lang="ko-KR" alt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권한 설정</a:t>
                      </a:r>
                      <a:r>
                        <a:rPr lang="arn-CL" altLang="ko-KR" sz="1200" dirty="0" smtClean="0"/>
                        <a:t/>
                      </a:r>
                      <a:br>
                        <a:rPr lang="arn-CL" altLang="ko-KR" sz="1200" dirty="0" smtClean="0"/>
                      </a:br>
                      <a:r>
                        <a:rPr lang="arn-CL" altLang="ko-KR" sz="1200" dirty="0" smtClean="0"/>
                        <a:t>&lt;</a:t>
                      </a:r>
                      <a:r>
                        <a:rPr lang="arn-CL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uses-permission android:name="android.permission.ACCESS_FINE_LOCATION" </a:t>
                      </a:r>
                      <a:r>
                        <a:rPr lang="arn-CL" altLang="ko-KR" sz="1200" dirty="0" smtClean="0"/>
                        <a:t>/&gt;</a:t>
                      </a:r>
                      <a:br>
                        <a:rPr lang="arn-CL" altLang="ko-KR" sz="1200" dirty="0" smtClean="0"/>
                      </a:br>
                      <a:r>
                        <a:rPr lang="arn-CL" altLang="ko-KR" sz="1200" dirty="0" smtClean="0"/>
                        <a:t>&lt;</a:t>
                      </a:r>
                      <a:r>
                        <a:rPr lang="arn-CL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uses-permission android:name="android.permission.ACCESS_COARSE_LOCATION" </a:t>
                      </a:r>
                      <a:r>
                        <a:rPr lang="arn-CL" altLang="ko-KR" sz="1200" dirty="0" smtClean="0"/>
                        <a:t>/&gt;</a:t>
                      </a:r>
                      <a:br>
                        <a:rPr lang="arn-CL" altLang="ko-KR" sz="1200" dirty="0" smtClean="0"/>
                      </a:br>
                      <a:r>
                        <a:rPr lang="arn-CL" altLang="ko-KR" sz="1200" dirty="0" smtClean="0"/>
                        <a:t>&lt;</a:t>
                      </a:r>
                      <a:r>
                        <a:rPr lang="arn-CL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uses-permission android:name="android.permission.INTERNET" </a:t>
                      </a:r>
                      <a:r>
                        <a:rPr lang="arn-CL" altLang="ko-KR" sz="1200" dirty="0" smtClean="0"/>
                        <a:t>/&gt;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132625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S/W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– App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Google</a:t>
                      </a:r>
                      <a:r>
                        <a:rPr lang="en-US" altLang="ko-KR" sz="1000" baseline="0" dirty="0" smtClean="0"/>
                        <a:t> Map </a:t>
                      </a:r>
                      <a:r>
                        <a:rPr lang="ko-KR" altLang="en-US" sz="1000" baseline="0" dirty="0" smtClean="0"/>
                        <a:t>구현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2018. 07. 20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Google</a:t>
                      </a:r>
                      <a:r>
                        <a:rPr lang="en-US" altLang="ko-KR" sz="1000" baseline="0" dirty="0" smtClean="0"/>
                        <a:t> Map API</a:t>
                      </a:r>
                      <a:r>
                        <a:rPr lang="ko-KR" altLang="en-US" sz="1000" baseline="0" dirty="0" smtClean="0"/>
                        <a:t>를 이용하여 지도 기능을 사용한다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박누리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6161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176811"/>
              </p:ext>
            </p:extLst>
          </p:nvPr>
        </p:nvGraphicFramePr>
        <p:xfrm>
          <a:off x="168879" y="2234338"/>
          <a:ext cx="8848773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508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smtClean="0">
                          <a:solidFill>
                            <a:srgbClr val="3B5AA8"/>
                          </a:solidFill>
                          <a:latin typeface="+mn-lt"/>
                        </a:rPr>
                        <a:t>상세 로직</a:t>
                      </a:r>
                      <a:endParaRPr lang="ko-KR" altLang="en-US" sz="12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7809">
                <a:tc>
                  <a:txBody>
                    <a:bodyPr/>
                    <a:lstStyle/>
                    <a:p>
                      <a:pPr fontAlgn="base" latinLnBrk="0"/>
                      <a:r>
                        <a:rPr lang="arn-CL" altLang="ko-KR" sz="1200" dirty="0" smtClean="0"/>
                        <a:t>&lt;?php  header("Content-Type: text/html; charset=UTF-8");</a:t>
                      </a:r>
                    </a:p>
                    <a:p>
                      <a:pPr fontAlgn="base" latinLnBrk="0"/>
                      <a:r>
                        <a:rPr lang="arn-CL" altLang="ko-KR" sz="1200" dirty="0" smtClean="0"/>
                        <a:t>$mysql_hostname = "waytech.kr"; $mysql_username = "waytechtest";</a:t>
                      </a:r>
                    </a:p>
                    <a:p>
                      <a:pPr fontAlgn="base" latinLnBrk="0"/>
                      <a:r>
                        <a:rPr lang="arn-CL" altLang="ko-KR" sz="1200" dirty="0" smtClean="0"/>
                        <a:t>$mysql_password = "dnpdl123"; $mySql_database = "waytechtest";</a:t>
                      </a:r>
                    </a:p>
                    <a:p>
                      <a:pPr fontAlgn="base" latinLnBrk="0"/>
                      <a:r>
                        <a:rPr lang="arn-CL" altLang="ko-KR" sz="1200" dirty="0" smtClean="0"/>
                        <a:t>$connect = mysqli_connect($mysql_hostname, $mysql_username, $mysql_password, $mySql_database);  //DB</a:t>
                      </a:r>
                      <a:r>
                        <a:rPr lang="ko-KR" altLang="en-US" sz="1200" dirty="0" smtClean="0"/>
                        <a:t>연결</a:t>
                      </a:r>
                    </a:p>
                    <a:p>
                      <a:pPr fontAlgn="base" latinLnBrk="0"/>
                      <a:endParaRPr lang="ko-KR" altLang="en-US" sz="1200" dirty="0" smtClean="0"/>
                    </a:p>
                    <a:p>
                      <a:pPr fontAlgn="base" latinLnBrk="0"/>
                      <a:r>
                        <a:rPr lang="en-US" altLang="ko-KR" sz="1200" dirty="0" smtClean="0"/>
                        <a:t>//</a:t>
                      </a:r>
                      <a:r>
                        <a:rPr lang="arn-CL" altLang="ko-KR" sz="1200" dirty="0" smtClean="0"/>
                        <a:t>if else</a:t>
                      </a:r>
                      <a:r>
                        <a:rPr lang="ko-KR" altLang="en-US" sz="1200" dirty="0" smtClean="0"/>
                        <a:t>문 대신 </a:t>
                      </a:r>
                      <a:r>
                        <a:rPr lang="arn-CL" altLang="ko-KR" sz="1200" dirty="0" smtClean="0"/>
                        <a:t>or die</a:t>
                      </a:r>
                      <a:r>
                        <a:rPr lang="ko-KR" altLang="en-US" sz="1200" dirty="0" smtClean="0"/>
                        <a:t>문 추가해도 됨 </a:t>
                      </a:r>
                      <a:r>
                        <a:rPr lang="arn-CL" altLang="ko-KR" sz="1200" dirty="0" smtClean="0"/>
                        <a:t>or die('Error connectiong to MySQL server')</a:t>
                      </a:r>
                    </a:p>
                    <a:p>
                      <a:pPr fontAlgn="base" latinLnBrk="0"/>
                      <a:r>
                        <a:rPr lang="arn-CL" altLang="ko-KR" sz="1200" dirty="0" smtClean="0"/>
                        <a:t>//db </a:t>
                      </a:r>
                      <a:r>
                        <a:rPr lang="ko-KR" altLang="en-US" sz="1200" dirty="0" smtClean="0"/>
                        <a:t>연결 확인</a:t>
                      </a:r>
                    </a:p>
                    <a:p>
                      <a:pPr fontAlgn="base" latinLnBrk="0"/>
                      <a:r>
                        <a:rPr lang="arn-CL" altLang="ko-KR" sz="1200" dirty="0" smtClean="0"/>
                        <a:t>if(mysqli_connect_errno($connect)){</a:t>
                      </a:r>
                    </a:p>
                    <a:p>
                      <a:pPr fontAlgn="base" latinLnBrk="0"/>
                      <a:r>
                        <a:rPr lang="arn-CL" altLang="ko-KR" sz="1200" dirty="0" smtClean="0"/>
                        <a:t>  echo "Failed to connect to MySQL: " . mysqli_connect_error();</a:t>
                      </a:r>
                    </a:p>
                    <a:p>
                      <a:pPr fontAlgn="base" latinLnBrk="0"/>
                      <a:r>
                        <a:rPr lang="arn-CL" altLang="ko-KR" sz="1200" dirty="0" smtClean="0"/>
                        <a:t>}</a:t>
                      </a:r>
                    </a:p>
                    <a:p>
                      <a:pPr fontAlgn="base" latinLnBrk="0"/>
                      <a:r>
                        <a:rPr lang="arn-CL" altLang="ko-KR" sz="1200" dirty="0" smtClean="0"/>
                        <a:t>$res = mysqli_query($connect, "select * from HumanInfo");</a:t>
                      </a:r>
                    </a:p>
                    <a:p>
                      <a:pPr fontAlgn="base" latinLnBrk="0"/>
                      <a:r>
                        <a:rPr lang="arn-CL" altLang="ko-KR" sz="1200" dirty="0" smtClean="0"/>
                        <a:t>$result = array();</a:t>
                      </a:r>
                    </a:p>
                    <a:p>
                      <a:pPr fontAlgn="base" latinLnBrk="0"/>
                      <a:r>
                        <a:rPr lang="arn-CL" altLang="ko-KR" sz="1200" dirty="0" smtClean="0"/>
                        <a:t>while($row = mysqli_fetch_array($res)){</a:t>
                      </a:r>
                    </a:p>
                    <a:p>
                      <a:pPr fontAlgn="base" latinLnBrk="0"/>
                      <a:r>
                        <a:rPr lang="arn-CL" altLang="ko-KR" sz="1200" dirty="0" smtClean="0"/>
                        <a:t>	array_push($result, array('id'=&gt;$row[0],'name'=&gt;$row[1],'address'=&gt;$row[2]));</a:t>
                      </a:r>
                    </a:p>
                    <a:p>
                      <a:pPr fontAlgn="base" latinLnBrk="0"/>
                      <a:r>
                        <a:rPr lang="arn-CL" altLang="ko-KR" sz="1200" dirty="0" smtClean="0"/>
                        <a:t>}</a:t>
                      </a:r>
                    </a:p>
                    <a:p>
                      <a:pPr fontAlgn="base" latinLnBrk="0"/>
                      <a:endParaRPr lang="arn-CL" altLang="ko-KR" sz="1200" dirty="0" smtClean="0"/>
                    </a:p>
                    <a:p>
                      <a:pPr fontAlgn="base" latinLnBrk="0"/>
                      <a:r>
                        <a:rPr lang="arn-CL" altLang="ko-KR" sz="1200" dirty="0" smtClean="0"/>
                        <a:t>echo json_encode(array("result"=&gt;$result));</a:t>
                      </a:r>
                    </a:p>
                    <a:p>
                      <a:pPr fontAlgn="base" latinLnBrk="0"/>
                      <a:r>
                        <a:rPr lang="arn-CL" altLang="ko-KR" sz="1200" dirty="0" smtClean="0"/>
                        <a:t>mysqli_close($connect);</a:t>
                      </a:r>
                    </a:p>
                    <a:p>
                      <a:pPr fontAlgn="base" latinLnBrk="0"/>
                      <a:endParaRPr lang="arn-CL" altLang="ko-KR" sz="1200" dirty="0" smtClean="0"/>
                    </a:p>
                    <a:p>
                      <a:pPr fontAlgn="base" latinLnBrk="0"/>
                      <a:r>
                        <a:rPr lang="arn-CL" altLang="ko-KR" sz="1200" dirty="0" smtClean="0"/>
                        <a:t>?&gt;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41348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S/W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– App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접근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2018. 07. 20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PHP</a:t>
                      </a:r>
                      <a:r>
                        <a:rPr lang="ko-KR" altLang="en-US" sz="1000" dirty="0" smtClean="0"/>
                        <a:t>를 이용하여 </a:t>
                      </a:r>
                      <a:r>
                        <a:rPr lang="en-US" altLang="ko-KR" sz="1000" dirty="0" smtClean="0"/>
                        <a:t>DB</a:t>
                      </a:r>
                      <a:r>
                        <a:rPr lang="ko-KR" altLang="en-US" sz="1000" dirty="0" smtClean="0"/>
                        <a:t>에 접근해 값을 출력한다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박누리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304894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9.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887336"/>
              </p:ext>
            </p:extLst>
          </p:nvPr>
        </p:nvGraphicFramePr>
        <p:xfrm>
          <a:off x="450882" y="1268760"/>
          <a:ext cx="8242236" cy="4960061"/>
        </p:xfrm>
        <a:graphic>
          <a:graphicData uri="http://schemas.openxmlformats.org/drawingml/2006/table">
            <a:tbl>
              <a:tblPr/>
              <a:tblGrid>
                <a:gridCol w="825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94135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0227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Studio 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(3.0.1)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application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2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Minimum</a:t>
                      </a:r>
                      <a:r>
                        <a:rPr 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SDK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API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19:Android 4.4 (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KitKat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02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Google</a:t>
                      </a:r>
                      <a:r>
                        <a:rPr 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Maps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Maps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SDK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for Android 18.7.10.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사용하여 지도 구현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02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애플리케이션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PHP(5.3.3)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관리자 웹 페이지 처리 모듈 작성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02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MySQL(5.7.21)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화장실 위치정보를 포함한 전국공중화장실데이터를 저장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관리하는 데이터베이스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02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Apache(2.4.18)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웹 페이지를 구동하는 웹 서버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0227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구성장비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디바이스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사용자에게 서비스를 직접적으로 제공하는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End Device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238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오렌지보드 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WiFi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Region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Mac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 등의 정보를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블루투스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신호를 이용해서 지속적으로 신호를 보내는 신호 발생기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241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적외선 거리 측정 센서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사용자의 재실여부를 파악하기 위한 모듈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41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n-CL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CDS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화장지의 잔량을 확인하기 위한 모듈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41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LCD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화장실 칸의 상태를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표시하기위한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모듈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241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n-CL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사용자에게 경고표시를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하기위한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모듈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n-CL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Button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사용시간을 초기화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하기위한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모듈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970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3312368" cy="3896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2.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시스템 흐름도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(H/W)</a:t>
            </a:r>
            <a:endParaRPr kumimoji="0" lang="ko-KR" altLang="en-US" sz="12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459713" y="1214422"/>
            <a:ext cx="4040849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16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lang="ko-KR" altLang="en-US" sz="1400" kern="0" spc="-100" dirty="0">
                <a:solidFill>
                  <a:sysClr val="window" lastClr="FFFFFF"/>
                </a:solidFill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흐름도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7" name="모서리가 둥근 직사각형 199"/>
          <p:cNvSpPr/>
          <p:nvPr/>
        </p:nvSpPr>
        <p:spPr bwMode="auto">
          <a:xfrm>
            <a:off x="4571999" y="1571612"/>
            <a:ext cx="4000529" cy="4857784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5113" indent="-265113" latinLnBrk="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 smtClean="0"/>
              <a:t>사용자가 </a:t>
            </a:r>
            <a:r>
              <a:rPr lang="ko-KR" altLang="en-US" sz="1200" dirty="0"/>
              <a:t>적외선 거리측정센서에 감지가 되면 시간을 측정한다</a:t>
            </a:r>
            <a:r>
              <a:rPr lang="en-US" altLang="ko-KR" sz="1200" dirty="0"/>
              <a:t>.</a:t>
            </a:r>
          </a:p>
          <a:p>
            <a:pPr marL="265113" indent="-265113" latinLnBrk="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/>
              <a:t>LCD </a:t>
            </a:r>
            <a:r>
              <a:rPr lang="ko-KR" altLang="en-US" sz="1200" dirty="0"/>
              <a:t>디스플레이를 ‘</a:t>
            </a:r>
            <a:r>
              <a:rPr lang="ko-KR" altLang="en-US" sz="1200" dirty="0" err="1"/>
              <a:t>사용중</a:t>
            </a:r>
            <a:r>
              <a:rPr lang="ko-KR" altLang="en-US" sz="1200" dirty="0"/>
              <a:t>＇표시로 전환한다</a:t>
            </a:r>
            <a:r>
              <a:rPr lang="en-US" altLang="ko-KR" sz="1200" dirty="0"/>
              <a:t>.</a:t>
            </a:r>
          </a:p>
          <a:p>
            <a:pPr marL="265113" indent="-265113" latinLnBrk="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/>
              <a:t>사용자가 </a:t>
            </a:r>
            <a:r>
              <a:rPr lang="en-US" altLang="ko-KR" sz="1200" dirty="0"/>
              <a:t>20</a:t>
            </a:r>
            <a:r>
              <a:rPr lang="ko-KR" altLang="en-US" sz="1200" dirty="0"/>
              <a:t>분 이상 사용 시 ‘경고’ 상태로 전환되며 </a:t>
            </a:r>
            <a:r>
              <a:rPr lang="en-US" altLang="ko-KR" sz="1200" dirty="0"/>
              <a:t>LED</a:t>
            </a:r>
            <a:r>
              <a:rPr lang="ko-KR" altLang="en-US" sz="1200" dirty="0"/>
              <a:t>를 점등한다</a:t>
            </a:r>
            <a:r>
              <a:rPr lang="en-US" altLang="ko-KR" sz="1200" dirty="0"/>
              <a:t>.</a:t>
            </a:r>
          </a:p>
          <a:p>
            <a:pPr marL="265113" indent="-265113" latinLnBrk="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/>
              <a:t>연장버튼을 누를 경우 기존 사용시간을 초기화 하며 </a:t>
            </a:r>
            <a:r>
              <a:rPr lang="ko-KR" altLang="en-US" sz="1200" dirty="0" err="1"/>
              <a:t>재측정한다</a:t>
            </a:r>
            <a:r>
              <a:rPr lang="en-US" altLang="ko-KR" sz="1200" dirty="0"/>
              <a:t>.</a:t>
            </a:r>
          </a:p>
          <a:p>
            <a:pPr marL="265113" indent="-265113" latinLnBrk="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/>
              <a:t>연장버튼을 누르지 않은 상태에서 </a:t>
            </a:r>
            <a:r>
              <a:rPr lang="en-US" altLang="ko-KR" sz="1200" dirty="0"/>
              <a:t>30</a:t>
            </a:r>
            <a:r>
              <a:rPr lang="ko-KR" altLang="en-US" sz="1200" dirty="0"/>
              <a:t>분 이상 사용할 경우 ‘위험’ 상태로 전환된다</a:t>
            </a:r>
            <a:r>
              <a:rPr lang="en-US" altLang="ko-KR" sz="1200" dirty="0"/>
              <a:t>.</a:t>
            </a:r>
          </a:p>
          <a:p>
            <a:pPr marL="265113" indent="-265113" latinLnBrk="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/>
              <a:t>관리자에게 해당 칸을 확인하고 조치하도록 한다</a:t>
            </a:r>
            <a:r>
              <a:rPr lang="en-US" altLang="ko-KR" sz="1200" dirty="0"/>
              <a:t>.</a:t>
            </a:r>
          </a:p>
          <a:p>
            <a:pPr marL="265113" indent="-265113" latinLnBrk="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/>
              <a:t>조치가 완료 되거나 화장실을 퇴실하면 ‘비어있음’표시로 전환된다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8" name="양쪽 모서리가 둥근 사각형 51"/>
          <p:cNvSpPr/>
          <p:nvPr/>
        </p:nvSpPr>
        <p:spPr bwMode="auto">
          <a:xfrm rot="16200000">
            <a:off x="6408350" y="-640257"/>
            <a:ext cx="309689" cy="4018673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5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 bwMode="auto">
          <a:xfrm>
            <a:off x="4643439" y="1238172"/>
            <a:ext cx="3857652" cy="193899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rPr>
              <a:t>설명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55" y="1595700"/>
            <a:ext cx="2591764" cy="473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1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2.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시스템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흐름도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(S/W)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459713" y="1214422"/>
            <a:ext cx="4040849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16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lang="ko-KR" altLang="en-US" sz="1400" kern="0" spc="-100" dirty="0" smtClean="0">
                <a:solidFill>
                  <a:sysClr val="window" lastClr="FFFFFF"/>
                </a:solidFill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흐름도 </a:t>
            </a:r>
            <a:r>
              <a:rPr lang="en-US" altLang="ko-KR" sz="1400" kern="0" spc="-100" dirty="0" smtClean="0">
                <a:solidFill>
                  <a:sysClr val="window" lastClr="FFFFFF"/>
                </a:solidFill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– </a:t>
            </a:r>
            <a:r>
              <a:rPr lang="ko-KR" altLang="en-US" sz="1400" kern="0" spc="-100" dirty="0" smtClean="0">
                <a:solidFill>
                  <a:sysClr val="window" lastClr="FFFFFF"/>
                </a:solidFill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사용자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7" name="모서리가 둥근 직사각형 199"/>
          <p:cNvSpPr/>
          <p:nvPr/>
        </p:nvSpPr>
        <p:spPr bwMode="auto">
          <a:xfrm>
            <a:off x="4572000" y="1571612"/>
            <a:ext cx="3929092" cy="4783151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5113" indent="-265113" latinLnBrk="0"/>
            <a:r>
              <a:rPr lang="ko-KR" altLang="en-US" sz="1200" dirty="0" smtClean="0"/>
              <a:t>① </a:t>
            </a:r>
            <a:r>
              <a:rPr lang="ko-KR" altLang="en-US" sz="1200" dirty="0" smtClean="0"/>
              <a:t>위치 확인 및 </a:t>
            </a:r>
            <a:r>
              <a:rPr lang="ko-KR" altLang="en-US" sz="1200" dirty="0" err="1" smtClean="0"/>
              <a:t>화장실별</a:t>
            </a:r>
            <a:r>
              <a:rPr lang="ko-KR" altLang="en-US" sz="1200" dirty="0" smtClean="0"/>
              <a:t> 사용률 조회</a:t>
            </a:r>
          </a:p>
          <a:p>
            <a:pPr marL="265113" indent="-265113" latinLnBrk="0"/>
            <a:r>
              <a:rPr lang="ko-KR" altLang="en-US" sz="1200" dirty="0" smtClean="0"/>
              <a:t>② </a:t>
            </a:r>
            <a:r>
              <a:rPr lang="ko-KR" altLang="en-US" sz="1200" dirty="0" smtClean="0"/>
              <a:t>화장실 </a:t>
            </a:r>
            <a:r>
              <a:rPr lang="ko-KR" altLang="en-US" sz="1200" dirty="0"/>
              <a:t>도착 후 실제 사용할 칸 </a:t>
            </a:r>
            <a:r>
              <a:rPr lang="ko-KR" altLang="en-US" sz="1200" dirty="0" smtClean="0"/>
              <a:t>확인</a:t>
            </a:r>
            <a:endParaRPr lang="en-US" altLang="ko-KR" sz="1200" dirty="0"/>
          </a:p>
          <a:p>
            <a:pPr marL="265113" indent="-265113" latinLnBrk="0"/>
            <a:r>
              <a:rPr lang="ko-KR" altLang="en-US" sz="1200" dirty="0" smtClean="0"/>
              <a:t>③ </a:t>
            </a:r>
            <a:r>
              <a:rPr lang="ko-KR" altLang="en-US" sz="1200" dirty="0"/>
              <a:t>화장실 칸 입실 </a:t>
            </a:r>
            <a:r>
              <a:rPr lang="en-US" altLang="ko-KR" sz="1200" dirty="0"/>
              <a:t>(</a:t>
            </a:r>
            <a:r>
              <a:rPr lang="ko-KR" altLang="en-US" sz="1200" dirty="0"/>
              <a:t>사용 중 표시</a:t>
            </a:r>
            <a:r>
              <a:rPr lang="en-US" altLang="ko-KR" sz="1200" dirty="0" smtClean="0"/>
              <a:t>)</a:t>
            </a:r>
          </a:p>
          <a:p>
            <a:pPr marL="265113" indent="-265113" latinLnBrk="0"/>
            <a:r>
              <a:rPr lang="ko-KR" altLang="en-US" sz="1200" dirty="0"/>
              <a:t>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시간 </a:t>
            </a:r>
            <a:r>
              <a:rPr lang="ko-KR" altLang="en-US" sz="1200" dirty="0"/>
              <a:t>측정 </a:t>
            </a:r>
            <a:r>
              <a:rPr lang="ko-KR" altLang="en-US" sz="1200" dirty="0" smtClean="0"/>
              <a:t>시작</a:t>
            </a:r>
            <a:endParaRPr lang="en-US" altLang="ko-KR" sz="1200" dirty="0" smtClean="0"/>
          </a:p>
          <a:p>
            <a:pPr marL="265113" indent="-265113" latinLnBrk="0"/>
            <a:r>
              <a:rPr lang="ko-KR" altLang="en-US" sz="1200" dirty="0" smtClean="0"/>
              <a:t> 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수동 </a:t>
            </a:r>
            <a:r>
              <a:rPr lang="ko-KR" altLang="en-US" sz="1200" dirty="0" err="1"/>
              <a:t>잠금장치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잠그기</a:t>
            </a:r>
            <a:endParaRPr lang="en-US" altLang="ko-KR" sz="1200" dirty="0"/>
          </a:p>
          <a:p>
            <a:pPr marL="265113" indent="-265113" latinLnBrk="0">
              <a:buFont typeface="+mj-ea"/>
              <a:buAutoNum type="circleNumDbPlain" startAt="4"/>
            </a:pPr>
            <a:endParaRPr lang="en-US" altLang="ko-KR" sz="1200" dirty="0" smtClean="0"/>
          </a:p>
          <a:p>
            <a:pPr marL="265113" indent="-265113" latinLnBrk="0">
              <a:buFont typeface="+mj-ea"/>
              <a:buAutoNum type="circleNumDbPlain" startAt="4"/>
            </a:pPr>
            <a:r>
              <a:rPr lang="ko-KR" altLang="en-US" sz="1200" dirty="0" smtClean="0"/>
              <a:t>화장실 사용</a:t>
            </a:r>
            <a:endParaRPr lang="en-US" altLang="ko-KR" sz="1200" dirty="0" smtClean="0"/>
          </a:p>
          <a:p>
            <a:pPr latinLnBrk="0"/>
            <a:r>
              <a:rPr lang="en-US" altLang="ko-KR" sz="1200" dirty="0"/>
              <a:t> </a:t>
            </a:r>
            <a:r>
              <a:rPr lang="en-US" altLang="ko-KR" sz="1200" dirty="0" smtClean="0"/>
              <a:t>-1. </a:t>
            </a:r>
            <a:r>
              <a:rPr lang="ko-KR" altLang="en-US" sz="1200" dirty="0" smtClean="0"/>
              <a:t>경고 </a:t>
            </a:r>
            <a:r>
              <a:rPr lang="ko-KR" altLang="en-US" sz="1200" dirty="0"/>
              <a:t>표시 전환 </a:t>
            </a:r>
            <a:r>
              <a:rPr lang="en-US" altLang="ko-KR" sz="1200" dirty="0"/>
              <a:t>(20~30</a:t>
            </a:r>
            <a:r>
              <a:rPr lang="ko-KR" altLang="en-US" sz="1200" dirty="0"/>
              <a:t>분 사용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fontAlgn="base"/>
            <a:r>
              <a:rPr lang="en-US" altLang="ko-KR" sz="1200" dirty="0" smtClean="0"/>
              <a:t>   -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측정 시간이 </a:t>
            </a:r>
            <a:r>
              <a:rPr lang="en-US" altLang="ko-KR" sz="1200" dirty="0"/>
              <a:t>20</a:t>
            </a:r>
            <a:r>
              <a:rPr lang="ko-KR" altLang="en-US" sz="1200" dirty="0"/>
              <a:t>분 이상인 경우 경고 표시로 전환</a:t>
            </a:r>
          </a:p>
          <a:p>
            <a:pPr fontAlgn="base"/>
            <a:r>
              <a:rPr lang="en-US" altLang="ko-KR" sz="1200" dirty="0" smtClean="0"/>
              <a:t>   - </a:t>
            </a:r>
            <a:r>
              <a:rPr lang="ko-KR" altLang="en-US" sz="1200" dirty="0" smtClean="0"/>
              <a:t>칸 </a:t>
            </a:r>
            <a:r>
              <a:rPr lang="ko-KR" altLang="en-US" sz="1200" dirty="0"/>
              <a:t>내부에 설치된 연장 버튼을 통해 시간 </a:t>
            </a:r>
            <a:r>
              <a:rPr lang="ko-KR" altLang="en-US" sz="1200" dirty="0" smtClean="0"/>
              <a:t>초기화</a:t>
            </a:r>
            <a:endParaRPr lang="en-US" altLang="ko-KR" sz="1200" dirty="0" smtClean="0"/>
          </a:p>
          <a:p>
            <a:pPr fontAlgn="base"/>
            <a:endParaRPr lang="en-US" altLang="ko-KR" sz="1200" dirty="0" smtClean="0"/>
          </a:p>
          <a:p>
            <a:pPr fontAlgn="base"/>
            <a:r>
              <a:rPr lang="en-US" altLang="ko-KR" sz="1200" dirty="0"/>
              <a:t> </a:t>
            </a:r>
            <a:r>
              <a:rPr lang="en-US" altLang="ko-KR" sz="1200" dirty="0" smtClean="0"/>
              <a:t>-2. </a:t>
            </a:r>
            <a:r>
              <a:rPr lang="ko-KR" altLang="en-US" sz="1200" dirty="0"/>
              <a:t>위험 표시 전환 </a:t>
            </a:r>
            <a:r>
              <a:rPr lang="en-US" altLang="ko-KR" sz="1200" dirty="0"/>
              <a:t>(30</a:t>
            </a:r>
            <a:r>
              <a:rPr lang="ko-KR" altLang="en-US" sz="1200" dirty="0"/>
              <a:t>분 이상 사용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fontAlgn="base"/>
            <a:r>
              <a:rPr lang="en-US" altLang="ko-KR" sz="1200" dirty="0" smtClean="0"/>
              <a:t>   -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사용시간이 </a:t>
            </a:r>
            <a:r>
              <a:rPr lang="en-US" altLang="ko-KR" sz="1200" dirty="0"/>
              <a:t>30</a:t>
            </a:r>
            <a:r>
              <a:rPr lang="ko-KR" altLang="en-US" sz="1200" dirty="0"/>
              <a:t>분이 지날 경우 자동으로 위험 </a:t>
            </a:r>
            <a:r>
              <a:rPr lang="ko-KR" altLang="en-US" sz="1200" dirty="0" smtClean="0"/>
              <a:t>표시로</a:t>
            </a:r>
            <a:endParaRPr lang="en-US" altLang="ko-KR" sz="1200" dirty="0" smtClean="0"/>
          </a:p>
          <a:p>
            <a:pPr fontAlgn="base"/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ko-KR" altLang="en-US" sz="1200" dirty="0" smtClean="0"/>
              <a:t>전환</a:t>
            </a:r>
            <a:endParaRPr lang="ko-KR" altLang="en-US" sz="1200" dirty="0"/>
          </a:p>
          <a:p>
            <a:pPr fontAlgn="base"/>
            <a:r>
              <a:rPr lang="en-US" altLang="ko-KR" sz="1200" dirty="0" smtClean="0"/>
              <a:t>   -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관리자는 위급표시를 </a:t>
            </a:r>
            <a:r>
              <a:rPr lang="en-US" altLang="ko-KR" sz="1200" dirty="0"/>
              <a:t>(</a:t>
            </a:r>
            <a:r>
              <a:rPr lang="ko-KR" altLang="en-US" sz="1200" dirty="0"/>
              <a:t>웹을 통해</a:t>
            </a:r>
            <a:r>
              <a:rPr lang="en-US" altLang="ko-KR" sz="1200" dirty="0"/>
              <a:t>) </a:t>
            </a:r>
            <a:r>
              <a:rPr lang="ko-KR" altLang="en-US" sz="1200" dirty="0"/>
              <a:t>확인</a:t>
            </a:r>
          </a:p>
          <a:p>
            <a:pPr fontAlgn="base"/>
            <a:r>
              <a:rPr lang="en-US" altLang="ko-KR" sz="1200" dirty="0" smtClean="0"/>
              <a:t>   -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실제로 화장실을 확인하고 </a:t>
            </a:r>
            <a:r>
              <a:rPr lang="ko-KR" altLang="en-US" sz="1200" dirty="0" smtClean="0"/>
              <a:t>조치</a:t>
            </a:r>
            <a:endParaRPr lang="en-US" altLang="ko-KR" sz="1200" dirty="0" smtClean="0"/>
          </a:p>
          <a:p>
            <a:pPr fontAlgn="base"/>
            <a:endParaRPr lang="en-US" altLang="ko-KR" sz="1200" dirty="0"/>
          </a:p>
          <a:p>
            <a:pPr marL="228600" indent="-228600" fontAlgn="base">
              <a:buFont typeface="+mj-ea"/>
              <a:buAutoNum type="circleNumDbPlain" startAt="5"/>
            </a:pPr>
            <a:r>
              <a:rPr lang="ko-KR" altLang="en-US" sz="1200" dirty="0" smtClean="0"/>
              <a:t>사용 </a:t>
            </a:r>
            <a:r>
              <a:rPr lang="ko-KR" altLang="en-US" sz="1200" dirty="0"/>
              <a:t>리뷰</a:t>
            </a:r>
            <a:r>
              <a:rPr lang="en-US" altLang="ko-KR" sz="1200" dirty="0"/>
              <a:t>, </a:t>
            </a:r>
            <a:r>
              <a:rPr lang="ko-KR" altLang="en-US" sz="1200" dirty="0"/>
              <a:t>시설물 고장 신청</a:t>
            </a:r>
          </a:p>
          <a:p>
            <a:pPr fontAlgn="base"/>
            <a:r>
              <a:rPr lang="ko-KR" altLang="en-US" sz="1200" dirty="0" smtClean="0"/>
              <a:t> 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어플리케이션에 </a:t>
            </a:r>
            <a:r>
              <a:rPr lang="ko-KR" altLang="en-US" sz="1200" dirty="0"/>
              <a:t>사용자 계정으로 </a:t>
            </a:r>
            <a:r>
              <a:rPr lang="ko-KR" altLang="en-US" sz="1200" dirty="0" err="1"/>
              <a:t>로그인이</a:t>
            </a:r>
            <a:r>
              <a:rPr lang="ko-KR" altLang="en-US" sz="1200" dirty="0"/>
              <a:t> 되어있음을 </a:t>
            </a:r>
            <a:r>
              <a:rPr lang="ko-KR" altLang="en-US" sz="1200" dirty="0" smtClean="0"/>
              <a:t>전제</a:t>
            </a:r>
            <a:endParaRPr lang="en-US" altLang="ko-KR" sz="1200" dirty="0" smtClean="0"/>
          </a:p>
          <a:p>
            <a:pPr fontAlgn="base"/>
            <a:r>
              <a:rPr lang="en-US" altLang="ko-KR" sz="1200" dirty="0"/>
              <a:t> </a:t>
            </a:r>
            <a:r>
              <a:rPr lang="en-US" altLang="ko-KR" sz="1200" dirty="0" smtClean="0"/>
              <a:t> - </a:t>
            </a:r>
            <a:r>
              <a:rPr lang="ko-KR" altLang="en-US" sz="1200" dirty="0" smtClean="0"/>
              <a:t>어플리케이션을 </a:t>
            </a:r>
            <a:r>
              <a:rPr lang="ko-KR" altLang="en-US" sz="1200" dirty="0"/>
              <a:t>통해 회원가입이 </a:t>
            </a:r>
            <a:r>
              <a:rPr lang="ko-KR" altLang="en-US" sz="1200" dirty="0" smtClean="0"/>
              <a:t>가능</a:t>
            </a:r>
            <a:endParaRPr lang="ko-KR" altLang="en-US" sz="1200" dirty="0"/>
          </a:p>
        </p:txBody>
      </p:sp>
      <p:sp>
        <p:nvSpPr>
          <p:cNvPr id="18" name="양쪽 모서리가 둥근 사각형 51"/>
          <p:cNvSpPr/>
          <p:nvPr/>
        </p:nvSpPr>
        <p:spPr bwMode="auto">
          <a:xfrm rot="16200000">
            <a:off x="6372631" y="-604539"/>
            <a:ext cx="309689" cy="3947235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5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 bwMode="auto">
          <a:xfrm>
            <a:off x="4643439" y="1238172"/>
            <a:ext cx="3857652" cy="193899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rPr>
              <a:t>설명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24" y="1569944"/>
            <a:ext cx="2473383" cy="478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25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2.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시스템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흐름도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(S/W)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459713" y="1214422"/>
            <a:ext cx="4040849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16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lang="ko-KR" altLang="en-US" sz="1400" kern="0" spc="-100" dirty="0" smtClean="0">
                <a:solidFill>
                  <a:sysClr val="window" lastClr="FFFFFF"/>
                </a:solidFill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흐름도 </a:t>
            </a:r>
            <a:r>
              <a:rPr lang="en-US" altLang="ko-KR" sz="1400" kern="0" spc="-100" dirty="0" smtClean="0">
                <a:solidFill>
                  <a:sysClr val="window" lastClr="FFFFFF"/>
                </a:solidFill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- </a:t>
            </a:r>
            <a:r>
              <a:rPr lang="ko-KR" altLang="en-US" sz="1400" kern="0" spc="-100" dirty="0" smtClean="0">
                <a:solidFill>
                  <a:sysClr val="window" lastClr="FFFFFF"/>
                </a:solidFill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관리자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7" name="모서리가 둥근 직사각형 199"/>
          <p:cNvSpPr/>
          <p:nvPr/>
        </p:nvSpPr>
        <p:spPr bwMode="auto">
          <a:xfrm>
            <a:off x="4571999" y="1571612"/>
            <a:ext cx="4000529" cy="4783151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fontAlgn="base"/>
            <a:r>
              <a:rPr lang="ko-KR" altLang="en-US" sz="1200" dirty="0" smtClean="0"/>
              <a:t>① </a:t>
            </a:r>
            <a:r>
              <a:rPr lang="ko-KR" altLang="en-US" sz="1200" dirty="0"/>
              <a:t>로그인</a:t>
            </a:r>
          </a:p>
          <a:p>
            <a:pPr fontAlgn="base"/>
            <a:r>
              <a:rPr lang="en-US" altLang="ko-KR" sz="1200" dirty="0" smtClean="0"/>
              <a:t> - </a:t>
            </a:r>
            <a:r>
              <a:rPr lang="ko-KR" altLang="en-US" sz="1200" dirty="0" smtClean="0"/>
              <a:t>승인된 </a:t>
            </a:r>
            <a:r>
              <a:rPr lang="ko-KR" altLang="en-US" sz="1200" dirty="0"/>
              <a:t>계정으로만 관리자용 </a:t>
            </a:r>
            <a:r>
              <a:rPr lang="ko-KR" altLang="en-US" sz="1200" dirty="0" smtClean="0"/>
              <a:t>로그인 가능</a:t>
            </a:r>
            <a:endParaRPr lang="en-US" altLang="ko-KR" sz="1200" dirty="0" smtClean="0"/>
          </a:p>
          <a:p>
            <a:pPr fontAlgn="base"/>
            <a:endParaRPr lang="ko-KR" altLang="en-US" sz="1200" dirty="0"/>
          </a:p>
          <a:p>
            <a:pPr fontAlgn="base"/>
            <a:r>
              <a:rPr lang="ko-KR" altLang="en-US" sz="1200" dirty="0"/>
              <a:t>② 관리하는 화장실 정보</a:t>
            </a:r>
          </a:p>
          <a:p>
            <a:pPr fontAlgn="base"/>
            <a:r>
              <a:rPr lang="en-US" altLang="ko-KR" sz="1200" dirty="0" smtClean="0"/>
              <a:t> - </a:t>
            </a:r>
            <a:r>
              <a:rPr lang="ko-KR" altLang="en-US" sz="1200" dirty="0" err="1" smtClean="0"/>
              <a:t>메인화면에서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현재 위치와 관리하는 화장실 위치 확인</a:t>
            </a:r>
          </a:p>
          <a:p>
            <a:pPr fontAlgn="base"/>
            <a:r>
              <a:rPr lang="en-US" altLang="ko-KR" sz="1200" dirty="0" smtClean="0"/>
              <a:t> - </a:t>
            </a:r>
            <a:r>
              <a:rPr lang="ko-KR" altLang="en-US" sz="1200" dirty="0"/>
              <a:t>관리하는 화장실의 간략한 정보 확인</a:t>
            </a:r>
          </a:p>
          <a:p>
            <a:pPr fontAlgn="base"/>
            <a:endParaRPr lang="en-US" altLang="ko-KR" sz="1200" dirty="0" smtClean="0"/>
          </a:p>
          <a:p>
            <a:pPr fontAlgn="base"/>
            <a:r>
              <a:rPr lang="ko-KR" altLang="en-US" sz="1200" dirty="0" smtClean="0"/>
              <a:t>③ </a:t>
            </a:r>
            <a:r>
              <a:rPr lang="ko-KR" altLang="en-US" sz="1200" dirty="0" err="1"/>
              <a:t>점검표</a:t>
            </a:r>
            <a:r>
              <a:rPr lang="ko-KR" altLang="en-US" sz="1200" dirty="0"/>
              <a:t> 등록</a:t>
            </a:r>
            <a:r>
              <a:rPr lang="en-US" altLang="ko-KR" sz="1200" dirty="0"/>
              <a:t>, </a:t>
            </a:r>
            <a:r>
              <a:rPr lang="ko-KR" altLang="en-US" sz="1200" dirty="0"/>
              <a:t>비품 확인</a:t>
            </a:r>
          </a:p>
          <a:p>
            <a:pPr fontAlgn="base"/>
            <a:r>
              <a:rPr lang="en-US" altLang="ko-KR" sz="1200" dirty="0" smtClean="0"/>
              <a:t> - </a:t>
            </a:r>
            <a:r>
              <a:rPr lang="ko-KR" altLang="en-US" sz="1200" dirty="0"/>
              <a:t>시설 </a:t>
            </a:r>
            <a:r>
              <a:rPr lang="ko-KR" altLang="en-US" sz="1200" dirty="0" err="1"/>
              <a:t>점검표</a:t>
            </a:r>
            <a:r>
              <a:rPr lang="en-US" altLang="ko-KR" sz="1200" dirty="0"/>
              <a:t>, </a:t>
            </a:r>
            <a:r>
              <a:rPr lang="ko-KR" altLang="en-US" sz="1200" dirty="0"/>
              <a:t>청결 </a:t>
            </a:r>
            <a:r>
              <a:rPr lang="ko-KR" altLang="en-US" sz="1200" dirty="0" err="1"/>
              <a:t>점검표를</a:t>
            </a:r>
            <a:r>
              <a:rPr lang="ko-KR" altLang="en-US" sz="1200" dirty="0"/>
              <a:t> 어플리케이션 상으로 등록 </a:t>
            </a:r>
            <a:r>
              <a:rPr lang="ko-KR" altLang="en-US" sz="1200" dirty="0" smtClean="0"/>
              <a:t>  </a:t>
            </a:r>
            <a:endParaRPr lang="en-US" altLang="ko-KR" sz="1200" dirty="0" smtClean="0"/>
          </a:p>
          <a:p>
            <a:pPr fontAlgn="base"/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/>
              <a:t>등록과 동시에 </a:t>
            </a:r>
            <a:r>
              <a:rPr lang="en-US" altLang="ko-KR" sz="1200" dirty="0"/>
              <a:t>DB</a:t>
            </a:r>
            <a:r>
              <a:rPr lang="ko-KR" altLang="en-US" sz="1200" dirty="0"/>
              <a:t>에 </a:t>
            </a:r>
            <a:r>
              <a:rPr lang="ko-KR" altLang="en-US" sz="1200" dirty="0" smtClean="0"/>
              <a:t>날짜 별로 등록</a:t>
            </a:r>
            <a:endParaRPr lang="en-US" altLang="ko-KR" sz="1200" dirty="0" smtClean="0"/>
          </a:p>
          <a:p>
            <a:pPr fontAlgn="base"/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비품 </a:t>
            </a:r>
            <a:r>
              <a:rPr lang="ko-KR" altLang="en-US" sz="1200" dirty="0"/>
              <a:t>현황 확인 </a:t>
            </a:r>
            <a:r>
              <a:rPr lang="ko-KR" altLang="en-US" sz="1200" dirty="0" smtClean="0"/>
              <a:t>가능</a:t>
            </a:r>
            <a:endParaRPr lang="en-US" altLang="ko-KR" sz="1200" dirty="0" smtClean="0"/>
          </a:p>
          <a:p>
            <a:pPr fontAlgn="base"/>
            <a:endParaRPr lang="ko-KR" altLang="en-US" sz="1200" dirty="0"/>
          </a:p>
          <a:p>
            <a:pPr fontAlgn="base"/>
            <a:r>
              <a:rPr lang="ko-KR" altLang="en-US" sz="1200" dirty="0"/>
              <a:t>④ 사용자 리뷰</a:t>
            </a:r>
            <a:r>
              <a:rPr lang="en-US" altLang="ko-KR" sz="1200" dirty="0"/>
              <a:t>, </a:t>
            </a:r>
            <a:r>
              <a:rPr lang="ko-KR" altLang="en-US" sz="1200" dirty="0"/>
              <a:t>시설물 고장 신청 확인</a:t>
            </a:r>
          </a:p>
          <a:p>
            <a:pPr fontAlgn="base"/>
            <a:r>
              <a:rPr lang="en-US" altLang="ko-KR" sz="1200" dirty="0" smtClean="0"/>
              <a:t> - </a:t>
            </a:r>
            <a:r>
              <a:rPr lang="ko-KR" altLang="en-US" sz="1200" dirty="0" smtClean="0"/>
              <a:t>관리 화장실의 </a:t>
            </a:r>
            <a:r>
              <a:rPr lang="ko-KR" altLang="en-US" sz="1200" dirty="0"/>
              <a:t>사용 리뷰</a:t>
            </a:r>
            <a:r>
              <a:rPr lang="en-US" altLang="ko-KR" sz="1200" dirty="0"/>
              <a:t>, </a:t>
            </a:r>
            <a:r>
              <a:rPr lang="ko-KR" altLang="en-US" sz="1200" dirty="0"/>
              <a:t>시설물 고장 확인 가능</a:t>
            </a:r>
          </a:p>
          <a:p>
            <a:pPr fontAlgn="base"/>
            <a:r>
              <a:rPr lang="en-US" altLang="ko-KR" sz="1200" dirty="0" smtClean="0"/>
              <a:t> - </a:t>
            </a:r>
            <a:r>
              <a:rPr lang="ko-KR" altLang="en-US" sz="1200" dirty="0"/>
              <a:t>관리자는 해당 신청을 확인 후 확인 완료 상태로 </a:t>
            </a:r>
            <a:r>
              <a:rPr lang="ko-KR" altLang="en-US" sz="1200" dirty="0" smtClean="0"/>
              <a:t>변경</a:t>
            </a:r>
            <a:endParaRPr lang="en-US" altLang="ko-KR" sz="1200" dirty="0" smtClean="0"/>
          </a:p>
          <a:p>
            <a:pPr fontAlgn="base"/>
            <a:endParaRPr lang="ko-KR" altLang="en-US" sz="1200" dirty="0"/>
          </a:p>
          <a:p>
            <a:pPr fontAlgn="base"/>
            <a:r>
              <a:rPr lang="ko-KR" altLang="en-US" sz="1200" dirty="0"/>
              <a:t>⑤ 화장지 잔량 확인</a:t>
            </a:r>
          </a:p>
          <a:p>
            <a:pPr fontAlgn="base"/>
            <a:r>
              <a:rPr lang="en-US" altLang="ko-KR" sz="1200" dirty="0" smtClean="0"/>
              <a:t> - </a:t>
            </a:r>
            <a:r>
              <a:rPr lang="ko-KR" altLang="en-US" sz="1200" dirty="0"/>
              <a:t>화장지 </a:t>
            </a:r>
            <a:r>
              <a:rPr lang="ko-KR" altLang="en-US" sz="1200" dirty="0" err="1" smtClean="0"/>
              <a:t>디스펜서의</a:t>
            </a:r>
            <a:r>
              <a:rPr lang="ko-KR" altLang="en-US" sz="1200" dirty="0" smtClean="0"/>
              <a:t> 센서를 </a:t>
            </a:r>
            <a:r>
              <a:rPr lang="ko-KR" altLang="en-US" sz="1200" dirty="0"/>
              <a:t>통해 화장지 잔량 확인 가능</a:t>
            </a:r>
          </a:p>
          <a:p>
            <a:pPr fontAlgn="base"/>
            <a:r>
              <a:rPr lang="en-US" altLang="ko-KR" sz="1200" dirty="0" smtClean="0"/>
              <a:t> - </a:t>
            </a:r>
            <a:r>
              <a:rPr lang="ko-KR" altLang="en-US" sz="1200" dirty="0"/>
              <a:t>관리자는 어플리케이션을 통해 </a:t>
            </a:r>
            <a:r>
              <a:rPr lang="ko-KR" altLang="en-US" sz="1200" dirty="0" smtClean="0"/>
              <a:t>확인</a:t>
            </a:r>
            <a:endParaRPr lang="ko-KR" altLang="en-US" sz="1200" dirty="0"/>
          </a:p>
        </p:txBody>
      </p:sp>
      <p:sp>
        <p:nvSpPr>
          <p:cNvPr id="18" name="양쪽 모서리가 둥근 사각형 51"/>
          <p:cNvSpPr/>
          <p:nvPr/>
        </p:nvSpPr>
        <p:spPr bwMode="auto">
          <a:xfrm rot="16200000">
            <a:off x="6408350" y="-640257"/>
            <a:ext cx="309689" cy="4018673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5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 bwMode="auto">
          <a:xfrm>
            <a:off x="4643439" y="1238172"/>
            <a:ext cx="3857652" cy="193899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rPr>
              <a:t>설명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17" y="2028029"/>
            <a:ext cx="3671839" cy="374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1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3.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97" y="1453021"/>
            <a:ext cx="5829805" cy="4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8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199316"/>
              </p:ext>
            </p:extLst>
          </p:nvPr>
        </p:nvGraphicFramePr>
        <p:xfrm>
          <a:off x="341783" y="1196752"/>
          <a:ext cx="4320480" cy="5429200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99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5124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화장실 검색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현재위치 표시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Map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GPS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정보를 통해 지도에 현재 위치를 출력한다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현재 위치를 기준으로 주변 화장실을 지도에 출력한다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화장실 정보 출력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화장실 정보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위치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사용률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칸의 재실 여부 등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출력한다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값과 입력 값을 비교하여 로그인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DB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값을 새로 추가하여 회원가입을 진행한다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화장실 사용 후기와</a:t>
                      </a:r>
                    </a:p>
                    <a:p>
                      <a:pPr algn="ctr" fontAlgn="base" latinLnBrk="0">
                        <a:lnSpc>
                          <a:spcPct val="150000"/>
                        </a:lnSpc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시설물 고장 확인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저장된 사용 후기와 시설물 고장을 목록으로 출력하거나 새로운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게시글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작성도 가능하다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(App)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 후기와 시설물 고장을 목록으로 출력한다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시설물 고장의 경우 해당 사항을 확인하고 수리 현황을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댓글로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남길 수 있다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(Web)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점검표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등록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기존에 수기로 작성해야 했던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점검표를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상으로 작성한다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.(App)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점검표는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날짜 별로 기록되며 전체 데이터를 출력한다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.(Web)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창고 비품 관리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창고 비품 목록을 간편하게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확인 가능하며 목록 추가도 가능하다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화장지 잔량 확인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화장지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디스펜서에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설치된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CDS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셀의 값을 바탕으로 화장지 잔량의 상태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충분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보통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부족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나타낸다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684682"/>
              </p:ext>
            </p:extLst>
          </p:nvPr>
        </p:nvGraphicFramePr>
        <p:xfrm>
          <a:off x="4862841" y="1268760"/>
          <a:ext cx="4112803" cy="3240359"/>
        </p:xfrm>
        <a:graphic>
          <a:graphicData uri="http://schemas.openxmlformats.org/drawingml/2006/table">
            <a:tbl>
              <a:tblPr/>
              <a:tblGrid>
                <a:gridCol w="5012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314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80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775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H/W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 시간 측정</a:t>
                      </a: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화장실 사용자의 사용시간을 측정한다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3318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위험 표시</a:t>
                      </a: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LED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점등하여 칸 안의 사용자에게 표시한다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33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 재실여부 확인</a:t>
                      </a: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화장실 칸 안에 사용자가 있는지 확인할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사용시간 초기화</a:t>
                      </a: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버튼을 눌러 사용시간을 초기화 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33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 재실여부 표시</a:t>
                      </a: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대기중인 사용자에게 칸 안의 상태를 보여준다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33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화장지 잔량 확인</a:t>
                      </a: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화장지 보관함에 화장지가 얼마나 남았는지 알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27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연결</a:t>
                      </a: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측정한 센서 값들을 서버로 전송한다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7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220338"/>
              </p:ext>
            </p:extLst>
          </p:nvPr>
        </p:nvGraphicFramePr>
        <p:xfrm>
          <a:off x="4241981" y="1176927"/>
          <a:ext cx="4464496" cy="4545703"/>
        </p:xfrm>
        <a:graphic>
          <a:graphicData uri="http://schemas.openxmlformats.org/drawingml/2006/table">
            <a:tbl>
              <a:tblPr/>
              <a:tblGrid>
                <a:gridCol w="4464496"/>
              </a:tblGrid>
              <a:tr h="4518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기능에 대한 </a:t>
                      </a:r>
                      <a:r>
                        <a:rPr 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Flow Chart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0938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921501"/>
            <a:ext cx="3566193" cy="3638092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988774"/>
              </p:ext>
            </p:extLst>
          </p:nvPr>
        </p:nvGraphicFramePr>
        <p:xfrm>
          <a:off x="755576" y="1190113"/>
          <a:ext cx="3312368" cy="5418405"/>
        </p:xfrm>
        <a:graphic>
          <a:graphicData uri="http://schemas.openxmlformats.org/drawingml/2006/table">
            <a:tbl>
              <a:tblPr/>
              <a:tblGrid>
                <a:gridCol w="3312368"/>
              </a:tblGrid>
              <a:tr h="4386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 기능에 대한 </a:t>
                      </a:r>
                      <a:r>
                        <a:rPr 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Flow 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9797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00745"/>
            <a:ext cx="2501687" cy="483957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제목 12"/>
          <p:cNvSpPr txBox="1">
            <a:spLocks/>
          </p:cNvSpPr>
          <p:nvPr/>
        </p:nvSpPr>
        <p:spPr>
          <a:xfrm>
            <a:off x="323528" y="692696"/>
            <a:ext cx="3312368" cy="3896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5.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(S/W)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흐름도</a:t>
            </a:r>
            <a:endParaRPr kumimoji="0" lang="ko-KR" altLang="en-US" sz="12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막힌 원호 25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37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3211</Words>
  <Application>Microsoft Office PowerPoint</Application>
  <PresentationFormat>화면 슬라이드 쇼(4:3)</PresentationFormat>
  <Paragraphs>774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맑은 고딕</vt:lpstr>
      <vt:lpstr>Monotype Sorts</vt:lpstr>
      <vt:lpstr>Wingdings</vt:lpstr>
      <vt:lpstr>Arial</vt:lpstr>
      <vt:lpstr>현대하모니 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박 누리</cp:lastModifiedBy>
  <cp:revision>152</cp:revision>
  <dcterms:created xsi:type="dcterms:W3CDTF">2014-04-16T00:55:54Z</dcterms:created>
  <dcterms:modified xsi:type="dcterms:W3CDTF">2018-07-21T07:15:31Z</dcterms:modified>
</cp:coreProperties>
</file>