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3" r:id="rId2"/>
    <p:sldId id="281" r:id="rId3"/>
    <p:sldId id="297" r:id="rId4"/>
    <p:sldId id="291" r:id="rId5"/>
    <p:sldId id="322" r:id="rId6"/>
    <p:sldId id="309" r:id="rId7"/>
    <p:sldId id="298" r:id="rId8"/>
    <p:sldId id="323" r:id="rId9"/>
    <p:sldId id="324" r:id="rId10"/>
    <p:sldId id="301" r:id="rId11"/>
    <p:sldId id="319" r:id="rId12"/>
    <p:sldId id="320" r:id="rId13"/>
    <p:sldId id="317" r:id="rId14"/>
    <p:sldId id="318" r:id="rId15"/>
    <p:sldId id="303" r:id="rId16"/>
    <p:sldId id="285" r:id="rId17"/>
    <p:sldId id="311" r:id="rId18"/>
    <p:sldId id="313" r:id="rId19"/>
    <p:sldId id="314" r:id="rId20"/>
    <p:sldId id="315" r:id="rId21"/>
    <p:sldId id="316" r:id="rId22"/>
    <p:sldId id="325" r:id="rId23"/>
    <p:sldId id="326" r:id="rId24"/>
    <p:sldId id="327" r:id="rId25"/>
    <p:sldId id="310" r:id="rId26"/>
    <p:sldId id="306" r:id="rId27"/>
    <p:sldId id="294" r:id="rId28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6" autoAdjust="0"/>
    <p:restoredTop sz="92750" autoAdjust="0"/>
  </p:normalViewPr>
  <p:slideViewPr>
    <p:cSldViewPr>
      <p:cViewPr varScale="1">
        <p:scale>
          <a:sx n="68" d="100"/>
          <a:sy n="68" d="100"/>
        </p:scale>
        <p:origin x="82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580" y="393305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IoT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기술을 이용한 화장실 관리 시스템 연구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2018. 07. 20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(TOM)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박누리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박준민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배은재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 현 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209753" y="692696"/>
            <a:ext cx="2366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내용 추가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80220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주변 화장실 검색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메인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위치와 주변 화장실 검색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현재 위치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Google Map API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이용하여 사용자의 현재 위치를 확인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∎주변화장실 검색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주변의 가까운 화장실을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마커 표시를 누르면 해당 화장실의 간단한 정보 확인을 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25" name="_x248557120" descr="EMB0000305c5776">
            <a:extLst>
              <a:ext uri="{FF2B5EF4-FFF2-40B4-BE49-F238E27FC236}">
                <a16:creationId xmlns:a16="http://schemas.microsoft.com/office/drawing/2014/main" id="{FCE979B7-1635-45C8-8FA8-5B193D3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1970622" cy="38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25119"/>
              </p:ext>
            </p:extLst>
          </p:nvPr>
        </p:nvGraphicFramePr>
        <p:xfrm>
          <a:off x="539552" y="1340768"/>
          <a:ext cx="7992888" cy="462853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화장실 상세 정보 확인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화면에서 더 자세히 알아보기를 눌렀을 때 뜨는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자세한 정보를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화장실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해당 화장실의 주소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남녀공용여부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편의시설을 조회할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049" name="_x248557280" descr="EMB0000305c5796">
            <a:extLst>
              <a:ext uri="{FF2B5EF4-FFF2-40B4-BE49-F238E27FC236}">
                <a16:creationId xmlns:a16="http://schemas.microsoft.com/office/drawing/2014/main" id="{97DF8FE9-5250-41FE-A424-2BA085E2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8" y="1793380"/>
            <a:ext cx="1991626" cy="38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51252"/>
              </p:ext>
            </p:extLst>
          </p:nvPr>
        </p:nvGraphicFramePr>
        <p:xfrm>
          <a:off x="463748" y="4796282"/>
          <a:ext cx="8180218" cy="16416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오렌지보드 </a:t>
                      </a:r>
                      <a:r>
                        <a:rPr kumimoji="1" lang="en-US" altLang="ko-KR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WiFi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WiFi250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이 내장되어 별도의 모듈 없이 </a:t>
                      </a:r>
                      <a:r>
                        <a:rPr kumimoji="1" lang="en-US" altLang="ko-KR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WiFi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에 연결이 가능한 </a:t>
                      </a:r>
                      <a:r>
                        <a:rPr kumimoji="1" lang="ko-KR" altLang="en-US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아두이노</a:t>
                      </a: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호환보드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주변 장치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적외선 거리측정센서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적외선 센서를 이용하여 거리를 측정할 수 있는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LED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2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Button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7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LCD</a:t>
                      </a: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</a:p>
                  </a:txBody>
                  <a:tcPr marL="90000" marR="90000" marT="46813" marB="468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빛의 양을 측정할 수 있는 센서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/>
                </a:tc>
                <a:extLst>
                  <a:ext uri="{0D108BD9-81ED-4DB2-BD59-A6C34878D82A}">
                    <a16:rowId xmlns:a16="http://schemas.microsoft.com/office/drawing/2014/main" val="321874709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>
                <a:latin typeface="+mj-lt"/>
              </a:rPr>
              <a:t>※ HW </a:t>
            </a:r>
            <a:r>
              <a:rPr lang="ko-KR" altLang="en-US" sz="1100" b="1" i="1" dirty="0">
                <a:latin typeface="+mj-lt"/>
              </a:rPr>
              <a:t>설계 도면</a:t>
            </a:r>
            <a:r>
              <a:rPr lang="en-US" altLang="ko-KR" sz="1100" b="1" i="1" dirty="0">
                <a:latin typeface="+mj-lt"/>
              </a:rPr>
              <a:t> </a:t>
            </a:r>
            <a:r>
              <a:rPr lang="ko-KR" altLang="en-US" sz="1100" b="1" i="1" dirty="0">
                <a:latin typeface="+mj-lt"/>
              </a:rPr>
              <a:t>또는</a:t>
            </a:r>
            <a:r>
              <a:rPr lang="en-US" altLang="ko-KR" sz="1100" b="1" i="1" dirty="0">
                <a:latin typeface="+mj-lt"/>
              </a:rPr>
              <a:t> HW </a:t>
            </a:r>
            <a:r>
              <a:rPr lang="ko-KR" altLang="en-US" sz="1100" b="1" i="1" dirty="0">
                <a:latin typeface="+mj-lt"/>
              </a:rPr>
              <a:t>제작 사진 첨부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8719AC-C8B4-403C-B2FB-25BA3F01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579370"/>
            <a:ext cx="2880320" cy="30218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3515628" y="512108"/>
            <a:ext cx="8324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샘플 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1,2</a:t>
            </a:r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인데 둘 중에 하나인가 아님</a:t>
            </a:r>
            <a:endParaRPr lang="en-US" altLang="ko-KR" sz="4000" b="1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하나만 골라서 </a:t>
            </a:r>
            <a:r>
              <a:rPr lang="ko-KR" altLang="en-US" sz="4000" b="1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하는건가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…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7581"/>
              </p:ext>
            </p:extLst>
          </p:nvPr>
        </p:nvGraphicFramePr>
        <p:xfrm>
          <a:off x="5490755" y="1571980"/>
          <a:ext cx="3185701" cy="4759280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적외선 거리측정센서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LCD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Button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87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CDS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7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186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A2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핀에 연결</a:t>
                      </a: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13175"/>
                  </a:ext>
                </a:extLst>
              </a:tr>
              <a:tr h="15327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</a:rPr>
                        <a:t>CLED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92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8218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76FE43C-B152-490A-9CA6-7BDB5DC7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09942"/>
            <a:ext cx="5180081" cy="34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74841"/>
            <a:ext cx="7536566" cy="49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901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515628" y="512108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SW(</a:t>
            </a:r>
            <a:r>
              <a:rPr lang="en-US" altLang="ko-KR" sz="4000" b="1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App,Web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) </a:t>
            </a:r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추가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61751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currentTime1 =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 - time1; 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현재시간 측정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ledOn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ko-K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seatState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if(currentTime1&lt;500){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미만일 경우 </a:t>
                      </a:r>
                      <a:r>
                        <a:rPr kumimoji="1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비어있는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seatState1 = 0;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if(currentTime1&lt;10000){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일반적인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1;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 if(currentTime1&lt;20000){ //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경고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2;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else{ //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사용시간이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 이상일 경우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위험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seatState1 = 3;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067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시간 측정 및 칸 상태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사용시간을 측정하고 화장실 칸의 상태를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9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35194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ledOn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if(currentTime1 &gt; 10000){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측정된 시간이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초가 지나면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HIGH);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 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버튼이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눌릴경우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시간 초기화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{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(led1, LOW);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 }</a:t>
                      </a:r>
                    </a:p>
                    <a:p>
                      <a:pPr fontAlgn="base" latinLnBrk="0"/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btnPush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(){ //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버튼이 눌렸을 경우 시간 초기화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(btn1) == HIGH){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time1=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millis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delay(100);</a:t>
                      </a:r>
                    </a:p>
                    <a:p>
                      <a:pPr fontAlgn="base" latinLnBrk="0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버튼에 인터럽트를 설정하여 버튼의 상태를 비동기적으로 전송한다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Timer1.initialize(100000);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Timer1.attachInterrupt(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btnPush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94282"/>
              </p:ext>
            </p:extLst>
          </p:nvPr>
        </p:nvGraphicFramePr>
        <p:xfrm>
          <a:off x="168879" y="1398060"/>
          <a:ext cx="8865668" cy="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점멸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점등 및 측정된 시간 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측정된 시간에 따라 </a:t>
                      </a:r>
                      <a:r>
                        <a:rPr lang="en-US" altLang="ko-KR" sz="1000" dirty="0"/>
                        <a:t>LED</a:t>
                      </a:r>
                      <a:r>
                        <a:rPr lang="ko-KR" altLang="en-US" sz="1000" dirty="0"/>
                        <a:t>를 점등 또는 점멸하고 측정된 시간을 초기화한다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6913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LCD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한글설정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328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 한글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LCD</a:t>
                      </a:r>
                      <a:r>
                        <a:rPr lang="ko-KR" altLang="en-US" sz="1000" dirty="0"/>
                        <a:t>에 한글을 출력하기위한 배열 설정이다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6CF9E9-AE65-45DA-B463-6AF1414D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0940"/>
              </p:ext>
            </p:extLst>
          </p:nvPr>
        </p:nvGraphicFramePr>
        <p:xfrm>
          <a:off x="146429" y="2768912"/>
          <a:ext cx="609600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8538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3053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2119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69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사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newChar1[8]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용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newChar2[8]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중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newChar3[8]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B00100,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5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비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newChar4[8]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어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newChar5[8]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있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newChar6[8]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B01010,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B10101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//</a:t>
                      </a:r>
                      <a:r>
                        <a:rPr lang="ko-KR" altLang="en-US" sz="1000" dirty="0"/>
                        <a:t>음</a:t>
                      </a:r>
                    </a:p>
                    <a:p>
                      <a:pPr latinLnBrk="1"/>
                      <a:r>
                        <a:rPr lang="en-US" altLang="ko-KR" sz="1000" dirty="0"/>
                        <a:t>byte newChar7[8] = {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B01110,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B00000,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B10001,</a:t>
                      </a:r>
                    </a:p>
                    <a:p>
                      <a:pPr latinLnBrk="1"/>
                      <a:r>
                        <a:rPr lang="en-US" altLang="ko-KR" sz="1000" dirty="0"/>
                        <a:t>        B11111</a:t>
                      </a:r>
                    </a:p>
                    <a:p>
                      <a:pPr latinLnBrk="1"/>
                      <a:r>
                        <a:rPr lang="en-US" altLang="ko-KR" sz="1000" dirty="0"/>
                        <a:t>};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4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9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118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5240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재실여부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2018. 07. 20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설정했던 한글을 선언하고 </a:t>
                      </a:r>
                      <a:r>
                        <a:rPr lang="en-US" altLang="ko-KR" sz="1000" dirty="0"/>
                        <a:t>LCD </a:t>
                      </a:r>
                      <a:r>
                        <a:rPr lang="ko-KR" altLang="en-US" sz="1000" dirty="0"/>
                        <a:t>디스플레이에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7BECEC-F22C-4182-92B0-45297BE3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7848"/>
              </p:ext>
            </p:extLst>
          </p:nvPr>
        </p:nvGraphicFramePr>
        <p:xfrm>
          <a:off x="391496" y="2676186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7448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56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44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//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설정했던 한글 배열 선언</a:t>
                      </a:r>
                      <a:endParaRPr kumimoji="1" lang="en-US" altLang="ko-KR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void </a:t>
                      </a: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korean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(){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lcd1.createChar(0, newChar1);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lcd1.createChar(1, newChar2);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lcd1.createChar(2, newChar3);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lcd1.createChar(3, newChar4);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lcd1.createChar(4, newChar5);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lcd1.createChar(5, newChar6);</a:t>
                      </a:r>
                    </a:p>
                    <a:p>
                      <a:pPr fontAlgn="base" latinLnBrk="0"/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lcd1.createChar(6, newChar7);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사용중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lcd1UseChar(){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lcd1.write(1);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lcd1.write(2);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//’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비어있음＇출력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lcd1EptChar(){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lcd1.setCursor(0,0);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  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lcd1.write(3);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lcd1.write(4);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lcd1.write(5);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lcd1.print(" ");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lcd1.write(6);</a:t>
                      </a:r>
                    </a:p>
                    <a:p>
                      <a:pPr fontAlgn="base" latinLnBrk="0"/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4660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tissue(){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(cLed1, HIGH); //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빛을 감지하기위해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int cdsValue1 =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analogRead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(cds1); 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if(cdsValue1 &gt; 700){ //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부족한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2;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if(cdsValue1 &gt; 300){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보통인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tissueState1 = 1;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else tissueState1 = 0; //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화장지가 충분한 경우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4813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화장지 잔량확인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CDS </a:t>
                      </a:r>
                      <a:r>
                        <a:rPr lang="ko-KR" altLang="en-US" sz="1000" dirty="0"/>
                        <a:t>셀을 이용해 감지되는 빛의 양에 따라 화장지의 잔량을 파악한다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4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48897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사용 시간에 따른 화장실 칸 색상 변화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if($s2Use &gt; "15"){  //15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 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background:red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빨간색으로 전환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Else if($s2Use &gt; "5"){ //5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 이상 사용시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background:orange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주황색으로 전환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else{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 이외의 경우</a:t>
                      </a:r>
                    </a:p>
                    <a:p>
                      <a:pPr fontAlgn="base" latinLnBrk="0"/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$s2Bg = 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background:green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초록색 유지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긴급상황임을 예상하고 관리자로 하여금 확인을 요함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btn_confirm1(){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check = confirm("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긴급상황일 수 있습니다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확인하셨습니까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if(check)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alert("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확인해주십시오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}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39280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사용률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웹 상으로 화장실의 사용률과 시간을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7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14645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날짜순으로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리스트정렬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While($row=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($result))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echo(＂&lt;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 align=center 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고유번호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&lt;a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href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clean.php?clean_UID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]&gt;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이동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clean_date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점검날짜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&lt;/a&gt;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&lt;/td&gt;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&lt;td&gt;$row[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manager_name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]&lt;/td&gt; &lt;/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&gt;＂);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청소점검담당자 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$number++;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상세페이지 중 한 질문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bgcolor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=white&gt;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width="10%"&gt;1&lt;/td&gt;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width="*" &gt;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화장실 바닥은 물기가 없습니까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?&lt;/td&gt;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점검표에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등록된 질문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&lt;td col width="15%"&gt;&lt;? echo "$row[clean1]" ?&gt;&lt;/td&gt;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어플리케이션에서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입력받은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점검표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&lt;/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04520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화장실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</a:t>
                      </a:r>
                      <a:r>
                        <a:rPr lang="ko-KR" altLang="en-US" sz="1000" dirty="0" smtClean="0"/>
                        <a:t> 확인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어플리케이션에서 </a:t>
                      </a:r>
                      <a:r>
                        <a:rPr lang="ko-KR" altLang="en-US" sz="1000" dirty="0" err="1" smtClean="0"/>
                        <a:t>입력받은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점검표</a:t>
                      </a:r>
                      <a:r>
                        <a:rPr lang="ko-KR" altLang="en-US" sz="1000" dirty="0" smtClean="0"/>
                        <a:t> 및 </a:t>
                      </a:r>
                      <a:r>
                        <a:rPr lang="ko-KR" altLang="en-US" sz="1000" dirty="0" err="1" smtClean="0"/>
                        <a:t>비품목록에</a:t>
                      </a:r>
                      <a:r>
                        <a:rPr lang="ko-KR" altLang="en-US" sz="1000" dirty="0" smtClean="0"/>
                        <a:t> 대한 값을 웹에서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247"/>
              </p:ext>
            </p:extLst>
          </p:nvPr>
        </p:nvGraphicFramePr>
        <p:xfrm>
          <a:off x="168879" y="2234338"/>
          <a:ext cx="8848773" cy="78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저장 기능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function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write_save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	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f =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document.comment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// form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지정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if(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f.content.value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" "){//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검사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alert("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글내용을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.");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	return false;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	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f.submit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검사가 성공이면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submit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한다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 기능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$sql2="SELECT *from comment where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wrong_UID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=$UID" ;  //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고장신청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값을 저장하는 테이블 선택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$result2=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mysqli_query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($connect, $sql2);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while($data =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mysqli_fetch_array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($result2)){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$comment = nl2br($data[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comment_content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]);  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echo "$comment&lt;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&gt;"; //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출력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4066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467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시설물 </a:t>
                      </a:r>
                      <a:r>
                        <a:rPr lang="ko-KR" altLang="en-US" sz="1000" dirty="0" err="1" smtClean="0"/>
                        <a:t>고장시</a:t>
                      </a:r>
                      <a:r>
                        <a:rPr lang="ko-KR" altLang="en-US" sz="1000" dirty="0" smtClean="0"/>
                        <a:t> 관리자 댓글 기능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수리현황을</a:t>
                      </a:r>
                      <a:r>
                        <a:rPr lang="ko-KR" altLang="en-US" sz="1000" dirty="0" smtClean="0"/>
                        <a:t> 알리기 위해 시설물 고장 신청에 대한 답변을 등록한다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3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62208"/>
              </p:ext>
            </p:extLst>
          </p:nvPr>
        </p:nvGraphicFramePr>
        <p:xfrm>
          <a:off x="450882" y="1268760"/>
          <a:ext cx="8242236" cy="457222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3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(3.0.1)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Minimum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19:Android 4.4 (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KitKat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Maps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Maps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SDK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for Android 18.7.10.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사용하여 지도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MySQL(57.21)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 정보를 포함하는 스마트 도서관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9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Apache(2.4.18)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오렌지보드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257430" y="1186684"/>
            <a:ext cx="2366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내용 수정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07703"/>
              </p:ext>
            </p:extLst>
          </p:nvPr>
        </p:nvGraphicFramePr>
        <p:xfrm>
          <a:off x="427316" y="1268760"/>
          <a:ext cx="8299776" cy="5051875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코드 작성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작성하기 유용한 개발도구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JAVA, JavaScript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서버를 구축하기 위한 코드가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기반이므로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만들기 위한 코드를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기종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2), Arduino Uno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온풍기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냉풍기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센서의 값을 읽어와 조도가 낮으면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 24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NeoPixel Ring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켜진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수를 줄임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토양 습도 센서의 값을 읽어와 습도가 낮으면 즉 건조하면 물주기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kit ON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(Tomcat)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쉴드를 이용하여 아두이노를 와이파이에 연결시켜 웹서버와 통신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서버를 이용하여 아두이노와 핸드폰 사이를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/>
            <a:r>
              <a:rPr lang="en-US" altLang="ko-KR" sz="1200" dirty="0"/>
              <a:t>H/W</a:t>
            </a:r>
            <a:r>
              <a:rPr lang="ko-KR" altLang="en-US" sz="1200" dirty="0"/>
              <a:t>에서는 사용자의 재실 여부를 측정하는 적외선 거리 센서</a:t>
            </a:r>
            <a:r>
              <a:rPr lang="en-US" altLang="ko-KR" sz="1200" dirty="0"/>
              <a:t>, </a:t>
            </a:r>
            <a:r>
              <a:rPr lang="ko-KR" altLang="en-US" sz="1200" dirty="0"/>
              <a:t>대기 중인 사용자에게 표시해주는 </a:t>
            </a:r>
            <a:r>
              <a:rPr lang="en-US" altLang="ko-KR" sz="1200" dirty="0"/>
              <a:t>LCD </a:t>
            </a:r>
            <a:r>
              <a:rPr lang="ko-KR" altLang="en-US" sz="1200" dirty="0"/>
              <a:t>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 위험과 경고를 표시해주는 </a:t>
            </a:r>
            <a:r>
              <a:rPr lang="en-US" altLang="ko-KR" sz="1200" dirty="0"/>
              <a:t>LED, </a:t>
            </a:r>
            <a:r>
              <a:rPr lang="ko-KR" altLang="en-US" sz="1200" dirty="0"/>
              <a:t>시간을 초기화하기 위한 버튼</a:t>
            </a:r>
            <a:r>
              <a:rPr lang="en-US" altLang="ko-KR" sz="1200" dirty="0"/>
              <a:t>, </a:t>
            </a:r>
            <a:r>
              <a:rPr lang="ko-KR" altLang="en-US" sz="1200" dirty="0"/>
              <a:t>화장지 잔량을 확인하기 위한 </a:t>
            </a:r>
            <a:r>
              <a:rPr lang="en-US" altLang="ko-KR" sz="1200" dirty="0"/>
              <a:t>CDS, LED, </a:t>
            </a:r>
            <a:r>
              <a:rPr lang="ko-KR" altLang="en-US" sz="1200" dirty="0"/>
              <a:t>시간을 측정하고 이들을 서버로 전송하기 위한 오렌지보드로 구성되어있다</a:t>
            </a:r>
            <a:r>
              <a:rPr lang="en-US" altLang="ko-KR" sz="1200" dirty="0"/>
              <a:t>.</a:t>
            </a:r>
          </a:p>
          <a:p>
            <a:pPr fontAlgn="base"/>
            <a:r>
              <a:rPr lang="en-US" altLang="ko-KR" sz="1200" dirty="0"/>
              <a:t>S/W</a:t>
            </a:r>
            <a:r>
              <a:rPr lang="ko-KR" altLang="en-US" sz="1200" dirty="0"/>
              <a:t>는 크게 </a:t>
            </a:r>
            <a:r>
              <a:rPr lang="en-US" altLang="ko-KR" sz="1200" dirty="0"/>
              <a:t>Server, DB, Web, App</a:t>
            </a:r>
            <a:r>
              <a:rPr lang="ko-KR" altLang="en-US" sz="1200" dirty="0"/>
              <a:t>으로 구성된다</a:t>
            </a:r>
            <a:r>
              <a:rPr lang="en-US" altLang="ko-KR" sz="1200" dirty="0"/>
              <a:t>. Server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접근하여 </a:t>
            </a:r>
            <a:r>
              <a:rPr lang="en-US" altLang="ko-KR" sz="1200" dirty="0"/>
              <a:t>Web</a:t>
            </a:r>
            <a:r>
              <a:rPr lang="ko-KR" altLang="en-US" sz="1200" dirty="0"/>
              <a:t>과 </a:t>
            </a:r>
            <a:r>
              <a:rPr lang="en-US" altLang="ko-KR" sz="1200" dirty="0"/>
              <a:t>App</a:t>
            </a:r>
            <a:r>
              <a:rPr lang="ko-KR" altLang="en-US" sz="1200" dirty="0"/>
              <a:t>에서 출력과 수정을 진행한다</a:t>
            </a:r>
            <a:r>
              <a:rPr lang="en-US" altLang="ko-KR" sz="1200" dirty="0"/>
              <a:t>. </a:t>
            </a:r>
            <a:r>
              <a:rPr lang="ko-KR" altLang="en-US" sz="1200" dirty="0"/>
              <a:t>공공데이터를 이용한 화장실 정보들은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저장하여 사용된다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App</a:t>
            </a:r>
            <a:r>
              <a:rPr lang="ko-KR" altLang="en-US" sz="1200" dirty="0"/>
              <a:t>에서는 사용자가 현재 위치로부터 가까운 화장실을 찾을 수 있는 화장실 조회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 후기와 시설물 고장신청을 할 수 있는 기능으로 구성된 사용자용 어플리케이션이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관리자가 관리하는 화장실의 정보를 알 수 있는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 목록을 입력할 수 있는 기능이 있는 관리자용 어플리케이션으로 구성되어있다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Web</a:t>
            </a:r>
            <a:r>
              <a:rPr lang="ko-KR" altLang="en-US" sz="1200" dirty="0"/>
              <a:t>에서는 관리자의 권한을 확인 할 수 있는 로그인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사용률 및 위급상황을 알 수 있는 사용률 조회 기능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점검표</a:t>
            </a:r>
            <a:r>
              <a:rPr lang="ko-KR" altLang="en-US" sz="1200" dirty="0"/>
              <a:t> 및 비품목록을 날짜순으로 조회할 수 있는 기능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사용 후기</a:t>
            </a:r>
            <a:r>
              <a:rPr lang="en-US" altLang="ko-KR" sz="1200" dirty="0"/>
              <a:t>, </a:t>
            </a:r>
            <a:r>
              <a:rPr lang="ko-KR" altLang="en-US" sz="1200" dirty="0"/>
              <a:t>시설물 고장 신청 목록을 조회할 수 있는 기능으로 구성되어 있다</a:t>
            </a:r>
            <a:r>
              <a:rPr lang="en-US" altLang="ko-KR" sz="1200" dirty="0" smtClean="0"/>
              <a:t>..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CB581D-533A-41C5-AE77-78280A7CD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33" y="2929794"/>
            <a:ext cx="4040849" cy="2404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366861" y="288011"/>
            <a:ext cx="2366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설명 추가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시스템을 전체적으로 파악 할 수 있는 </a:t>
            </a:r>
            <a:r>
              <a:rPr lang="en-US" altLang="ko-KR" sz="1600" b="1" i="1" dirty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en-US" altLang="ko-KR" sz="1200" dirty="0"/>
              <a:t>OO</a:t>
            </a:r>
            <a:r>
              <a:rPr lang="ko-KR" altLang="en-US" sz="1200" dirty="0"/>
              <a:t>하여 프로그램을 실행한다</a:t>
            </a:r>
            <a:r>
              <a:rPr lang="en-US" altLang="ko-KR" sz="1200" dirty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②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③ 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82" y="1555161"/>
            <a:ext cx="2264091" cy="47156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-2206720" y="647924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설명추가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(S/W)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r>
              <a:rPr lang="en-US" altLang="ko-KR" sz="1600" b="1" i="1" dirty="0">
                <a:solidFill>
                  <a:srgbClr val="FF0000"/>
                </a:solidFill>
              </a:rPr>
              <a:t>※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시스템을 전체적으로 파악 할 수 있는 </a:t>
            </a:r>
            <a:r>
              <a:rPr lang="en-US" altLang="ko-KR" sz="1600" b="1" i="1" dirty="0">
                <a:solidFill>
                  <a:srgbClr val="FF0000"/>
                </a:solidFill>
              </a:rPr>
              <a:t>SW/HW </a:t>
            </a:r>
            <a:r>
              <a:rPr lang="ko-KR" altLang="en-US" sz="1600" b="1" i="1" dirty="0">
                <a:solidFill>
                  <a:srgbClr val="FF0000"/>
                </a:solidFill>
              </a:rPr>
              <a:t>시스템 서비스 기능을 설명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en-US" altLang="ko-KR" sz="1200" dirty="0"/>
              <a:t>OO</a:t>
            </a:r>
            <a:r>
              <a:rPr lang="ko-KR" altLang="en-US" sz="1200" dirty="0"/>
              <a:t>하여 프로그램을 실행한다</a:t>
            </a:r>
            <a:r>
              <a:rPr lang="en-US" altLang="ko-KR" sz="1200" dirty="0"/>
              <a:t>.</a:t>
            </a:r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②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/>
              <a:t>③ </a:t>
            </a: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6" y="1665939"/>
            <a:ext cx="2683170" cy="2737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3" y="1595701"/>
            <a:ext cx="1878240" cy="3633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1967" y="732958"/>
            <a:ext cx="4799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웹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서버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흐름도 추가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2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9" y="1540881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7864" y="669680"/>
            <a:ext cx="3289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새로운 시작</a:t>
            </a:r>
            <a:r>
              <a:rPr lang="en-US" altLang="ko-KR" sz="40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!!</a:t>
            </a:r>
            <a:endParaRPr lang="ko-KR" altLang="en-US" sz="4000" b="1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99316"/>
              </p:ext>
            </p:extLst>
          </p:nvPr>
        </p:nvGraphicFramePr>
        <p:xfrm>
          <a:off x="341783" y="1196752"/>
          <a:ext cx="4320480" cy="54292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24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검색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현재위치 표시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통해 지도에 현재 위치를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위치를 기준으로 주변 화장실을 지도에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 출력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칸의 재실 여부 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값과 입력 값을 비교하여 로그인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값을 새로 추가하여 회원가입을 진행한다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사용 후기와</a:t>
                      </a:r>
                    </a:p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 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사용 후기와 시설물 고장을 목록으로 출력하거나 새로운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후기와 시설물 고장을 목록으로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고장의 경우 해당 사항을 확인하고 수리 현황을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남길 수 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(Web)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기존에 수기로 작성해야 했던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상으로 작성한다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.(App)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점검표는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날짜 별로 기록되며 전체 데이터를 출력한다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.(Web)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관리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창고 비품 목록을 간편하게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확인 가능하며 목록 추가도 가능하다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잔량 확인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화장지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디스펜서에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셀의 값을 바탕으로 화장지 잔량의 상태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나타낸다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682"/>
              </p:ext>
            </p:extLst>
          </p:nvPr>
        </p:nvGraphicFramePr>
        <p:xfrm>
          <a:off x="4862841" y="1268760"/>
          <a:ext cx="4112803" cy="3240359"/>
        </p:xfrm>
        <a:graphic>
          <a:graphicData uri="http://schemas.openxmlformats.org/drawingml/2006/table">
            <a:tbl>
              <a:tblPr/>
              <a:tblGrid>
                <a:gridCol w="50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시간 측정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사용자의 사용시간을 측정한다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위험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점등하여 칸 안의 사용자에게 표시한다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칸 안에 사용자가 있는지 확인할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사용시간 초기화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눌러 사용시간을 초기화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재실여부 표시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대기중인 사용자에게 칸 안의 상태를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잔량 확인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화장지 보관함에 화장지가 얼마나 남았는지 알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연결</a:t>
                      </a: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측정한 센서 값들을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80086568" descr="EMB00002bb85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249452"/>
            <a:ext cx="6840294" cy="49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(H/W)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13673"/>
              </p:ext>
            </p:extLst>
          </p:nvPr>
        </p:nvGraphicFramePr>
        <p:xfrm>
          <a:off x="603350" y="1226228"/>
          <a:ext cx="8001098" cy="5078158"/>
        </p:xfrm>
        <a:graphic>
          <a:graphicData uri="http://schemas.openxmlformats.org/drawingml/2006/table">
            <a:tbl>
              <a:tblPr/>
              <a:tblGrid>
                <a:gridCol w="800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값에 대한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Flow Chart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84" y="1825744"/>
            <a:ext cx="2061232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2798</Words>
  <Application>Microsoft Office PowerPoint</Application>
  <PresentationFormat>화면 슬라이드 쇼(4:3)</PresentationFormat>
  <Paragraphs>722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궁서</vt:lpstr>
      <vt:lpstr>Tahoma</vt:lpstr>
      <vt:lpstr>굴림</vt:lpstr>
      <vt:lpstr>맑은 고딕</vt:lpstr>
      <vt:lpstr>Wingdings</vt:lpstr>
      <vt:lpstr>Arial</vt:lpstr>
      <vt:lpstr>현대하모니 M</vt:lpstr>
      <vt:lpstr>Monotype Sorts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Windows 사용자</cp:lastModifiedBy>
  <cp:revision>137</cp:revision>
  <dcterms:created xsi:type="dcterms:W3CDTF">2014-04-16T00:55:54Z</dcterms:created>
  <dcterms:modified xsi:type="dcterms:W3CDTF">2018-07-21T04:54:03Z</dcterms:modified>
</cp:coreProperties>
</file>