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63" r:id="rId2"/>
    <p:sldId id="281" r:id="rId3"/>
    <p:sldId id="297" r:id="rId4"/>
    <p:sldId id="291" r:id="rId5"/>
    <p:sldId id="322" r:id="rId6"/>
    <p:sldId id="340" r:id="rId7"/>
    <p:sldId id="309" r:id="rId8"/>
    <p:sldId id="298" r:id="rId9"/>
    <p:sldId id="323" r:id="rId10"/>
    <p:sldId id="324" r:id="rId11"/>
    <p:sldId id="334" r:id="rId12"/>
    <p:sldId id="341" r:id="rId13"/>
    <p:sldId id="335" r:id="rId14"/>
    <p:sldId id="336" r:id="rId15"/>
    <p:sldId id="337" r:id="rId16"/>
    <p:sldId id="338" r:id="rId17"/>
    <p:sldId id="339" r:id="rId18"/>
    <p:sldId id="318" r:id="rId19"/>
    <p:sldId id="303" r:id="rId20"/>
    <p:sldId id="285" r:id="rId21"/>
    <p:sldId id="311" r:id="rId22"/>
    <p:sldId id="313" r:id="rId23"/>
    <p:sldId id="314" r:id="rId24"/>
    <p:sldId id="315" r:id="rId25"/>
    <p:sldId id="316" r:id="rId26"/>
    <p:sldId id="325" r:id="rId27"/>
    <p:sldId id="326" r:id="rId28"/>
    <p:sldId id="327" r:id="rId29"/>
    <p:sldId id="345" r:id="rId30"/>
    <p:sldId id="342" r:id="rId31"/>
    <p:sldId id="343" r:id="rId32"/>
    <p:sldId id="344" r:id="rId33"/>
    <p:sldId id="310" r:id="rId34"/>
    <p:sldId id="294" r:id="rId3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6" autoAdjust="0"/>
    <p:restoredTop sz="92750" autoAdjust="0"/>
  </p:normalViewPr>
  <p:slideViewPr>
    <p:cSldViewPr>
      <p:cViewPr varScale="1">
        <p:scale>
          <a:sx n="81" d="100"/>
          <a:sy n="81" d="100"/>
        </p:scale>
        <p:origin x="182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65920" y="3891250"/>
            <a:ext cx="638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 smtClean="0">
                <a:solidFill>
                  <a:srgbClr val="77787B"/>
                </a:solidFill>
              </a:rPr>
              <a:t>센서를 이용한 화장실 관리 시스템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2018.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08. 27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Mentee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박누리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박준민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배은재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(TOM)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철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박 현 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52384"/>
              </p:ext>
            </p:extLst>
          </p:nvPr>
        </p:nvGraphicFramePr>
        <p:xfrm>
          <a:off x="2483768" y="1226228"/>
          <a:ext cx="4176464" cy="5078158"/>
        </p:xfrm>
        <a:graphic>
          <a:graphicData uri="http://schemas.openxmlformats.org/drawingml/2006/table">
            <a:tbl>
              <a:tblPr/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2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 값에 대한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Flow Chart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9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384" y="1825744"/>
            <a:ext cx="2061232" cy="429309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제목 12"/>
          <p:cNvSpPr txBox="1">
            <a:spLocks/>
          </p:cNvSpPr>
          <p:nvPr/>
        </p:nvSpPr>
        <p:spPr>
          <a:xfrm>
            <a:off x="323528" y="692696"/>
            <a:ext cx="3312368" cy="389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(H/W)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흐름도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막힌 원호 20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–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사용자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6497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88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주변 화장실 검색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메인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화면이다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위치와 주변 화장실 검색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가능하다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∎사용자의 현재 위치 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Google Map API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를 이용하여 사용자의 현재 위치를 확인 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∎주변화장실 검색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 주변의 가까운 화장실을 확인할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 마커 표시를 누르면 해당 화장실의 간단한 정보 확인을 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화장실 상세 정보 확인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3" y="1623749"/>
            <a:ext cx="205731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사용자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92495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88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 상세 정보 확인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 화면에서 더 자세히 알아보기를 눌렀을 때 뜨는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화면이다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화장실의 자세한 정보를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확인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가능하다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화장실 정보 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화장실의 주소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남녀공용여부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편의시설을 조회할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3" y="1623749"/>
            <a:ext cx="205731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32757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88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시설물 고장 신청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 리뷰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 사용 후 화장실 리뷰와 시설물 고장 신청 화면이다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사용 후기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후 해당 화장실의 후기를 남길 수 있다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다른 사용자들의 후기를 목록으로 확인할 수 있다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시설물 고장 신청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 시설이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고장났을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경우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App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로그인 후 수리 신청을 할 수 있다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수리가 확인된 경우 관리자가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댓글로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확인 표시를 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연결되는 기능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글쓰기 버튼으로 글 작성 가능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사용자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0" y="1623749"/>
            <a:ext cx="205697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11461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88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 화장실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내 위치 확인 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메인화면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 로그인 후 현재위치와 관리 화장실의 위치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표시 화면이다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위치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GPS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정보를 받아와 지도에 현재 위치를 표시한다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내 계정에 등록된 관리 화장실의 위치를 표시하여 현재 내 위치와의 거리를 보여준다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관리자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14" y="1623749"/>
            <a:ext cx="204414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56812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88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관리자 메뉴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 화면에서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 메뉴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선택시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뜨는 화면이다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청소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점검표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시설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점검표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등록이 가능하며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창고 비품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화장지 잔량 확인 기능으로 이어지는 화면이다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각 메뉴로 이동</a:t>
                      </a:r>
                      <a:endParaRPr lang="en-US" altLang="ko-KR" sz="1050" kern="0" spc="0" baseline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버튼과 이미지를 터치하면 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액티비티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전환이 된다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기능을 수행하는 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액티비티로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넘어간다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관리자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88" y="1623749"/>
            <a:ext cx="20592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54564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88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점검표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등록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화장실 청결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시설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점검표를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등록하는 화면이다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점검표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작성 내용 전송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화장실의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점검 내용을 체크한 후 작성 완료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버튼을 누르면 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DB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값을 저장한다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관리자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47" y="1623749"/>
            <a:ext cx="206348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81493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88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화장지 잔량 확인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각 화장실 칸의 화장지 잔량 상태를 보여준다</a:t>
                      </a:r>
                      <a:r>
                        <a:rPr lang="en-US" altLang="ko-KR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</a:t>
                      </a:r>
                      <a:r>
                        <a:rPr lang="ko-KR" altLang="en-US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화장지 잔량 확인</a:t>
                      </a:r>
                      <a:endParaRPr lang="en-US" altLang="ko-KR" sz="1050" kern="0" spc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각 칸의 화장지 잔량 상태를 세가지 종류로 받아와 액티비티에 출력한다</a:t>
                      </a:r>
                      <a:r>
                        <a:rPr lang="en-US" altLang="ko-KR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동기화 버튼</a:t>
                      </a:r>
                      <a:endParaRPr lang="en-US" altLang="ko-KR" sz="1050" kern="0" spc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가장 최근의 </a:t>
                      </a:r>
                      <a:r>
                        <a:rPr lang="en-US" altLang="ko-KR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DB</a:t>
                      </a:r>
                      <a:r>
                        <a:rPr lang="ko-KR" altLang="en-US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값을 불러와 가장 최근 화장지 상태를 확인한다</a:t>
                      </a:r>
                      <a:r>
                        <a:rPr lang="en-US" altLang="ko-KR" sz="1050" kern="0" spc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관리자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5" y="1665939"/>
            <a:ext cx="206372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회로도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07581"/>
              </p:ext>
            </p:extLst>
          </p:nvPr>
        </p:nvGraphicFramePr>
        <p:xfrm>
          <a:off x="5490755" y="1571980"/>
          <a:ext cx="3185701" cy="4759280"/>
        </p:xfrm>
        <a:graphic>
          <a:graphicData uri="http://schemas.openxmlformats.org/drawingml/2006/table">
            <a:tbl>
              <a:tblPr/>
              <a:tblGrid>
                <a:gridCol w="67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적외선 거리측정센서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LCD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A5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LED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Button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IN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875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CDS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71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4186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IN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A2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핀에 연결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713175"/>
                  </a:ext>
                </a:extLst>
              </a:tr>
              <a:tr h="15327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CLED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9922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78218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76FE43C-B152-490A-9CA6-7BDB5DC7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009942"/>
            <a:ext cx="5180081" cy="345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(ERD)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74841"/>
            <a:ext cx="7536566" cy="49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구성도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화면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39555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 latinLnBrk="0"/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String temp = null;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"1";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 높이기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"2";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온도를 낮추기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"0";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발생 안 함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SettingTemp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(temp,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return temp;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5466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H/W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온도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</a:t>
                      </a:r>
                      <a:r>
                        <a:rPr lang="en-US" altLang="ko-KR" sz="1000" dirty="0" smtClean="0"/>
                        <a:t>08. 27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 모드를 선택했을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식물의 온도를 자동으로 제어하기 위한 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박준민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61751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getTime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(){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currentTime1 =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millis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 - time1; 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현재시간 측정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ledOn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fontAlgn="base" latinLnBrk="0"/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</a:t>
                      </a:r>
                      <a:r>
                        <a:rPr kumimoji="1" lang="en-US" altLang="ko-K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seatState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if(currentTime1&lt;500){ //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사용시간이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0.5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 미만일 경우 </a:t>
                      </a:r>
                      <a:r>
                        <a:rPr kumimoji="1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비어있는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seatState1 = 0;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else if(currentTime1&lt;10000){ //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사용시간이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~10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 일 경우 일반적인 상태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seatState1 = 1;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else if(currentTime1&lt;20000){ //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사용시간이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~20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 일 경우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경고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seatState1 = 2;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else{ //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사용시간이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 이상일 경우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위험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seatState1 = 3;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6460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H/W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시간 측정 및 칸 상태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</a:t>
                      </a:r>
                      <a:r>
                        <a:rPr lang="en-US" altLang="ko-KR" sz="1000" dirty="0" smtClean="0"/>
                        <a:t>08. 27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사용시간을 측정하고 화장실 칸의 상태를 변환한다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박준민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7879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35194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ledOn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if(currentTime1 &gt; 10000){  //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측정된 시간이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초가 지나면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(led1, HIGH);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btnPush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  //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버튼이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눌릴경우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시간 초기화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else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{ 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(led1, LOW);  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 }</a:t>
                      </a:r>
                    </a:p>
                    <a:p>
                      <a:pPr fontAlgn="base" latinLnBrk="0"/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btnPush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(){ //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버튼이 눌렸을 경우 시간 초기화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digitalRead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(btn1) == HIGH){</a:t>
                      </a: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time1=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millis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delay(100);</a:t>
                      </a: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} }</a:t>
                      </a:r>
                    </a:p>
                    <a:p>
                      <a:pPr fontAlgn="base" latinLnBrk="0"/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버튼에 인터럽트를 설정하여 버튼의 상태를 비동기적으로 전송한다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setup() 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Timer1.initialize(100000);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Timer1.attachInterrupt(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btnPush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16989"/>
              </p:ext>
            </p:extLst>
          </p:nvPr>
        </p:nvGraphicFramePr>
        <p:xfrm>
          <a:off x="168879" y="1398060"/>
          <a:ext cx="8865668" cy="87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H/W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LED </a:t>
                      </a:r>
                      <a:r>
                        <a:rPr lang="ko-KR" altLang="en-US" sz="1000" dirty="0" smtClean="0"/>
                        <a:t>점멸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점등 및 측정된 시간 초기화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2018. 08. 27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측정된 시간에 따라 </a:t>
                      </a:r>
                      <a:r>
                        <a:rPr lang="en-US" altLang="ko-KR" sz="1000" dirty="0" smtClean="0"/>
                        <a:t>LED</a:t>
                      </a:r>
                      <a:r>
                        <a:rPr lang="ko-KR" altLang="en-US" sz="1000" dirty="0" smtClean="0"/>
                        <a:t>를 점등 또는 점멸하고 측정된 시간을 초기화한다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박준민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8272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69137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LCD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한글설정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41494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H/W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LCD</a:t>
                      </a:r>
                      <a:r>
                        <a:rPr lang="ko-KR" altLang="en-US" sz="1000" dirty="0"/>
                        <a:t> 한글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2018. 08. 27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4/6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LCD</a:t>
                      </a:r>
                      <a:r>
                        <a:rPr lang="ko-KR" altLang="en-US" sz="1000" dirty="0"/>
                        <a:t>에 한글을 출력하기위한 배열 설정이다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박준민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56CF9E9-AE65-45DA-B463-6AF1414D8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60940"/>
              </p:ext>
            </p:extLst>
          </p:nvPr>
        </p:nvGraphicFramePr>
        <p:xfrm>
          <a:off x="146429" y="2768912"/>
          <a:ext cx="6096000" cy="353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8538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030537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921194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84691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사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newChar1[8]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용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newChar2[8]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중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newChar3[8]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B00100,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B00100,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5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비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newChar4[8]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B11101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어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newChar5[8]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B01001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있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newChar6[8]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음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newChar7[8]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B00000,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4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9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91187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057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H/W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 재실여부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2018. 08. 27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5/6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설정했던 한글을 선언하고 </a:t>
                      </a:r>
                      <a:r>
                        <a:rPr lang="en-US" altLang="ko-KR" sz="1000" dirty="0"/>
                        <a:t>LCD </a:t>
                      </a:r>
                      <a:r>
                        <a:rPr lang="ko-KR" altLang="en-US" sz="1000" dirty="0"/>
                        <a:t>디스플레이에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박준민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7BECEC-F22C-4182-92B0-45297BE3F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77848"/>
              </p:ext>
            </p:extLst>
          </p:nvPr>
        </p:nvGraphicFramePr>
        <p:xfrm>
          <a:off x="391496" y="2676186"/>
          <a:ext cx="60960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47448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5633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544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//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설정했던 한글 배열 선언</a:t>
                      </a:r>
                      <a:endParaRPr kumimoji="1" lang="en-US" altLang="ko-KR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void </a:t>
                      </a:r>
                      <a:r>
                        <a:rPr kumimoji="1" lang="en-US" altLang="ko-KR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korean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(){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lcd1.createChar(0, newChar1);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lcd1.createChar(1, newChar2);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lcd1.createChar(2, newChar3);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lcd1.createChar(3, newChar4);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lcd1.createChar(4, newChar5);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lcd1.createChar(5, newChar6);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lcd1.createChar(6, newChar7);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//’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사용중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출력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lcd1UseChar(){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lcd1.setCursor(0,0);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   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lcd1.write(0);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lcd1.write(1);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lcd1.write(2);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//’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비어있음＇출력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lcd1EptChar(){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lcd1.setCursor(0,0);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  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lcd1.write(3);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lcd1.write(4);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lcd1.write(5);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lcd1.write(6);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7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2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46603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tissue(){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(cLed1, HIGH); //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cds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빛을 감지하기위해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int cdsValue1 =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analogRead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(cds1); </a:t>
                      </a: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if(cdsValue1 &gt; 700){ //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화장지가 부족한 경우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tissueState1 = 2;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else if(cdsValue1 &gt; 300){ //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화장지가 보통인 경우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tissueState1 = 1;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else tissueState1 = 0; //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화장지가 충분한 경우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65736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H/W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화장지 잔량확인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2018. 08. 27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6/6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CDS </a:t>
                      </a:r>
                      <a:r>
                        <a:rPr lang="ko-KR" altLang="en-US" sz="1000" dirty="0"/>
                        <a:t>셀을 이용해 감지되는 빛의 양에 따라 화장지의 잔량을 파악한다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박준민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9384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56087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사용자의 사용 시간에 따른 화장실 칸 색상 변화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if($s2Use &gt; "15"){  //15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 이상 사용시 </a:t>
                      </a:r>
                    </a:p>
                    <a:p>
                      <a:pPr fontAlgn="base" latinLnBrk="0"/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$s2Bg = "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background:red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"; //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빨간색으로 전환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}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Else if($s2Use &gt; "5"){ //5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 이상 사용시</a:t>
                      </a:r>
                    </a:p>
                    <a:p>
                      <a:pPr fontAlgn="base" latinLnBrk="0"/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$s2Bg = "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background:orange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"; //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주황색으로 전환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}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else{ //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 이외의 경우</a:t>
                      </a:r>
                    </a:p>
                    <a:p>
                      <a:pPr fontAlgn="base" latinLnBrk="0"/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$s2Bg = "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background:green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"; //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초록색 유지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}</a:t>
                      </a: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긴급상황임을 예상하고 관리자로 하여금 확인을 요함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function btn_confirm1(){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check = confirm("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긴급상황일 수 있습니다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확인하셨습니까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?");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if(check) {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alert("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확인해주십시오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.");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}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68063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S/W</a:t>
                      </a:r>
                      <a:r>
                        <a:rPr lang="en-US" altLang="ko-KR" sz="1000" baseline="0" dirty="0" smtClean="0"/>
                        <a:t> - Web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화장실 사용률 확인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2018. 08. 27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1/4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웹 상으로 화장실의 사용률과 시간을 확인한다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배은재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2706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23153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점검표를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날짜순으로 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리스트정렬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While($row=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mysqli_fetch_array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($result)) {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echo(＂&lt;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bgcolor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=white align=center &gt;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&lt;td&gt;$row[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clean_UID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]&lt;/td&gt;  //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청소점검표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고유번호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&lt;td&gt;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&lt;a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href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clean.php?clean_UID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=$row[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clean_UID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]&gt;  //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점검표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상세페이지 이동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$row[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clean_date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  //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점검날짜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&lt;/a&gt;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&lt;/td&gt;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&lt;td&gt;$row[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manager_name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]&lt;/td&gt; &lt;/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&gt;＂); //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청소점검담당자 이름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$number++;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}</a:t>
                      </a: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점검표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상세페이지 중 한 질문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bgcolor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=white&gt;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&lt;td col width="10%"&gt;1&lt;/td&gt;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&lt;td col width="*" &gt;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화장실 바닥은 물기가 없습니까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?&lt;/td&gt; //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점검표에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등록된 질문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&lt;td col width="15%"&gt;&lt;? echo "$row[clean1]" ?&gt;&lt;/td&gt; //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어플리케이션에서 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입력받은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점검표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값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&lt;/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46384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S/W</a:t>
                      </a:r>
                      <a:r>
                        <a:rPr lang="en-US" altLang="ko-KR" sz="1000" baseline="0" dirty="0" smtClean="0"/>
                        <a:t> - Web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화장실 </a:t>
                      </a:r>
                      <a:r>
                        <a:rPr lang="ko-KR" altLang="en-US" sz="1000" dirty="0" err="1" smtClean="0"/>
                        <a:t>점검표</a:t>
                      </a:r>
                      <a:r>
                        <a:rPr lang="ko-KR" altLang="en-US" sz="1000" dirty="0" smtClean="0"/>
                        <a:t> 및 </a:t>
                      </a:r>
                      <a:r>
                        <a:rPr lang="ko-KR" altLang="en-US" sz="1000" dirty="0" err="1" smtClean="0"/>
                        <a:t>비품목록</a:t>
                      </a:r>
                      <a:r>
                        <a:rPr lang="ko-KR" altLang="en-US" sz="1000" dirty="0" smtClean="0"/>
                        <a:t> 확인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2018. 08. 27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2/4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 어플리케이션에서 </a:t>
                      </a:r>
                      <a:r>
                        <a:rPr lang="ko-KR" altLang="en-US" sz="1000" dirty="0" err="1" smtClean="0"/>
                        <a:t>입력받은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점검표</a:t>
                      </a:r>
                      <a:r>
                        <a:rPr lang="ko-KR" altLang="en-US" sz="1000" dirty="0" smtClean="0"/>
                        <a:t> 및 </a:t>
                      </a:r>
                      <a:r>
                        <a:rPr lang="ko-KR" altLang="en-US" sz="1000" dirty="0" err="1" smtClean="0"/>
                        <a:t>비품목록에</a:t>
                      </a:r>
                      <a:r>
                        <a:rPr lang="ko-KR" altLang="en-US" sz="1000" dirty="0" smtClean="0"/>
                        <a:t> 대한 값을 웹에서 확인한다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배은재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7383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53909"/>
              </p:ext>
            </p:extLst>
          </p:nvPr>
        </p:nvGraphicFramePr>
        <p:xfrm>
          <a:off x="168879" y="2234338"/>
          <a:ext cx="8848773" cy="78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 저장 기능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function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write_save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	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f =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document.comment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 // form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지정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if(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f.content.value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== " "){// 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입력폼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검사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	alert("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글내용을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입력해 주세요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.");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	return false;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	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f.submit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//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검사가 성공이면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form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submit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한다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	}</a:t>
                      </a: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 출력 기능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$sql2="SELECT *from comment where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wrong_UID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=$UID" ;  //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고장신청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값을 저장하는 테이블 선택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$result2=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mysqli_query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($connect, $sql2);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while($data =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mysqli_fetch_array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($result2)){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$comment = nl2br($data[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comment_content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]);  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echo "$comment&lt;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br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&gt;"; //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 출력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94066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12542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S/W</a:t>
                      </a:r>
                      <a:r>
                        <a:rPr lang="en-US" altLang="ko-KR" sz="1000" baseline="0" dirty="0" smtClean="0"/>
                        <a:t> - Web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시설물 </a:t>
                      </a:r>
                      <a:r>
                        <a:rPr lang="ko-KR" altLang="en-US" sz="1000" dirty="0" err="1" smtClean="0"/>
                        <a:t>고장시</a:t>
                      </a:r>
                      <a:r>
                        <a:rPr lang="ko-KR" altLang="en-US" sz="1000" dirty="0" smtClean="0"/>
                        <a:t> 관리자 댓글 기능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2018. 08. 27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3/4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수리현황을</a:t>
                      </a:r>
                      <a:r>
                        <a:rPr lang="ko-KR" altLang="en-US" sz="1000" dirty="0" smtClean="0"/>
                        <a:t> 알리기 위해 시설물 고장 신청에 대한 답변을 등록한다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배은재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3321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93540"/>
              </p:ext>
            </p:extLst>
          </p:nvPr>
        </p:nvGraphicFramePr>
        <p:xfrm>
          <a:off x="168879" y="2234338"/>
          <a:ext cx="8848773" cy="8023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날짜별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화장실 사용률 그래프 그리기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Function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drawChart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data =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google.visualization.arrayToDataTable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([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[＇date＇, ＇man＇, ＇woman＇],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[＇08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07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＇,  15,      40],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[＇08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08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＇,  35,      46],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[＇08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09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＇,  26,       112],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[＇08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＇,  42,      54],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[＇08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＇,  53,      68],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[＇08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＇,  32,      45],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[＇08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＇,  21,      72]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]);</a:t>
                      </a: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options = {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curveType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'function',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legend: { position: 'right' }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};</a:t>
                      </a: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chart = new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google.visualization.LineChart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document.getElementById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curve_chart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'));</a:t>
                      </a:r>
                    </a:p>
                    <a:p>
                      <a:pPr fontAlgn="base" latinLnBrk="0"/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kumimoji="1" lang="en-US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chart.draw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(data, options);</a:t>
                      </a:r>
                    </a:p>
                    <a:p>
                      <a:pPr fontAlgn="base" latinLnBrk="0"/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}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94066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44202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S/W</a:t>
                      </a:r>
                      <a:r>
                        <a:rPr lang="en-US" altLang="ko-KR" sz="1000" baseline="0" dirty="0" smtClean="0"/>
                        <a:t> - Web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화장실 사용률 그래프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2018. 08. 27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4/4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화장실 사용률을 그래프를 이용하여 </a:t>
                      </a:r>
                      <a:r>
                        <a:rPr lang="ko-KR" altLang="en-US" sz="1000" dirty="0" err="1" smtClean="0"/>
                        <a:t>날짜별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시간별로</a:t>
                      </a:r>
                      <a:r>
                        <a:rPr lang="ko-KR" altLang="en-US" sz="1000" dirty="0" smtClean="0"/>
                        <a:t> 확인한다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배은재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0302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구성도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320481" cy="4857784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H/W</a:t>
            </a:r>
            <a:r>
              <a:rPr lang="ko-KR" altLang="en-US" sz="1200" dirty="0"/>
              <a:t>에서는 사용자의 재실 여부를 측정하는 적외선 거리 센서</a:t>
            </a:r>
            <a:r>
              <a:rPr lang="en-US" altLang="ko-KR" sz="1200" dirty="0"/>
              <a:t>, </a:t>
            </a:r>
            <a:r>
              <a:rPr lang="ko-KR" altLang="en-US" sz="1200" dirty="0"/>
              <a:t>대기 중인 사용자에게 표시해주는 </a:t>
            </a:r>
            <a:r>
              <a:rPr lang="en-US" altLang="ko-KR" sz="1200" dirty="0"/>
              <a:t>LCD </a:t>
            </a:r>
            <a:r>
              <a:rPr lang="ko-KR" altLang="en-US" sz="1200" dirty="0"/>
              <a:t>디스플레이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사용자에게 위험과 경고를 표시해주는 </a:t>
            </a:r>
            <a:r>
              <a:rPr lang="en-US" altLang="ko-KR" sz="1200" dirty="0"/>
              <a:t>LED, </a:t>
            </a:r>
            <a:r>
              <a:rPr lang="ko-KR" altLang="en-US" sz="1200" dirty="0"/>
              <a:t>시간을 초기화하기 위한 버튼</a:t>
            </a:r>
            <a:r>
              <a:rPr lang="en-US" altLang="ko-KR" sz="1200" dirty="0"/>
              <a:t>, </a:t>
            </a:r>
            <a:r>
              <a:rPr lang="ko-KR" altLang="en-US" sz="1200" dirty="0"/>
              <a:t>화장지 잔량을 확인하기 위한 </a:t>
            </a:r>
            <a:r>
              <a:rPr lang="en-US" altLang="ko-KR" sz="1200" dirty="0"/>
              <a:t>CDS, LED, </a:t>
            </a:r>
            <a:r>
              <a:rPr lang="ko-KR" altLang="en-US" sz="1200" dirty="0"/>
              <a:t>시간을 측정하고 이들을 서버로 전송하기 위한 오렌지보드로 구성되어있다</a:t>
            </a:r>
            <a:r>
              <a:rPr lang="en-US" altLang="ko-KR" sz="1200" dirty="0"/>
              <a:t>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S/W</a:t>
            </a:r>
            <a:r>
              <a:rPr lang="ko-KR" altLang="en-US" sz="1200" dirty="0"/>
              <a:t>는 크게 </a:t>
            </a:r>
            <a:r>
              <a:rPr lang="en-US" altLang="ko-KR" sz="1200" dirty="0"/>
              <a:t>Server, DB, Web, App</a:t>
            </a:r>
            <a:r>
              <a:rPr lang="ko-KR" altLang="en-US" sz="1200" dirty="0"/>
              <a:t>으로 구성된다</a:t>
            </a:r>
            <a:r>
              <a:rPr lang="en-US" altLang="ko-KR" sz="1200" dirty="0"/>
              <a:t>. Server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DB</a:t>
            </a:r>
            <a:r>
              <a:rPr lang="ko-KR" altLang="en-US" sz="1200" dirty="0"/>
              <a:t>에 접근하여 </a:t>
            </a:r>
            <a:r>
              <a:rPr lang="en-US" altLang="ko-KR" sz="1200" dirty="0"/>
              <a:t>Web</a:t>
            </a:r>
            <a:r>
              <a:rPr lang="ko-KR" altLang="en-US" sz="1200" dirty="0"/>
              <a:t>과 </a:t>
            </a:r>
            <a:r>
              <a:rPr lang="en-US" altLang="ko-KR" sz="1200" dirty="0"/>
              <a:t>App</a:t>
            </a:r>
            <a:r>
              <a:rPr lang="ko-KR" altLang="en-US" sz="1200" dirty="0"/>
              <a:t>에서 출력과 수정을 진행한다</a:t>
            </a:r>
            <a:r>
              <a:rPr lang="en-US" altLang="ko-KR" sz="1200" dirty="0"/>
              <a:t>. </a:t>
            </a:r>
            <a:r>
              <a:rPr lang="ko-KR" altLang="en-US" sz="1200" dirty="0"/>
              <a:t>공공데이터를 이용한 화장실 정보들은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저장하여 사용된다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App</a:t>
            </a:r>
            <a:r>
              <a:rPr lang="ko-KR" altLang="en-US" sz="1200" dirty="0"/>
              <a:t>에서는 사용자가 현재 위치로부터 가까운 화장실을 찾을 수 있는 화장실 조회 기능</a:t>
            </a:r>
            <a:r>
              <a:rPr lang="en-US" altLang="ko-KR" sz="1200" dirty="0"/>
              <a:t>, </a:t>
            </a:r>
            <a:r>
              <a:rPr lang="ko-KR" altLang="en-US" sz="1200" dirty="0"/>
              <a:t>사용 후기와 시설물 고장신청을 할 수 있는 기능으로 구성된 사용자용 어플리케이션이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관리자가 관리하는 화장실의 정보를 알 수 있는 기능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점검표</a:t>
            </a:r>
            <a:r>
              <a:rPr lang="ko-KR" altLang="en-US" sz="1200" dirty="0"/>
              <a:t> 및 비품 목록을 입력할 수 있는 기능이 있는 관리자용 어플리케이션으로 구성되어있다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Web</a:t>
            </a:r>
            <a:r>
              <a:rPr lang="ko-KR" altLang="en-US" sz="1200" dirty="0"/>
              <a:t>에서는 관리자의 권한을 확인 할 수 있는 로그인 기능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사용자의 사용률 및 위급상황을 알 수 있는 사용률 조회 기능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점검표</a:t>
            </a:r>
            <a:r>
              <a:rPr lang="ko-KR" altLang="en-US" sz="1200" dirty="0"/>
              <a:t> 및 비품목록을 날짜순으로 조회할 수 있는 기능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사용자의 사용 후기</a:t>
            </a:r>
            <a:r>
              <a:rPr lang="en-US" altLang="ko-KR" sz="1200" dirty="0"/>
              <a:t>, </a:t>
            </a:r>
            <a:r>
              <a:rPr lang="ko-KR" altLang="en-US" sz="1200" dirty="0"/>
              <a:t>시설물 고장 신청 목록을 조회할 수 있는 기능으로 구성되어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568324" y="-800232"/>
            <a:ext cx="309689" cy="4338622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CCB581D-533A-41C5-AE77-78280A7CD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001" y="2976363"/>
            <a:ext cx="3949029" cy="24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88101"/>
              </p:ext>
            </p:extLst>
          </p:nvPr>
        </p:nvGraphicFramePr>
        <p:xfrm>
          <a:off x="168879" y="2234341"/>
          <a:ext cx="8848773" cy="40115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2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>
                          <a:solidFill>
                            <a:srgbClr val="3B5AA8"/>
                          </a:solidFill>
                          <a:latin typeface="+mj-lt"/>
                        </a:rPr>
                        <a:t>상세 </a:t>
                      </a:r>
                      <a:r>
                        <a:rPr lang="ko-KR" altLang="en-US" sz="1000" b="1" dirty="0" err="1">
                          <a:solidFill>
                            <a:srgbClr val="3B5AA8"/>
                          </a:solidFill>
                          <a:latin typeface="+mj-lt"/>
                        </a:rPr>
                        <a:t>로직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749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fontAlgn="base" latinLnBrk="0"/>
                      <a:r>
                        <a:rPr lang="arn-CL" altLang="ko-KR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//GPS</a:t>
                      </a: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로 받아오는 클래스</a:t>
                      </a:r>
                      <a:r>
                        <a:rPr lang="arn-CL" altLang="ko-KR" sz="1000" dirty="0" smtClean="0">
                          <a:latin typeface="+mj-lt"/>
                        </a:rPr>
                        <a:t/>
                      </a:r>
                      <a:br>
                        <a:rPr lang="arn-CL" altLang="ko-KR" sz="1000" dirty="0" smtClean="0">
                          <a:latin typeface="+mj-lt"/>
                        </a:rPr>
                      </a:b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arn-CL" altLang="ko-KR" sz="1000" dirty="0" smtClean="0">
                          <a:latin typeface="+mj-lt"/>
                        </a:rPr>
                        <a:t>GpsInfo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extends </a:t>
                      </a:r>
                      <a:r>
                        <a:rPr lang="arn-CL" altLang="ko-KR" sz="1000" dirty="0" smtClean="0">
                          <a:latin typeface="+mj-lt"/>
                        </a:rPr>
                        <a:t>Service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implements </a:t>
                      </a:r>
                      <a:r>
                        <a:rPr lang="arn-CL" altLang="ko-KR" sz="1000" dirty="0" smtClean="0">
                          <a:latin typeface="+mj-lt"/>
                        </a:rPr>
                        <a:t>LocationListener {</a:t>
                      </a:r>
                      <a:br>
                        <a:rPr lang="arn-CL" altLang="ko-KR" sz="1000" dirty="0" smtClean="0">
                          <a:latin typeface="+mj-lt"/>
                        </a:rPr>
                      </a:br>
                      <a:r>
                        <a:rPr lang="arn-CL" altLang="ko-KR" sz="1000" dirty="0" smtClean="0">
                          <a:latin typeface="+mj-lt"/>
                        </a:rPr>
                        <a:t> 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arn-CL" altLang="ko-KR" sz="1000" dirty="0" smtClean="0">
                          <a:latin typeface="+mj-lt"/>
                        </a:rPr>
                        <a:t>Context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mContext</a:t>
                      </a:r>
                      <a:r>
                        <a:rPr lang="arn-CL" altLang="ko-KR" sz="1000" dirty="0" smtClean="0">
                          <a:latin typeface="+mj-lt"/>
                        </a:rPr>
                        <a:t>;</a:t>
                      </a: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boolean isGPSEnabled </a:t>
                      </a:r>
                      <a:r>
                        <a:rPr lang="arn-CL" altLang="ko-KR" sz="1000" dirty="0" smtClean="0">
                          <a:latin typeface="+mj-lt"/>
                        </a:rPr>
                        <a:t>=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false</a:t>
                      </a:r>
                      <a:r>
                        <a:rPr lang="arn-CL" altLang="ko-KR" sz="1000" dirty="0" smtClean="0">
                          <a:latin typeface="+mj-lt"/>
                        </a:rPr>
                        <a:t>; </a:t>
                      </a:r>
                      <a:r>
                        <a:rPr lang="arn-CL" altLang="ko-KR" sz="10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arn-CL" altLang="ko-KR" sz="10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 </a:t>
                      </a: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사용유무</a:t>
                      </a:r>
                      <a:endParaRPr lang="arn-CL" altLang="ko-KR" sz="100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boolean isNetworkEnabled </a:t>
                      </a:r>
                      <a:r>
                        <a:rPr lang="arn-CL" altLang="ko-KR" sz="1000" dirty="0" smtClean="0">
                          <a:latin typeface="+mj-lt"/>
                        </a:rPr>
                        <a:t>=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false</a:t>
                      </a:r>
                      <a:r>
                        <a:rPr lang="arn-CL" altLang="ko-KR" sz="1000" dirty="0" smtClean="0">
                          <a:latin typeface="+mj-lt"/>
                        </a:rPr>
                        <a:t>; </a:t>
                      </a:r>
                      <a:r>
                        <a:rPr lang="arn-CL" altLang="ko-KR" sz="10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사용유무</a:t>
                      </a: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boolean isGetLocation </a:t>
                      </a:r>
                      <a:r>
                        <a:rPr lang="arn-CL" altLang="ko-KR" sz="1000" dirty="0" smtClean="0">
                          <a:latin typeface="+mj-lt"/>
                        </a:rPr>
                        <a:t>=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false</a:t>
                      </a:r>
                      <a:r>
                        <a:rPr lang="arn-CL" altLang="ko-KR" sz="1000" dirty="0" smtClean="0">
                          <a:latin typeface="+mj-lt"/>
                        </a:rPr>
                        <a:t>;</a:t>
                      </a:r>
                      <a:r>
                        <a:rPr lang="arn-CL" altLang="ko-KR" sz="10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GPS </a:t>
                      </a:r>
                      <a:r>
                        <a:rPr lang="ko-KR" altLang="en-US" sz="10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상태값</a:t>
                      </a:r>
                      <a:r>
                        <a:rPr lang="arn-CL" altLang="ko-KR" sz="1000" dirty="0" smtClean="0">
                          <a:latin typeface="+mj-lt"/>
                        </a:rPr>
                        <a:t/>
                      </a:r>
                      <a:br>
                        <a:rPr lang="arn-CL" altLang="ko-KR" sz="1000" dirty="0" smtClean="0">
                          <a:latin typeface="+mj-lt"/>
                        </a:rPr>
                      </a:br>
                      <a:r>
                        <a:rPr lang="arn-CL" altLang="ko-KR" sz="1000" dirty="0" smtClean="0">
                          <a:latin typeface="+mj-lt"/>
                        </a:rPr>
                        <a:t>    Location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arn-CL" altLang="ko-KR" sz="1000" dirty="0" smtClean="0">
                          <a:latin typeface="+mj-lt"/>
                        </a:rPr>
                        <a:t>; 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double lat</a:t>
                      </a:r>
                      <a:r>
                        <a:rPr lang="arn-CL" altLang="ko-KR" sz="1000" dirty="0" smtClean="0">
                          <a:latin typeface="+mj-lt"/>
                        </a:rPr>
                        <a:t>; </a:t>
                      </a:r>
                      <a:r>
                        <a:rPr lang="arn-CL" altLang="ko-KR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위도 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double lon</a:t>
                      </a:r>
                      <a:r>
                        <a:rPr lang="arn-CL" altLang="ko-KR" sz="1000" dirty="0" smtClean="0">
                          <a:latin typeface="+mj-lt"/>
                        </a:rPr>
                        <a:t>; </a:t>
                      </a:r>
                      <a:r>
                        <a:rPr lang="arn-CL" altLang="ko-KR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경도</a:t>
                      </a:r>
                      <a:br>
                        <a:rPr lang="ko-KR" alt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ko-KR" altLang="en-US" sz="10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arn-CL" altLang="ko-KR" sz="1000" dirty="0" smtClean="0">
                          <a:latin typeface="+mj-lt"/>
                        </a:rPr>
                        <a:t>LocationManager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locationManager</a:t>
                      </a:r>
                      <a:r>
                        <a:rPr lang="arn-CL" altLang="ko-KR" sz="1000" dirty="0" smtClean="0">
                          <a:latin typeface="+mj-lt"/>
                        </a:rPr>
                        <a:t>;</a:t>
                      </a:r>
                      <a:br>
                        <a:rPr lang="arn-CL" altLang="ko-KR" sz="1000" dirty="0" smtClean="0">
                          <a:latin typeface="+mj-lt"/>
                        </a:rPr>
                      </a:br>
                      <a:r>
                        <a:rPr lang="arn-CL" altLang="ko-KR" sz="1000" dirty="0" smtClean="0">
                          <a:latin typeface="+mj-lt"/>
                        </a:rPr>
                        <a:t>. . . </a:t>
                      </a:r>
                    </a:p>
                    <a:p>
                      <a:pPr fontAlgn="base" latinLnBrk="0"/>
                      <a:r>
                        <a:rPr lang="arn-CL" altLang="ko-KR" sz="1000" dirty="0" smtClean="0">
                          <a:latin typeface="+mj-lt"/>
                        </a:rPr>
                        <a:t>//</a:t>
                      </a:r>
                      <a:r>
                        <a:rPr lang="ko-KR" altLang="en-US" sz="1000" dirty="0" smtClean="0">
                          <a:latin typeface="+mj-lt"/>
                        </a:rPr>
                        <a:t>성공했을 경우</a:t>
                      </a:r>
                      <a:r>
                        <a:rPr lang="arn-CL" altLang="ko-KR" sz="1000" dirty="0" smtClean="0">
                          <a:latin typeface="+mj-lt"/>
                        </a:rPr>
                        <a:t/>
                      </a:r>
                      <a:br>
                        <a:rPr lang="arn-CL" altLang="ko-KR" sz="1000" dirty="0" smtClean="0">
                          <a:latin typeface="+mj-lt"/>
                        </a:rPr>
                      </a:br>
                      <a:r>
                        <a:rPr lang="arn-CL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@TargetApi</a:t>
                      </a:r>
                      <a:r>
                        <a:rPr lang="arn-CL" altLang="ko-KR" sz="1000" dirty="0" smtClean="0"/>
                        <a:t>(</a:t>
                      </a:r>
                      <a:r>
                        <a:rPr lang="arn-CL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r>
                        <a:rPr lang="arn-CL" altLang="ko-KR" sz="1000" dirty="0" smtClean="0"/>
                        <a:t>)</a:t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>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arn-CL" altLang="ko-KR" sz="1000" dirty="0" smtClean="0"/>
                        <a:t>Location getLocation() {  //</a:t>
                      </a:r>
                      <a:r>
                        <a:rPr lang="ko-KR" altLang="en-US" sz="1000" dirty="0" smtClean="0"/>
                        <a:t>실제 작동 부분</a:t>
                      </a:r>
                      <a:r>
                        <a:rPr lang="arn-CL" altLang="ko-KR" sz="1000" dirty="0" smtClean="0"/>
                        <a:t/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> 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arn-CL" altLang="ko-KR" sz="1000" dirty="0" smtClean="0"/>
                        <a:t>( Build.VERSION.</a:t>
                      </a:r>
                      <a:r>
                        <a:rPr lang="arn-CL" altLang="ko-KR" sz="10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SDK_INT </a:t>
                      </a:r>
                      <a:r>
                        <a:rPr lang="arn-CL" altLang="ko-KR" sz="1000" dirty="0" smtClean="0"/>
                        <a:t>&gt;= </a:t>
                      </a:r>
                      <a:r>
                        <a:rPr lang="arn-CL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</a:t>
                      </a:r>
                      <a:r>
                        <a:rPr lang="arn-CL" altLang="ko-KR" sz="1000" dirty="0" smtClean="0"/>
                        <a:t>&amp;&amp;</a:t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>            ContextCompat.</a:t>
                      </a:r>
                      <a:r>
                        <a:rPr lang="arn-CL" altLang="ko-KR" sz="1000" i="1" dirty="0" smtClean="0">
                          <a:effectLst/>
                        </a:rPr>
                        <a:t>checkSelfPermission</a:t>
                      </a:r>
                      <a:r>
                        <a:rPr lang="arn-CL" altLang="ko-KR" sz="1000" dirty="0" smtClean="0"/>
                        <a:t>(</a:t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>                   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mContext</a:t>
                      </a:r>
                      <a:r>
                        <a:rPr lang="arn-CL" altLang="ko-KR" sz="1000" dirty="0" smtClean="0"/>
                        <a:t>, android.Manifest.permission.</a:t>
                      </a:r>
                      <a:r>
                        <a:rPr lang="arn-CL" altLang="ko-KR" sz="10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ACCESS_FINE_LOCATION </a:t>
                      </a:r>
                      <a:r>
                        <a:rPr lang="arn-CL" altLang="ko-KR" sz="1000" dirty="0" smtClean="0"/>
                        <a:t>)</a:t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>                    != PackageManager.</a:t>
                      </a:r>
                      <a:r>
                        <a:rPr lang="arn-CL" altLang="ko-KR" sz="10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PERMISSION_GRANTED </a:t>
                      </a:r>
                      <a:r>
                        <a:rPr lang="arn-CL" altLang="ko-KR" sz="1000" dirty="0" smtClean="0"/>
                        <a:t>&amp;&amp;</a:t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>            ContextCompat.</a:t>
                      </a:r>
                      <a:r>
                        <a:rPr lang="arn-CL" altLang="ko-KR" sz="1000" i="1" dirty="0" smtClean="0">
                          <a:effectLst/>
                        </a:rPr>
                        <a:t>checkSelfPermission</a:t>
                      </a:r>
                      <a:r>
                        <a:rPr lang="arn-CL" altLang="ko-KR" sz="1000" dirty="0" smtClean="0"/>
                        <a:t>(</a:t>
                      </a:r>
                      <a:endParaRPr lang="arn-CL" altLang="ko-KR" sz="1000" dirty="0" smtClean="0">
                        <a:latin typeface="+mj-lt"/>
                      </a:endParaRPr>
                    </a:p>
                    <a:p>
                      <a:pPr fontAlgn="base" latinLnBrk="0"/>
                      <a:r>
                        <a:rPr kumimoji="1" lang="arn-CL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실패했을 경우</a:t>
                      </a:r>
                      <a:endParaRPr kumimoji="1" lang="arn-CL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fontAlgn="base" latinLnBrk="0"/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arn-CL" altLang="ko-KR" sz="1000" dirty="0" smtClean="0"/>
                        <a:t>showSettingsAlert(){   </a:t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>    AlertDialog.Builder alertDialog = 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arn-CL" altLang="ko-KR" sz="1000" dirty="0" smtClean="0"/>
                        <a:t>AlertDialog.Builder(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mContext</a:t>
                      </a:r>
                      <a:r>
                        <a:rPr lang="arn-CL" altLang="ko-KR" sz="1000" dirty="0" smtClean="0"/>
                        <a:t>);</a:t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/>
                      </a:r>
                      <a:br>
                        <a:rPr lang="arn-CL" altLang="ko-KR" sz="1000" dirty="0" smtClean="0"/>
                      </a:br>
                      <a:r>
                        <a:rPr lang="arn-CL" altLang="ko-KR" sz="1000" dirty="0" smtClean="0"/>
                        <a:t>    alertDialog.setTitle(</a:t>
                      </a:r>
                      <a:r>
                        <a:rPr lang="arn-CL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"GPS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사용유무셋팅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dirty="0" smtClean="0"/>
                        <a:t>);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8643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S/W</a:t>
                      </a:r>
                      <a:r>
                        <a:rPr lang="en-US" altLang="ko-KR" sz="1000" baseline="0" dirty="0" smtClean="0"/>
                        <a:t> – App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GPS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위치 받아오기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2018. 08. 27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위치 표시를 위해 </a:t>
                      </a:r>
                      <a:r>
                        <a:rPr lang="en-US" altLang="ko-KR" sz="1000" dirty="0" smtClean="0"/>
                        <a:t>GPS </a:t>
                      </a:r>
                      <a:r>
                        <a:rPr lang="ko-KR" altLang="en-US" sz="1000" dirty="0" smtClean="0"/>
                        <a:t>위치를 받아온다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박누리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9419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7238"/>
              </p:ext>
            </p:extLst>
          </p:nvPr>
        </p:nvGraphicFramePr>
        <p:xfrm>
          <a:off x="168879" y="2234338"/>
          <a:ext cx="8848773" cy="3342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0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12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12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809">
                <a:tc>
                  <a:txBody>
                    <a:bodyPr/>
                    <a:lstStyle/>
                    <a:p>
                      <a:pPr fontAlgn="base" latinLnBrk="0"/>
                      <a:r>
                        <a:rPr lang="arn-CL" altLang="ko-KR" sz="1200" dirty="0" smtClean="0"/>
                        <a:t>// </a:t>
                      </a:r>
                      <a:r>
                        <a:rPr lang="ko-KR" altLang="en-US" sz="1200" dirty="0" smtClean="0"/>
                        <a:t>메인 </a:t>
                      </a:r>
                      <a:r>
                        <a:rPr lang="en-US" altLang="ko-KR" sz="1200" dirty="0" smtClean="0"/>
                        <a:t>– </a:t>
                      </a:r>
                      <a:r>
                        <a:rPr lang="ko-KR" altLang="en-US" sz="1200" dirty="0" err="1" smtClean="0"/>
                        <a:t>구글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구현 코드</a:t>
                      </a:r>
                      <a:r>
                        <a:rPr lang="arn-CL" altLang="ko-KR" sz="1200" dirty="0" smtClean="0"/>
                        <a:t/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arn-CL" altLang="ko-KR" sz="1200" dirty="0" smtClean="0"/>
                        <a:t>onMapReady(GoogleMap googleMap) {</a:t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dirty="0" smtClean="0"/>
                        <a:t/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dirty="0" smtClean="0"/>
                        <a:t>    </a:t>
                      </a:r>
                      <a:r>
                        <a:rPr lang="arn-CL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mMap </a:t>
                      </a:r>
                      <a:r>
                        <a:rPr lang="arn-CL" altLang="ko-KR" sz="1200" dirty="0" smtClean="0"/>
                        <a:t>= googleMap;</a:t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dirty="0" smtClean="0"/>
                        <a:t/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dirty="0" smtClean="0"/>
                        <a:t>    </a:t>
                      </a:r>
                      <a:r>
                        <a:rPr lang="arn-CL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mMap</a:t>
                      </a:r>
                      <a:r>
                        <a:rPr lang="arn-CL" altLang="ko-KR" sz="1200" dirty="0" smtClean="0"/>
                        <a:t>.setOnMarkerClickListener(</a:t>
                      </a:r>
                      <a:r>
                        <a:rPr lang="arn-CL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arn-CL" altLang="ko-KR" sz="1200" dirty="0" smtClean="0"/>
                        <a:t>);</a:t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dirty="0" smtClean="0"/>
                        <a:t>    </a:t>
                      </a:r>
                      <a:r>
                        <a:rPr lang="arn-CL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//LatLng SEOUL = new LatLng(37.56, 126.97);</a:t>
                      </a:r>
                      <a:br>
                        <a:rPr lang="arn-CL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n-CL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 . .</a:t>
                      </a:r>
                    </a:p>
                    <a:p>
                      <a:pPr fontAlgn="base" latinLnBrk="0"/>
                      <a:r>
                        <a:rPr kumimoji="1" lang="arn-CL" altLang="ko-K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fontAlgn="base" latinLnBrk="0"/>
                      <a:endParaRPr kumimoji="1" lang="arn-CL" altLang="ko-KR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kumimoji="1" lang="en-US" altLang="ko-KR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kumimoji="1" lang="ko-KR" altLang="en-US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메니페스트</a:t>
                      </a:r>
                      <a:r>
                        <a:rPr kumimoji="1" lang="ko-KR" alt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파일</a:t>
                      </a:r>
                      <a:r>
                        <a:rPr kumimoji="1" lang="en-US" altLang="ko-K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(Manifest.xml) – </a:t>
                      </a:r>
                      <a:r>
                        <a:rPr kumimoji="1" lang="ko-KR" alt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 설정</a:t>
                      </a:r>
                      <a:r>
                        <a:rPr lang="arn-CL" altLang="ko-KR" sz="1200" dirty="0" smtClean="0"/>
                        <a:t/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dirty="0" smtClean="0"/>
                        <a:t>&lt;</a:t>
                      </a:r>
                      <a:r>
                        <a:rPr lang="arn-CL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uses-permission android:name="android.permission.ACCESS_FINE_LOCATION" </a:t>
                      </a:r>
                      <a:r>
                        <a:rPr lang="arn-CL" altLang="ko-KR" sz="1200" dirty="0" smtClean="0"/>
                        <a:t>/&gt;</a:t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dirty="0" smtClean="0"/>
                        <a:t>&lt;</a:t>
                      </a:r>
                      <a:r>
                        <a:rPr lang="arn-CL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uses-permission android:name="android.permission.ACCESS_COARSE_LOCATION" </a:t>
                      </a:r>
                      <a:r>
                        <a:rPr lang="arn-CL" altLang="ko-KR" sz="1200" dirty="0" smtClean="0"/>
                        <a:t>/&gt;</a:t>
                      </a:r>
                      <a:br>
                        <a:rPr lang="arn-CL" altLang="ko-KR" sz="1200" dirty="0" smtClean="0"/>
                      </a:br>
                      <a:r>
                        <a:rPr lang="arn-CL" altLang="ko-KR" sz="1200" dirty="0" smtClean="0"/>
                        <a:t>&lt;</a:t>
                      </a:r>
                      <a:r>
                        <a:rPr lang="arn-CL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uses-permission android:name="android.permission.INTERNET" </a:t>
                      </a:r>
                      <a:r>
                        <a:rPr lang="arn-CL" altLang="ko-KR" sz="1200" dirty="0" smtClean="0"/>
                        <a:t>/&gt;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1649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S/W</a:t>
                      </a:r>
                      <a:r>
                        <a:rPr lang="en-US" altLang="ko-KR" sz="1000" baseline="0" dirty="0" smtClean="0"/>
                        <a:t> – App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Google</a:t>
                      </a:r>
                      <a:r>
                        <a:rPr lang="en-US" altLang="ko-KR" sz="1000" baseline="0" dirty="0" smtClean="0"/>
                        <a:t> Map </a:t>
                      </a:r>
                      <a:r>
                        <a:rPr lang="ko-KR" altLang="en-US" sz="1000" baseline="0" dirty="0" smtClean="0"/>
                        <a:t>구현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2018. 08. 27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Google</a:t>
                      </a:r>
                      <a:r>
                        <a:rPr lang="en-US" altLang="ko-KR" sz="1000" baseline="0" dirty="0" smtClean="0"/>
                        <a:t> Map API</a:t>
                      </a:r>
                      <a:r>
                        <a:rPr lang="ko-KR" altLang="en-US" sz="1000" baseline="0" dirty="0" smtClean="0"/>
                        <a:t>를 이용하여 지도 기능을 사용한다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박누리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6161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76811"/>
              </p:ext>
            </p:extLst>
          </p:nvPr>
        </p:nvGraphicFramePr>
        <p:xfrm>
          <a:off x="168879" y="2234338"/>
          <a:ext cx="8848773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0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smtClean="0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endParaRPr lang="ko-KR" altLang="en-US" sz="12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809">
                <a:tc>
                  <a:txBody>
                    <a:bodyPr/>
                    <a:lstStyle/>
                    <a:p>
                      <a:pPr fontAlgn="base" latinLnBrk="0"/>
                      <a:r>
                        <a:rPr lang="arn-CL" altLang="ko-KR" sz="1200" dirty="0" smtClean="0"/>
                        <a:t>&lt;?php  header("Content-Type: text/html; charset=UTF-8");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$mysql_hostname = "waytech.kr"; $mysql_username = "waytechtest";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$mysql_password = "dnpdl123"; $mySql_database = "waytechtest";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$connect = mysqli_connect($mysql_hostname, $mysql_username, $mysql_password, $mySql_database);  //DB</a:t>
                      </a:r>
                      <a:r>
                        <a:rPr lang="ko-KR" altLang="en-US" sz="1200" dirty="0" smtClean="0"/>
                        <a:t>연결</a:t>
                      </a:r>
                    </a:p>
                    <a:p>
                      <a:pPr fontAlgn="base" latinLnBrk="0"/>
                      <a:endParaRPr lang="ko-KR" altLang="en-US" sz="1200" dirty="0" smtClean="0"/>
                    </a:p>
                    <a:p>
                      <a:pPr fontAlgn="base" latinLnBrk="0"/>
                      <a:r>
                        <a:rPr lang="en-US" altLang="ko-KR" sz="1200" dirty="0" smtClean="0"/>
                        <a:t>//</a:t>
                      </a:r>
                      <a:r>
                        <a:rPr lang="arn-CL" altLang="ko-KR" sz="1200" dirty="0" smtClean="0"/>
                        <a:t>if else</a:t>
                      </a:r>
                      <a:r>
                        <a:rPr lang="ko-KR" altLang="en-US" sz="1200" dirty="0" smtClean="0"/>
                        <a:t>문 대신 </a:t>
                      </a:r>
                      <a:r>
                        <a:rPr lang="arn-CL" altLang="ko-KR" sz="1200" dirty="0" smtClean="0"/>
                        <a:t>or die</a:t>
                      </a:r>
                      <a:r>
                        <a:rPr lang="ko-KR" altLang="en-US" sz="1200" dirty="0" smtClean="0"/>
                        <a:t>문 추가해도 됨 </a:t>
                      </a:r>
                      <a:r>
                        <a:rPr lang="arn-CL" altLang="ko-KR" sz="1200" dirty="0" smtClean="0"/>
                        <a:t>or die('Error connectiong to MySQL server')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//db </a:t>
                      </a:r>
                      <a:r>
                        <a:rPr lang="ko-KR" altLang="en-US" sz="1200" dirty="0" smtClean="0"/>
                        <a:t>연결 확인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if(mysqli_connect_errno($connect)){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  echo "Failed to connect to MySQL: " . mysqli_connect_error();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}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$res = mysqli_query($connect, "select * from HumanInfo");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$result = array();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while($row = mysqli_fetch_array($res)){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	array_push($result, array('id'=&gt;$row[0],'name'=&gt;$row[1],'address'=&gt;$row[2]));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}</a:t>
                      </a:r>
                    </a:p>
                    <a:p>
                      <a:pPr fontAlgn="base" latinLnBrk="0"/>
                      <a:endParaRPr lang="arn-CL" altLang="ko-KR" sz="1200" dirty="0" smtClean="0"/>
                    </a:p>
                    <a:p>
                      <a:pPr fontAlgn="base" latinLnBrk="0"/>
                      <a:r>
                        <a:rPr lang="arn-CL" altLang="ko-KR" sz="1200" dirty="0" smtClean="0"/>
                        <a:t>echo json_encode(array("result"=&gt;$result));</a:t>
                      </a:r>
                    </a:p>
                    <a:p>
                      <a:pPr fontAlgn="base" latinLnBrk="0"/>
                      <a:r>
                        <a:rPr lang="arn-CL" altLang="ko-KR" sz="1200" dirty="0" smtClean="0"/>
                        <a:t>mysqli_close($connect);</a:t>
                      </a:r>
                    </a:p>
                    <a:p>
                      <a:pPr fontAlgn="base" latinLnBrk="0"/>
                      <a:endParaRPr lang="arn-CL" altLang="ko-KR" sz="1200" dirty="0" smtClean="0"/>
                    </a:p>
                    <a:p>
                      <a:pPr fontAlgn="base" latinLnBrk="0"/>
                      <a:r>
                        <a:rPr lang="arn-CL" altLang="ko-KR" sz="1200" dirty="0" smtClean="0"/>
                        <a:t>?&gt;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82879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S/W</a:t>
                      </a:r>
                      <a:r>
                        <a:rPr lang="en-US" altLang="ko-KR" sz="1000" baseline="0" dirty="0" smtClean="0"/>
                        <a:t> – App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접근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2018. 08. 27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PHP</a:t>
                      </a:r>
                      <a:r>
                        <a:rPr lang="ko-KR" altLang="en-US" sz="1000" dirty="0" smtClean="0"/>
                        <a:t>를 이용하여 </a:t>
                      </a:r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에 접근해 값을 출력한다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박누리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0489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87336"/>
              </p:ext>
            </p:extLst>
          </p:nvPr>
        </p:nvGraphicFramePr>
        <p:xfrm>
          <a:off x="450882" y="1268760"/>
          <a:ext cx="8242236" cy="4960061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413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27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(3.0.1)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Minimum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SDK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19:Android 4.4 (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KitKat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Google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Maps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Maps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SDK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for Android 18.7.10.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사용하여 지도 구현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PHP(5.3.3)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2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MySQL(5.7.21)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화장실 위치정보를 포함한 전국공중화장실데이터를 저장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Apache(2.4.18)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227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3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오렌지보드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WiFi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Mac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 등의 정보를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신호를 이용해서 지속적으로 신호를 보내는 신호 발생기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적외선 거리 측정 센서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사용자의 재실여부를 파악하기 위한 모듈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n-CL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CDS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화장지의 잔량을 확인하기 위한 모듈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LCD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화장실 칸의 상태를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표시하기위한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모듈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4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n-CL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경고표시를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하기위한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모듈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4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n-CL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사용시간을 초기화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하기위한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모듈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9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3312368" cy="389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(H/W)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857784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smtClean="0"/>
              <a:t>사용자가 </a:t>
            </a:r>
            <a:r>
              <a:rPr lang="ko-KR" altLang="en-US" sz="1200" dirty="0"/>
              <a:t>적외선 거리측정센서에 감지가 되면 시간을 측정한다</a:t>
            </a:r>
            <a:r>
              <a:rPr lang="en-US" altLang="ko-KR" sz="1200" dirty="0"/>
              <a:t>.</a:t>
            </a:r>
          </a:p>
          <a:p>
            <a:pPr marL="265113" indent="-265113" latinLnBrk="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/>
              <a:t>LCD </a:t>
            </a:r>
            <a:r>
              <a:rPr lang="ko-KR" altLang="en-US" sz="1200" dirty="0"/>
              <a:t>디스플레이를 ‘</a:t>
            </a:r>
            <a:r>
              <a:rPr lang="ko-KR" altLang="en-US" sz="1200" dirty="0" err="1"/>
              <a:t>사용중</a:t>
            </a:r>
            <a:r>
              <a:rPr lang="ko-KR" altLang="en-US" sz="1200" dirty="0"/>
              <a:t>＇표시로 전환한다</a:t>
            </a:r>
            <a:r>
              <a:rPr lang="en-US" altLang="ko-KR" sz="1200" dirty="0"/>
              <a:t>.</a:t>
            </a:r>
          </a:p>
          <a:p>
            <a:pPr marL="265113" indent="-265113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사용자가 </a:t>
            </a:r>
            <a:r>
              <a:rPr lang="en-US" altLang="ko-KR" sz="1200" dirty="0"/>
              <a:t>20</a:t>
            </a:r>
            <a:r>
              <a:rPr lang="ko-KR" altLang="en-US" sz="1200" dirty="0"/>
              <a:t>분 이상 사용 시 ‘경고’ 상태로 전환되며 </a:t>
            </a:r>
            <a:r>
              <a:rPr lang="en-US" altLang="ko-KR" sz="1200" dirty="0"/>
              <a:t>LED</a:t>
            </a:r>
            <a:r>
              <a:rPr lang="ko-KR" altLang="en-US" sz="1200" dirty="0"/>
              <a:t>를 점등한다</a:t>
            </a:r>
            <a:r>
              <a:rPr lang="en-US" altLang="ko-KR" sz="1200" dirty="0"/>
              <a:t>.</a:t>
            </a:r>
          </a:p>
          <a:p>
            <a:pPr marL="265113" indent="-265113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연장버튼을 누를 경우 기존 사용시간을 초기화 하며 </a:t>
            </a:r>
            <a:r>
              <a:rPr lang="ko-KR" altLang="en-US" sz="1200" dirty="0" err="1"/>
              <a:t>재측정한다</a:t>
            </a:r>
            <a:r>
              <a:rPr lang="en-US" altLang="ko-KR" sz="1200" dirty="0"/>
              <a:t>.</a:t>
            </a:r>
          </a:p>
          <a:p>
            <a:pPr marL="265113" indent="-265113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연장버튼을 누르지 않은 상태에서 </a:t>
            </a:r>
            <a:r>
              <a:rPr lang="en-US" altLang="ko-KR" sz="1200" dirty="0"/>
              <a:t>30</a:t>
            </a:r>
            <a:r>
              <a:rPr lang="ko-KR" altLang="en-US" sz="1200" dirty="0"/>
              <a:t>분 이상 사용할 경우 ‘위험’ 상태로 전환된다</a:t>
            </a:r>
            <a:r>
              <a:rPr lang="en-US" altLang="ko-KR" sz="1200" dirty="0"/>
              <a:t>.</a:t>
            </a:r>
          </a:p>
          <a:p>
            <a:pPr marL="265113" indent="-265113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관리자에게 해당 칸을 확인하고 조치하도록 한다</a:t>
            </a:r>
            <a:r>
              <a:rPr lang="en-US" altLang="ko-KR" sz="1200" dirty="0"/>
              <a:t>.</a:t>
            </a:r>
          </a:p>
          <a:p>
            <a:pPr marL="265113" indent="-265113" latinLnBrk="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조치가 완료 되거나 화장실을 퇴실하면 ‘비어있음’표시로 전환된다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55" y="1595700"/>
            <a:ext cx="2591764" cy="47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(S/W)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 </a:t>
            </a:r>
            <a:r>
              <a:rPr lang="en-US" altLang="ko-KR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– </a:t>
            </a:r>
            <a:r>
              <a:rPr lang="ko-KR" altLang="en-US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사용자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2000" y="1571612"/>
            <a:ext cx="3929092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latinLnBrk="0"/>
            <a:r>
              <a:rPr lang="ko-KR" altLang="en-US" sz="1200" dirty="0" smtClean="0"/>
              <a:t>① 위치 확인 및 </a:t>
            </a:r>
            <a:r>
              <a:rPr lang="ko-KR" altLang="en-US" sz="1200" dirty="0" err="1" smtClean="0"/>
              <a:t>화장실별</a:t>
            </a:r>
            <a:r>
              <a:rPr lang="ko-KR" altLang="en-US" sz="1200" dirty="0" smtClean="0"/>
              <a:t> 사용률 조회</a:t>
            </a:r>
          </a:p>
          <a:p>
            <a:pPr marL="265113" indent="-265113" latinLnBrk="0"/>
            <a:r>
              <a:rPr lang="ko-KR" altLang="en-US" sz="1200" dirty="0" smtClean="0"/>
              <a:t>② 화장실 </a:t>
            </a:r>
            <a:r>
              <a:rPr lang="ko-KR" altLang="en-US" sz="1200" dirty="0"/>
              <a:t>도착 후 실제 사용할 칸 </a:t>
            </a:r>
            <a:r>
              <a:rPr lang="ko-KR" altLang="en-US" sz="1200" dirty="0" smtClean="0"/>
              <a:t>확인</a:t>
            </a:r>
            <a:endParaRPr lang="en-US" altLang="ko-KR" sz="1200" dirty="0"/>
          </a:p>
          <a:p>
            <a:pPr marL="265113" indent="-265113" latinLnBrk="0"/>
            <a:r>
              <a:rPr lang="ko-KR" altLang="en-US" sz="1200" dirty="0" smtClean="0"/>
              <a:t>③ </a:t>
            </a:r>
            <a:r>
              <a:rPr lang="ko-KR" altLang="en-US" sz="1200" dirty="0"/>
              <a:t>화장실 칸 입실 </a:t>
            </a:r>
            <a:r>
              <a:rPr lang="en-US" altLang="ko-KR" sz="1200" dirty="0"/>
              <a:t>(</a:t>
            </a:r>
            <a:r>
              <a:rPr lang="ko-KR" altLang="en-US" sz="1200" dirty="0"/>
              <a:t>사용 중 표시</a:t>
            </a:r>
            <a:r>
              <a:rPr lang="en-US" altLang="ko-KR" sz="1200" dirty="0" smtClean="0"/>
              <a:t>)</a:t>
            </a:r>
          </a:p>
          <a:p>
            <a:pPr marL="265113" indent="-265113" latinLnBrk="0"/>
            <a:r>
              <a:rPr lang="ko-KR" altLang="en-US" sz="1200" dirty="0"/>
              <a:t>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시간 </a:t>
            </a:r>
            <a:r>
              <a:rPr lang="ko-KR" altLang="en-US" sz="1200" dirty="0"/>
              <a:t>측정 </a:t>
            </a:r>
            <a:r>
              <a:rPr lang="ko-KR" altLang="en-US" sz="1200" dirty="0" smtClean="0"/>
              <a:t>시작</a:t>
            </a:r>
            <a:endParaRPr lang="en-US" altLang="ko-KR" sz="1200" dirty="0" smtClean="0"/>
          </a:p>
          <a:p>
            <a:pPr marL="265113" indent="-265113" latinLnBrk="0"/>
            <a:r>
              <a:rPr lang="ko-KR" altLang="en-US" sz="1200" dirty="0" smtClean="0"/>
              <a:t>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수동 </a:t>
            </a:r>
            <a:r>
              <a:rPr lang="ko-KR" altLang="en-US" sz="1200" dirty="0" err="1"/>
              <a:t>잠금장치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잠그기</a:t>
            </a:r>
            <a:endParaRPr lang="en-US" altLang="ko-KR" sz="1200" dirty="0"/>
          </a:p>
          <a:p>
            <a:pPr marL="265113" indent="-265113" latinLnBrk="0">
              <a:buFont typeface="+mj-ea"/>
              <a:buAutoNum type="circleNumDbPlain" startAt="4"/>
            </a:pPr>
            <a:endParaRPr lang="en-US" altLang="ko-KR" sz="1200" dirty="0" smtClean="0"/>
          </a:p>
          <a:p>
            <a:pPr marL="265113" indent="-265113" latinLnBrk="0">
              <a:buFont typeface="+mj-ea"/>
              <a:buAutoNum type="circleNumDbPlain" startAt="4"/>
            </a:pPr>
            <a:r>
              <a:rPr lang="ko-KR" altLang="en-US" sz="1200" dirty="0" smtClean="0"/>
              <a:t>화장실 사용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-1. </a:t>
            </a:r>
            <a:r>
              <a:rPr lang="ko-KR" altLang="en-US" sz="1200" dirty="0" smtClean="0"/>
              <a:t>경고 </a:t>
            </a:r>
            <a:r>
              <a:rPr lang="ko-KR" altLang="en-US" sz="1200" dirty="0"/>
              <a:t>표시 전환 </a:t>
            </a:r>
            <a:r>
              <a:rPr lang="en-US" altLang="ko-KR" sz="1200" dirty="0"/>
              <a:t>(20~30</a:t>
            </a:r>
            <a:r>
              <a:rPr lang="ko-KR" altLang="en-US" sz="1200" dirty="0"/>
              <a:t>분 사용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en-US" altLang="ko-KR" sz="1200" dirty="0" smtClean="0"/>
              <a:t>   -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측정 시간이 </a:t>
            </a:r>
            <a:r>
              <a:rPr lang="en-US" altLang="ko-KR" sz="1200" dirty="0"/>
              <a:t>20</a:t>
            </a:r>
            <a:r>
              <a:rPr lang="ko-KR" altLang="en-US" sz="1200" dirty="0"/>
              <a:t>분 이상인 경우 경고 표시로 전환</a:t>
            </a:r>
          </a:p>
          <a:p>
            <a:pPr fontAlgn="base"/>
            <a:r>
              <a:rPr lang="en-US" altLang="ko-KR" sz="1200" dirty="0" smtClean="0"/>
              <a:t>   - </a:t>
            </a:r>
            <a:r>
              <a:rPr lang="ko-KR" altLang="en-US" sz="1200" dirty="0" smtClean="0"/>
              <a:t>칸 </a:t>
            </a:r>
            <a:r>
              <a:rPr lang="ko-KR" altLang="en-US" sz="1200" dirty="0"/>
              <a:t>내부에 설치된 연장 버튼을 통해 시간 </a:t>
            </a:r>
            <a:r>
              <a:rPr lang="ko-KR" altLang="en-US" sz="1200" dirty="0" smtClean="0"/>
              <a:t>초기화</a:t>
            </a:r>
            <a:endParaRPr lang="en-US" altLang="ko-KR" sz="1200" dirty="0" smtClean="0"/>
          </a:p>
          <a:p>
            <a:pPr fontAlgn="base"/>
            <a:endParaRPr lang="en-US" altLang="ko-KR" sz="1200" dirty="0" smtClean="0"/>
          </a:p>
          <a:p>
            <a:pPr fontAlgn="base"/>
            <a:r>
              <a:rPr lang="en-US" altLang="ko-KR" sz="1200" dirty="0"/>
              <a:t> </a:t>
            </a:r>
            <a:r>
              <a:rPr lang="en-US" altLang="ko-KR" sz="1200" dirty="0" smtClean="0"/>
              <a:t>-2. </a:t>
            </a:r>
            <a:r>
              <a:rPr lang="ko-KR" altLang="en-US" sz="1200" dirty="0"/>
              <a:t>위험 표시 전환 </a:t>
            </a:r>
            <a:r>
              <a:rPr lang="en-US" altLang="ko-KR" sz="1200" dirty="0"/>
              <a:t>(30</a:t>
            </a:r>
            <a:r>
              <a:rPr lang="ko-KR" altLang="en-US" sz="1200" dirty="0"/>
              <a:t>분 이상 사용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en-US" altLang="ko-KR" sz="1200" dirty="0" smtClean="0"/>
              <a:t>   -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사용시간이 </a:t>
            </a:r>
            <a:r>
              <a:rPr lang="en-US" altLang="ko-KR" sz="1200" dirty="0"/>
              <a:t>30</a:t>
            </a:r>
            <a:r>
              <a:rPr lang="ko-KR" altLang="en-US" sz="1200" dirty="0"/>
              <a:t>분이 지날 경우 자동으로 위험 </a:t>
            </a:r>
            <a:r>
              <a:rPr lang="ko-KR" altLang="en-US" sz="1200" dirty="0" smtClean="0"/>
              <a:t>표시로</a:t>
            </a:r>
            <a:endParaRPr lang="en-US" altLang="ko-KR" sz="1200" dirty="0" smtClean="0"/>
          </a:p>
          <a:p>
            <a:pPr fontAlgn="base"/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전환</a:t>
            </a:r>
            <a:endParaRPr lang="ko-KR" altLang="en-US" sz="1200" dirty="0"/>
          </a:p>
          <a:p>
            <a:pPr fontAlgn="base"/>
            <a:r>
              <a:rPr lang="en-US" altLang="ko-KR" sz="1200" dirty="0" smtClean="0"/>
              <a:t>   -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관리자는 위급표시를 </a:t>
            </a:r>
            <a:r>
              <a:rPr lang="en-US" altLang="ko-KR" sz="1200" dirty="0"/>
              <a:t>(</a:t>
            </a:r>
            <a:r>
              <a:rPr lang="ko-KR" altLang="en-US" sz="1200" dirty="0"/>
              <a:t>웹을 통해</a:t>
            </a:r>
            <a:r>
              <a:rPr lang="en-US" altLang="ko-KR" sz="1200" dirty="0"/>
              <a:t>) </a:t>
            </a:r>
            <a:r>
              <a:rPr lang="ko-KR" altLang="en-US" sz="1200" dirty="0"/>
              <a:t>확인</a:t>
            </a:r>
          </a:p>
          <a:p>
            <a:pPr fontAlgn="base"/>
            <a:r>
              <a:rPr lang="en-US" altLang="ko-KR" sz="1200" dirty="0" smtClean="0"/>
              <a:t>   -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실제로 화장실을 확인하고 </a:t>
            </a:r>
            <a:r>
              <a:rPr lang="ko-KR" altLang="en-US" sz="1200" dirty="0" smtClean="0"/>
              <a:t>조치</a:t>
            </a:r>
            <a:endParaRPr lang="en-US" altLang="ko-KR" sz="1200" dirty="0" smtClean="0"/>
          </a:p>
          <a:p>
            <a:pPr fontAlgn="base"/>
            <a:endParaRPr lang="en-US" altLang="ko-KR" sz="1200" dirty="0"/>
          </a:p>
          <a:p>
            <a:pPr marL="228600" indent="-228600" fontAlgn="base">
              <a:buFont typeface="+mj-ea"/>
              <a:buAutoNum type="circleNumDbPlain" startAt="5"/>
            </a:pPr>
            <a:r>
              <a:rPr lang="ko-KR" altLang="en-US" sz="1200" dirty="0" smtClean="0"/>
              <a:t>사용 </a:t>
            </a:r>
            <a:r>
              <a:rPr lang="ko-KR" altLang="en-US" sz="1200" dirty="0"/>
              <a:t>리뷰</a:t>
            </a:r>
            <a:r>
              <a:rPr lang="en-US" altLang="ko-KR" sz="1200" dirty="0"/>
              <a:t>, </a:t>
            </a:r>
            <a:r>
              <a:rPr lang="ko-KR" altLang="en-US" sz="1200" dirty="0"/>
              <a:t>시설물 고장 신청</a:t>
            </a:r>
          </a:p>
          <a:p>
            <a:pPr fontAlgn="base"/>
            <a:r>
              <a:rPr lang="ko-KR" altLang="en-US" sz="1200" dirty="0" smtClean="0"/>
              <a:t>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어플리케이션에 </a:t>
            </a:r>
            <a:r>
              <a:rPr lang="ko-KR" altLang="en-US" sz="1200" dirty="0"/>
              <a:t>사용자 계정으로 </a:t>
            </a:r>
            <a:r>
              <a:rPr lang="ko-KR" altLang="en-US" sz="1200" dirty="0" err="1"/>
              <a:t>로그인이</a:t>
            </a:r>
            <a:r>
              <a:rPr lang="ko-KR" altLang="en-US" sz="1200" dirty="0"/>
              <a:t> 되어있음을 </a:t>
            </a:r>
            <a:r>
              <a:rPr lang="ko-KR" altLang="en-US" sz="1200" dirty="0" smtClean="0"/>
              <a:t>전제</a:t>
            </a:r>
            <a:endParaRPr lang="en-US" altLang="ko-KR" sz="1200" dirty="0" smtClean="0"/>
          </a:p>
          <a:p>
            <a:pPr fontAlgn="base"/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ko-KR" altLang="en-US" sz="1200" dirty="0" smtClean="0"/>
              <a:t>어플리케이션을 </a:t>
            </a:r>
            <a:r>
              <a:rPr lang="ko-KR" altLang="en-US" sz="1200" dirty="0"/>
              <a:t>통해 회원가입이 </a:t>
            </a:r>
            <a:r>
              <a:rPr lang="ko-KR" altLang="en-US" sz="1200" dirty="0" smtClean="0"/>
              <a:t>가능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372631" y="-604539"/>
            <a:ext cx="309689" cy="3947235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24" y="1569944"/>
            <a:ext cx="2473383" cy="47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(S/W)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 </a:t>
            </a:r>
            <a:r>
              <a:rPr lang="en-US" altLang="ko-KR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- </a:t>
            </a:r>
            <a:r>
              <a:rPr lang="ko-KR" altLang="en-US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관리자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base"/>
            <a:r>
              <a:rPr lang="ko-KR" altLang="en-US" sz="1200" dirty="0" smtClean="0"/>
              <a:t>① </a:t>
            </a:r>
            <a:r>
              <a:rPr lang="ko-KR" altLang="en-US" sz="1200" dirty="0"/>
              <a:t>로그인</a:t>
            </a:r>
          </a:p>
          <a:p>
            <a:pPr fontAlgn="base"/>
            <a:r>
              <a:rPr lang="en-US" altLang="ko-KR" sz="1200" dirty="0" smtClean="0"/>
              <a:t> - </a:t>
            </a:r>
            <a:r>
              <a:rPr lang="ko-KR" altLang="en-US" sz="1200" dirty="0" smtClean="0"/>
              <a:t>승인된 </a:t>
            </a:r>
            <a:r>
              <a:rPr lang="ko-KR" altLang="en-US" sz="1200" dirty="0"/>
              <a:t>계정으로만 관리자용 </a:t>
            </a:r>
            <a:r>
              <a:rPr lang="ko-KR" altLang="en-US" sz="1200" dirty="0" smtClean="0"/>
              <a:t>로그인 가능</a:t>
            </a:r>
            <a:endParaRPr lang="en-US" altLang="ko-KR" sz="1200" dirty="0" smtClean="0"/>
          </a:p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/>
              <a:t>② 관리하는 화장실 정보</a:t>
            </a:r>
          </a:p>
          <a:p>
            <a:pPr fontAlgn="base"/>
            <a:r>
              <a:rPr lang="en-US" altLang="ko-KR" sz="1200" dirty="0" smtClean="0"/>
              <a:t> - </a:t>
            </a:r>
            <a:r>
              <a:rPr lang="ko-KR" altLang="en-US" sz="1200" dirty="0" err="1" smtClean="0"/>
              <a:t>메인화면에서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현재 위치와 관리하는 화장실 위치 확인</a:t>
            </a:r>
          </a:p>
          <a:p>
            <a:pPr fontAlgn="base"/>
            <a:r>
              <a:rPr lang="en-US" altLang="ko-KR" sz="1200" dirty="0" smtClean="0"/>
              <a:t> - </a:t>
            </a:r>
            <a:r>
              <a:rPr lang="ko-KR" altLang="en-US" sz="1200" dirty="0"/>
              <a:t>관리하는 화장실의 간략한 정보 확인</a:t>
            </a:r>
          </a:p>
          <a:p>
            <a:pPr fontAlgn="base"/>
            <a:endParaRPr lang="en-US" altLang="ko-KR" sz="1200" dirty="0" smtClean="0"/>
          </a:p>
          <a:p>
            <a:pPr fontAlgn="base"/>
            <a:r>
              <a:rPr lang="ko-KR" altLang="en-US" sz="1200" dirty="0" smtClean="0"/>
              <a:t>③ </a:t>
            </a:r>
            <a:r>
              <a:rPr lang="ko-KR" altLang="en-US" sz="1200" dirty="0" err="1"/>
              <a:t>점검표</a:t>
            </a:r>
            <a:r>
              <a:rPr lang="ko-KR" altLang="en-US" sz="1200" dirty="0"/>
              <a:t> 등록</a:t>
            </a:r>
            <a:r>
              <a:rPr lang="en-US" altLang="ko-KR" sz="1200" dirty="0"/>
              <a:t>, </a:t>
            </a:r>
            <a:r>
              <a:rPr lang="ko-KR" altLang="en-US" sz="1200" dirty="0"/>
              <a:t>비품 확인</a:t>
            </a:r>
          </a:p>
          <a:p>
            <a:pPr fontAlgn="base"/>
            <a:r>
              <a:rPr lang="en-US" altLang="ko-KR" sz="1200" dirty="0" smtClean="0"/>
              <a:t> - </a:t>
            </a:r>
            <a:r>
              <a:rPr lang="ko-KR" altLang="en-US" sz="1200" dirty="0"/>
              <a:t>시설 </a:t>
            </a:r>
            <a:r>
              <a:rPr lang="ko-KR" altLang="en-US" sz="1200" dirty="0" err="1"/>
              <a:t>점검표</a:t>
            </a:r>
            <a:r>
              <a:rPr lang="en-US" altLang="ko-KR" sz="1200" dirty="0"/>
              <a:t>, </a:t>
            </a:r>
            <a:r>
              <a:rPr lang="ko-KR" altLang="en-US" sz="1200" dirty="0"/>
              <a:t>청결 </a:t>
            </a:r>
            <a:r>
              <a:rPr lang="ko-KR" altLang="en-US" sz="1200" dirty="0" err="1"/>
              <a:t>점검표를</a:t>
            </a:r>
            <a:r>
              <a:rPr lang="ko-KR" altLang="en-US" sz="1200" dirty="0"/>
              <a:t> 어플리케이션 상으로 등록 </a:t>
            </a:r>
            <a:r>
              <a:rPr lang="ko-KR" altLang="en-US" sz="1200" dirty="0" smtClean="0"/>
              <a:t>  </a:t>
            </a:r>
            <a:endParaRPr lang="en-US" altLang="ko-KR" sz="1200" dirty="0" smtClean="0"/>
          </a:p>
          <a:p>
            <a:pPr fontAlgn="base"/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/>
              <a:t>등록과 동시에 </a:t>
            </a:r>
            <a:r>
              <a:rPr lang="en-US" altLang="ko-KR" sz="1200" dirty="0"/>
              <a:t>DB</a:t>
            </a:r>
            <a:r>
              <a:rPr lang="ko-KR" altLang="en-US" sz="1200" dirty="0"/>
              <a:t>에 </a:t>
            </a:r>
            <a:r>
              <a:rPr lang="ko-KR" altLang="en-US" sz="1200" dirty="0" smtClean="0"/>
              <a:t>날짜 별로 등록</a:t>
            </a:r>
            <a:endParaRPr lang="en-US" altLang="ko-KR" sz="1200" dirty="0" smtClean="0"/>
          </a:p>
          <a:p>
            <a:pPr fontAlgn="base"/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비품 </a:t>
            </a:r>
            <a:r>
              <a:rPr lang="ko-KR" altLang="en-US" sz="1200" dirty="0"/>
              <a:t>현황 확인 </a:t>
            </a:r>
            <a:r>
              <a:rPr lang="ko-KR" altLang="en-US" sz="1200" dirty="0" smtClean="0"/>
              <a:t>가능</a:t>
            </a:r>
            <a:endParaRPr lang="en-US" altLang="ko-KR" sz="1200" dirty="0" smtClean="0"/>
          </a:p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/>
              <a:t>④ 사용자 리뷰</a:t>
            </a:r>
            <a:r>
              <a:rPr lang="en-US" altLang="ko-KR" sz="1200" dirty="0"/>
              <a:t>, </a:t>
            </a:r>
            <a:r>
              <a:rPr lang="ko-KR" altLang="en-US" sz="1200" dirty="0"/>
              <a:t>시설물 고장 신청 확인</a:t>
            </a:r>
          </a:p>
          <a:p>
            <a:pPr fontAlgn="base"/>
            <a:r>
              <a:rPr lang="en-US" altLang="ko-KR" sz="1200" dirty="0" smtClean="0"/>
              <a:t> - </a:t>
            </a:r>
            <a:r>
              <a:rPr lang="ko-KR" altLang="en-US" sz="1200" dirty="0" smtClean="0"/>
              <a:t>관리 화장실의 </a:t>
            </a:r>
            <a:r>
              <a:rPr lang="ko-KR" altLang="en-US" sz="1200" dirty="0"/>
              <a:t>사용 리뷰</a:t>
            </a:r>
            <a:r>
              <a:rPr lang="en-US" altLang="ko-KR" sz="1200" dirty="0"/>
              <a:t>, </a:t>
            </a:r>
            <a:r>
              <a:rPr lang="ko-KR" altLang="en-US" sz="1200" dirty="0"/>
              <a:t>시설물 고장 확인 가능</a:t>
            </a:r>
          </a:p>
          <a:p>
            <a:pPr fontAlgn="base"/>
            <a:r>
              <a:rPr lang="en-US" altLang="ko-KR" sz="1200" dirty="0" smtClean="0"/>
              <a:t> - </a:t>
            </a:r>
            <a:r>
              <a:rPr lang="ko-KR" altLang="en-US" sz="1200" dirty="0"/>
              <a:t>관리자는 해당 신청을 확인 후 확인 완료 상태로 </a:t>
            </a:r>
            <a:r>
              <a:rPr lang="ko-KR" altLang="en-US" sz="1200" dirty="0" smtClean="0"/>
              <a:t>변경</a:t>
            </a:r>
            <a:endParaRPr lang="en-US" altLang="ko-KR" sz="1200" dirty="0" smtClean="0"/>
          </a:p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/>
              <a:t>⑤ 화장지 잔량 확인</a:t>
            </a:r>
          </a:p>
          <a:p>
            <a:pPr fontAlgn="base"/>
            <a:r>
              <a:rPr lang="en-US" altLang="ko-KR" sz="1200" dirty="0" smtClean="0"/>
              <a:t> - </a:t>
            </a:r>
            <a:r>
              <a:rPr lang="ko-KR" altLang="en-US" sz="1200" dirty="0"/>
              <a:t>화장지 </a:t>
            </a:r>
            <a:r>
              <a:rPr lang="ko-KR" altLang="en-US" sz="1200" dirty="0" err="1" smtClean="0"/>
              <a:t>디스펜서의</a:t>
            </a:r>
            <a:r>
              <a:rPr lang="ko-KR" altLang="en-US" sz="1200" dirty="0" smtClean="0"/>
              <a:t> 센서를 </a:t>
            </a:r>
            <a:r>
              <a:rPr lang="ko-KR" altLang="en-US" sz="1200" dirty="0"/>
              <a:t>통해 화장지 잔량 확인 가능</a:t>
            </a:r>
          </a:p>
          <a:p>
            <a:pPr fontAlgn="base"/>
            <a:r>
              <a:rPr lang="en-US" altLang="ko-KR" sz="1200" dirty="0" smtClean="0"/>
              <a:t> - </a:t>
            </a:r>
            <a:r>
              <a:rPr lang="ko-KR" altLang="en-US" sz="1200" dirty="0"/>
              <a:t>관리자는 어플리케이션을 통해 </a:t>
            </a:r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7" y="2028029"/>
            <a:ext cx="3671839" cy="374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97" y="1453021"/>
            <a:ext cx="5829805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99316"/>
              </p:ext>
            </p:extLst>
          </p:nvPr>
        </p:nvGraphicFramePr>
        <p:xfrm>
          <a:off x="341783" y="1196752"/>
          <a:ext cx="4320480" cy="542920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124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화장실 검색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현재위치 표시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Map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정보를 통해 지도에 현재 위치를 출력한다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현재 위치를 기준으로 주변 화장실을 지도에 출력한다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화장실 정보 출력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화장실 정보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위치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사용률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칸의 재실 여부 등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출력한다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값과 입력 값을 비교하여 로그인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DB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값을 새로 추가하여 회원가입을 진행한다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화장실 사용 후기와</a:t>
                      </a:r>
                    </a:p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시설물 고장 확인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 사용 후기와 시설물 고장을 목록으로 출력하거나 새로운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작성도 가능하다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(App)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후기와 시설물 고장을 목록으로 출력한다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시설물 고장의 경우 해당 사항을 확인하고 수리 현황을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남길 수 있다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(Web)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등록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기존에 수기로 작성해야 했던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점검표를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상으로 작성한다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.(App)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점검표는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날짜 별로 기록되며 전체 데이터를 출력한다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.(Web)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창고 비품 관리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창고 비품 목록을 간편하게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확인 가능하며 목록 추가도 가능하다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화장지 잔량 확인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화장지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디스펜서에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설치된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셀의 값을 바탕으로 화장지 잔량의 상태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보통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부족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나타낸다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84682"/>
              </p:ext>
            </p:extLst>
          </p:nvPr>
        </p:nvGraphicFramePr>
        <p:xfrm>
          <a:off x="4862841" y="1268760"/>
          <a:ext cx="4112803" cy="3240359"/>
        </p:xfrm>
        <a:graphic>
          <a:graphicData uri="http://schemas.openxmlformats.org/drawingml/2006/table">
            <a:tbl>
              <a:tblPr/>
              <a:tblGrid>
                <a:gridCol w="50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1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7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시간 측정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화장실 사용자의 사용시간을 측정한다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31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위험 표시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점등하여 칸 안의 사용자에게 표시한다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재실여부 확인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화장실 칸 안에 사용자가 있는지 확인할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사용시간 초기화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눌러 사용시간을 초기화 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재실여부 표시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대기중인 사용자에게 칸 안의 상태를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화장지 잔량 확인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화장지 보관함에 화장지가 얼마나 남았는지 알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7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연결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측정한 센서 값들을 서버로 전송한다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20338"/>
              </p:ext>
            </p:extLst>
          </p:nvPr>
        </p:nvGraphicFramePr>
        <p:xfrm>
          <a:off x="4241981" y="1176927"/>
          <a:ext cx="4464496" cy="4545703"/>
        </p:xfrm>
        <a:graphic>
          <a:graphicData uri="http://schemas.openxmlformats.org/drawingml/2006/table">
            <a:tbl>
              <a:tblPr/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8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기능에 대한 </a:t>
                      </a: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Flow Chart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8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21501"/>
            <a:ext cx="3566193" cy="3638092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88774"/>
              </p:ext>
            </p:extLst>
          </p:nvPr>
        </p:nvGraphicFramePr>
        <p:xfrm>
          <a:off x="755576" y="1190113"/>
          <a:ext cx="3312368" cy="5418405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기능에 대한 </a:t>
                      </a: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Flow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745"/>
            <a:ext cx="2501687" cy="483957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제목 12"/>
          <p:cNvSpPr txBox="1">
            <a:spLocks/>
          </p:cNvSpPr>
          <p:nvPr/>
        </p:nvSpPr>
        <p:spPr>
          <a:xfrm>
            <a:off x="323528" y="692696"/>
            <a:ext cx="3312368" cy="389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(S/W)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흐름도</a:t>
            </a:r>
            <a:endParaRPr kumimoji="0" lang="ko-KR" altLang="en-US" sz="12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막힌 원호 25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3394</Words>
  <Application>Microsoft Office PowerPoint</Application>
  <PresentationFormat>화면 슬라이드 쇼(4:3)</PresentationFormat>
  <Paragraphs>813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Wingdings</vt:lpstr>
      <vt:lpstr>Arial</vt:lpstr>
      <vt:lpstr>현대하모니 M</vt:lpstr>
      <vt:lpstr>Monotype Sorts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Windows 사용자</cp:lastModifiedBy>
  <cp:revision>154</cp:revision>
  <dcterms:created xsi:type="dcterms:W3CDTF">2014-04-16T00:55:54Z</dcterms:created>
  <dcterms:modified xsi:type="dcterms:W3CDTF">2018-08-27T12:45:52Z</dcterms:modified>
</cp:coreProperties>
</file>