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20"/>
        <p:guide pos="383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使用的是</a:t>
            </a:r>
            <a:r>
              <a:rPr lang="en-US" altLang="zh-CN"/>
              <a:t> ViT </a:t>
            </a:r>
            <a:r>
              <a:rPr lang="zh-CN" altLang="en-US"/>
              <a:t>模型（</a:t>
            </a:r>
            <a:r>
              <a:rPr lang="en-US" altLang="zh-CN"/>
              <a:t>ViT-B/16 </a:t>
            </a:r>
            <a:r>
              <a:rPr lang="zh-CN" altLang="en-US"/>
              <a:t>架构），但这个</a:t>
            </a:r>
            <a:r>
              <a:rPr lang="en-US" altLang="zh-CN"/>
              <a:t> ViT </a:t>
            </a:r>
            <a:r>
              <a:rPr lang="zh-CN" altLang="en-US"/>
              <a:t>是使用</a:t>
            </a:r>
            <a:r>
              <a:rPr lang="en-US" altLang="zh-CN"/>
              <a:t> DINO </a:t>
            </a:r>
            <a:r>
              <a:rPr lang="zh-CN" altLang="en-US"/>
              <a:t>进行自监督预训练得到的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8.xml"/><Relationship Id="rId2" Type="http://schemas.openxmlformats.org/officeDocument/2006/relationships/image" Target="../media/image23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image" Target="../media/image6.png"/><Relationship Id="rId5" Type="http://schemas.openxmlformats.org/officeDocument/2006/relationships/tags" Target="../tags/tag67.xml"/><Relationship Id="rId4" Type="http://schemas.openxmlformats.org/officeDocument/2006/relationships/image" Target="../media/image5.png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7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76.xml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9" y="102915"/>
            <a:ext cx="2219516" cy="62900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242527" y="2617664"/>
            <a:ext cx="9583807" cy="52197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en-US" altLang="zh-CN" sz="2800" b="1" i="0" u="none" strike="noStrike" baseline="0" dirty="0">
                <a:latin typeface="Centaur" panose="02030504050205020304" pitchFamily="18" charset="0"/>
              </a:rPr>
              <a:t>Generalized Category Discovery</a:t>
            </a:r>
            <a:endParaRPr lang="en-US" altLang="zh-CN" sz="2800" b="1" i="0" u="none" strike="noStrike" baseline="0" dirty="0">
              <a:latin typeface="Centaur" panose="020305040502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29819" y="2617305"/>
            <a:ext cx="1272209" cy="3407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783957" y="2617305"/>
            <a:ext cx="1437861" cy="3407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29819" y="3042566"/>
            <a:ext cx="1265996" cy="723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0783957" y="3042566"/>
            <a:ext cx="1437861" cy="7238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Text Box 2"/>
          <p:cNvSpPr txBox="1"/>
          <p:nvPr/>
        </p:nvSpPr>
        <p:spPr>
          <a:xfrm>
            <a:off x="5160010" y="5916930"/>
            <a:ext cx="1592580" cy="401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dirty="0">
                <a:latin typeface="+mn-ea"/>
                <a:cs typeface="+mn-ea"/>
              </a:rPr>
              <a:t>CVPR 2022</a:t>
            </a:r>
            <a:endParaRPr lang="en-US" dirty="0">
              <a:latin typeface="+mn-ea"/>
              <a:cs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80" y="3690620"/>
            <a:ext cx="7626350" cy="13335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1" y="0"/>
            <a:ext cx="2431378" cy="68904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137160"/>
            <a:ext cx="301441" cy="551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6555" y="184785"/>
            <a:ext cx="229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Centaur" panose="02030504050205020304" pitchFamily="18" charset="0"/>
              </a:rPr>
              <a:t>Experiments</a:t>
            </a:r>
            <a:endParaRPr lang="en-US" altLang="zh-CN" sz="2800" b="1" dirty="0">
              <a:latin typeface="Centaur" panose="020305040502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03780" y="6420485"/>
            <a:ext cx="858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Semantic Shift Benchmark  (SSB, including CUB and Stanford Cars</a:t>
            </a:r>
            <a:r>
              <a:rPr lang="zh-CN" altLang="en-US"/>
              <a:t>）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4730"/>
          <a:stretch>
            <a:fillRect/>
          </a:stretch>
        </p:blipFill>
        <p:spPr>
          <a:xfrm>
            <a:off x="8081645" y="1402080"/>
            <a:ext cx="4029075" cy="9271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8364"/>
          <a:stretch>
            <a:fillRect/>
          </a:stretch>
        </p:blipFill>
        <p:spPr>
          <a:xfrm>
            <a:off x="0" y="978535"/>
            <a:ext cx="4090670" cy="14160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90975" y="902335"/>
            <a:ext cx="4210050" cy="14922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rcRect t="7997"/>
          <a:stretch>
            <a:fillRect/>
          </a:stretch>
        </p:blipFill>
        <p:spPr>
          <a:xfrm>
            <a:off x="2446655" y="2780665"/>
            <a:ext cx="6965950" cy="350901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1" y="0"/>
            <a:ext cx="2431378" cy="68904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137160"/>
            <a:ext cx="301441" cy="551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6555" y="184785"/>
            <a:ext cx="229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Centaur" panose="02030504050205020304" pitchFamily="18" charset="0"/>
              </a:rPr>
              <a:t>Experiments</a:t>
            </a:r>
            <a:endParaRPr lang="en-US" altLang="zh-CN" sz="2800" b="1" dirty="0">
              <a:latin typeface="Centaur" panose="020305040502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085" y="952500"/>
            <a:ext cx="7386955" cy="56127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1" y="0"/>
            <a:ext cx="2431378" cy="68904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137160"/>
            <a:ext cx="301441" cy="551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6555" y="184785"/>
            <a:ext cx="229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Centaur" panose="02030504050205020304" pitchFamily="18" charset="0"/>
              </a:rPr>
              <a:t>Background</a:t>
            </a:r>
            <a:endParaRPr lang="en-US" altLang="zh-CN" sz="2800" b="1" dirty="0">
              <a:latin typeface="Centaur" panose="020305040502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4583"/>
          <a:stretch>
            <a:fillRect/>
          </a:stretch>
        </p:blipFill>
        <p:spPr>
          <a:xfrm>
            <a:off x="3480435" y="1023620"/>
            <a:ext cx="5300980" cy="38633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76555" y="5116830"/>
            <a:ext cx="115087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Existing recognition methods are not able to deal with this setting, because they make several restrictive assumptions, such as the </a:t>
            </a:r>
            <a:r>
              <a:rPr lang="en-US" altLang="zh-CN">
                <a:solidFill>
                  <a:srgbClr val="FF0000"/>
                </a:solidFill>
              </a:rPr>
              <a:t>unlabelled instances only coming from known – or unknown – classes</a:t>
            </a:r>
            <a:r>
              <a:rPr lang="en-US" altLang="zh-CN"/>
              <a:t>, and </a:t>
            </a:r>
            <a:r>
              <a:rPr lang="en-US" altLang="zh-CN">
                <a:solidFill>
                  <a:srgbClr val="FF0000"/>
                </a:solidFill>
              </a:rPr>
              <a:t>the number of unknown classes being known a-priori</a:t>
            </a:r>
            <a:r>
              <a:rPr lang="en-US" altLang="zh-CN"/>
              <a:t>. We address the more unconstrained setting, naming it ‘</a:t>
            </a:r>
            <a:r>
              <a:rPr lang="en-US" altLang="zh-CN">
                <a:solidFill>
                  <a:srgbClr val="FF0000"/>
                </a:solidFill>
              </a:rPr>
              <a:t>Generalized Category Discovery</a:t>
            </a:r>
            <a:r>
              <a:rPr lang="en-US" altLang="zh-CN"/>
              <a:t>’, and challenge all these assumptions.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1" y="0"/>
            <a:ext cx="2431378" cy="68904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137160"/>
            <a:ext cx="301441" cy="551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6555" y="184785"/>
            <a:ext cx="229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Centaur" panose="02030504050205020304" pitchFamily="18" charset="0"/>
              </a:rPr>
              <a:t>Background</a:t>
            </a:r>
            <a:endParaRPr lang="en-US" altLang="zh-CN" sz="2800" b="1" dirty="0">
              <a:latin typeface="Centaur" panose="020305040502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808355" y="1257935"/>
            <a:ext cx="31788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open-set recognition (OSR)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953885" y="1626235"/>
            <a:ext cx="3112770" cy="2761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6595" y="1443990"/>
            <a:ext cx="3402330" cy="302450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953885" y="1191260"/>
            <a:ext cx="35934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novel-category discovery (NCD)</a:t>
            </a:r>
            <a:endParaRPr lang="zh-CN" altLang="en-US" b="1"/>
          </a:p>
        </p:txBody>
      </p:sp>
      <p:graphicFrame>
        <p:nvGraphicFramePr>
          <p:cNvPr id="9" name="表格 8"/>
          <p:cNvGraphicFramePr/>
          <p:nvPr>
            <p:custDataLst>
              <p:tags r:id="rId8"/>
            </p:custDataLst>
          </p:nvPr>
        </p:nvGraphicFramePr>
        <p:xfrm>
          <a:off x="441325" y="4766310"/>
          <a:ext cx="10795000" cy="1692910"/>
        </p:xfrm>
        <a:graphic>
          <a:graphicData uri="http://schemas.openxmlformats.org/drawingml/2006/table">
            <a:tbl>
              <a:tblPr firstRow="1">
                <a:tableStyleId>{3C2FFA5D-87B4-456A-9821-1D502468CF0F}</a:tableStyleId>
              </a:tblPr>
              <a:tblGrid>
                <a:gridCol w="2698750"/>
                <a:gridCol w="2698750"/>
                <a:gridCol w="2698750"/>
                <a:gridCol w="2698750"/>
              </a:tblGrid>
              <a:tr h="241935">
                <a:tc>
                  <a:txBody>
                    <a:bodyPr/>
                    <a:p>
                      <a:pPr algn="ctr"/>
                      <a:r>
                        <a:rPr lang="zh-CN" altLang="en-US" sz="1100">
                          <a:solidFill>
                            <a:schemeClr val="tx1"/>
                          </a:solidFill>
                        </a:rPr>
                        <a:t>项目</a:t>
                      </a:r>
                      <a:endParaRPr lang="zh-CN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solidFill>
                            <a:schemeClr val="tx1"/>
                          </a:solidFill>
                        </a:rPr>
                        <a:t>OSR</a:t>
                      </a:r>
                      <a:r>
                        <a:rPr lang="zh-CN" altLang="en-US" sz="1100">
                          <a:solidFill>
                            <a:schemeClr val="tx1"/>
                          </a:solidFill>
                        </a:rPr>
                        <a:t>（开放集识别）</a:t>
                      </a:r>
                      <a:endParaRPr lang="zh-CN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solidFill>
                            <a:schemeClr val="tx1"/>
                          </a:solidFill>
                        </a:rPr>
                        <a:t>NCD</a:t>
                      </a:r>
                      <a:r>
                        <a:rPr lang="zh-CN" altLang="en-US" sz="1100">
                          <a:solidFill>
                            <a:schemeClr val="tx1"/>
                          </a:solidFill>
                        </a:rPr>
                        <a:t>（新类发现）</a:t>
                      </a:r>
                      <a:endParaRPr lang="zh-CN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solidFill>
                            <a:schemeClr val="tx1"/>
                          </a:solidFill>
                        </a:rPr>
                        <a:t>GNCD</a:t>
                      </a:r>
                      <a:r>
                        <a:rPr lang="zh-CN" altLang="en-US" sz="1100">
                          <a:solidFill>
                            <a:schemeClr val="tx1"/>
                          </a:solidFill>
                        </a:rPr>
                        <a:t>（广义新类发现）</a:t>
                      </a:r>
                      <a:endParaRPr lang="zh-CN" altLang="en-US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241935"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是否有标签数据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✅ </a:t>
                      </a:r>
                      <a:r>
                        <a:rPr lang="zh-CN" altLang="en-US" sz="1100"/>
                        <a:t>仅包含已知类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solidFill>
                            <a:srgbClr val="FF0000"/>
                          </a:solidFill>
                        </a:rPr>
                        <a:t>❌ </a:t>
                      </a:r>
                      <a:r>
                        <a:rPr lang="zh-CN" altLang="en-US" sz="1100"/>
                        <a:t>完全无标签（只包含新类）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✅ </a:t>
                      </a:r>
                      <a:r>
                        <a:rPr lang="zh-CN" altLang="en-US" sz="1100"/>
                        <a:t>有标签（已知类）</a:t>
                      </a:r>
                      <a:r>
                        <a:rPr lang="en-US" altLang="zh-CN" sz="1100"/>
                        <a:t>+ </a:t>
                      </a:r>
                      <a:r>
                        <a:rPr lang="zh-CN" altLang="en-US" sz="1100"/>
                        <a:t>无标签（混合）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483235"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核心任务目标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区分“已知类”与“未知类”，未知类拒识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在无标签数据中聚类出新类结构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在混合数据中分类已知类，聚类新类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241935"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是否做新类分类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solidFill>
                            <a:srgbClr val="FF0000"/>
                          </a:solidFill>
                        </a:rPr>
                        <a:t>❌ </a:t>
                      </a:r>
                      <a:r>
                        <a:rPr lang="zh-CN" altLang="en-US" sz="1100"/>
                        <a:t>不需要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✅ </a:t>
                      </a:r>
                      <a:r>
                        <a:rPr lang="zh-CN" altLang="en-US" sz="1100"/>
                        <a:t>聚类发现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✅ </a:t>
                      </a:r>
                      <a:r>
                        <a:rPr lang="zh-CN" altLang="en-US" sz="1100"/>
                        <a:t>聚类发现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241935"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是否分类已知类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✅ </a:t>
                      </a:r>
                      <a:r>
                        <a:rPr lang="zh-CN" altLang="en-US" sz="1100"/>
                        <a:t>是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solidFill>
                            <a:srgbClr val="FF0000"/>
                          </a:solidFill>
                        </a:rPr>
                        <a:t>❌</a:t>
                      </a:r>
                      <a:r>
                        <a:rPr lang="en-US" altLang="zh-CN" sz="1100"/>
                        <a:t> </a:t>
                      </a:r>
                      <a:r>
                        <a:rPr lang="zh-CN" altLang="en-US" sz="1100"/>
                        <a:t>否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10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✅ </a:t>
                      </a:r>
                      <a:r>
                        <a:rPr lang="zh-CN" altLang="en-US" sz="1100"/>
                        <a:t>是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  <a:tr h="241935"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输入测试数据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仅测试阶段含未知类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仅新类无标签数据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100"/>
                        <a:t>混合：已知类</a:t>
                      </a:r>
                      <a:r>
                        <a:rPr lang="en-US" altLang="zh-CN" sz="1100"/>
                        <a:t>+</a:t>
                      </a:r>
                      <a:r>
                        <a:rPr lang="zh-CN" altLang="en-US" sz="1100"/>
                        <a:t>未知类，无标签</a:t>
                      </a:r>
                      <a:endParaRPr lang="zh-CN" altLang="en-US" sz="1100"/>
                    </a:p>
                  </a:txBody>
                  <a:tcPr marL="0" marR="0" marT="0" marB="0" anchor="ctr" anchorCtr="0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custDataLst>
      <p:tags r:id="rId9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1" y="0"/>
            <a:ext cx="2431378" cy="68904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137160"/>
            <a:ext cx="301441" cy="551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6555" y="184785"/>
            <a:ext cx="229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Centaur" panose="02030504050205020304" pitchFamily="18" charset="0"/>
              </a:rPr>
              <a:t>Method</a:t>
            </a:r>
            <a:r>
              <a:rPr lang="en-US" altLang="zh-CN" sz="2800" b="1" dirty="0">
                <a:latin typeface="Centaur" panose="02030504050205020304" pitchFamily="18" charset="0"/>
              </a:rPr>
              <a:t>s</a:t>
            </a:r>
            <a:endParaRPr lang="en-US" altLang="zh-CN" sz="2800" b="1" dirty="0">
              <a:latin typeface="Centaur" panose="020305040502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905" y="959485"/>
            <a:ext cx="6191250" cy="46291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248285" y="5841365"/>
                <a:ext cx="10466070" cy="46418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ctr"/>
                <a:r>
                  <a:rPr lang="zh-CN" altLang="en-US" sz="2800" baseline="-25000">
                    <a:sym typeface="+mn-ea"/>
                  </a:rPr>
                  <a:t>有标签：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altLang="zh-CN" sz="28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)}</m:t>
                        </m:r>
                      </m:e>
                      <m:sub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𝑁</m:t>
                        </m:r>
                      </m:sup>
                    </m:sSubSup>
                    <m:r>
                      <a:rPr lang="en-US" altLang="zh-CN" sz="28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sz="28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  <m:r>
                      <a:rPr lang="en-US" altLang="zh-CN" sz="2800" i="1" baseline="-250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800" i="1" baseline="-250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𝑥</m:t>
                    </m:r>
                  </m:oMath>
                </a14:m>
                <a:r>
                  <a:rPr lang="en-US" altLang="zh-CN" sz="2800" baseline="-25000">
                    <a:sym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zh-CN" sz="2800" baseline="-25000">
                    <a:sym typeface="+mn-ea"/>
                  </a:rPr>
                  <a:t>        </a:t>
                </a:r>
                <a:r>
                  <a:rPr lang="zh-CN" altLang="en-US" sz="2800" baseline="-25000">
                    <a:sym typeface="+mn-ea"/>
                  </a:rPr>
                  <a:t>无标签：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𝑈</m:t>
                        </m:r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</m:sub>
                    </m:sSub>
                    <m:sSubSup>
                      <m:sSubSupPr>
                        <m:ctrlP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{(</m:t>
                        </m:r>
                        <m:sSub>
                          <m:sSubPr>
                            <m:ctrlPr>
                              <a:rPr lang="en-US" altLang="zh-CN" sz="28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8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800" i="1" baseline="-25000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)}</m:t>
                        </m:r>
                      </m:e>
                      <m:sub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𝐼</m:t>
                        </m:r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=</m:t>
                        </m:r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sup>
                    </m:sSubSup>
                    <m:r>
                      <a:rPr lang="en-US" altLang="zh-CN" sz="28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r>
                      <a:rPr lang="en-US" altLang="zh-CN" sz="2800" i="1" baseline="-25000">
                        <a:latin typeface="Cambria Math" panose="02040503050406030204" charset="0"/>
                        <a:cs typeface="Cambria Math" panose="02040503050406030204" charset="0"/>
                      </a:rPr>
                      <m:t>𝑋</m:t>
                    </m:r>
                    <m:r>
                      <a:rPr lang="en-US" altLang="zh-CN" sz="2800" i="1" baseline="-250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2800" i="1" baseline="-250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𝑥</m:t>
                    </m:r>
                    <m:r>
                      <a:rPr lang="en-US" altLang="zh-CN" sz="2800" i="1" baseline="-25000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 </m:t>
                    </m:r>
                    <m:sSub>
                      <m:sSubPr>
                        <m:ctrlP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800" i="1" baseline="-25000">
                            <a:latin typeface="Cambria Math" panose="02040503050406030204" charset="0"/>
                            <a:cs typeface="Cambria Math" panose="02040503050406030204" charset="0"/>
                          </a:rPr>
                          <m:t>𝑈</m:t>
                        </m:r>
                      </m:sub>
                    </m:sSub>
                  </m:oMath>
                </a14:m>
                <a:endParaRPr lang="en-US" altLang="zh-CN" sz="2800" baseline="-25000"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85" y="5841365"/>
                <a:ext cx="10466070" cy="464185"/>
              </a:xfrm>
              <a:prstGeom prst="rect">
                <a:avLst/>
              </a:prstGeom>
              <a:blipFill rotWithShape="1">
                <a:blip r:embed="rId3"/>
                <a:stretch>
                  <a:fillRect b="-4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1" y="0"/>
            <a:ext cx="2431378" cy="68904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137160"/>
            <a:ext cx="301441" cy="551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6555" y="184785"/>
            <a:ext cx="229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Centaur" panose="02030504050205020304" pitchFamily="18" charset="0"/>
              </a:rPr>
              <a:t>Method</a:t>
            </a:r>
            <a:r>
              <a:rPr lang="en-US" altLang="zh-CN" sz="2800" b="1" dirty="0">
                <a:latin typeface="Centaur" panose="02030504050205020304" pitchFamily="18" charset="0"/>
              </a:rPr>
              <a:t>s</a:t>
            </a:r>
            <a:endParaRPr lang="en-US" altLang="zh-CN" sz="2800" b="1" dirty="0">
              <a:latin typeface="Centaur" panose="02030504050205020304" pitchFamily="18" charset="0"/>
            </a:endParaRPr>
          </a:p>
        </p:txBody>
      </p:sp>
      <p:pic>
        <p:nvPicPr>
          <p:cNvPr id="4" name="图片 3"/>
          <p:cNvPicPr/>
          <p:nvPr/>
        </p:nvPicPr>
        <p:blipFill>
          <a:blip r:embed="rId2"/>
          <a:srcRect l="7312" b="3910"/>
          <a:stretch>
            <a:fillRect/>
          </a:stretch>
        </p:blipFill>
        <p:spPr>
          <a:xfrm>
            <a:off x="376555" y="1640205"/>
            <a:ext cx="3396615" cy="30988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0980" y="867410"/>
            <a:ext cx="36576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（</a:t>
            </a:r>
            <a:r>
              <a:rPr lang="en-US" altLang="zh-CN" b="1"/>
              <a:t>1</a:t>
            </a:r>
            <a:r>
              <a:rPr lang="zh-CN" altLang="en-US" b="1"/>
              <a:t>）</a:t>
            </a:r>
            <a:r>
              <a:rPr lang="en-US" altLang="zh-CN" b="1"/>
              <a:t>Representation learning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1210310" y="4991100"/>
            <a:ext cx="1582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DINO</a:t>
            </a:r>
            <a:r>
              <a:rPr lang="zh-CN" altLang="en-US"/>
              <a:t>架构</a:t>
            </a:r>
            <a:r>
              <a:rPr lang="zh-CN" altLang="en-US"/>
              <a:t>图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690110" y="1271905"/>
            <a:ext cx="44437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①</a:t>
            </a:r>
            <a:r>
              <a:rPr lang="en-US" altLang="zh-CN" b="1"/>
              <a:t> Unsupervised contrastive loss</a:t>
            </a:r>
            <a:endParaRPr lang="zh-CN" altLang="en-US" b="1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135" y="1640205"/>
            <a:ext cx="6432550" cy="2133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110" y="4406900"/>
            <a:ext cx="6324600" cy="108585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775835" y="3943350"/>
            <a:ext cx="371919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②</a:t>
            </a:r>
            <a:r>
              <a:rPr lang="en-US" altLang="zh-CN" b="1"/>
              <a:t> Supervised contrastive loss</a:t>
            </a:r>
            <a:endParaRPr lang="zh-CN" altLang="en-US" b="1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rcRect t="12653"/>
          <a:stretch>
            <a:fillRect/>
          </a:stretch>
        </p:blipFill>
        <p:spPr>
          <a:xfrm>
            <a:off x="4775835" y="5902325"/>
            <a:ext cx="6153150" cy="8153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4775835" y="5492750"/>
            <a:ext cx="2096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③</a:t>
            </a:r>
            <a:r>
              <a:rPr lang="en-US" altLang="zh-CN" b="1"/>
              <a:t> T</a:t>
            </a:r>
            <a:r>
              <a:rPr lang="en-US" altLang="zh-CN" b="1"/>
              <a:t>otal loss</a:t>
            </a:r>
            <a:endParaRPr lang="en-US" altLang="zh-CN" b="1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1" y="0"/>
            <a:ext cx="2431378" cy="68904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137160"/>
            <a:ext cx="301441" cy="551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6555" y="184785"/>
            <a:ext cx="229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Centaur" panose="02030504050205020304" pitchFamily="18" charset="0"/>
              </a:rPr>
              <a:t>Method</a:t>
            </a:r>
            <a:r>
              <a:rPr lang="en-US" altLang="zh-CN" sz="2800" b="1" dirty="0">
                <a:latin typeface="Centaur" panose="02030504050205020304" pitchFamily="18" charset="0"/>
              </a:rPr>
              <a:t>s</a:t>
            </a:r>
            <a:endParaRPr lang="en-US" altLang="zh-CN" sz="2800" b="1" dirty="0">
              <a:latin typeface="Centaur" panose="020305040502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0980" y="8674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（</a:t>
            </a:r>
            <a:r>
              <a:rPr lang="en-US" altLang="zh-CN" b="1"/>
              <a:t>2</a:t>
            </a:r>
            <a:r>
              <a:rPr lang="zh-CN" altLang="en-US" b="1"/>
              <a:t>）</a:t>
            </a:r>
            <a:r>
              <a:rPr lang="en-US" altLang="zh-CN" b="1"/>
              <a:t>Label assignment with semi-supervised k-means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301625" y="1457960"/>
            <a:ext cx="117208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Instead of performing this parametrically as is common in NCD (and </a:t>
            </a:r>
            <a:r>
              <a:rPr lang="en-US" altLang="zh-CN">
                <a:solidFill>
                  <a:srgbClr val="FF0000"/>
                </a:solidFill>
              </a:rPr>
              <a:t>risk overfitting to the labelled data</a:t>
            </a:r>
            <a:r>
              <a:rPr lang="en-US" altLang="zh-CN"/>
              <a:t>) we propose to use a </a:t>
            </a:r>
            <a:r>
              <a:rPr lang="en-US" altLang="zh-CN">
                <a:solidFill>
                  <a:srgbClr val="FF0000"/>
                </a:solidFill>
              </a:rPr>
              <a:t>non-parametric</a:t>
            </a:r>
            <a:r>
              <a:rPr lang="en-US" altLang="zh-CN"/>
              <a:t> method.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76555" y="4410075"/>
            <a:ext cx="10457815" cy="16719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/>
              <a:t>Label          k</a:t>
            </a:r>
            <a:r>
              <a:rPr lang="en-US" altLang="zh-CN" b="1"/>
              <a:t>mean</a:t>
            </a:r>
            <a:endParaRPr lang="en-US" altLang="zh-CN" b="1"/>
          </a:p>
          <a:p>
            <a:r>
              <a:rPr lang="en-US" altLang="zh-CN"/>
              <a:t>instances from the same class in DL are always forced to have the same cluster assignment</a:t>
            </a:r>
            <a:endParaRPr lang="en-US" altLang="zh-CN"/>
          </a:p>
          <a:p>
            <a:endParaRPr lang="en-US" altLang="zh-CN"/>
          </a:p>
          <a:p>
            <a:r>
              <a:rPr lang="en-US" altLang="zh-CN" b="1"/>
              <a:t>UnLabel     k</a:t>
            </a:r>
            <a:r>
              <a:rPr lang="en-US" altLang="zh-CN" b="1"/>
              <a:t>mean++</a:t>
            </a:r>
            <a:endParaRPr lang="en-US" altLang="zh-CN" b="1"/>
          </a:p>
          <a:p>
            <a:r>
              <a:rPr lang="en-US" altLang="zh-CN"/>
              <a:t>each instance in DU can be assigned to any cluster based on the distance to different centroids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5414"/>
          <a:stretch>
            <a:fillRect/>
          </a:stretch>
        </p:blipFill>
        <p:spPr>
          <a:xfrm>
            <a:off x="1781810" y="2219325"/>
            <a:ext cx="7496810" cy="16567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1" y="0"/>
            <a:ext cx="2431378" cy="68904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137160"/>
            <a:ext cx="301441" cy="551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6555" y="184785"/>
            <a:ext cx="229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Centaur" panose="02030504050205020304" pitchFamily="18" charset="0"/>
              </a:rPr>
              <a:t>Method</a:t>
            </a:r>
            <a:r>
              <a:rPr lang="en-US" altLang="zh-CN" sz="2800" b="1" dirty="0">
                <a:latin typeface="Centaur" panose="02030504050205020304" pitchFamily="18" charset="0"/>
              </a:rPr>
              <a:t>s</a:t>
            </a:r>
            <a:endParaRPr lang="en-US" altLang="zh-CN" sz="2800" b="1" dirty="0">
              <a:latin typeface="Centaur" panose="020305040502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0980" y="8674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b="1"/>
              <a:t>（</a:t>
            </a:r>
            <a:r>
              <a:rPr lang="en-US" altLang="zh-CN" b="1"/>
              <a:t>3</a:t>
            </a:r>
            <a:r>
              <a:rPr lang="zh-CN" altLang="en-US" b="1"/>
              <a:t>）</a:t>
            </a:r>
            <a:r>
              <a:rPr lang="en-US" altLang="zh-CN" b="1"/>
              <a:t>Estimating the class number in unlabelled data</a:t>
            </a:r>
            <a:endParaRPr lang="en-US" altLang="zh-CN" b="1"/>
          </a:p>
        </p:txBody>
      </p:sp>
      <p:sp>
        <p:nvSpPr>
          <p:cNvPr id="4" name="文本框 3"/>
          <p:cNvSpPr txBox="1"/>
          <p:nvPr/>
        </p:nvSpPr>
        <p:spPr>
          <a:xfrm>
            <a:off x="376555" y="2907030"/>
            <a:ext cx="10457815" cy="9086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）对数据集进行聚类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/>
              <a:t>对整个数据集</a:t>
            </a:r>
            <a:r>
              <a:rPr lang="en-US" altLang="zh-CN"/>
              <a:t> D</a:t>
            </a:r>
            <a:r>
              <a:rPr lang="zh-CN" altLang="en-US"/>
              <a:t>，使用</a:t>
            </a:r>
            <a:r>
              <a:rPr lang="en-US" altLang="zh-CN"/>
              <a:t> k-means </a:t>
            </a:r>
            <a:r>
              <a:rPr lang="zh-CN" altLang="en-US"/>
              <a:t>聚类算法进行聚类，设定不同的聚类簇数</a:t>
            </a:r>
            <a:r>
              <a:rPr lang="en-US" altLang="zh-CN"/>
              <a:t> k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/>
              <a:t>每次聚类后，得到每个样本的聚类标签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1625" y="1691005"/>
            <a:ext cx="114134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</a:t>
            </a:r>
            <a:r>
              <a:rPr lang="en-US" altLang="zh-CN"/>
              <a:t> NCD </a:t>
            </a:r>
            <a:r>
              <a:rPr lang="zh-CN" altLang="en-US"/>
              <a:t>和无监督聚类设置中，通常假设事先知道</a:t>
            </a:r>
            <a:r>
              <a:rPr lang="zh-CN" altLang="en-US">
                <a:solidFill>
                  <a:srgbClr val="FF0000"/>
                </a:solidFill>
              </a:rPr>
              <a:t>数据集中的类别数量</a:t>
            </a:r>
            <a:r>
              <a:rPr lang="zh-CN" altLang="en-US"/>
              <a:t>，但这在现实世界中是不现实的，因为标签本身是未知的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01625" y="1351915"/>
            <a:ext cx="730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问题</a:t>
            </a:r>
            <a:endParaRPr lang="zh-CN" altLang="en-US" b="1"/>
          </a:p>
        </p:txBody>
      </p:sp>
      <p:sp>
        <p:nvSpPr>
          <p:cNvPr id="12" name="文本框 11"/>
          <p:cNvSpPr txBox="1"/>
          <p:nvPr/>
        </p:nvSpPr>
        <p:spPr>
          <a:xfrm>
            <a:off x="376555" y="2538730"/>
            <a:ext cx="1139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具体步骤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376555" y="3756660"/>
            <a:ext cx="99015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）计算聚类准确率</a:t>
            </a:r>
            <a:r>
              <a:rPr lang="en-US" altLang="zh-CN"/>
              <a:t> ACC(k)</a:t>
            </a:r>
            <a:endParaRPr lang="en-US" altLang="zh-CN"/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/>
              <a:t>只利用带标签的子集</a:t>
            </a:r>
            <a:r>
              <a:rPr lang="en-US" altLang="zh-CN"/>
              <a:t> D</a:t>
            </a:r>
            <a:r>
              <a:rPr lang="en-US" altLang="zh-CN" baseline="-25000">
                <a:solidFill>
                  <a:schemeClr val="tx1"/>
                </a:solidFill>
              </a:rPr>
              <a:t>L</a:t>
            </a:r>
            <a:r>
              <a:rPr lang="zh-CN" altLang="en-US"/>
              <a:t>，将其聚类标签与真实标签进行匹配；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/>
              <a:t>使用匈牙利算法（</a:t>
            </a:r>
            <a:r>
              <a:rPr lang="en-US" altLang="zh-CN"/>
              <a:t>Hungarian algorithm</a:t>
            </a:r>
            <a:r>
              <a:rPr lang="zh-CN" altLang="en-US"/>
              <a:t>）实现聚类标签与真实标签的一对一最优匹配；</a:t>
            </a:r>
            <a:endParaRPr lang="zh-CN" altLang="en-US"/>
          </a:p>
          <a:p>
            <a:pPr marL="742950" lvl="1" indent="-285750">
              <a:buFont typeface="Wingdings" panose="05000000000000000000" charset="0"/>
              <a:buChar char="l"/>
            </a:pPr>
            <a:r>
              <a:rPr lang="zh-CN" altLang="en-US"/>
              <a:t>统计匹配后</a:t>
            </a:r>
            <a:r>
              <a:rPr lang="en-US" altLang="zh-CN"/>
              <a:t> D</a:t>
            </a:r>
            <a:r>
              <a:rPr lang="en-US" altLang="zh-CN" baseline="-25000"/>
              <a:t>L</a:t>
            </a:r>
            <a:r>
              <a:rPr lang="en-US" altLang="zh-CN"/>
              <a:t> </a:t>
            </a:r>
            <a:r>
              <a:rPr lang="zh-CN" altLang="en-US"/>
              <a:t>上的分类准确率，作为</a:t>
            </a:r>
            <a:r>
              <a:rPr lang="en-US" altLang="zh-CN"/>
              <a:t> ACC(k)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376555" y="4909820"/>
                <a:ext cx="8546465" cy="1701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fontAlgn="auto">
                  <a:lnSpc>
                    <a:spcPct val="125000"/>
                  </a:lnSpc>
                </a:pPr>
                <a:r>
                  <a:rPr lang="zh-CN" altLang="en-US"/>
                  <a:t>（</a:t>
                </a:r>
                <a:r>
                  <a:rPr lang="en-US" altLang="zh-CN"/>
                  <a:t>3</a:t>
                </a:r>
                <a:r>
                  <a:rPr lang="zh-CN" altLang="en-US"/>
                  <a:t>）寻找最优聚类</a:t>
                </a:r>
                <a:r>
                  <a:rPr lang="en-US" altLang="zh-CN"/>
                  <a:t>k*</a:t>
                </a:r>
                <a:endParaRPr lang="en-US" altLang="zh-CN" baseline="30000"/>
              </a:p>
              <a:p>
                <a:pPr marL="742950" lvl="1" indent="-285750" fontAlgn="auto">
                  <a:lnSpc>
                    <a:spcPct val="125000"/>
                  </a:lnSpc>
                  <a:buFont typeface="Wingdings" panose="05000000000000000000" charset="0"/>
                  <a:buChar char="l"/>
                </a:pPr>
                <a:r>
                  <a:rPr lang="zh-CN" altLang="en-US"/>
                  <a:t>由于真实类别数未知，通过在区间 </a:t>
                </a:r>
                <a:r>
                  <a:rPr lang="en-US" altLang="zh-CN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altLang="zh-CN"/>
                  <a:t>]</a:t>
                </a:r>
                <a:r>
                  <a:rPr lang="zh-CN" altLang="en-US"/>
                  <a:t>内搜索 k，计算对应的 ACC(k)</a:t>
                </a:r>
                <a:endParaRPr lang="zh-CN" altLang="en-US"/>
              </a:p>
              <a:p>
                <a:pPr marL="742950" lvl="1" indent="-285750" fontAlgn="auto">
                  <a:lnSpc>
                    <a:spcPct val="125000"/>
                  </a:lnSpc>
                  <a:buFont typeface="Wingdings" panose="05000000000000000000" charset="0"/>
                  <a:buChar char="l"/>
                </a:pPr>
                <a:r>
                  <a:rPr lang="zh-CN" altLang="en-US"/>
                  <a:t>使用黑盒优化算法（如 Brent 算法）寻找使 ACC(k) 最大的 k*</a:t>
                </a:r>
                <a:endParaRPr lang="zh-CN" altLang="en-US"/>
              </a:p>
              <a:p>
                <a:pPr marL="742950" lvl="1" indent="-285750" fontAlgn="auto">
                  <a:lnSpc>
                    <a:spcPct val="125000"/>
                  </a:lnSpc>
                  <a:buFont typeface="Wingdings" panose="05000000000000000000" charset="0"/>
                  <a:buChar char="l"/>
                </a:pPr>
                <a:r>
                  <a:rPr lang="zh-CN" altLang="en-US">
                    <a:sym typeface="+mn-ea"/>
                  </a:rPr>
                  <a:t>这个 </a:t>
                </a:r>
                <a:r>
                  <a:rPr lang="en-US" altLang="zh-CN">
                    <a:sym typeface="+mn-ea"/>
                  </a:rPr>
                  <a:t>k* </a:t>
                </a:r>
                <a:r>
                  <a:rPr lang="zh-CN" altLang="en-US">
                    <a:sym typeface="+mn-ea"/>
                  </a:rPr>
                  <a:t>就是对所有类别（已知和未知）的总数的最佳估计</a:t>
                </a:r>
                <a:endParaRPr lang="zh-CN" altLang="en-US"/>
              </a:p>
              <a:p>
                <a:pPr lvl="1" indent="0" fontAlgn="auto">
                  <a:lnSpc>
                    <a:spcPct val="125000"/>
                  </a:lnSpc>
                  <a:buFont typeface="Wingdings" panose="05000000000000000000" charset="0"/>
                  <a:buNone/>
                </a:pPr>
                <a:r>
                  <a:rPr lang="en-US" altLang="zh-CN" baseline="30000"/>
                  <a:t>	</a:t>
                </a:r>
                <a:endParaRPr lang="en-US" altLang="zh-CN" baseline="3000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55" y="4909820"/>
                <a:ext cx="8546465" cy="1701165"/>
              </a:xfrm>
              <a:prstGeom prst="rect">
                <a:avLst/>
              </a:prstGeom>
              <a:blipFill rotWithShape="1">
                <a:blip r:embed="rId2"/>
                <a:stretch>
                  <a:fillRect t="-6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7814310" y="5709920"/>
                <a:ext cx="3175000" cy="4260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𝑎𝑟𝑔</m:t>
                          </m:r>
                          <m:limLow>
                            <m:limLowPr>
                              <m:ctrlPr>
                                <a:rPr lang="en-US" altLang="zh-CN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𝐴𝐶𝐶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𝑘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ea typeface="MS Mincho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310" y="5709920"/>
                <a:ext cx="3175000" cy="42608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14" grpId="0"/>
      <p:bldP spid="17" grpId="0"/>
      <p:bldP spid="2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1" y="0"/>
            <a:ext cx="2431378" cy="68904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137160"/>
            <a:ext cx="301441" cy="551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6555" y="184785"/>
            <a:ext cx="229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Centaur" panose="02030504050205020304" pitchFamily="18" charset="0"/>
              </a:rPr>
              <a:t>Method</a:t>
            </a:r>
            <a:r>
              <a:rPr lang="en-US" altLang="zh-CN" sz="2800" b="1" dirty="0">
                <a:latin typeface="Centaur" panose="02030504050205020304" pitchFamily="18" charset="0"/>
              </a:rPr>
              <a:t>s</a:t>
            </a:r>
            <a:endParaRPr lang="en-US" altLang="zh-CN" sz="2800" b="1" dirty="0">
              <a:latin typeface="Centaur" panose="02030504050205020304" pitchFamily="18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rcRect r="20870" b="7549"/>
          <a:stretch>
            <a:fillRect/>
          </a:stretch>
        </p:blipFill>
        <p:spPr>
          <a:xfrm>
            <a:off x="3183255" y="706755"/>
            <a:ext cx="5263515" cy="2712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10405" y="3591560"/>
            <a:ext cx="2701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Total clusters in k-means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010" y="4016375"/>
            <a:ext cx="6953250" cy="2559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261" y="0"/>
            <a:ext cx="2431378" cy="689042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 flipV="1">
            <a:off x="-1" y="137160"/>
            <a:ext cx="301441" cy="5518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76555" y="184785"/>
            <a:ext cx="22923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800" b="1" dirty="0">
                <a:latin typeface="Centaur" panose="02030504050205020304" pitchFamily="18" charset="0"/>
              </a:rPr>
              <a:t>Experiments</a:t>
            </a:r>
            <a:endParaRPr lang="en-US" altLang="zh-CN" sz="2800" b="1" dirty="0">
              <a:latin typeface="Centaur" panose="02030504050205020304" pitchFamily="18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0825" y="1116965"/>
            <a:ext cx="1194117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ym typeface="+mn-ea"/>
              </a:rPr>
              <a:t>BaseLines</a:t>
            </a:r>
            <a:endParaRPr lang="en-US" altLang="zh-CN" b="1"/>
          </a:p>
          <a:p>
            <a:endParaRPr lang="zh-CN" altLang="en-US"/>
          </a:p>
          <a:p>
            <a:r>
              <a:rPr lang="zh-CN" altLang="en-US"/>
              <a:t>①</a:t>
            </a:r>
            <a:r>
              <a:rPr lang="en-US" altLang="zh-CN"/>
              <a:t> </a:t>
            </a:r>
            <a:r>
              <a:rPr lang="en-US" altLang="zh-CN" b="1"/>
              <a:t>RankStats+ </a:t>
            </a:r>
            <a:endParaRPr lang="en-US" altLang="zh-CN"/>
          </a:p>
          <a:p>
            <a:r>
              <a:rPr lang="en-US" altLang="zh-CN"/>
              <a:t>RankStats trains two classifiers on top of a shared feature representation: the first head is </a:t>
            </a:r>
            <a:r>
              <a:rPr lang="en-US" altLang="zh-CN">
                <a:solidFill>
                  <a:srgbClr val="FF0000"/>
                </a:solidFill>
              </a:rPr>
              <a:t>fed instances from the labelled set</a:t>
            </a:r>
            <a:r>
              <a:rPr lang="en-US" altLang="zh-CN"/>
              <a:t> and is trained with the cross-entropy loss, while the second head </a:t>
            </a:r>
            <a:r>
              <a:rPr lang="en-US" altLang="zh-CN">
                <a:solidFill>
                  <a:srgbClr val="FF0000"/>
                </a:solidFill>
              </a:rPr>
              <a:t>sees only instances from unlabelled classes </a:t>
            </a:r>
            <a:r>
              <a:rPr lang="en-US" altLang="zh-CN"/>
              <a:t>(again, in the NCD setting, the labelled and unlabelled classes are disjoint).</a:t>
            </a:r>
            <a:endParaRPr lang="en-US" altLang="zh-CN"/>
          </a:p>
          <a:p>
            <a:r>
              <a:rPr lang="zh-CN" altLang="en-US">
                <a:sym typeface="+mn-ea"/>
              </a:rPr>
              <a:t>②</a:t>
            </a:r>
            <a:r>
              <a:rPr lang="en-US" altLang="zh-CN" b="1">
                <a:sym typeface="+mn-ea"/>
              </a:rPr>
              <a:t>UNO+</a:t>
            </a:r>
            <a:endParaRPr lang="en-US" altLang="zh-CN"/>
          </a:p>
          <a:p>
            <a:r>
              <a:rPr lang="en-US" altLang="zh-CN">
                <a:sym typeface="+mn-ea"/>
              </a:rPr>
              <a:t>Similarly to RankStats, UNO is trained with classification heads for labelled and unlabelled data. The model is then trained in a SwAV-like manner.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01625" y="4269740"/>
            <a:ext cx="23672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/>
              <a:t>Evaluation protocol</a:t>
            </a:r>
            <a:endParaRPr lang="zh-CN" altLang="en-US" b="1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680" y="4842510"/>
            <a:ext cx="4318000" cy="6985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445770" y="5922010"/>
            <a:ext cx="1030922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/>
              <a:t>使用 匈牙利算法（</a:t>
            </a:r>
            <a:r>
              <a:rPr lang="en-US" altLang="zh-CN" sz="1600"/>
              <a:t>Hungarian algorithm</a:t>
            </a:r>
            <a:r>
              <a:rPr lang="zh-CN" altLang="en-US" sz="1600"/>
              <a:t>） 实现的，它用于在预测簇和真实类之间找出最佳一一对应关系</a:t>
            </a:r>
            <a:endParaRPr lang="zh-CN" altLang="en-US" sz="1600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DIAGRAM_VIRTUALLY_FRAME" val="{&quot;height&quot;:279.1,&quot;left&quot;:23.75,&quot;top&quot;:72.75,&quot;width&quot;:823.15}"/>
</p:tagLst>
</file>

<file path=ppt/tags/tag66.xml><?xml version="1.0" encoding="utf-8"?>
<p:tagLst xmlns:p="http://schemas.openxmlformats.org/presentationml/2006/main">
  <p:tag name="KSO_WM_DIAGRAM_VIRTUALLY_FRAME" val="{&quot;height&quot;:279.1,&quot;left&quot;:23.75,&quot;top&quot;:72.75,&quot;width&quot;:823.15}"/>
</p:tagLst>
</file>

<file path=ppt/tags/tag67.xml><?xml version="1.0" encoding="utf-8"?>
<p:tagLst xmlns:p="http://schemas.openxmlformats.org/presentationml/2006/main">
  <p:tag name="KSO_WM_DIAGRAM_VIRTUALLY_FRAME" val="{&quot;height&quot;:279.1,&quot;left&quot;:23.75,&quot;top&quot;:72.75,&quot;width&quot;:823.15}"/>
</p:tagLst>
</file>

<file path=ppt/tags/tag68.xml><?xml version="1.0" encoding="utf-8"?>
<p:tagLst xmlns:p="http://schemas.openxmlformats.org/presentationml/2006/main">
  <p:tag name="KSO_WM_DIAGRAM_VIRTUALLY_FRAME" val="{&quot;height&quot;:279.1,&quot;left&quot;:23.75,&quot;top&quot;:72.75,&quot;width&quot;:823.15}"/>
</p:tagLst>
</file>

<file path=ppt/tags/tag69.xml><?xml version="1.0" encoding="utf-8"?>
<p:tagLst xmlns:p="http://schemas.openxmlformats.org/presentationml/2006/main">
  <p:tag name="TABLE_ENDDRAG_ORIGIN_RECT" val="850*133"/>
  <p:tag name="TABLE_ENDDRAG_RECT" val="34*375*850*133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2546</Words>
  <Application>WPS 演示</Application>
  <PresentationFormat>宽屏</PresentationFormat>
  <Paragraphs>141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Centaur</vt:lpstr>
      <vt:lpstr>Cambria Math</vt:lpstr>
      <vt:lpstr>MS Mincho</vt:lpstr>
      <vt:lpstr>Segoe Print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踩着上帝的小丑</cp:lastModifiedBy>
  <cp:revision>182</cp:revision>
  <dcterms:created xsi:type="dcterms:W3CDTF">2019-06-19T02:08:00Z</dcterms:created>
  <dcterms:modified xsi:type="dcterms:W3CDTF">2025-06-22T11:04:04Z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508BF0A1DCD247AE8CEF7E7A1878EBAE_11</vt:lpwstr>
  </property>
</Properties>
</file>