
<file path=[Content_Types].xml><?xml version="1.0" encoding="utf-8"?>
<Types xmlns="http://schemas.openxmlformats.org/package/2006/content-types">
  <Default Extension="jpeg" ContentType="image/jpeg"/>
  <Default Extension="JPG" ContentType="image/.jp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commentAuthors.xml" ContentType="application/vnd.openxmlformats-officedocument.presentationml.commentAuthors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tableStyles.xml" ContentType="application/vnd.openxmlformats-officedocument.presentationml.tableStyles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heme/theme1.xml" ContentType="application/vnd.openxmlformats-officedocument.theme+xml"/>
  <Override PartName="/ppt/theme/theme2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sldIdLst>
    <p:sldId id="257" r:id="rId3"/>
    <p:sldId id="371" r:id="rId5"/>
    <p:sldId id="372" r:id="rId6"/>
    <p:sldId id="373" r:id="rId7"/>
    <p:sldId id="374" r:id="rId8"/>
    <p:sldId id="375" r:id="rId9"/>
    <p:sldId id="376" r:id="rId10"/>
    <p:sldId id="377" r:id="rId11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作者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6" d="100"/>
          <a:sy n="116" d="100"/>
        </p:scale>
        <p:origin x="336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" Type="http://schemas.openxmlformats.org/officeDocument/2006/relationships/theme" Target="theme/theme1.xml"/><Relationship Id="rId15" Type="http://schemas.openxmlformats.org/officeDocument/2006/relationships/commentAuthors" Target="commentAuthors.xml"/><Relationship Id="rId14" Type="http://schemas.openxmlformats.org/officeDocument/2006/relationships/tableStyles" Target="tableStyles.xml"/><Relationship Id="rId13" Type="http://schemas.openxmlformats.org/officeDocument/2006/relationships/viewProps" Target="viewProps.xml"/><Relationship Id="rId12" Type="http://schemas.openxmlformats.org/officeDocument/2006/relationships/presProps" Target="presProps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2A48B96-639E-45A3-A0BA-2464DFDB1FA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6837353-30EB-4A48-80EB-173D804AEFB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r>
              <a:rPr lang="zh-CN" altLang="en-US"/>
              <a:t>这篇文章</a:t>
            </a:r>
            <a:r>
              <a:rPr lang="zh-CN" altLang="en-US"/>
              <a:t>介绍了</a:t>
            </a:r>
            <a:endParaRPr lang="zh-CN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zh-CN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幻灯片图像占位符 1"/>
          <p:cNvSpPr>
            <a:spLocks noGrp="1"/>
          </p:cNvSpPr>
          <p:nvPr>
            <p:ph type="sldImg" idx="2"/>
          </p:nvPr>
        </p:nvSpPr>
        <p:spPr/>
      </p:sp>
      <p:sp>
        <p:nvSpPr>
          <p:cNvPr id="3" name="文本占位符 2"/>
          <p:cNvSpPr>
            <a:spLocks noGrp="1"/>
          </p:cNvSpPr>
          <p:nvPr>
            <p:ph type="body" idx="3"/>
          </p:nvPr>
        </p:nvSpPr>
        <p:spPr/>
        <p:txBody>
          <a:bodyPr/>
          <a:p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9" Type="http://schemas.openxmlformats.org/officeDocument/2006/relationships/tags" Target="../tags/tag6.xml"/><Relationship Id="rId8" Type="http://schemas.openxmlformats.org/officeDocument/2006/relationships/tags" Target="../tags/tag5.xml"/><Relationship Id="rId7" Type="http://schemas.openxmlformats.org/officeDocument/2006/relationships/tags" Target="../tags/tag4.xml"/><Relationship Id="rId6" Type="http://schemas.openxmlformats.org/officeDocument/2006/relationships/tags" Target="../tags/tag3.xml"/><Relationship Id="rId5" Type="http://schemas.openxmlformats.org/officeDocument/2006/relationships/tags" Target="../tags/tag2.xml"/><Relationship Id="rId4" Type="http://schemas.openxmlformats.org/officeDocument/2006/relationships/image" Target="NULL" TargetMode="External"/><Relationship Id="rId3" Type="http://schemas.openxmlformats.org/officeDocument/2006/relationships/image" Target="../media/image1.png"/><Relationship Id="rId2" Type="http://schemas.openxmlformats.org/officeDocument/2006/relationships/tags" Target="../tags/tag1.xml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单击此处编辑母版副标题样式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结束页-1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图片 5" descr="C:/Users/20935/AppData/Local/Temp/figmazip/slide_302e09a71da6a4ea\datas\装饰-12003&amp;66877.png"/>
          <p:cNvPicPr>
            <a:picLocks noChangeAspect="1"/>
          </p:cNvPicPr>
          <p:nvPr userDrawn="1">
            <p:custDataLst>
              <p:tags r:id="rId2"/>
            </p:custDataLst>
          </p:nvPr>
        </p:nvPicPr>
        <p:blipFill>
          <a:blip r:embed="rId3" r:link="rId4"/>
          <a:stretch>
            <a:fillRect/>
          </a:stretch>
        </p:blipFill>
        <p:spPr>
          <a:xfrm>
            <a:off x="0" y="0"/>
            <a:ext cx="12191365" cy="6858000"/>
          </a:xfrm>
          <a:prstGeom prst="rect">
            <a:avLst/>
          </a:prstGeom>
        </p:spPr>
      </p:pic>
      <p:sp>
        <p:nvSpPr>
          <p:cNvPr id="3" name="日期占位符 2"/>
          <p:cNvSpPr>
            <a:spLocks noGrp="1"/>
          </p:cNvSpPr>
          <p:nvPr>
            <p:ph type="dt" sz="half" idx="10"/>
            <p:custDataLst>
              <p:tags r:id="rId5"/>
            </p:custDataLst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  <p:custDataLst>
              <p:tags r:id="rId6"/>
            </p:custDataLst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  <p:custDataLst>
              <p:tags r:id="rId7"/>
            </p:custDataLst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8" name="副标题 7"/>
          <p:cNvSpPr>
            <a:spLocks noGrp="1"/>
          </p:cNvSpPr>
          <p:nvPr>
            <p:ph type="subTitle" idx="13" hasCustomPrompt="1"/>
            <p:custDataLst>
              <p:tags r:id="rId8"/>
            </p:custDataLst>
          </p:nvPr>
        </p:nvSpPr>
        <p:spPr>
          <a:xfrm>
            <a:off x="1015999" y="2705097"/>
            <a:ext cx="5524503" cy="457200"/>
          </a:xfrm>
          <a:noFill/>
        </p:spPr>
        <p:txBody>
          <a:bodyPr lIns="0" tIns="0" rIns="0" bIns="0" anchor="t">
            <a:noAutofit/>
          </a:bodyPr>
          <a:lstStyle>
            <a:lvl1pPr marL="0" indent="0" algn="l">
              <a:lnSpc>
                <a:spcPct val="125000"/>
              </a:lnSpc>
              <a:buNone/>
              <a:defRPr sz="2400" b="0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smtClean="0"/>
              <a:t>THE END</a:t>
            </a:r>
            <a:endParaRPr lang="zh-CN" altLang="en-US" smtClean="0"/>
          </a:p>
        </p:txBody>
      </p:sp>
      <p:sp>
        <p:nvSpPr>
          <p:cNvPr id="9" name="标题 8"/>
          <p:cNvSpPr>
            <a:spLocks noGrp="1"/>
          </p:cNvSpPr>
          <p:nvPr>
            <p:ph type="ctrTitle" idx="14" hasCustomPrompt="1"/>
            <p:custDataLst>
              <p:tags r:id="rId9"/>
            </p:custDataLst>
          </p:nvPr>
        </p:nvSpPr>
        <p:spPr>
          <a:xfrm>
            <a:off x="1015999" y="3162297"/>
            <a:ext cx="5651504" cy="1015999"/>
          </a:xfrm>
          <a:noFill/>
        </p:spPr>
        <p:txBody>
          <a:bodyPr lIns="0" tIns="0" rIns="0" bIns="0" anchor="t">
            <a:noAutofit/>
          </a:bodyPr>
          <a:lstStyle>
            <a:lvl1pPr algn="l">
              <a:lnSpc>
                <a:spcPct val="104000"/>
              </a:lnSpc>
              <a:buNone/>
              <a:defRPr sz="6400" b="1">
                <a:solidFill>
                  <a:schemeClr val="bg1"/>
                </a:solidFill>
                <a:latin typeface="Microsoft YaHei UI" panose="020B0503020204020204" charset="-122"/>
                <a:ea typeface="Microsoft YaHei UI" panose="020B0503020204020204" charset="-122"/>
              </a:defRPr>
            </a:lvl1pPr>
          </a:lstStyle>
          <a:p>
            <a:r>
              <a:rPr lang="zh-CN" altLang="en-US" smtClean="0"/>
              <a:t>谢谢观看</a:t>
            </a:r>
            <a:endParaRPr lang="zh-CN" altLang="en-US" smtClean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slideLayout" Target="../slideLayouts/slideLayout12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997B5FA-0921-464F-AAE1-844C04324D75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5CE74E-AB26-4998-AD42-012C4C1AD076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3.png"/><Relationship Id="rId1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6" Type="http://schemas.openxmlformats.org/officeDocument/2006/relationships/notesSlide" Target="../notesSlides/notesSlide3.xml"/><Relationship Id="rId5" Type="http://schemas.openxmlformats.org/officeDocument/2006/relationships/slideLayout" Target="../slideLayouts/slideLayout2.xml"/><Relationship Id="rId4" Type="http://schemas.openxmlformats.org/officeDocument/2006/relationships/image" Target="../media/image6.png"/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4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.xml"/><Relationship Id="rId8" Type="http://schemas.openxmlformats.org/officeDocument/2006/relationships/image" Target="../media/image13.png"/><Relationship Id="rId7" Type="http://schemas.openxmlformats.org/officeDocument/2006/relationships/image" Target="../media/image12.png"/><Relationship Id="rId6" Type="http://schemas.openxmlformats.org/officeDocument/2006/relationships/image" Target="../media/image11.png"/><Relationship Id="rId5" Type="http://schemas.openxmlformats.org/officeDocument/2006/relationships/image" Target="../media/image10.png"/><Relationship Id="rId4" Type="http://schemas.openxmlformats.org/officeDocument/2006/relationships/image" Target="../media/image9.png"/><Relationship Id="rId3" Type="http://schemas.openxmlformats.org/officeDocument/2006/relationships/image" Target="../media/image2.png"/><Relationship Id="rId2" Type="http://schemas.openxmlformats.org/officeDocument/2006/relationships/image" Target="../media/image7.png"/><Relationship Id="rId10" Type="http://schemas.openxmlformats.org/officeDocument/2006/relationships/notesSlide" Target="../notesSlides/notesSlide5.xml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6.xml"/><Relationship Id="rId8" Type="http://schemas.openxmlformats.org/officeDocument/2006/relationships/slideLayout" Target="../slideLayouts/slideLayout2.xml"/><Relationship Id="rId7" Type="http://schemas.openxmlformats.org/officeDocument/2006/relationships/image" Target="../media/image18.png"/><Relationship Id="rId6" Type="http://schemas.openxmlformats.org/officeDocument/2006/relationships/image" Target="../media/image17.png"/><Relationship Id="rId5" Type="http://schemas.openxmlformats.org/officeDocument/2006/relationships/image" Target="../media/image16.png"/><Relationship Id="rId4" Type="http://schemas.openxmlformats.org/officeDocument/2006/relationships/image" Target="../media/image15.png"/><Relationship Id="rId3" Type="http://schemas.openxmlformats.org/officeDocument/2006/relationships/image" Target="../media/image14.png"/><Relationship Id="rId2" Type="http://schemas.openxmlformats.org/officeDocument/2006/relationships/image" Target="../media/image2.png"/><Relationship Id="rId1" Type="http://schemas.openxmlformats.org/officeDocument/2006/relationships/image" Target="../media/image7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25.png"/><Relationship Id="rId8" Type="http://schemas.openxmlformats.org/officeDocument/2006/relationships/image" Target="../media/image24.png"/><Relationship Id="rId7" Type="http://schemas.openxmlformats.org/officeDocument/2006/relationships/image" Target="../media/image23.png"/><Relationship Id="rId6" Type="http://schemas.openxmlformats.org/officeDocument/2006/relationships/image" Target="../media/image22.png"/><Relationship Id="rId5" Type="http://schemas.openxmlformats.org/officeDocument/2006/relationships/image" Target="../media/image21.png"/><Relationship Id="rId4" Type="http://schemas.openxmlformats.org/officeDocument/2006/relationships/image" Target="../media/image20.png"/><Relationship Id="rId3" Type="http://schemas.openxmlformats.org/officeDocument/2006/relationships/image" Target="../media/image19.png"/><Relationship Id="rId2" Type="http://schemas.openxmlformats.org/officeDocument/2006/relationships/image" Target="../media/image7.png"/><Relationship Id="rId11" Type="http://schemas.openxmlformats.org/officeDocument/2006/relationships/notesSlide" Target="../notesSlides/notesSlide7.xml"/><Relationship Id="rId10" Type="http://schemas.openxmlformats.org/officeDocument/2006/relationships/slideLayout" Target="../slideLayouts/slideLayout2.xml"/><Relationship Id="rId1" Type="http://schemas.openxmlformats.org/officeDocument/2006/relationships/image" Target="../media/image2.png"/></Relationships>
</file>

<file path=ppt/slides/_rels/slide8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8.xml"/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6.png"/><Relationship Id="rId1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文本框 20"/>
          <p:cNvSpPr txBox="1"/>
          <p:nvPr/>
        </p:nvSpPr>
        <p:spPr>
          <a:xfrm>
            <a:off x="765810" y="1132840"/>
            <a:ext cx="10557510" cy="5323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CN" sz="4000" kern="100" dirty="0">
                <a:effectLst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MLC-NC: Long-Tailed Multi-Label Image Classification Through the Lens of</a:t>
            </a:r>
            <a:endParaRPr lang="en-US" altLang="zh-CN" sz="4000" kern="100" dirty="0">
              <a:effectLst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4000" kern="100" dirty="0">
                <a:effectLst/>
                <a:latin typeface="Times New Roman" panose="02020603050405020304" pitchFamily="18" charset="0"/>
                <a:ea typeface="华文新魏" panose="02010800040101010101" pitchFamily="2" charset="-122"/>
                <a:cs typeface="Times New Roman" panose="02020603050405020304" pitchFamily="18" charset="0"/>
              </a:rPr>
              <a:t>Neural Collapse</a:t>
            </a:r>
            <a:endParaRPr lang="en-US" altLang="zh-CN" sz="4000" kern="100" dirty="0">
              <a:effectLst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endParaRPr lang="en-US" altLang="zh-CN" sz="4000" kern="100" dirty="0">
              <a:effectLst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Zijian Tao</a:t>
            </a:r>
            <a:r>
              <a:rPr lang="en-US" altLang="zh-CN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1,2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Shao-Yuan Li</a:t>
            </a:r>
            <a:r>
              <a:rPr lang="en-US" altLang="zh-CN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1,2,3*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Wenhai Wan</a:t>
            </a:r>
            <a:r>
              <a:rPr lang="en-US" altLang="zh-CN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4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Jinpeng Zheng</a:t>
            </a:r>
            <a:r>
              <a:rPr lang="en-US" altLang="zh-CN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1,2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Jia-Yao Chen</a:t>
            </a:r>
            <a:r>
              <a:rPr lang="en-US" altLang="zh-CN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1,2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Yuchen Li</a:t>
            </a:r>
            <a:r>
              <a:rPr lang="en-US" altLang="zh-CN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5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Sheng-Jun Huang</a:t>
            </a:r>
            <a:r>
              <a:rPr lang="en-US" altLang="zh-CN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1,2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, Songcan Chen</a:t>
            </a:r>
            <a:r>
              <a:rPr lang="en-US" altLang="zh-CN" sz="2000" baseline="300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1,2</a:t>
            </a:r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endParaRPr lang="en-US" altLang="zh-CN" sz="2000">
              <a:latin typeface="Times New Roman" panose="02020603050405020304" pitchFamily="18" charset="0"/>
              <a:cs typeface="Times New Roman" panose="02020603050405020304" pitchFamily="18" charset="0"/>
              <a:sym typeface="+mn-ea"/>
            </a:endParaRPr>
          </a:p>
          <a:p>
            <a:pPr algn="ctr"/>
            <a:r>
              <a:rPr lang="en-US" altLang="zh-CN" sz="2000">
                <a:solidFill>
                  <a:schemeClr val="accent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AAAI 2025</a:t>
            </a:r>
            <a:endParaRPr lang="zh-CN" altLang="en-US" sz="2000">
              <a:solidFill>
                <a:schemeClr val="accent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ctr"/>
            <a:endParaRPr lang="zh-CN" altLang="en-US" sz="2000" kern="100" dirty="0">
              <a:solidFill>
                <a:schemeClr val="accent1"/>
              </a:solidFill>
              <a:effectLst/>
              <a:latin typeface="Times New Roman" panose="02020603050405020304" pitchFamily="18" charset="0"/>
              <a:ea typeface="华文新魏" panose="02010800040101010101" pitchFamily="2" charset="-122"/>
              <a:cs typeface="Times New Roman" panose="02020603050405020304" pitchFamily="18" charset="0"/>
            </a:endParaRPr>
          </a:p>
        </p:txBody>
      </p:sp>
      <p:pic>
        <p:nvPicPr>
          <p:cNvPr id="3" name="图片 2"/>
          <p:cNvPicPr/>
          <p:nvPr/>
        </p:nvPicPr>
        <p:blipFill>
          <a:blip r:embed="rId1"/>
          <a:stretch>
            <a:fillRect/>
          </a:stretch>
        </p:blipFill>
        <p:spPr>
          <a:xfrm>
            <a:off x="53340" y="0"/>
            <a:ext cx="4054475" cy="1132840"/>
          </a:xfrm>
          <a:prstGeom prst="rect">
            <a:avLst/>
          </a:prstGeom>
        </p:spPr>
      </p:pic>
    </p:spTree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1500"/>
    </mc:Choice>
    <mc:Fallback>
      <p:transition spd="slow"/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76835"/>
            <a:ext cx="288925" cy="578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46075" y="71755"/>
            <a:ext cx="1107694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Introduction 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9731375" y="0"/>
            <a:ext cx="2460625" cy="687705"/>
          </a:xfrm>
          <a:prstGeom prst="rect">
            <a:avLst/>
          </a:prstGeom>
        </p:spPr>
      </p:pic>
      <p:sp>
        <p:nvSpPr>
          <p:cNvPr id="2" name="文本框 1"/>
          <p:cNvSpPr txBox="1"/>
          <p:nvPr/>
        </p:nvSpPr>
        <p:spPr>
          <a:xfrm>
            <a:off x="346075" y="1139190"/>
            <a:ext cx="11609705" cy="1670685"/>
          </a:xfrm>
          <a:prstGeom prst="rect">
            <a:avLst/>
          </a:prstGeom>
          <a:noFill/>
        </p:spPr>
        <p:txBody>
          <a:bodyPr wrap="square" rtlCol="0">
            <a:no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解决问题：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Long-tailed (LT) data distribution multilabel image classification (MLC) 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面临挑战：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1. learning unbiased instance representations (i.e. features) for imbalanced datasets.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2. the co-occurrence of head/tail classes within the same instance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3. complex label dependencies</a:t>
            </a:r>
            <a:endParaRPr lang="en-US" altLang="zh-CN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altLang="zh-CN"/>
          </a:p>
          <a:p>
            <a:endParaRPr lang="en-US" altLang="zh-CN"/>
          </a:p>
          <a:p>
            <a:endParaRPr lang="en-US" altLang="zh-CN"/>
          </a:p>
          <a:p>
            <a:endParaRPr lang="zh-CN" altLang="en-US"/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rcRect t="2152" b="2193"/>
          <a:stretch>
            <a:fillRect/>
          </a:stretch>
        </p:blipFill>
        <p:spPr>
          <a:xfrm>
            <a:off x="5544820" y="2311400"/>
            <a:ext cx="6099175" cy="4432300"/>
          </a:xfrm>
          <a:prstGeom prst="rect">
            <a:avLst/>
          </a:prstGeom>
        </p:spPr>
      </p:pic>
      <p:sp>
        <p:nvSpPr>
          <p:cNvPr id="11" name="文本框 10"/>
          <p:cNvSpPr txBox="1"/>
          <p:nvPr/>
        </p:nvSpPr>
        <p:spPr>
          <a:xfrm>
            <a:off x="346075" y="3096895"/>
            <a:ext cx="5033645" cy="286131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创新点：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1.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不同的标签对应于图像中不同位置的特征部分。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MLC-NC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引入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交叉注意力机制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2.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采用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neural collapse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引导特征向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ETF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结构发展，引入了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具有固定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ETF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结构标签嵌入的视觉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-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语义特征对齐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3.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为了减少类内特征变化，在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低维特征空间内引入崩溃校准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4. 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为了减轻分类偏差，将特征连接起来，并将其输入到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二值化的固定</a:t>
            </a:r>
            <a:r>
              <a:rPr lang="en-US" altLang="zh-CN" b="1">
                <a:latin typeface="Times New Roman" panose="02020603050405020304" pitchFamily="18" charset="0"/>
                <a:cs typeface="Times New Roman" panose="02020603050405020304" pitchFamily="18" charset="0"/>
              </a:rPr>
              <a:t>ETF</a:t>
            </a:r>
            <a:r>
              <a:rPr lang="zh-CN" altLang="en-US" b="1">
                <a:latin typeface="Times New Roman" panose="02020603050405020304" pitchFamily="18" charset="0"/>
                <a:cs typeface="Times New Roman" panose="02020603050405020304" pitchFamily="18" charset="0"/>
              </a:rPr>
              <a:t>分类器</a:t>
            </a:r>
            <a:r>
              <a:rPr lang="zh-CN" altLang="en-US">
                <a:latin typeface="Times New Roman" panose="02020603050405020304" pitchFamily="18" charset="0"/>
                <a:cs typeface="Times New Roman" panose="02020603050405020304" pitchFamily="18" charset="0"/>
              </a:rPr>
              <a:t>中。</a:t>
            </a:r>
            <a:endParaRPr lang="zh-CN" altLang="en-US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76835"/>
            <a:ext cx="288925" cy="578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4970" y="76835"/>
            <a:ext cx="71755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N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eural Collapse (NC)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9731375" y="0"/>
            <a:ext cx="2460625" cy="687705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18465" y="770890"/>
            <a:ext cx="1441450" cy="337185"/>
          </a:xfrm>
          <a:prstGeom prst="rect">
            <a:avLst/>
          </a:prstGeom>
        </p:spPr>
        <p:txBody>
          <a:bodyPr wrap="square">
            <a:spAutoFit/>
          </a:bodyPr>
          <a:p>
            <a:pPr marL="0" indent="0"/>
            <a:r>
              <a:rPr lang="zh-CN" altLang="en-US" sz="1600" b="1" i="0">
                <a:solidFill>
                  <a:srgbClr val="191B1F"/>
                </a:solidFill>
                <a:latin typeface="微软雅黑" panose="020B0503020204020204" charset="-122"/>
                <a:ea typeface="微软雅黑" panose="020B0503020204020204" charset="-122"/>
              </a:rPr>
              <a:t>深度</a:t>
            </a:r>
            <a:r>
              <a:rPr lang="zh-CN" altLang="en-US" sz="1600" b="1" i="0">
                <a:solidFill>
                  <a:srgbClr val="191B1F"/>
                </a:solidFill>
                <a:latin typeface="微软雅黑" panose="020B0503020204020204" charset="-122"/>
                <a:ea typeface="微软雅黑" panose="020B0503020204020204" charset="-122"/>
              </a:rPr>
              <a:t>神经网络</a:t>
            </a:r>
            <a:endParaRPr lang="zh-CN" altLang="en-US" sz="1600" b="1" i="0">
              <a:solidFill>
                <a:srgbClr val="191B1F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25" name="图片 2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" y="2085975"/>
            <a:ext cx="5391150" cy="2686050"/>
          </a:xfrm>
          <a:prstGeom prst="rect">
            <a:avLst/>
          </a:prstGeom>
        </p:spPr>
      </p:pic>
      <p:sp>
        <p:nvSpPr>
          <p:cNvPr id="26" name="矩形 25"/>
          <p:cNvSpPr/>
          <p:nvPr/>
        </p:nvSpPr>
        <p:spPr>
          <a:xfrm>
            <a:off x="4819650" y="1968500"/>
            <a:ext cx="534035" cy="2957830"/>
          </a:xfrm>
          <a:prstGeom prst="rect">
            <a:avLst/>
          </a:prstGeom>
          <a:noFill/>
          <a:ln w="25400" cap="flat" cmpd="sng">
            <a:solidFill>
              <a:srgbClr val="8D91AA"/>
            </a:solidFill>
            <a:prstDash val="lgDash"/>
            <a:miter/>
            <a:headEnd type="none" w="med" len="med"/>
            <a:tailEnd type="none" w="med" len="med"/>
          </a:ln>
        </p:spPr>
        <p:txBody>
          <a:bodyPr anchor="ctr" anchorCtr="0">
            <a:noAutofit/>
          </a:bodyPr>
          <a:p>
            <a:pPr lvl="0" algn="ctr">
              <a:buClrTx/>
              <a:buSzTx/>
              <a:buFontTx/>
            </a:pPr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sym typeface="+mn-ea"/>
            </a:endParaRPr>
          </a:p>
        </p:txBody>
      </p:sp>
      <p:sp>
        <p:nvSpPr>
          <p:cNvPr id="27" name="文本框 26"/>
          <p:cNvSpPr txBox="1"/>
          <p:nvPr/>
        </p:nvSpPr>
        <p:spPr>
          <a:xfrm>
            <a:off x="4646930" y="5032375"/>
            <a:ext cx="120840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classifiers</a:t>
            </a:r>
            <a:endParaRPr lang="en-US" altLang="zh-CN"/>
          </a:p>
        </p:txBody>
      </p:sp>
      <p:sp>
        <p:nvSpPr>
          <p:cNvPr id="28" name="矩形 27"/>
          <p:cNvSpPr/>
          <p:nvPr/>
        </p:nvSpPr>
        <p:spPr>
          <a:xfrm>
            <a:off x="3626485" y="1950085"/>
            <a:ext cx="584200" cy="2957830"/>
          </a:xfrm>
          <a:prstGeom prst="rect">
            <a:avLst/>
          </a:prstGeom>
          <a:noFill/>
          <a:ln w="25400" cap="flat" cmpd="sng">
            <a:solidFill>
              <a:srgbClr val="8D91AA"/>
            </a:solidFill>
            <a:prstDash val="lgDash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29" name="文本框 28"/>
          <p:cNvSpPr txBox="1"/>
          <p:nvPr/>
        </p:nvSpPr>
        <p:spPr>
          <a:xfrm>
            <a:off x="3070860" y="5032375"/>
            <a:ext cx="157607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characteristics</a:t>
            </a:r>
            <a:endParaRPr lang="en-US" altLang="zh-CN"/>
          </a:p>
        </p:txBody>
      </p:sp>
      <p:sp>
        <p:nvSpPr>
          <p:cNvPr id="30" name="文本框 29"/>
          <p:cNvSpPr txBox="1"/>
          <p:nvPr/>
        </p:nvSpPr>
        <p:spPr>
          <a:xfrm>
            <a:off x="4210685" y="1417320"/>
            <a:ext cx="6096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ETF</a:t>
            </a:r>
            <a:endParaRPr lang="en-US" altLang="zh-CN"/>
          </a:p>
        </p:txBody>
      </p:sp>
      <p:cxnSp>
        <p:nvCxnSpPr>
          <p:cNvPr id="31" name="直接箭头连接符 30"/>
          <p:cNvCxnSpPr>
            <a:stCxn id="30" idx="1"/>
            <a:endCxn id="28" idx="0"/>
          </p:cNvCxnSpPr>
          <p:nvPr/>
        </p:nvCxnSpPr>
        <p:spPr>
          <a:xfrm flipH="1">
            <a:off x="3918585" y="1601470"/>
            <a:ext cx="292100" cy="34861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32" name="直接箭头连接符 31"/>
          <p:cNvCxnSpPr>
            <a:stCxn id="30" idx="3"/>
            <a:endCxn id="26" idx="0"/>
          </p:cNvCxnSpPr>
          <p:nvPr/>
        </p:nvCxnSpPr>
        <p:spPr>
          <a:xfrm>
            <a:off x="4820285" y="1601470"/>
            <a:ext cx="266700" cy="36703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3" name="文本框 32"/>
          <p:cNvSpPr txBox="1"/>
          <p:nvPr/>
        </p:nvSpPr>
        <p:spPr>
          <a:xfrm>
            <a:off x="2247265" y="770890"/>
            <a:ext cx="1022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Y=XW+b</a:t>
            </a:r>
            <a:endParaRPr lang="en-US" altLang="zh-CN"/>
          </a:p>
        </p:txBody>
      </p:sp>
      <p:sp>
        <p:nvSpPr>
          <p:cNvPr id="34" name="矩形 33"/>
          <p:cNvSpPr/>
          <p:nvPr/>
        </p:nvSpPr>
        <p:spPr>
          <a:xfrm>
            <a:off x="173990" y="1950085"/>
            <a:ext cx="365760" cy="2957830"/>
          </a:xfrm>
          <a:prstGeom prst="rect">
            <a:avLst/>
          </a:prstGeom>
          <a:noFill/>
          <a:ln w="25400" cap="flat" cmpd="sng">
            <a:solidFill>
              <a:srgbClr val="8D91AA"/>
            </a:solidFill>
            <a:prstDash val="lgDash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35" name="文本框 34"/>
          <p:cNvSpPr txBox="1"/>
          <p:nvPr/>
        </p:nvSpPr>
        <p:spPr>
          <a:xfrm>
            <a:off x="173355" y="4982210"/>
            <a:ext cx="36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X</a:t>
            </a:r>
            <a:endParaRPr lang="en-US" altLang="zh-CN"/>
          </a:p>
        </p:txBody>
      </p:sp>
      <p:sp>
        <p:nvSpPr>
          <p:cNvPr id="38" name="文本框 37"/>
          <p:cNvSpPr txBox="1"/>
          <p:nvPr/>
        </p:nvSpPr>
        <p:spPr>
          <a:xfrm>
            <a:off x="5474970" y="801688"/>
            <a:ext cx="5080000" cy="337185"/>
          </a:xfrm>
          <a:prstGeom prst="rect">
            <a:avLst/>
          </a:prstGeom>
        </p:spPr>
        <p:txBody>
          <a:bodyPr>
            <a:spAutoFit/>
          </a:bodyPr>
          <a:p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微软雅黑" panose="020B0503020204020204" charset="-122"/>
                <a:cs typeface="Times New Roman" panose="02020603050405020304" pitchFamily="18" charset="0"/>
              </a:rPr>
              <a:t>Simplex Equiangular Tight Frame (ETF)</a:t>
            </a:r>
            <a:endParaRPr lang="en-US" altLang="zh-CN" sz="1600" b="1">
              <a:solidFill>
                <a:srgbClr val="000000"/>
              </a:solidFill>
              <a:latin typeface="Times New Roman" panose="02020603050405020304" pitchFamily="18" charset="0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pic>
        <p:nvPicPr>
          <p:cNvPr id="39" name="图片 3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593080" y="1253490"/>
            <a:ext cx="6172200" cy="4953000"/>
          </a:xfrm>
          <a:prstGeom prst="rect">
            <a:avLst/>
          </a:prstGeom>
        </p:spPr>
      </p:pic>
      <p:sp>
        <p:nvSpPr>
          <p:cNvPr id="2" name="矩形 1"/>
          <p:cNvSpPr/>
          <p:nvPr/>
        </p:nvSpPr>
        <p:spPr>
          <a:xfrm>
            <a:off x="5788025" y="3850005"/>
            <a:ext cx="5792470" cy="688975"/>
          </a:xfrm>
          <a:prstGeom prst="rect">
            <a:avLst/>
          </a:prstGeom>
          <a:noFill/>
          <a:ln w="25400" cap="flat" cmpd="sng">
            <a:solidFill>
              <a:srgbClr val="8D91AA"/>
            </a:solidFill>
            <a:prstDash val="lgDash"/>
            <a:miter/>
            <a:headEnd type="none" w="med" len="med"/>
            <a:tailEnd type="none" w="med" len="med"/>
          </a:ln>
        </p:spPr>
        <p:txBody>
          <a:bodyPr anchor="ctr" anchorCtr="0"/>
          <a:p>
            <a:pPr algn="ctr"/>
            <a:endParaRPr lang="zh-CN" altLang="en-US" sz="120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579745" y="1253490"/>
            <a:ext cx="6000750" cy="5029200"/>
          </a:xfrm>
          <a:prstGeom prst="rect">
            <a:avLst/>
          </a:prstGeom>
        </p:spPr>
      </p:pic>
      <p:cxnSp>
        <p:nvCxnSpPr>
          <p:cNvPr id="3" name="直接箭头连接符 2"/>
          <p:cNvCxnSpPr/>
          <p:nvPr/>
        </p:nvCxnSpPr>
        <p:spPr>
          <a:xfrm flipV="1">
            <a:off x="3006725" y="5688965"/>
            <a:ext cx="7620" cy="601345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4" name="直接箭头连接符 3"/>
          <p:cNvCxnSpPr/>
          <p:nvPr/>
        </p:nvCxnSpPr>
        <p:spPr>
          <a:xfrm flipH="1">
            <a:off x="2553335" y="6297930"/>
            <a:ext cx="461010" cy="25908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cxnSp>
        <p:nvCxnSpPr>
          <p:cNvPr id="11" name="直接箭头连接符 10"/>
          <p:cNvCxnSpPr/>
          <p:nvPr/>
        </p:nvCxnSpPr>
        <p:spPr>
          <a:xfrm>
            <a:off x="3021965" y="6296025"/>
            <a:ext cx="479425" cy="294640"/>
          </a:xfrm>
          <a:prstGeom prst="straightConnector1">
            <a:avLst/>
          </a:prstGeom>
          <a:ln>
            <a:tailEnd type="arrow"/>
          </a:ln>
        </p:spPr>
        <p:style>
          <a:lnRef idx="2">
            <a:schemeClr val="accent1"/>
          </a:lnRef>
          <a:fillRef idx="0">
            <a:srgbClr val="FFFFFF"/>
          </a:fillRef>
          <a:effectRef idx="0">
            <a:srgbClr val="FFFFFF"/>
          </a:effectRef>
          <a:fontRef idx="minor">
            <a:schemeClr val="tx1"/>
          </a:fontRef>
        </p:style>
      </p:cxnSp>
      <p:sp>
        <p:nvSpPr>
          <p:cNvPr id="36" name="文本框 35"/>
          <p:cNvSpPr txBox="1"/>
          <p:nvPr/>
        </p:nvSpPr>
        <p:spPr>
          <a:xfrm>
            <a:off x="5420995" y="3263265"/>
            <a:ext cx="36703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Y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1" fill="hold">
                      <p:stCondLst>
                        <p:cond delay="indefinite"/>
                      </p:stCondLst>
                      <p:childTnLst>
                        <p:par>
                          <p:cTn id="42" fill="hold">
                            <p:stCondLst>
                              <p:cond delay="0"/>
                            </p:stCondLst>
                            <p:childTnLst>
                              <p:par>
                                <p:cTn id="4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5" fill="hold">
                      <p:stCondLst>
                        <p:cond delay="indefinite"/>
                      </p:stCondLst>
                      <p:childTnLst>
                        <p:par>
                          <p:cTn id="46" fill="hold">
                            <p:stCondLst>
                              <p:cond delay="0"/>
                            </p:stCondLst>
                            <p:childTnLst>
                              <p:par>
                                <p:cTn id="4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4" grpId="0" bldLvl="0" animBg="1"/>
      <p:bldP spid="28" grpId="0" bldLvl="0" animBg="1"/>
      <p:bldP spid="26" grpId="0" bldLvl="0" animBg="1"/>
      <p:bldP spid="36" grpId="0"/>
      <p:bldP spid="27" grpId="0"/>
      <p:bldP spid="29" grpId="0"/>
      <p:bldP spid="35" grpId="0"/>
      <p:bldP spid="34" grpId="1" animBg="1"/>
      <p:bldP spid="28" grpId="1" animBg="1"/>
      <p:bldP spid="26" grpId="1" animBg="1"/>
      <p:bldP spid="36" grpId="1"/>
      <p:bldP spid="27" grpId="1"/>
      <p:bldP spid="29" grpId="1"/>
      <p:bldP spid="35" grpId="1"/>
      <p:bldP spid="30" grpId="0"/>
      <p:bldP spid="30" grpId="1"/>
      <p:bldP spid="38" grpId="0"/>
      <p:bldP spid="38" grpId="1"/>
      <p:bldP spid="2" grpId="0" bldLvl="0" animBg="1"/>
      <p:bldP spid="2" grpId="1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34010" y="0"/>
            <a:ext cx="10753090" cy="526097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76835"/>
            <a:ext cx="288925" cy="578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4970" y="76835"/>
            <a:ext cx="1703705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M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ethod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31375" y="0"/>
            <a:ext cx="2460625" cy="687705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394970" y="5492115"/>
            <a:ext cx="10692130" cy="107632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NimbusRomNo9L-Regu"/>
                <a:cs typeface="Times New Roman" panose="02020603050405020304" pitchFamily="18" charset="0"/>
              </a:rPr>
              <a:t>MLC-NC consists of three major components: 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NimbusRomNo9L-Regu"/>
                <a:cs typeface="Times New Roman" panose="02020603050405020304" pitchFamily="18" charset="0"/>
              </a:rPr>
              <a:t>ETF Label Embedding Guided Feature Learning (ETF</a:t>
            </a: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NimbusRomNo9L-Regu"/>
                <a:cs typeface="Times New Roman" panose="02020603050405020304" pitchFamily="18" charset="0"/>
              </a:rPr>
              <a:t>标签嵌入引导特征学习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NimbusRomNo9L-Regu"/>
                <a:cs typeface="Times New Roman" panose="02020603050405020304" pitchFamily="18" charset="0"/>
              </a:rPr>
              <a:t>)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NimbusRomNo9L-Regu"/>
                <a:cs typeface="Times New Roman" panose="02020603050405020304" pitchFamily="18" charset="0"/>
              </a:rPr>
              <a:t> to learn distinct between-class features, 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NimbusRomNo9L-Regu"/>
                <a:cs typeface="Times New Roman" panose="02020603050405020304" pitchFamily="18" charset="0"/>
              </a:rPr>
              <a:t>feature projection and collapse calibration </a:t>
            </a: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（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特征投影与塌陷校准</a:t>
            </a:r>
            <a:r>
              <a:rPr lang="zh-CN" altLang="en-US" sz="1600" b="1">
                <a:solidFill>
                  <a:srgbClr val="000000"/>
                </a:solidFill>
                <a:latin typeface="Times New Roman" panose="02020603050405020304" pitchFamily="18" charset="0"/>
                <a:ea typeface="宋体" panose="02010600030101010101" pitchFamily="2" charset="-122"/>
                <a:cs typeface="Times New Roman" panose="02020603050405020304" pitchFamily="18" charset="0"/>
              </a:rPr>
              <a:t>）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NimbusRomNo9L-Regu"/>
                <a:cs typeface="Times New Roman" panose="02020603050405020304" pitchFamily="18" charset="0"/>
              </a:rPr>
              <a:t> to reduce within-class feature variation, and 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NimbusRomNo9L-Regu"/>
                <a:cs typeface="Times New Roman" panose="02020603050405020304" pitchFamily="18" charset="0"/>
              </a:rPr>
              <a:t>binarized fixed ETF classifier (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二值化固定</a:t>
            </a:r>
            <a:r>
              <a:rPr lang="en-US" altLang="zh-CN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ETF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  <a:sym typeface="+mn-ea"/>
              </a:rPr>
              <a:t>分类器</a:t>
            </a:r>
            <a:r>
              <a:rPr lang="en-US" altLang="zh-CN" sz="1600" b="1">
                <a:solidFill>
                  <a:srgbClr val="000000"/>
                </a:solidFill>
                <a:latin typeface="Times New Roman" panose="02020603050405020304" pitchFamily="18" charset="0"/>
                <a:ea typeface="NimbusRomNo9L-Regu"/>
                <a:cs typeface="Times New Roman" panose="02020603050405020304" pitchFamily="18" charset="0"/>
              </a:rPr>
              <a:t>)</a:t>
            </a:r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NimbusRomNo9L-Regu"/>
                <a:cs typeface="Times New Roman" panose="02020603050405020304" pitchFamily="18" charset="0"/>
              </a:rPr>
              <a:t> to maximally separate the pair-wise angles of all classes. In the following, we elaborate on the details.</a:t>
            </a:r>
            <a:endParaRPr lang="en-US" altLang="zh-CN" sz="1600">
              <a:solidFill>
                <a:srgbClr val="000000"/>
              </a:solidFill>
              <a:latin typeface="Times New Roman" panose="02020603050405020304" pitchFamily="18" charset="0"/>
              <a:ea typeface="NimbusRomNo9L-Regu"/>
              <a:cs typeface="Times New Roman" panose="02020603050405020304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6" name="图片 15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084070" y="5238750"/>
            <a:ext cx="6038850" cy="1619250"/>
          </a:xfrm>
          <a:prstGeom prst="rect">
            <a:avLst/>
          </a:prstGeom>
        </p:spPr>
      </p:pic>
      <p:pic>
        <p:nvPicPr>
          <p:cNvPr id="10" name="图片 9"/>
          <p:cNvPicPr>
            <a:picLocks noChangeAspect="1"/>
          </p:cNvPicPr>
          <p:nvPr/>
        </p:nvPicPr>
        <p:blipFill>
          <a:blip r:embed="rId2"/>
          <a:srcRect l="2111" t="4" r="36908" b="11425"/>
          <a:stretch>
            <a:fillRect/>
          </a:stretch>
        </p:blipFill>
        <p:spPr>
          <a:xfrm>
            <a:off x="160020" y="719455"/>
            <a:ext cx="6637020" cy="4716145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76835"/>
            <a:ext cx="288925" cy="578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4970" y="76835"/>
            <a:ext cx="923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Method (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ETF Label Embedding Guided Feature Learning</a:t>
            </a:r>
            <a:r>
              <a:rPr lang="en-US" altLang="zh-CN" sz="2000" b="1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lang="en-US" altLang="zh-CN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ETF</a:t>
            </a:r>
            <a:r>
              <a:rPr lang="zh-CN" altLang="en-US" sz="1600" b="1">
                <a:latin typeface="Times New Roman" panose="02020603050405020304" pitchFamily="18" charset="0"/>
                <a:cs typeface="Times New Roman" panose="02020603050405020304" pitchFamily="18" charset="0"/>
              </a:rPr>
              <a:t>标签</a:t>
            </a:r>
            <a:r>
              <a:rPr lang="zh-CN" altLang="en-US" sz="1600">
                <a:latin typeface="Times New Roman" panose="02020603050405020304" pitchFamily="18" charset="0"/>
                <a:cs typeface="Times New Roman" panose="02020603050405020304" pitchFamily="18" charset="0"/>
              </a:rPr>
              <a:t>嵌入引导特征学习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3"/>
          <a:stretch>
            <a:fillRect/>
          </a:stretch>
        </p:blipFill>
        <p:spPr>
          <a:xfrm>
            <a:off x="9731375" y="0"/>
            <a:ext cx="2460625" cy="687705"/>
          </a:xfrm>
          <a:prstGeom prst="rect">
            <a:avLst/>
          </a:prstGeom>
        </p:spPr>
      </p:pic>
      <p:pic>
        <p:nvPicPr>
          <p:cNvPr id="3" name="图片 2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913880" y="788670"/>
            <a:ext cx="5054600" cy="1363345"/>
          </a:xfrm>
          <a:prstGeom prst="rect">
            <a:avLst/>
          </a:prstGeom>
        </p:spPr>
      </p:pic>
      <p:sp>
        <p:nvSpPr>
          <p:cNvPr id="4" name="文本框 3"/>
          <p:cNvSpPr txBox="1"/>
          <p:nvPr/>
        </p:nvSpPr>
        <p:spPr>
          <a:xfrm>
            <a:off x="1323975" y="1584325"/>
            <a:ext cx="1020445" cy="337185"/>
          </a:xfrm>
          <a:prstGeom prst="rect">
            <a:avLst/>
          </a:prstGeom>
        </p:spPr>
        <p:txBody>
          <a:bodyPr wrap="square">
            <a:spAutoFit/>
          </a:bodyPr>
          <a:p>
            <a:r>
              <a:rPr lang="en-US" altLang="zh-CN" sz="1600">
                <a:solidFill>
                  <a:srgbClr val="000000"/>
                </a:solidFill>
                <a:latin typeface="Times New Roman" panose="02020603050405020304" pitchFamily="18" charset="0"/>
                <a:ea typeface="NimbusRomNo9L-Regu"/>
                <a:cs typeface="Times New Roman" panose="02020603050405020304" pitchFamily="18" charset="0"/>
              </a:rPr>
              <a:t>ResNet50</a:t>
            </a:r>
            <a:endParaRPr lang="en-US" altLang="zh-CN" sz="1600">
              <a:solidFill>
                <a:srgbClr val="000000"/>
              </a:solidFill>
              <a:latin typeface="Times New Roman" panose="02020603050405020304" pitchFamily="18" charset="0"/>
              <a:ea typeface="NimbusRomNo9L-Regu"/>
              <a:cs typeface="Times New Roman" panose="02020603050405020304" pitchFamily="18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86105" y="1042035"/>
            <a:ext cx="406400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features z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= G(x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),  z</a:t>
            </a:r>
            <a:r>
              <a:rPr lang="en-US" altLang="zh-CN" baseline="-25000">
                <a:latin typeface="Times New Roman" panose="02020603050405020304" pitchFamily="18" charset="0"/>
                <a:cs typeface="Times New Roman" panose="02020603050405020304" pitchFamily="18" charset="0"/>
              </a:rPr>
              <a:t>i</a:t>
            </a:r>
            <a:r>
              <a:rPr lang="en-US" altLang="zh-CN">
                <a:latin typeface="Times New Roman" panose="02020603050405020304" pitchFamily="18" charset="0"/>
                <a:cs typeface="Times New Roman" panose="02020603050405020304" pitchFamily="18" charset="0"/>
              </a:rPr>
              <a:t> ∈ R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w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h</a:t>
            </a:r>
            <a:r>
              <a:rPr lang="en-US" altLang="en-US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×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ch</a:t>
            </a:r>
            <a:r>
              <a:rPr lang="en-US" altLang="zh-CN" baseline="30000">
                <a:latin typeface="Times New Roman" panose="02020603050405020304" pitchFamily="18" charset="0"/>
                <a:cs typeface="Times New Roman" panose="02020603050405020304" pitchFamily="18" charset="0"/>
              </a:rPr>
              <a:t>anls</a:t>
            </a:r>
            <a:endParaRPr lang="en-US" altLang="zh-CN" baseline="300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9" name="图片 8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158990" y="3302635"/>
            <a:ext cx="3581400" cy="723900"/>
          </a:xfrm>
          <a:prstGeom prst="rect">
            <a:avLst/>
          </a:prstGeom>
        </p:spPr>
      </p:pic>
      <p:pic>
        <p:nvPicPr>
          <p:cNvPr id="11" name="图片 10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113905" y="2431415"/>
            <a:ext cx="3181350" cy="717550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344420" y="1410335"/>
            <a:ext cx="2895600" cy="361950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113905" y="4026535"/>
            <a:ext cx="2362200" cy="78105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10" name="图片 9"/>
          <p:cNvPicPr>
            <a:picLocks noChangeAspect="1"/>
          </p:cNvPicPr>
          <p:nvPr/>
        </p:nvPicPr>
        <p:blipFill>
          <a:blip r:embed="rId1"/>
          <a:srcRect l="48704" t="20599" r="52" b="11425"/>
          <a:stretch>
            <a:fillRect/>
          </a:stretch>
        </p:blipFill>
        <p:spPr>
          <a:xfrm>
            <a:off x="190500" y="741045"/>
            <a:ext cx="5577205" cy="3619500"/>
          </a:xfrm>
          <a:prstGeom prst="rect">
            <a:avLst/>
          </a:prstGeom>
        </p:spPr>
      </p:pic>
      <p:sp>
        <p:nvSpPr>
          <p:cNvPr id="5" name="矩形 4"/>
          <p:cNvSpPr/>
          <p:nvPr/>
        </p:nvSpPr>
        <p:spPr>
          <a:xfrm>
            <a:off x="0" y="76835"/>
            <a:ext cx="288925" cy="578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4970" y="76835"/>
            <a:ext cx="923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Method (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Feature Projection and Collapse Calibration</a:t>
            </a:r>
            <a:r>
              <a:rPr lang="zh-CN" altLang="en-US" sz="2000">
                <a:latin typeface="Times New Roman" panose="02020603050405020304" pitchFamily="18" charset="0"/>
                <a:cs typeface="Times New Roman" panose="02020603050405020304" pitchFamily="18" charset="0"/>
              </a:rPr>
              <a:t>特征投影与塌陷校准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2"/>
          <a:stretch>
            <a:fillRect/>
          </a:stretch>
        </p:blipFill>
        <p:spPr>
          <a:xfrm>
            <a:off x="9731375" y="0"/>
            <a:ext cx="2460625" cy="6877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3"/>
          <a:srcRect t="12479"/>
          <a:stretch>
            <a:fillRect/>
          </a:stretch>
        </p:blipFill>
        <p:spPr>
          <a:xfrm>
            <a:off x="6189345" y="1657985"/>
            <a:ext cx="3346450" cy="650240"/>
          </a:xfrm>
          <a:prstGeom prst="rect">
            <a:avLst/>
          </a:prstGeom>
        </p:spPr>
      </p:pic>
      <p:sp>
        <p:nvSpPr>
          <p:cNvPr id="3" name="文本框 2"/>
          <p:cNvSpPr txBox="1"/>
          <p:nvPr/>
        </p:nvSpPr>
        <p:spPr>
          <a:xfrm>
            <a:off x="6160135" y="797560"/>
            <a:ext cx="5838190" cy="92202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zh-CN" altLang="en-US"/>
              <a:t>同一标签在不同实例中的特征可能有所不同，在高维场景中统一提取的特征</a:t>
            </a:r>
            <a:r>
              <a:rPr lang="en-US" altLang="zh-CN"/>
              <a:t>fc i</a:t>
            </a:r>
            <a:r>
              <a:rPr lang="zh-CN" altLang="en-US"/>
              <a:t>变得具有挑战性，有必要将特征投影到低维并对其进行归一化。</a:t>
            </a:r>
            <a:endParaRPr lang="zh-CN" altLang="en-US"/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882505" y="1829435"/>
            <a:ext cx="1276350" cy="30480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6078855" y="2381250"/>
            <a:ext cx="5080000" cy="2306955"/>
          </a:xfrm>
          <a:prstGeom prst="rect">
            <a:avLst/>
          </a:prstGeom>
        </p:spPr>
        <p:txBody>
          <a:bodyPr>
            <a:spAutoFit/>
          </a:bodyPr>
          <a:p>
            <a:pPr marL="0" indent="0"/>
            <a:r>
              <a:rPr lang="zh-CN" altLang="en-US" sz="1800" b="0" i="0"/>
              <a:t>（i）如果特征提取器的最后一层使用非线性激活，例如ReLU，则原始特征fc将包含零，变得稀疏。这导致特征之间容易正交，使得它们难以折叠成ETF结构。</a:t>
            </a:r>
            <a:endParaRPr lang="zh-CN" altLang="en-US" sz="1800" b="0" i="0"/>
          </a:p>
          <a:p>
            <a:pPr marL="0" indent="0"/>
            <a:r>
              <a:rPr lang="zh-CN" altLang="en-US" sz="1800" b="0" i="0"/>
              <a:t>（ii）由于样本之间的差异，同一标签的高维特征可能包含不同的信息。通过将它们投影到较低维度，我们细化特征并减少它们的可变性。这使我们能够更好地利用NC1的原则来优化特征。</a:t>
            </a:r>
            <a:endParaRPr lang="zh-CN" altLang="en-US" sz="4800" b="0" i="0">
              <a:solidFill>
                <a:srgbClr val="000000"/>
              </a:solidFill>
              <a:latin typeface="ui-sans-serif"/>
              <a:ea typeface="ui-sans-serif"/>
            </a:endParaRPr>
          </a:p>
        </p:txBody>
      </p:sp>
      <p:pic>
        <p:nvPicPr>
          <p:cNvPr id="11" name="图片 10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160135" y="4688205"/>
            <a:ext cx="2667000" cy="742950"/>
          </a:xfrm>
          <a:prstGeom prst="rect">
            <a:avLst/>
          </a:prstGeom>
        </p:spPr>
      </p:pic>
      <p:sp>
        <p:nvSpPr>
          <p:cNvPr id="12" name="文本框 11"/>
          <p:cNvSpPr txBox="1"/>
          <p:nvPr/>
        </p:nvSpPr>
        <p:spPr>
          <a:xfrm>
            <a:off x="6078855" y="5431155"/>
            <a:ext cx="4970145" cy="11988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/>
              <a:t>nc </a:t>
            </a:r>
            <a:r>
              <a:rPr lang="zh-CN" altLang="en-US"/>
              <a:t>是包含标签</a:t>
            </a:r>
            <a:r>
              <a:rPr lang="en-US" altLang="zh-CN"/>
              <a:t> c </a:t>
            </a:r>
            <a:r>
              <a:rPr lang="zh-CN" altLang="en-US"/>
              <a:t>的实例数量。</a:t>
            </a:r>
            <a:r>
              <a:rPr lang="en-US" altLang="en-US">
                <a:sym typeface="+mn-ea"/>
              </a:rPr>
              <a:t>µ</a:t>
            </a:r>
            <a:r>
              <a:rPr lang="en-US" altLang="zh-CN" baseline="30000">
                <a:sym typeface="+mn-ea"/>
              </a:rPr>
              <a:t>c</a:t>
            </a:r>
            <a:r>
              <a:rPr lang="en-US" altLang="zh-CN" baseline="-25000">
                <a:sym typeface="+mn-ea"/>
              </a:rPr>
              <a:t>i,t</a:t>
            </a:r>
            <a:r>
              <a:rPr lang="en-US" altLang="zh-CN"/>
              <a:t> </a:t>
            </a:r>
            <a:r>
              <a:rPr lang="zh-CN" altLang="en-US"/>
              <a:t>表示第</a:t>
            </a:r>
            <a:r>
              <a:rPr lang="en-US" altLang="zh-CN"/>
              <a:t> t </a:t>
            </a:r>
            <a:r>
              <a:rPr lang="zh-CN" altLang="en-US"/>
              <a:t>个</a:t>
            </a:r>
            <a:r>
              <a:rPr lang="en-US" altLang="zh-CN"/>
              <a:t>epoch</a:t>
            </a:r>
            <a:r>
              <a:rPr lang="zh-CN" altLang="en-US"/>
              <a:t>中的</a:t>
            </a:r>
            <a:r>
              <a:rPr lang="en-US" altLang="en-US">
                <a:sym typeface="+mn-ea"/>
              </a:rPr>
              <a:t>µ</a:t>
            </a:r>
            <a:r>
              <a:rPr lang="en-US" altLang="zh-CN" baseline="30000">
                <a:sym typeface="+mn-ea"/>
              </a:rPr>
              <a:t>c</a:t>
            </a:r>
            <a:r>
              <a:rPr lang="en-US" altLang="zh-CN" baseline="-25000">
                <a:sym typeface="+mn-ea"/>
              </a:rPr>
              <a:t>i</a:t>
            </a:r>
            <a:r>
              <a:rPr lang="en-US" altLang="zh-CN">
                <a:sym typeface="+mn-ea"/>
              </a:rPr>
              <a:t> </a:t>
            </a:r>
            <a:r>
              <a:rPr lang="zh-CN" altLang="en-US"/>
              <a:t>。在训练过程中，我们计算每个类别在每个</a:t>
            </a:r>
            <a:r>
              <a:rPr lang="en-US" altLang="zh-CN"/>
              <a:t>epoch</a:t>
            </a:r>
            <a:r>
              <a:rPr lang="zh-CN" altLang="en-US"/>
              <a:t>中的平均特征，并将其用作下一个</a:t>
            </a:r>
            <a:r>
              <a:rPr lang="en-US" altLang="zh-CN"/>
              <a:t>epoch</a:t>
            </a:r>
            <a:r>
              <a:rPr lang="zh-CN" altLang="en-US"/>
              <a:t>的类别中心。</a:t>
            </a:r>
            <a:endParaRPr lang="zh-CN" altLang="en-US"/>
          </a:p>
        </p:txBody>
      </p:sp>
      <p:pic>
        <p:nvPicPr>
          <p:cNvPr id="14" name="图片 13"/>
          <p:cNvPicPr>
            <a:picLocks noChangeAspect="1"/>
          </p:cNvPicPr>
          <p:nvPr/>
        </p:nvPicPr>
        <p:blipFill>
          <a:blip r:embed="rId6"/>
          <a:srcRect l="197"/>
          <a:stretch>
            <a:fillRect/>
          </a:stretch>
        </p:blipFill>
        <p:spPr>
          <a:xfrm>
            <a:off x="753745" y="4596130"/>
            <a:ext cx="4178300" cy="582295"/>
          </a:xfrm>
          <a:prstGeom prst="rect">
            <a:avLst/>
          </a:prstGeom>
        </p:spPr>
      </p:pic>
      <p:pic>
        <p:nvPicPr>
          <p:cNvPr id="15" name="图片 14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54355" y="5431155"/>
            <a:ext cx="8529955" cy="104394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2" grpId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76835"/>
            <a:ext cx="288925" cy="578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4970" y="76835"/>
            <a:ext cx="923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Method (</a:t>
            </a:r>
            <a:r>
              <a:rPr lang="en-US" altLang="zh-CN" sz="2000">
                <a:latin typeface="Times New Roman" panose="02020603050405020304" pitchFamily="18" charset="0"/>
                <a:cs typeface="Times New Roman" panose="02020603050405020304" pitchFamily="18" charset="0"/>
              </a:rPr>
              <a:t>Binarized Fixed ETF Classifier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二值化固定</a:t>
            </a:r>
            <a:r>
              <a:rPr lang="en-US" altLang="zh-CN" sz="2400">
                <a:latin typeface="Times New Roman" panose="02020603050405020304" pitchFamily="18" charset="0"/>
                <a:cs typeface="Times New Roman" panose="02020603050405020304" pitchFamily="18" charset="0"/>
              </a:rPr>
              <a:t>ETF</a:t>
            </a:r>
            <a:r>
              <a:rPr lang="zh-CN" altLang="en-US" sz="2400">
                <a:latin typeface="Times New Roman" panose="02020603050405020304" pitchFamily="18" charset="0"/>
                <a:cs typeface="Times New Roman" panose="02020603050405020304" pitchFamily="18" charset="0"/>
              </a:rPr>
              <a:t>分类器</a:t>
            </a:r>
            <a:r>
              <a:rPr lang="en-US" altLang="zh-CN" sz="3200">
                <a:latin typeface="Times New Roman" panose="02020603050405020304" pitchFamily="18" charset="0"/>
                <a:cs typeface="Times New Roman" panose="02020603050405020304" pitchFamily="18" charset="0"/>
              </a:rPr>
              <a:t>)</a:t>
            </a:r>
            <a:endParaRPr lang="en-US" altLang="zh-CN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9731375" y="0"/>
            <a:ext cx="2460625" cy="687705"/>
          </a:xfrm>
          <a:prstGeom prst="rect">
            <a:avLst/>
          </a:prstGeom>
        </p:spPr>
      </p:pic>
      <p:pic>
        <p:nvPicPr>
          <p:cNvPr id="13" name="图片 12"/>
          <p:cNvPicPr>
            <a:picLocks noChangeAspect="1"/>
          </p:cNvPicPr>
          <p:nvPr/>
        </p:nvPicPr>
        <p:blipFill>
          <a:blip r:embed="rId2"/>
          <a:srcRect l="65909" t="19384" b="43283"/>
          <a:stretch>
            <a:fillRect/>
          </a:stretch>
        </p:blipFill>
        <p:spPr>
          <a:xfrm>
            <a:off x="71755" y="1019810"/>
            <a:ext cx="5909310" cy="3166110"/>
          </a:xfrm>
          <a:prstGeom prst="rect">
            <a:avLst/>
          </a:prstGeom>
        </p:spPr>
      </p:pic>
      <p:pic>
        <p:nvPicPr>
          <p:cNvPr id="16" name="图片 1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58670" y="604520"/>
            <a:ext cx="2860675" cy="657225"/>
          </a:xfrm>
          <a:prstGeom prst="rect">
            <a:avLst/>
          </a:prstGeom>
        </p:spPr>
      </p:pic>
      <p:pic>
        <p:nvPicPr>
          <p:cNvPr id="17" name="图片 16"/>
          <p:cNvPicPr>
            <a:picLocks noChangeAspect="1"/>
          </p:cNvPicPr>
          <p:nvPr/>
        </p:nvPicPr>
        <p:blipFill>
          <a:blip r:embed="rId4"/>
          <a:srcRect t="16611" b="67919"/>
          <a:stretch>
            <a:fillRect/>
          </a:stretch>
        </p:blipFill>
        <p:spPr>
          <a:xfrm>
            <a:off x="5913120" y="1188720"/>
            <a:ext cx="6019800" cy="533400"/>
          </a:xfrm>
          <a:prstGeom prst="rect">
            <a:avLst/>
          </a:prstGeom>
        </p:spPr>
      </p:pic>
      <p:pic>
        <p:nvPicPr>
          <p:cNvPr id="18" name="图片 17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547870" y="3192145"/>
            <a:ext cx="1365250" cy="304800"/>
          </a:xfrm>
          <a:prstGeom prst="rect">
            <a:avLst/>
          </a:prstGeom>
        </p:spPr>
      </p:pic>
      <p:pic>
        <p:nvPicPr>
          <p:cNvPr id="20" name="图片 19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6096000" y="2124075"/>
            <a:ext cx="5137150" cy="1981200"/>
          </a:xfrm>
          <a:prstGeom prst="rect">
            <a:avLst/>
          </a:prstGeom>
        </p:spPr>
      </p:pic>
      <p:pic>
        <p:nvPicPr>
          <p:cNvPr id="21" name="图片 20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783580" y="4682490"/>
            <a:ext cx="5619750" cy="723900"/>
          </a:xfrm>
          <a:prstGeom prst="rect">
            <a:avLst/>
          </a:prstGeom>
        </p:spPr>
      </p:pic>
      <p:pic>
        <p:nvPicPr>
          <p:cNvPr id="22" name="图片 21"/>
          <p:cNvPicPr>
            <a:picLocks noChangeAspect="1"/>
          </p:cNvPicPr>
          <p:nvPr/>
        </p:nvPicPr>
        <p:blipFill>
          <a:blip r:embed="rId8"/>
          <a:srcRect l="23707" t="78640" r="25565" b="-833"/>
          <a:stretch>
            <a:fillRect/>
          </a:stretch>
        </p:blipFill>
        <p:spPr>
          <a:xfrm>
            <a:off x="6947535" y="6205220"/>
            <a:ext cx="2963545" cy="321310"/>
          </a:xfrm>
          <a:prstGeom prst="rect">
            <a:avLst/>
          </a:prstGeom>
        </p:spPr>
      </p:pic>
      <p:pic>
        <p:nvPicPr>
          <p:cNvPr id="23" name="图片 22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542925" y="4309745"/>
            <a:ext cx="3557905" cy="25730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矩形 4"/>
          <p:cNvSpPr/>
          <p:nvPr/>
        </p:nvSpPr>
        <p:spPr>
          <a:xfrm>
            <a:off x="0" y="76835"/>
            <a:ext cx="288925" cy="578485"/>
          </a:xfrm>
          <a:prstGeom prst="rect">
            <a:avLst/>
          </a:prstGeom>
        </p:spPr>
        <p:style>
          <a:lnRef idx="2">
            <a:schemeClr val="accent1">
              <a:lumMod val="75000"/>
            </a:schemeClr>
          </a:lnRef>
          <a:fillRef idx="1">
            <a:schemeClr val="accent1"/>
          </a:fillRef>
          <a:effectRef idx="0">
            <a:srgbClr val="FFFFFF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zh-CN" altLang="en-US"/>
          </a:p>
        </p:txBody>
      </p:sp>
      <p:sp>
        <p:nvSpPr>
          <p:cNvPr id="6" name="文本框 5"/>
          <p:cNvSpPr txBox="1"/>
          <p:nvPr/>
        </p:nvSpPr>
        <p:spPr>
          <a:xfrm>
            <a:off x="394970" y="76835"/>
            <a:ext cx="9232900" cy="58356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3200">
                <a:latin typeface="Times New Roman" panose="02020603050405020304" pitchFamily="18" charset="0"/>
                <a:cs typeface="Times New Roman" panose="02020603050405020304" pitchFamily="18" charset="0"/>
              </a:rPr>
              <a:t>Result</a:t>
            </a:r>
            <a:endParaRPr lang="en-US" sz="320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图片 6"/>
          <p:cNvPicPr/>
          <p:nvPr/>
        </p:nvPicPr>
        <p:blipFill>
          <a:blip r:embed="rId1"/>
          <a:stretch>
            <a:fillRect/>
          </a:stretch>
        </p:blipFill>
        <p:spPr>
          <a:xfrm>
            <a:off x="9731375" y="0"/>
            <a:ext cx="2460625" cy="687705"/>
          </a:xfrm>
          <a:prstGeom prst="rect">
            <a:avLst/>
          </a:prstGeom>
        </p:spPr>
      </p:pic>
      <p:pic>
        <p:nvPicPr>
          <p:cNvPr id="2" name="图片 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88925" y="884555"/>
            <a:ext cx="11007725" cy="547878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ags/tag1.xml><?xml version="1.0" encoding="utf-8"?>
<p:tagLst xmlns:p="http://schemas.openxmlformats.org/presentationml/2006/main">
  <p:tag name="KSO_WM_BEAUTIFY_FLAG" val="#wm#"/>
  <p:tag name="KSO_WM_UNIT_INDEX" val="1"/>
  <p:tag name="KSO_WM_UNIT_TYPE" val="i"/>
</p:tagLst>
</file>

<file path=ppt/tags/tag2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3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4.xml><?xml version="1.0" encoding="utf-8"?>
<p:tagLst xmlns:p="http://schemas.openxmlformats.org/presentationml/2006/main">
  <p:tag name="KSO_WM_UNIT_HIGHLIGHT" val="0"/>
  <p:tag name="KSO_WM_UNIT_COMPATIBLE" val="0"/>
  <p:tag name="KSO_WM_UNIT_DIAGRAM_ISNUMVISUAL" val="0"/>
  <p:tag name="KSO_WM_UNIT_DIAGRAM_ISREFERUNIT" val="0"/>
  <p:tag name="KSO_WM_UNIT_ID" val="_11**"/>
  <p:tag name="KSO_WM_UNIT_LAYERLEVEL" val="1"/>
  <p:tag name="KSO_WM_TAG_VERSION" val="1.0"/>
  <p:tag name="KSO_WM_BEAUTIFY_FLAG" val="#wm#"/>
</p:tagLst>
</file>

<file path=ppt/tags/tag5.xml><?xml version="1.0" encoding="utf-8"?>
<p:tagLst xmlns:p="http://schemas.openxmlformats.org/presentationml/2006/main">
  <p:tag name="KSO_WM_BEAUTIFY_FLAG" val="#wm#"/>
  <p:tag name="KSO_WM_UNIT_INDEX" val="1"/>
  <p:tag name="KSO_WM_UNIT_TYPE" val="b"/>
</p:tagLst>
</file>

<file path=ppt/tags/tag6.xml><?xml version="1.0" encoding="utf-8"?>
<p:tagLst xmlns:p="http://schemas.openxmlformats.org/presentationml/2006/main">
  <p:tag name="KSO_WM_BEAUTIFY_FLAG" val="#wm#"/>
  <p:tag name="KSO_WM_UNIT_INDEX" val="1"/>
  <p:tag name="KSO_WM_UNIT_TYPE" val="a"/>
</p:tagLst>
</file>

<file path=ppt/theme/theme1.xml><?xml version="1.0" encoding="utf-8"?>
<a:theme xmlns:a="http://schemas.openxmlformats.org/drawingml/2006/main" name="WPS">
  <a:themeElements>
    <a:clrScheme name="WPS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874CB"/>
      </a:accent1>
      <a:accent2>
        <a:srgbClr val="EE822F"/>
      </a:accent2>
      <a:accent3>
        <a:srgbClr val="F2BA02"/>
      </a:accent3>
      <a:accent4>
        <a:srgbClr val="75BD42"/>
      </a:accent4>
      <a:accent5>
        <a:srgbClr val="30C0B4"/>
      </a:accent5>
      <a:accent6>
        <a:srgbClr val="E54C5E"/>
      </a:accent6>
      <a:hlink>
        <a:srgbClr val="0026E5"/>
      </a:hlink>
      <a:folHlink>
        <a:srgbClr val="7E1FAD"/>
      </a:folHlink>
    </a:clrScheme>
    <a:fontScheme name="WPS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微软雅黑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WPS">
      <a:fillStyleLst>
        <a:solidFill>
          <a:schemeClr val="phClr"/>
        </a:solidFill>
        <a:gradFill>
          <a:gsLst>
            <a:gs pos="0">
              <a:schemeClr val="phClr">
                <a:lumOff val="17500"/>
              </a:schemeClr>
            </a:gs>
            <a:gs pos="100000">
              <a:schemeClr val="phClr"/>
            </a:gs>
          </a:gsLst>
          <a:lin ang="2700000" scaled="0"/>
        </a:gradFill>
        <a:gradFill>
          <a:gsLst>
            <a:gs pos="0">
              <a:schemeClr val="phClr">
                <a:hueOff val="-2520000"/>
              </a:schemeClr>
            </a:gs>
            <a:gs pos="100000">
              <a:schemeClr val="phClr"/>
            </a:gs>
          </a:gsLst>
          <a:lin ang="27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gradFill>
            <a:gsLst>
              <a:gs pos="0">
                <a:schemeClr val="phClr">
                  <a:hueOff val="-4200000"/>
                </a:schemeClr>
              </a:gs>
              <a:gs pos="100000">
                <a:schemeClr val="phClr"/>
              </a:gs>
            </a:gsLst>
            <a:lin ang="2700000" scaled="1"/>
          </a:gradFill>
          <a:prstDash val="solid"/>
          <a:miter lim="800000"/>
        </a:ln>
      </a:lnStyleLst>
      <a:effectStyleLst>
        <a:effectStyle>
          <a:effectLst>
            <a:outerShdw blurRad="101600" dist="50800" dir="5400000" algn="ctr" rotWithShape="0">
              <a:schemeClr val="phClr">
                <a:alpha val="60000"/>
              </a:schemeClr>
            </a:outerShdw>
          </a:effectLst>
        </a:effectStyle>
        <a:effectStyle>
          <a:effectLst>
            <a:reflection stA="50000" endA="300" endPos="40000" dist="25400" dir="5400000" sy="-100000" algn="bl" rotWithShape="0"/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1723</Words>
  <Application>WPS 演示</Application>
  <PresentationFormat>宽屏</PresentationFormat>
  <Paragraphs>72</Paragraphs>
  <Slides>8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8</vt:i4>
      </vt:variant>
    </vt:vector>
  </HeadingPairs>
  <TitlesOfParts>
    <vt:vector size="21" baseType="lpstr">
      <vt:lpstr>Arial</vt:lpstr>
      <vt:lpstr>宋体</vt:lpstr>
      <vt:lpstr>Wingdings</vt:lpstr>
      <vt:lpstr>Microsoft YaHei UI</vt:lpstr>
      <vt:lpstr>Times New Roman</vt:lpstr>
      <vt:lpstr>华文新魏</vt:lpstr>
      <vt:lpstr>微软雅黑</vt:lpstr>
      <vt:lpstr>NimbusRomNo9L-Regu</vt:lpstr>
      <vt:lpstr>Segoe Print</vt:lpstr>
      <vt:lpstr>Arial Unicode MS</vt:lpstr>
      <vt:lpstr>Calibri</vt:lpstr>
      <vt:lpstr>ui-sans-serif</vt:lpstr>
      <vt:lpstr>WPS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王远见</dc:creator>
  <cp:lastModifiedBy>Dreamboat</cp:lastModifiedBy>
  <cp:revision>117</cp:revision>
  <dcterms:created xsi:type="dcterms:W3CDTF">2023-08-09T12:44:00Z</dcterms:created>
  <dcterms:modified xsi:type="dcterms:W3CDTF">2025-09-24T09:09:29Z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ICV">
    <vt:lpwstr>3B0086CAF875411CACBDA13AB9801EF4_13</vt:lpwstr>
  </property>
  <property fmtid="{D5CDD505-2E9C-101B-9397-08002B2CF9AE}" pid="3" name="KSOProductBuildVer">
    <vt:lpwstr>2052-12.1.0.22529</vt:lpwstr>
  </property>
</Properties>
</file>