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notesMasterIdLst>
    <p:notesMasterId r:id="rId12"/>
  </p:notesMasterIdLst>
  <p:sldIdLst>
    <p:sldId id="256" r:id="rId4"/>
    <p:sldId id="263" r:id="rId5"/>
    <p:sldId id="290" r:id="rId6"/>
    <p:sldId id="302" r:id="rId7"/>
    <p:sldId id="303" r:id="rId8"/>
    <p:sldId id="291" r:id="rId9"/>
    <p:sldId id="304" r:id="rId10"/>
    <p:sldId id="296" r:id="rId11"/>
    <p:sldId id="298" r:id="rId13"/>
    <p:sldId id="300" r:id="rId14"/>
    <p:sldId id="29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7FBB"/>
    <a:srgbClr val="64A9D7"/>
    <a:srgbClr val="295177"/>
    <a:srgbClr val="1A3779"/>
    <a:srgbClr val="3164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91" autoAdjust="0"/>
  </p:normalViewPr>
  <p:slideViewPr>
    <p:cSldViewPr snapToGrid="0" showGuides="1">
      <p:cViewPr>
        <p:scale>
          <a:sx n="90" d="100"/>
          <a:sy n="90" d="100"/>
        </p:scale>
        <p:origin x="-1392" y="-660"/>
      </p:cViewPr>
      <p:guideLst>
        <p:guide orient="horz" pos="2190"/>
        <p:guide pos="3840"/>
      </p:guideLst>
    </p:cSldViewPr>
  </p:slideViewPr>
  <p:notesTextViewPr>
    <p:cViewPr>
      <p:scale>
        <a:sx n="1" d="1"/>
        <a:sy n="1" d="1"/>
      </p:scale>
      <p:origin x="0" y="0"/>
    </p:cViewPr>
  </p:notesTextViewPr>
  <p:sorterViewPr>
    <p:cViewPr>
      <p:scale>
        <a:sx n="154" d="100"/>
        <a:sy n="154"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notesMaster" Target="notesMasters/notes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2D2441-FE82-4BD0-8BF8-1F82C4F6B0D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FD6497-DE73-4A3E-93E1-219723328CC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等腰三角形 1"/>
          <p:cNvSpPr/>
          <p:nvPr userDrawn="1"/>
        </p:nvSpPr>
        <p:spPr>
          <a:xfrm flipV="1">
            <a:off x="1" y="0"/>
            <a:ext cx="688769" cy="570016"/>
          </a:xfrm>
          <a:prstGeom prst="triangle">
            <a:avLst>
              <a:gd name="adj" fmla="val 0"/>
            </a:avLst>
          </a:prstGeom>
          <a:gradFill>
            <a:gsLst>
              <a:gs pos="0">
                <a:schemeClr val="accent1"/>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等腰三角形 2"/>
          <p:cNvSpPr/>
          <p:nvPr userDrawn="1"/>
        </p:nvSpPr>
        <p:spPr>
          <a:xfrm flipH="1">
            <a:off x="11503233" y="6299859"/>
            <a:ext cx="688769" cy="570016"/>
          </a:xfrm>
          <a:prstGeom prst="triangle">
            <a:avLst>
              <a:gd name="adj" fmla="val 0"/>
            </a:avLst>
          </a:prstGeom>
          <a:gradFill>
            <a:gsLst>
              <a:gs pos="0">
                <a:schemeClr val="accent1"/>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 name="矩形 3"/>
          <p:cNvSpPr/>
          <p:nvPr userDrawn="1"/>
        </p:nvSpPr>
        <p:spPr>
          <a:xfrm>
            <a:off x="154379" y="178130"/>
            <a:ext cx="11887200" cy="6531428"/>
          </a:xfrm>
          <a:prstGeom prst="rect">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atin typeface="微软雅黑" panose="020B0503020204020204"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838200" y="6356352"/>
            <a:ext cx="27432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62088782-2B32-4233-814D-CED713BD12C4}" type="datetimeFigureOut">
              <a:rPr lang="zh-CN" altLang="en-US" smtClean="0"/>
            </a:fld>
            <a:endParaRPr lang="zh-CN" altLang="en-US" dirty="0"/>
          </a:p>
        </p:txBody>
      </p:sp>
      <p:sp>
        <p:nvSpPr>
          <p:cNvPr id="5" name="页脚占位符 4"/>
          <p:cNvSpPr>
            <a:spLocks noGrp="1"/>
          </p:cNvSpPr>
          <p:nvPr>
            <p:ph type="ftr" sz="quarter" idx="11"/>
          </p:nvPr>
        </p:nvSpPr>
        <p:spPr>
          <a:xfrm>
            <a:off x="4038600" y="6356352"/>
            <a:ext cx="41148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12"/>
          </p:nvPr>
        </p:nvSpPr>
        <p:spPr>
          <a:xfrm>
            <a:off x="8610600" y="6356352"/>
            <a:ext cx="27432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35934215-EF33-4E28-8D1D-CB1C76F57072}"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atin typeface="微软雅黑" panose="020B0503020204020204"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838200" y="6356352"/>
            <a:ext cx="27432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62088782-2B32-4233-814D-CED713BD12C4}" type="datetimeFigureOut">
              <a:rPr lang="zh-CN" altLang="en-US" smtClean="0"/>
            </a:fld>
            <a:endParaRPr lang="zh-CN" altLang="en-US" dirty="0"/>
          </a:p>
        </p:txBody>
      </p:sp>
      <p:sp>
        <p:nvSpPr>
          <p:cNvPr id="5" name="页脚占位符 4"/>
          <p:cNvSpPr>
            <a:spLocks noGrp="1"/>
          </p:cNvSpPr>
          <p:nvPr>
            <p:ph type="ftr" sz="quarter" idx="11"/>
          </p:nvPr>
        </p:nvSpPr>
        <p:spPr>
          <a:xfrm>
            <a:off x="4038600" y="6356352"/>
            <a:ext cx="41148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12"/>
          </p:nvPr>
        </p:nvSpPr>
        <p:spPr>
          <a:xfrm>
            <a:off x="8610600" y="6356352"/>
            <a:ext cx="27432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35934215-EF33-4E28-8D1D-CB1C76F57072}" type="slidenum">
              <a:rPr lang="zh-CN" altLang="en-US" smtClean="0"/>
            </a:fld>
            <a:endParaRPr lang="zh-CN" altLang="en-US" dirty="0"/>
          </a:p>
        </p:txBody>
      </p:sp>
      <p:sp>
        <p:nvSpPr>
          <p:cNvPr id="8" name="TextBox 7"/>
          <p:cNvSpPr txBox="1"/>
          <p:nvPr userDrawn="1"/>
        </p:nvSpPr>
        <p:spPr>
          <a:xfrm>
            <a:off x="11651940" y="0"/>
            <a:ext cx="540060" cy="118430"/>
          </a:xfrm>
          <a:prstGeom prst="rect">
            <a:avLst/>
          </a:prstGeom>
          <a:noFill/>
        </p:spPr>
        <p:txBody>
          <a:bodyPr wrap="square" rtlCol="0">
            <a:spAutoFit/>
          </a:bodyPr>
          <a:lstStyle/>
          <a:p>
            <a:pPr>
              <a:lnSpc>
                <a:spcPct val="200000"/>
              </a:lnSpc>
            </a:pPr>
            <a:r>
              <a:rPr lang="en-US" altLang="zh-CN" sz="100" dirty="0">
                <a:latin typeface="微软雅黑" panose="020B0503020204020204" pitchFamily="34" charset="-122"/>
                <a:ea typeface="微软雅黑" panose="020B0503020204020204" pitchFamily="34" charset="-122"/>
                <a:hlinkClick r:id="rId2"/>
              </a:rPr>
              <a:t>PPT</a:t>
            </a:r>
            <a:r>
              <a:rPr lang="zh-CN" altLang="en-US" sz="100" dirty="0">
                <a:latin typeface="微软雅黑" panose="020B0503020204020204" pitchFamily="34" charset="-122"/>
                <a:ea typeface="微软雅黑" panose="020B0503020204020204" pitchFamily="34" charset="-122"/>
                <a:hlinkClick r:id="rId2"/>
              </a:rPr>
              <a:t>模板</a:t>
            </a:r>
            <a:r>
              <a:rPr lang="zh-CN" altLang="en-US" sz="100" dirty="0">
                <a:latin typeface="微软雅黑" panose="020B0503020204020204" pitchFamily="34" charset="-122"/>
                <a:ea typeface="微软雅黑" panose="020B0503020204020204" pitchFamily="34" charset="-122"/>
              </a:rPr>
              <a:t> </a:t>
            </a:r>
            <a:r>
              <a:rPr lang="en-US" altLang="zh-CN" sz="100" dirty="0">
                <a:latin typeface="微软雅黑" panose="020B0503020204020204" pitchFamily="34" charset="-122"/>
                <a:ea typeface="微软雅黑" panose="020B0503020204020204" pitchFamily="34" charset="-122"/>
              </a:rPr>
              <a:t>http://www.1ppt.com/moban/</a:t>
            </a:r>
            <a:r>
              <a:rPr lang="zh-CN" altLang="en-US" sz="100" dirty="0">
                <a:latin typeface="微软雅黑" panose="020B0503020204020204" pitchFamily="34" charset="-122"/>
                <a:ea typeface="微软雅黑" panose="020B0503020204020204" pitchFamily="34" charset="-122"/>
              </a:rPr>
              <a:t> </a:t>
            </a:r>
            <a:endParaRPr lang="en-US" altLang="zh-CN" sz="1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p14:dur="500"/>
    </mc:Choice>
    <mc:Fallback>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Lst>
  <mc:AlternateContent xmlns:mc="http://schemas.openxmlformats.org/markup-compatibility/2006">
    <mc:Choice xmlns:p14="http://schemas.microsoft.com/office/powerpoint/2010/main" Requires="p14">
      <p:transition p14:dur="500"/>
    </mc:Choice>
    <mc:Fallback>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3.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a:off x="6404919" y="998558"/>
            <a:ext cx="5787083" cy="5859442"/>
          </a:xfrm>
          <a:prstGeom prst="triangle">
            <a:avLst>
              <a:gd name="adj" fmla="val 100000"/>
            </a:avLst>
          </a:prstGeom>
          <a:gradFill>
            <a:gsLst>
              <a:gs pos="0">
                <a:srgbClr val="64A9D7"/>
              </a:gs>
              <a:gs pos="90000">
                <a:srgbClr val="3F7FB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flipH="1" flipV="1">
            <a:off x="215" y="-4585"/>
            <a:ext cx="1884884" cy="1908453"/>
          </a:xfrm>
          <a:prstGeom prst="triangle">
            <a:avLst>
              <a:gd name="adj" fmla="val 100000"/>
            </a:avLst>
          </a:prstGeom>
          <a:gradFill>
            <a:gsLst>
              <a:gs pos="0">
                <a:srgbClr val="64A9D7"/>
              </a:gs>
              <a:gs pos="100000">
                <a:srgbClr val="3F7FBB"/>
              </a:gs>
            </a:gsLst>
            <a:lin ang="5400000" scaled="1"/>
          </a:gradFill>
          <a:ln>
            <a:noFill/>
          </a:ln>
          <a:effectLst>
            <a:outerShdw blurRad="1016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flipH="1">
            <a:off x="11592921" y="429464"/>
            <a:ext cx="227603" cy="170090"/>
            <a:chOff x="762000" y="6033231"/>
            <a:chExt cx="598382" cy="258336"/>
          </a:xfrm>
        </p:grpSpPr>
        <p:cxnSp>
          <p:nvCxnSpPr>
            <p:cNvPr id="26" name="直接连接符 25"/>
            <p:cNvCxnSpPr/>
            <p:nvPr/>
          </p:nvCxnSpPr>
          <p:spPr>
            <a:xfrm>
              <a:off x="762000" y="6033231"/>
              <a:ext cx="598382"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62000" y="6162399"/>
              <a:ext cx="598382"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62000" y="6291567"/>
              <a:ext cx="598382"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4" name="矩形 33"/>
          <p:cNvSpPr/>
          <p:nvPr/>
        </p:nvSpPr>
        <p:spPr>
          <a:xfrm>
            <a:off x="777240" y="1252220"/>
            <a:ext cx="10864215" cy="1330960"/>
          </a:xfrm>
          <a:prstGeom prst="rect">
            <a:avLst/>
          </a:prstGeom>
        </p:spPr>
        <p:txBody>
          <a:bodyPr wrap="none">
            <a:noAutofit/>
          </a:bodyPr>
          <a:lstStyle/>
          <a:p>
            <a:pPr algn="ctr"/>
            <a:r>
              <a:rPr lang="en-US" altLang="zh-CN" sz="4000" b="1" i="1" dirty="0">
                <a:gradFill>
                  <a:gsLst>
                    <a:gs pos="0">
                      <a:srgbClr val="64A9D7"/>
                    </a:gs>
                    <a:gs pos="82000">
                      <a:srgbClr val="3F7FBB"/>
                    </a:gs>
                  </a:gsLst>
                  <a:lin ang="2700000" scaled="0"/>
                </a:gradFill>
                <a:effectLst>
                  <a:outerShdw blurRad="101600" dist="38100" dir="2700000" algn="tl">
                    <a:srgbClr val="000000">
                      <a:alpha val="15000"/>
                    </a:srgbClr>
                  </a:outerShdw>
                </a:effectLst>
                <a:latin typeface="Times New Roman" panose="02020603050405020304" charset="0"/>
                <a:ea typeface="思源宋体 CN Heavy" panose="02020900000000000000" pitchFamily="18" charset="-122"/>
                <a:cs typeface="Times New Roman" panose="02020603050405020304" charset="0"/>
              </a:rPr>
              <a:t>AdaptCLIP</a:t>
            </a:r>
            <a:r>
              <a:rPr lang="zh-CN" altLang="en-US" sz="4000" b="1" i="1" dirty="0">
                <a:gradFill>
                  <a:gsLst>
                    <a:gs pos="0">
                      <a:srgbClr val="64A9D7"/>
                    </a:gs>
                    <a:gs pos="82000">
                      <a:srgbClr val="3F7FBB"/>
                    </a:gs>
                  </a:gsLst>
                  <a:lin ang="2700000" scaled="0"/>
                </a:gradFill>
                <a:effectLst>
                  <a:outerShdw blurRad="101600" dist="38100" dir="2700000" algn="tl">
                    <a:srgbClr val="000000">
                      <a:alpha val="15000"/>
                    </a:srgbClr>
                  </a:outerShdw>
                </a:effectLst>
                <a:latin typeface="Times New Roman" panose="02020603050405020304" charset="0"/>
                <a:ea typeface="思源宋体 CN Heavy" panose="02020900000000000000" pitchFamily="18" charset="-122"/>
                <a:cs typeface="Times New Roman" panose="02020603050405020304" charset="0"/>
              </a:rPr>
              <a:t>：适用于通用视觉异常检测的</a:t>
            </a:r>
            <a:endParaRPr lang="zh-CN" altLang="en-US" sz="4000" b="1" i="1" dirty="0">
              <a:gradFill>
                <a:gsLst>
                  <a:gs pos="0">
                    <a:srgbClr val="64A9D7"/>
                  </a:gs>
                  <a:gs pos="82000">
                    <a:srgbClr val="3F7FBB"/>
                  </a:gs>
                </a:gsLst>
                <a:lin ang="2700000" scaled="0"/>
              </a:gradFill>
              <a:effectLst>
                <a:outerShdw blurRad="101600" dist="38100" dir="2700000" algn="tl">
                  <a:srgbClr val="000000">
                    <a:alpha val="15000"/>
                  </a:srgbClr>
                </a:outerShdw>
              </a:effectLst>
              <a:latin typeface="Times New Roman" panose="02020603050405020304" charset="0"/>
              <a:ea typeface="思源宋体 CN Heavy" panose="02020900000000000000" pitchFamily="18" charset="-122"/>
              <a:cs typeface="Times New Roman" panose="02020603050405020304" charset="0"/>
            </a:endParaRPr>
          </a:p>
          <a:p>
            <a:pPr algn="ctr"/>
            <a:r>
              <a:rPr lang="en-US" altLang="zh-CN" sz="4000" b="1" i="1" dirty="0">
                <a:gradFill>
                  <a:gsLst>
                    <a:gs pos="0">
                      <a:srgbClr val="64A9D7"/>
                    </a:gs>
                    <a:gs pos="82000">
                      <a:srgbClr val="3F7FBB"/>
                    </a:gs>
                  </a:gsLst>
                  <a:lin ang="2700000" scaled="0"/>
                </a:gradFill>
                <a:effectLst>
                  <a:outerShdw blurRad="101600" dist="38100" dir="2700000" algn="tl">
                    <a:srgbClr val="000000">
                      <a:alpha val="15000"/>
                    </a:srgbClr>
                  </a:outerShdw>
                </a:effectLst>
                <a:latin typeface="Times New Roman" panose="02020603050405020304" charset="0"/>
                <a:ea typeface="思源宋体 CN Heavy" panose="02020900000000000000" pitchFamily="18" charset="-122"/>
                <a:cs typeface="Times New Roman" panose="02020603050405020304" charset="0"/>
              </a:rPr>
              <a:t>CLIP</a:t>
            </a:r>
            <a:r>
              <a:rPr lang="zh-CN" altLang="en-US" sz="4000" b="1" i="1" dirty="0">
                <a:gradFill>
                  <a:gsLst>
                    <a:gs pos="0">
                      <a:srgbClr val="64A9D7"/>
                    </a:gs>
                    <a:gs pos="82000">
                      <a:srgbClr val="3F7FBB"/>
                    </a:gs>
                  </a:gsLst>
                  <a:lin ang="2700000" scaled="0"/>
                </a:gradFill>
                <a:effectLst>
                  <a:outerShdw blurRad="101600" dist="38100" dir="2700000" algn="tl">
                    <a:srgbClr val="000000">
                      <a:alpha val="15000"/>
                    </a:srgbClr>
                  </a:outerShdw>
                </a:effectLst>
                <a:latin typeface="Times New Roman" panose="02020603050405020304" charset="0"/>
                <a:ea typeface="思源宋体 CN Heavy" panose="02020900000000000000" pitchFamily="18" charset="-122"/>
                <a:cs typeface="Times New Roman" panose="02020603050405020304" charset="0"/>
              </a:rPr>
              <a:t>适配方法</a:t>
            </a:r>
            <a:endParaRPr lang="zh-CN" altLang="en-US" sz="4000" b="1" i="1" dirty="0">
              <a:gradFill>
                <a:gsLst>
                  <a:gs pos="0">
                    <a:srgbClr val="64A9D7"/>
                  </a:gs>
                  <a:gs pos="82000">
                    <a:srgbClr val="3F7FBB"/>
                  </a:gs>
                </a:gsLst>
                <a:lin ang="2700000" scaled="0"/>
              </a:gradFill>
              <a:effectLst>
                <a:outerShdw blurRad="101600" dist="38100" dir="2700000" algn="tl">
                  <a:srgbClr val="000000">
                    <a:alpha val="15000"/>
                  </a:srgbClr>
                </a:outerShdw>
              </a:effectLst>
              <a:latin typeface="Times New Roman" panose="02020603050405020304" charset="0"/>
              <a:ea typeface="思源宋体 CN Heavy" panose="02020900000000000000" pitchFamily="18" charset="-122"/>
              <a:cs typeface="Times New Roman" panose="02020603050405020304" charset="0"/>
            </a:endParaRPr>
          </a:p>
        </p:txBody>
      </p:sp>
      <p:sp>
        <p:nvSpPr>
          <p:cNvPr id="35" name="圆角矩形 34"/>
          <p:cNvSpPr/>
          <p:nvPr/>
        </p:nvSpPr>
        <p:spPr>
          <a:xfrm>
            <a:off x="4100519" y="3855809"/>
            <a:ext cx="1381284" cy="260307"/>
          </a:xfrm>
          <a:prstGeom prst="roundRect">
            <a:avLst>
              <a:gd name="adj" fmla="val 50000"/>
            </a:avLst>
          </a:prstGeom>
          <a:gradFill>
            <a:gsLst>
              <a:gs pos="0">
                <a:srgbClr val="64A9D7"/>
              </a:gs>
              <a:gs pos="72000">
                <a:srgbClr val="3F7FBB"/>
              </a:gs>
            </a:gsLst>
            <a:lin ang="5400000" scaled="1"/>
          </a:gradFill>
          <a:ln>
            <a:noFill/>
          </a:ln>
          <a:effectLst>
            <a:outerShdw blurRad="1016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latin typeface="微软雅黑" panose="020B0503020204020204" pitchFamily="34" charset="-122"/>
                <a:ea typeface="微软雅黑" panose="020B0503020204020204" pitchFamily="34" charset="-122"/>
              </a:rPr>
              <a:t>汇报人</a:t>
            </a:r>
            <a:r>
              <a:rPr lang="zh-CN" altLang="en-US" sz="1000" dirty="0" smtClean="0">
                <a:latin typeface="微软雅黑" panose="020B0503020204020204" pitchFamily="34" charset="-122"/>
                <a:ea typeface="微软雅黑" panose="020B0503020204020204" pitchFamily="34" charset="-122"/>
              </a:rPr>
              <a:t>：蒋明忠</a:t>
            </a:r>
            <a:endParaRPr lang="zh-CN" altLang="en-US" sz="1000" dirty="0">
              <a:latin typeface="微软雅黑" panose="020B0503020204020204" pitchFamily="34" charset="-122"/>
              <a:ea typeface="微软雅黑" panose="020B0503020204020204" pitchFamily="34" charset="-122"/>
            </a:endParaRPr>
          </a:p>
        </p:txBody>
      </p:sp>
      <p:sp>
        <p:nvSpPr>
          <p:cNvPr id="36" name="圆角矩形 35"/>
          <p:cNvSpPr/>
          <p:nvPr/>
        </p:nvSpPr>
        <p:spPr>
          <a:xfrm>
            <a:off x="5853240" y="3855809"/>
            <a:ext cx="1210963" cy="260307"/>
          </a:xfrm>
          <a:prstGeom prst="roundRect">
            <a:avLst>
              <a:gd name="adj" fmla="val 50000"/>
            </a:avLst>
          </a:prstGeom>
          <a:gradFill>
            <a:gsLst>
              <a:gs pos="0">
                <a:srgbClr val="64A9D7"/>
              </a:gs>
              <a:gs pos="72000">
                <a:srgbClr val="3F7FBB"/>
              </a:gs>
            </a:gsLst>
            <a:lin ang="5400000" scaled="1"/>
          </a:gradFill>
          <a:ln>
            <a:noFill/>
          </a:ln>
          <a:effectLst>
            <a:outerShdw blurRad="1016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latin typeface="微软雅黑" panose="020B0503020204020204" pitchFamily="34" charset="-122"/>
                <a:ea typeface="微软雅黑" panose="020B0503020204020204" pitchFamily="34" charset="-122"/>
              </a:rPr>
              <a:t>时间</a:t>
            </a:r>
            <a:r>
              <a:rPr lang="zh-CN" altLang="en-US" sz="1000" dirty="0" smtClean="0">
                <a:latin typeface="微软雅黑" panose="020B0503020204020204" pitchFamily="34" charset="-122"/>
                <a:ea typeface="微软雅黑" panose="020B0503020204020204" pitchFamily="34" charset="-122"/>
              </a:rPr>
              <a:t>：</a:t>
            </a:r>
            <a:r>
              <a:rPr lang="en-US" altLang="zh-CN" sz="1000" dirty="0" smtClean="0">
                <a:latin typeface="微软雅黑" panose="020B0503020204020204" pitchFamily="34" charset="-122"/>
                <a:ea typeface="微软雅黑" panose="020B0503020204020204" pitchFamily="34" charset="-122"/>
              </a:rPr>
              <a:t>2025.06</a:t>
            </a:r>
            <a:endParaRPr lang="zh-CN" altLang="en-US" sz="1000" dirty="0">
              <a:latin typeface="微软雅黑" panose="020B0503020204020204" pitchFamily="34" charset="-122"/>
              <a:ea typeface="微软雅黑" panose="020B0503020204020204" pitchFamily="34" charset="-122"/>
            </a:endParaRPr>
          </a:p>
        </p:txBody>
      </p:sp>
      <p:sp>
        <p:nvSpPr>
          <p:cNvPr id="39" name="矩形 38"/>
          <p:cNvSpPr/>
          <p:nvPr/>
        </p:nvSpPr>
        <p:spPr>
          <a:xfrm>
            <a:off x="-58777" y="5658253"/>
            <a:ext cx="5186591" cy="1568450"/>
          </a:xfrm>
          <a:prstGeom prst="rect">
            <a:avLst/>
          </a:prstGeom>
          <a:effectLst/>
        </p:spPr>
        <p:txBody>
          <a:bodyPr wrap="square">
            <a:spAutoFit/>
          </a:bodyPr>
          <a:lstStyle/>
          <a:p>
            <a:r>
              <a:rPr lang="en-US" altLang="zh-CN" sz="9600" dirty="0">
                <a:solidFill>
                  <a:schemeClr val="accent1">
                    <a:alpha val="14000"/>
                  </a:schemeClr>
                </a:solidFill>
                <a:latin typeface="思源宋体 CN Heavy" panose="02020900000000000000" pitchFamily="18" charset="-122"/>
                <a:ea typeface="思源宋体 CN Heavy" panose="02020900000000000000" pitchFamily="18" charset="-122"/>
              </a:rPr>
              <a:t>arXiv</a:t>
            </a:r>
            <a:endParaRPr lang="en-US" altLang="zh-CN" sz="9600" dirty="0">
              <a:solidFill>
                <a:schemeClr val="accent1">
                  <a:alpha val="14000"/>
                </a:schemeClr>
              </a:solidFill>
              <a:latin typeface="思源宋体 CN Heavy" panose="02020900000000000000" pitchFamily="18" charset="-122"/>
              <a:ea typeface="思源宋体 CN Heavy" panose="02020900000000000000" pitchFamily="18" charset="-122"/>
            </a:endParaRPr>
          </a:p>
        </p:txBody>
      </p:sp>
      <p:cxnSp>
        <p:nvCxnSpPr>
          <p:cNvPr id="51" name="直接连接符 50"/>
          <p:cNvCxnSpPr/>
          <p:nvPr/>
        </p:nvCxnSpPr>
        <p:spPr>
          <a:xfrm flipH="1">
            <a:off x="1425388" y="-7400"/>
            <a:ext cx="762035" cy="76203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7304333" y="3722548"/>
            <a:ext cx="978527" cy="1135091"/>
            <a:chOff x="7548931" y="3542032"/>
            <a:chExt cx="978527" cy="1135091"/>
          </a:xfrm>
        </p:grpSpPr>
        <p:sp>
          <p:nvSpPr>
            <p:cNvPr id="40" name="六边形 39"/>
            <p:cNvSpPr/>
            <p:nvPr/>
          </p:nvSpPr>
          <p:spPr>
            <a:xfrm rot="5400000">
              <a:off x="7470649" y="3620314"/>
              <a:ext cx="1135091" cy="978527"/>
            </a:xfrm>
            <a:prstGeom prst="hexagon">
              <a:avLst/>
            </a:pr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8" name="组合 47"/>
            <p:cNvGrpSpPr/>
            <p:nvPr/>
          </p:nvGrpSpPr>
          <p:grpSpPr>
            <a:xfrm>
              <a:off x="7826247" y="3855306"/>
              <a:ext cx="532158" cy="524599"/>
              <a:chOff x="9341548" y="3509573"/>
              <a:chExt cx="457940" cy="451435"/>
            </a:xfrm>
            <a:solidFill>
              <a:schemeClr val="bg1"/>
            </a:solidFill>
          </p:grpSpPr>
          <p:sp>
            <p:nvSpPr>
              <p:cNvPr id="41" name="Freeform 189"/>
              <p:cNvSpPr/>
              <p:nvPr/>
            </p:nvSpPr>
            <p:spPr bwMode="auto">
              <a:xfrm>
                <a:off x="9515877" y="3655281"/>
                <a:ext cx="126194" cy="71553"/>
              </a:xfrm>
              <a:custGeom>
                <a:avLst/>
                <a:gdLst>
                  <a:gd name="T0" fmla="*/ 0 w 53"/>
                  <a:gd name="T1" fmla="*/ 16 h 30"/>
                  <a:gd name="T2" fmla="*/ 4 w 53"/>
                  <a:gd name="T3" fmla="*/ 20 h 30"/>
                  <a:gd name="T4" fmla="*/ 39 w 53"/>
                  <a:gd name="T5" fmla="*/ 20 h 30"/>
                  <a:gd name="T6" fmla="*/ 35 w 53"/>
                  <a:gd name="T7" fmla="*/ 24 h 30"/>
                  <a:gd name="T8" fmla="*/ 34 w 53"/>
                  <a:gd name="T9" fmla="*/ 29 h 30"/>
                  <a:gd name="T10" fmla="*/ 37 w 53"/>
                  <a:gd name="T11" fmla="*/ 30 h 30"/>
                  <a:gd name="T12" fmla="*/ 40 w 53"/>
                  <a:gd name="T13" fmla="*/ 29 h 30"/>
                  <a:gd name="T14" fmla="*/ 51 w 53"/>
                  <a:gd name="T15" fmla="*/ 18 h 30"/>
                  <a:gd name="T16" fmla="*/ 53 w 53"/>
                  <a:gd name="T17" fmla="*/ 16 h 30"/>
                  <a:gd name="T18" fmla="*/ 51 w 53"/>
                  <a:gd name="T19" fmla="*/ 13 h 30"/>
                  <a:gd name="T20" fmla="*/ 40 w 53"/>
                  <a:gd name="T21" fmla="*/ 2 h 30"/>
                  <a:gd name="T22" fmla="*/ 34 w 53"/>
                  <a:gd name="T23" fmla="*/ 2 h 30"/>
                  <a:gd name="T24" fmla="*/ 35 w 53"/>
                  <a:gd name="T25" fmla="*/ 8 h 30"/>
                  <a:gd name="T26" fmla="*/ 39 w 53"/>
                  <a:gd name="T27" fmla="*/ 12 h 30"/>
                  <a:gd name="T28" fmla="*/ 4 w 53"/>
                  <a:gd name="T29" fmla="*/ 12 h 30"/>
                  <a:gd name="T30" fmla="*/ 0 w 53"/>
                  <a:gd name="T31"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30">
                    <a:moveTo>
                      <a:pt x="0" y="16"/>
                    </a:moveTo>
                    <a:cubicBezTo>
                      <a:pt x="0" y="18"/>
                      <a:pt x="2" y="20"/>
                      <a:pt x="4" y="20"/>
                    </a:cubicBezTo>
                    <a:cubicBezTo>
                      <a:pt x="39" y="20"/>
                      <a:pt x="39" y="20"/>
                      <a:pt x="39" y="20"/>
                    </a:cubicBezTo>
                    <a:cubicBezTo>
                      <a:pt x="35" y="24"/>
                      <a:pt x="35" y="24"/>
                      <a:pt x="35" y="24"/>
                    </a:cubicBezTo>
                    <a:cubicBezTo>
                      <a:pt x="33" y="25"/>
                      <a:pt x="33" y="28"/>
                      <a:pt x="34" y="29"/>
                    </a:cubicBezTo>
                    <a:cubicBezTo>
                      <a:pt x="35" y="30"/>
                      <a:pt x="36" y="30"/>
                      <a:pt x="37" y="30"/>
                    </a:cubicBezTo>
                    <a:cubicBezTo>
                      <a:pt x="38" y="30"/>
                      <a:pt x="39" y="30"/>
                      <a:pt x="40" y="29"/>
                    </a:cubicBezTo>
                    <a:cubicBezTo>
                      <a:pt x="51" y="18"/>
                      <a:pt x="51" y="18"/>
                      <a:pt x="51" y="18"/>
                    </a:cubicBezTo>
                    <a:cubicBezTo>
                      <a:pt x="52" y="18"/>
                      <a:pt x="53" y="17"/>
                      <a:pt x="53" y="16"/>
                    </a:cubicBezTo>
                    <a:cubicBezTo>
                      <a:pt x="53" y="14"/>
                      <a:pt x="52" y="13"/>
                      <a:pt x="51" y="13"/>
                    </a:cubicBezTo>
                    <a:cubicBezTo>
                      <a:pt x="40" y="2"/>
                      <a:pt x="40" y="2"/>
                      <a:pt x="40" y="2"/>
                    </a:cubicBezTo>
                    <a:cubicBezTo>
                      <a:pt x="39" y="0"/>
                      <a:pt x="36" y="0"/>
                      <a:pt x="34" y="2"/>
                    </a:cubicBezTo>
                    <a:cubicBezTo>
                      <a:pt x="33" y="3"/>
                      <a:pt x="33" y="6"/>
                      <a:pt x="35" y="8"/>
                    </a:cubicBezTo>
                    <a:cubicBezTo>
                      <a:pt x="39" y="12"/>
                      <a:pt x="39" y="12"/>
                      <a:pt x="39" y="12"/>
                    </a:cubicBezTo>
                    <a:cubicBezTo>
                      <a:pt x="4" y="12"/>
                      <a:pt x="4" y="12"/>
                      <a:pt x="4" y="12"/>
                    </a:cubicBezTo>
                    <a:cubicBezTo>
                      <a:pt x="2" y="12"/>
                      <a:pt x="0" y="13"/>
                      <a:pt x="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8" tIns="45714" rIns="91428" bIns="45714"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42" name="Freeform 190"/>
              <p:cNvSpPr/>
              <p:nvPr/>
            </p:nvSpPr>
            <p:spPr bwMode="auto">
              <a:xfrm>
                <a:off x="9515877" y="3741145"/>
                <a:ext cx="238077" cy="71553"/>
              </a:xfrm>
              <a:custGeom>
                <a:avLst/>
                <a:gdLst>
                  <a:gd name="T0" fmla="*/ 82 w 100"/>
                  <a:gd name="T1" fmla="*/ 1 h 30"/>
                  <a:gd name="T2" fmla="*/ 82 w 100"/>
                  <a:gd name="T3" fmla="*/ 7 h 30"/>
                  <a:gd name="T4" fmla="*/ 86 w 100"/>
                  <a:gd name="T5" fmla="*/ 11 h 30"/>
                  <a:gd name="T6" fmla="*/ 4 w 100"/>
                  <a:gd name="T7" fmla="*/ 11 h 30"/>
                  <a:gd name="T8" fmla="*/ 0 w 100"/>
                  <a:gd name="T9" fmla="*/ 15 h 30"/>
                  <a:gd name="T10" fmla="*/ 4 w 100"/>
                  <a:gd name="T11" fmla="*/ 19 h 30"/>
                  <a:gd name="T12" fmla="*/ 86 w 100"/>
                  <a:gd name="T13" fmla="*/ 19 h 30"/>
                  <a:gd name="T14" fmla="*/ 82 w 100"/>
                  <a:gd name="T15" fmla="*/ 23 h 30"/>
                  <a:gd name="T16" fmla="*/ 82 w 100"/>
                  <a:gd name="T17" fmla="*/ 29 h 30"/>
                  <a:gd name="T18" fmla="*/ 85 w 100"/>
                  <a:gd name="T19" fmla="*/ 30 h 30"/>
                  <a:gd name="T20" fmla="*/ 87 w 100"/>
                  <a:gd name="T21" fmla="*/ 29 h 30"/>
                  <a:gd name="T22" fmla="*/ 99 w 100"/>
                  <a:gd name="T23" fmla="*/ 18 h 30"/>
                  <a:gd name="T24" fmla="*/ 100 w 100"/>
                  <a:gd name="T25" fmla="*/ 15 h 30"/>
                  <a:gd name="T26" fmla="*/ 99 w 100"/>
                  <a:gd name="T27" fmla="*/ 12 h 30"/>
                  <a:gd name="T28" fmla="*/ 87 w 100"/>
                  <a:gd name="T29" fmla="*/ 1 h 30"/>
                  <a:gd name="T30" fmla="*/ 82 w 100"/>
                  <a:gd name="T31"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30">
                    <a:moveTo>
                      <a:pt x="82" y="1"/>
                    </a:moveTo>
                    <a:cubicBezTo>
                      <a:pt x="80" y="3"/>
                      <a:pt x="80" y="6"/>
                      <a:pt x="82" y="7"/>
                    </a:cubicBezTo>
                    <a:cubicBezTo>
                      <a:pt x="86" y="11"/>
                      <a:pt x="86" y="11"/>
                      <a:pt x="86" y="11"/>
                    </a:cubicBezTo>
                    <a:cubicBezTo>
                      <a:pt x="4" y="11"/>
                      <a:pt x="4" y="11"/>
                      <a:pt x="4" y="11"/>
                    </a:cubicBezTo>
                    <a:cubicBezTo>
                      <a:pt x="2" y="11"/>
                      <a:pt x="0" y="13"/>
                      <a:pt x="0" y="15"/>
                    </a:cubicBezTo>
                    <a:cubicBezTo>
                      <a:pt x="0" y="17"/>
                      <a:pt x="2" y="19"/>
                      <a:pt x="4" y="19"/>
                    </a:cubicBezTo>
                    <a:cubicBezTo>
                      <a:pt x="86" y="19"/>
                      <a:pt x="86" y="19"/>
                      <a:pt x="86" y="19"/>
                    </a:cubicBezTo>
                    <a:cubicBezTo>
                      <a:pt x="82" y="23"/>
                      <a:pt x="82" y="23"/>
                      <a:pt x="82" y="23"/>
                    </a:cubicBezTo>
                    <a:cubicBezTo>
                      <a:pt x="80" y="25"/>
                      <a:pt x="80" y="27"/>
                      <a:pt x="82" y="29"/>
                    </a:cubicBezTo>
                    <a:cubicBezTo>
                      <a:pt x="83" y="30"/>
                      <a:pt x="84" y="30"/>
                      <a:pt x="85" y="30"/>
                    </a:cubicBezTo>
                    <a:cubicBezTo>
                      <a:pt x="86" y="30"/>
                      <a:pt x="87" y="30"/>
                      <a:pt x="87" y="29"/>
                    </a:cubicBezTo>
                    <a:cubicBezTo>
                      <a:pt x="99" y="18"/>
                      <a:pt x="99" y="18"/>
                      <a:pt x="99" y="18"/>
                    </a:cubicBezTo>
                    <a:cubicBezTo>
                      <a:pt x="99" y="17"/>
                      <a:pt x="100" y="16"/>
                      <a:pt x="100" y="15"/>
                    </a:cubicBezTo>
                    <a:cubicBezTo>
                      <a:pt x="100" y="14"/>
                      <a:pt x="99" y="13"/>
                      <a:pt x="99" y="12"/>
                    </a:cubicBezTo>
                    <a:cubicBezTo>
                      <a:pt x="87" y="1"/>
                      <a:pt x="87" y="1"/>
                      <a:pt x="87" y="1"/>
                    </a:cubicBezTo>
                    <a:cubicBezTo>
                      <a:pt x="86" y="0"/>
                      <a:pt x="83" y="0"/>
                      <a:pt x="8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8" tIns="45714" rIns="91428" bIns="45714"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43" name="Freeform 191"/>
              <p:cNvSpPr/>
              <p:nvPr/>
            </p:nvSpPr>
            <p:spPr bwMode="auto">
              <a:xfrm>
                <a:off x="9515877" y="3825708"/>
                <a:ext cx="283611" cy="74155"/>
              </a:xfrm>
              <a:custGeom>
                <a:avLst/>
                <a:gdLst>
                  <a:gd name="T0" fmla="*/ 118 w 119"/>
                  <a:gd name="T1" fmla="*/ 13 h 31"/>
                  <a:gd name="T2" fmla="*/ 107 w 119"/>
                  <a:gd name="T3" fmla="*/ 2 h 31"/>
                  <a:gd name="T4" fmla="*/ 101 w 119"/>
                  <a:gd name="T5" fmla="*/ 2 h 31"/>
                  <a:gd name="T6" fmla="*/ 101 w 119"/>
                  <a:gd name="T7" fmla="*/ 8 h 31"/>
                  <a:gd name="T8" fmla="*/ 105 w 119"/>
                  <a:gd name="T9" fmla="*/ 12 h 31"/>
                  <a:gd name="T10" fmla="*/ 4 w 119"/>
                  <a:gd name="T11" fmla="*/ 12 h 31"/>
                  <a:gd name="T12" fmla="*/ 0 w 119"/>
                  <a:gd name="T13" fmla="*/ 16 h 31"/>
                  <a:gd name="T14" fmla="*/ 4 w 119"/>
                  <a:gd name="T15" fmla="*/ 20 h 31"/>
                  <a:gd name="T16" fmla="*/ 105 w 119"/>
                  <a:gd name="T17" fmla="*/ 20 h 31"/>
                  <a:gd name="T18" fmla="*/ 101 w 119"/>
                  <a:gd name="T19" fmla="*/ 24 h 31"/>
                  <a:gd name="T20" fmla="*/ 101 w 119"/>
                  <a:gd name="T21" fmla="*/ 29 h 31"/>
                  <a:gd name="T22" fmla="*/ 104 w 119"/>
                  <a:gd name="T23" fmla="*/ 31 h 31"/>
                  <a:gd name="T24" fmla="*/ 107 w 119"/>
                  <a:gd name="T25" fmla="*/ 29 h 31"/>
                  <a:gd name="T26" fmla="*/ 118 w 119"/>
                  <a:gd name="T27" fmla="*/ 19 h 31"/>
                  <a:gd name="T28" fmla="*/ 119 w 119"/>
                  <a:gd name="T29" fmla="*/ 16 h 31"/>
                  <a:gd name="T30" fmla="*/ 118 w 119"/>
                  <a:gd name="T31"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31">
                    <a:moveTo>
                      <a:pt x="118" y="13"/>
                    </a:moveTo>
                    <a:cubicBezTo>
                      <a:pt x="107" y="2"/>
                      <a:pt x="107" y="2"/>
                      <a:pt x="107" y="2"/>
                    </a:cubicBezTo>
                    <a:cubicBezTo>
                      <a:pt x="105" y="0"/>
                      <a:pt x="103" y="0"/>
                      <a:pt x="101" y="2"/>
                    </a:cubicBezTo>
                    <a:cubicBezTo>
                      <a:pt x="99" y="4"/>
                      <a:pt x="100" y="6"/>
                      <a:pt x="101" y="8"/>
                    </a:cubicBezTo>
                    <a:cubicBezTo>
                      <a:pt x="105" y="12"/>
                      <a:pt x="105" y="12"/>
                      <a:pt x="105" y="12"/>
                    </a:cubicBezTo>
                    <a:cubicBezTo>
                      <a:pt x="4" y="12"/>
                      <a:pt x="4" y="12"/>
                      <a:pt x="4" y="12"/>
                    </a:cubicBezTo>
                    <a:cubicBezTo>
                      <a:pt x="2" y="12"/>
                      <a:pt x="0" y="13"/>
                      <a:pt x="0" y="16"/>
                    </a:cubicBezTo>
                    <a:cubicBezTo>
                      <a:pt x="0" y="18"/>
                      <a:pt x="2" y="20"/>
                      <a:pt x="4" y="20"/>
                    </a:cubicBezTo>
                    <a:cubicBezTo>
                      <a:pt x="105" y="20"/>
                      <a:pt x="105" y="20"/>
                      <a:pt x="105" y="20"/>
                    </a:cubicBezTo>
                    <a:cubicBezTo>
                      <a:pt x="101" y="24"/>
                      <a:pt x="101" y="24"/>
                      <a:pt x="101" y="24"/>
                    </a:cubicBezTo>
                    <a:cubicBezTo>
                      <a:pt x="100" y="25"/>
                      <a:pt x="99" y="28"/>
                      <a:pt x="101" y="29"/>
                    </a:cubicBezTo>
                    <a:cubicBezTo>
                      <a:pt x="102" y="30"/>
                      <a:pt x="103" y="31"/>
                      <a:pt x="104" y="31"/>
                    </a:cubicBezTo>
                    <a:cubicBezTo>
                      <a:pt x="105" y="31"/>
                      <a:pt x="106" y="30"/>
                      <a:pt x="107" y="29"/>
                    </a:cubicBezTo>
                    <a:cubicBezTo>
                      <a:pt x="118" y="19"/>
                      <a:pt x="118" y="19"/>
                      <a:pt x="118" y="19"/>
                    </a:cubicBezTo>
                    <a:cubicBezTo>
                      <a:pt x="119" y="18"/>
                      <a:pt x="119" y="17"/>
                      <a:pt x="119" y="16"/>
                    </a:cubicBezTo>
                    <a:cubicBezTo>
                      <a:pt x="119" y="15"/>
                      <a:pt x="119" y="14"/>
                      <a:pt x="118"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8" tIns="45714" rIns="91428" bIns="45714"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44" name="Freeform 192"/>
              <p:cNvSpPr/>
              <p:nvPr/>
            </p:nvSpPr>
            <p:spPr bwMode="auto">
              <a:xfrm>
                <a:off x="9431314" y="3643572"/>
                <a:ext cx="19514" cy="57243"/>
              </a:xfrm>
              <a:custGeom>
                <a:avLst/>
                <a:gdLst>
                  <a:gd name="T0" fmla="*/ 15 w 15"/>
                  <a:gd name="T1" fmla="*/ 44 h 44"/>
                  <a:gd name="T2" fmla="*/ 15 w 15"/>
                  <a:gd name="T3" fmla="*/ 0 h 44"/>
                  <a:gd name="T4" fmla="*/ 11 w 15"/>
                  <a:gd name="T5" fmla="*/ 0 h 44"/>
                  <a:gd name="T6" fmla="*/ 0 w 15"/>
                  <a:gd name="T7" fmla="*/ 6 h 44"/>
                  <a:gd name="T8" fmla="*/ 2 w 15"/>
                  <a:gd name="T9" fmla="*/ 9 h 44"/>
                  <a:gd name="T10" fmla="*/ 10 w 15"/>
                  <a:gd name="T11" fmla="*/ 6 h 44"/>
                  <a:gd name="T12" fmla="*/ 10 w 15"/>
                  <a:gd name="T13" fmla="*/ 6 h 44"/>
                  <a:gd name="T14" fmla="*/ 10 w 15"/>
                  <a:gd name="T15" fmla="*/ 44 h 44"/>
                  <a:gd name="T16" fmla="*/ 15 w 15"/>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4">
                    <a:moveTo>
                      <a:pt x="15" y="44"/>
                    </a:moveTo>
                    <a:lnTo>
                      <a:pt x="15" y="0"/>
                    </a:lnTo>
                    <a:lnTo>
                      <a:pt x="11" y="0"/>
                    </a:lnTo>
                    <a:lnTo>
                      <a:pt x="0" y="6"/>
                    </a:lnTo>
                    <a:lnTo>
                      <a:pt x="2" y="9"/>
                    </a:lnTo>
                    <a:lnTo>
                      <a:pt x="10" y="6"/>
                    </a:lnTo>
                    <a:lnTo>
                      <a:pt x="10" y="6"/>
                    </a:lnTo>
                    <a:lnTo>
                      <a:pt x="10" y="44"/>
                    </a:lnTo>
                    <a:lnTo>
                      <a:pt x="15"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8" tIns="45714" rIns="91428" bIns="45714"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45" name="Freeform 193"/>
              <p:cNvSpPr/>
              <p:nvPr/>
            </p:nvSpPr>
            <p:spPr bwMode="auto">
              <a:xfrm>
                <a:off x="9427411" y="3725533"/>
                <a:ext cx="35126" cy="57243"/>
              </a:xfrm>
              <a:custGeom>
                <a:avLst/>
                <a:gdLst>
                  <a:gd name="T0" fmla="*/ 15 w 15"/>
                  <a:gd name="T1" fmla="*/ 22 h 24"/>
                  <a:gd name="T2" fmla="*/ 5 w 15"/>
                  <a:gd name="T3" fmla="*/ 22 h 24"/>
                  <a:gd name="T4" fmla="*/ 5 w 15"/>
                  <a:gd name="T5" fmla="*/ 22 h 24"/>
                  <a:gd name="T6" fmla="*/ 7 w 15"/>
                  <a:gd name="T7" fmla="*/ 20 h 24"/>
                  <a:gd name="T8" fmla="*/ 15 w 15"/>
                  <a:gd name="T9" fmla="*/ 7 h 24"/>
                  <a:gd name="T10" fmla="*/ 8 w 15"/>
                  <a:gd name="T11" fmla="*/ 0 h 24"/>
                  <a:gd name="T12" fmla="*/ 1 w 15"/>
                  <a:gd name="T13" fmla="*/ 3 h 24"/>
                  <a:gd name="T14" fmla="*/ 2 w 15"/>
                  <a:gd name="T15" fmla="*/ 5 h 24"/>
                  <a:gd name="T16" fmla="*/ 7 w 15"/>
                  <a:gd name="T17" fmla="*/ 3 h 24"/>
                  <a:gd name="T18" fmla="*/ 12 w 15"/>
                  <a:gd name="T19" fmla="*/ 7 h 24"/>
                  <a:gd name="T20" fmla="*/ 3 w 15"/>
                  <a:gd name="T21" fmla="*/ 20 h 24"/>
                  <a:gd name="T22" fmla="*/ 0 w 15"/>
                  <a:gd name="T23" fmla="*/ 22 h 24"/>
                  <a:gd name="T24" fmla="*/ 0 w 15"/>
                  <a:gd name="T25" fmla="*/ 24 h 24"/>
                  <a:gd name="T26" fmla="*/ 15 w 15"/>
                  <a:gd name="T27" fmla="*/ 24 h 24"/>
                  <a:gd name="T28" fmla="*/ 15 w 15"/>
                  <a:gd name="T29"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4">
                    <a:moveTo>
                      <a:pt x="15" y="22"/>
                    </a:moveTo>
                    <a:cubicBezTo>
                      <a:pt x="5" y="22"/>
                      <a:pt x="5" y="22"/>
                      <a:pt x="5" y="22"/>
                    </a:cubicBezTo>
                    <a:cubicBezTo>
                      <a:pt x="5" y="22"/>
                      <a:pt x="5" y="22"/>
                      <a:pt x="5" y="22"/>
                    </a:cubicBezTo>
                    <a:cubicBezTo>
                      <a:pt x="7" y="20"/>
                      <a:pt x="7" y="20"/>
                      <a:pt x="7" y="20"/>
                    </a:cubicBezTo>
                    <a:cubicBezTo>
                      <a:pt x="12" y="15"/>
                      <a:pt x="15" y="11"/>
                      <a:pt x="15" y="7"/>
                    </a:cubicBezTo>
                    <a:cubicBezTo>
                      <a:pt x="15" y="4"/>
                      <a:pt x="13" y="0"/>
                      <a:pt x="8" y="0"/>
                    </a:cubicBezTo>
                    <a:cubicBezTo>
                      <a:pt x="5" y="0"/>
                      <a:pt x="2" y="1"/>
                      <a:pt x="1" y="3"/>
                    </a:cubicBezTo>
                    <a:cubicBezTo>
                      <a:pt x="2" y="5"/>
                      <a:pt x="2" y="5"/>
                      <a:pt x="2" y="5"/>
                    </a:cubicBezTo>
                    <a:cubicBezTo>
                      <a:pt x="3" y="4"/>
                      <a:pt x="5" y="3"/>
                      <a:pt x="7" y="3"/>
                    </a:cubicBezTo>
                    <a:cubicBezTo>
                      <a:pt x="10" y="3"/>
                      <a:pt x="12" y="5"/>
                      <a:pt x="12" y="7"/>
                    </a:cubicBezTo>
                    <a:cubicBezTo>
                      <a:pt x="12" y="11"/>
                      <a:pt x="9" y="14"/>
                      <a:pt x="3" y="20"/>
                    </a:cubicBezTo>
                    <a:cubicBezTo>
                      <a:pt x="0" y="22"/>
                      <a:pt x="0" y="22"/>
                      <a:pt x="0" y="22"/>
                    </a:cubicBezTo>
                    <a:cubicBezTo>
                      <a:pt x="0" y="24"/>
                      <a:pt x="0" y="24"/>
                      <a:pt x="0" y="24"/>
                    </a:cubicBezTo>
                    <a:cubicBezTo>
                      <a:pt x="15" y="24"/>
                      <a:pt x="15" y="24"/>
                      <a:pt x="15" y="24"/>
                    </a:cubicBezTo>
                    <a:lnTo>
                      <a:pt x="15"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8" tIns="45714" rIns="91428" bIns="45714"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46" name="Freeform 194"/>
              <p:cNvSpPr/>
              <p:nvPr/>
            </p:nvSpPr>
            <p:spPr bwMode="auto">
              <a:xfrm>
                <a:off x="9427411" y="3812698"/>
                <a:ext cx="35126" cy="59844"/>
              </a:xfrm>
              <a:custGeom>
                <a:avLst/>
                <a:gdLst>
                  <a:gd name="T0" fmla="*/ 6 w 15"/>
                  <a:gd name="T1" fmla="*/ 23 h 25"/>
                  <a:gd name="T2" fmla="*/ 1 w 15"/>
                  <a:gd name="T3" fmla="*/ 21 h 25"/>
                  <a:gd name="T4" fmla="*/ 0 w 15"/>
                  <a:gd name="T5" fmla="*/ 24 h 25"/>
                  <a:gd name="T6" fmla="*/ 6 w 15"/>
                  <a:gd name="T7" fmla="*/ 25 h 25"/>
                  <a:gd name="T8" fmla="*/ 15 w 15"/>
                  <a:gd name="T9" fmla="*/ 18 h 25"/>
                  <a:gd name="T10" fmla="*/ 10 w 15"/>
                  <a:gd name="T11" fmla="*/ 12 h 25"/>
                  <a:gd name="T12" fmla="*/ 10 w 15"/>
                  <a:gd name="T13" fmla="*/ 12 h 25"/>
                  <a:gd name="T14" fmla="*/ 14 w 15"/>
                  <a:gd name="T15" fmla="*/ 6 h 25"/>
                  <a:gd name="T16" fmla="*/ 7 w 15"/>
                  <a:gd name="T17" fmla="*/ 0 h 25"/>
                  <a:gd name="T18" fmla="*/ 1 w 15"/>
                  <a:gd name="T19" fmla="*/ 2 h 25"/>
                  <a:gd name="T20" fmla="*/ 2 w 15"/>
                  <a:gd name="T21" fmla="*/ 5 h 25"/>
                  <a:gd name="T22" fmla="*/ 7 w 15"/>
                  <a:gd name="T23" fmla="*/ 3 h 25"/>
                  <a:gd name="T24" fmla="*/ 11 w 15"/>
                  <a:gd name="T25" fmla="*/ 7 h 25"/>
                  <a:gd name="T26" fmla="*/ 5 w 15"/>
                  <a:gd name="T27" fmla="*/ 11 h 25"/>
                  <a:gd name="T28" fmla="*/ 4 w 15"/>
                  <a:gd name="T29" fmla="*/ 11 h 25"/>
                  <a:gd name="T30" fmla="*/ 4 w 15"/>
                  <a:gd name="T31" fmla="*/ 13 h 25"/>
                  <a:gd name="T32" fmla="*/ 5 w 15"/>
                  <a:gd name="T33" fmla="*/ 13 h 25"/>
                  <a:gd name="T34" fmla="*/ 12 w 15"/>
                  <a:gd name="T35" fmla="*/ 18 h 25"/>
                  <a:gd name="T36" fmla="*/ 6 w 15"/>
                  <a:gd name="T37"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25">
                    <a:moveTo>
                      <a:pt x="6" y="23"/>
                    </a:moveTo>
                    <a:cubicBezTo>
                      <a:pt x="4" y="23"/>
                      <a:pt x="2" y="22"/>
                      <a:pt x="1" y="21"/>
                    </a:cubicBezTo>
                    <a:cubicBezTo>
                      <a:pt x="0" y="24"/>
                      <a:pt x="0" y="24"/>
                      <a:pt x="0" y="24"/>
                    </a:cubicBezTo>
                    <a:cubicBezTo>
                      <a:pt x="1" y="24"/>
                      <a:pt x="4" y="25"/>
                      <a:pt x="6" y="25"/>
                    </a:cubicBezTo>
                    <a:cubicBezTo>
                      <a:pt x="12" y="25"/>
                      <a:pt x="15" y="22"/>
                      <a:pt x="15" y="18"/>
                    </a:cubicBezTo>
                    <a:cubicBezTo>
                      <a:pt x="15" y="15"/>
                      <a:pt x="13" y="12"/>
                      <a:pt x="10" y="12"/>
                    </a:cubicBezTo>
                    <a:cubicBezTo>
                      <a:pt x="10" y="12"/>
                      <a:pt x="10" y="12"/>
                      <a:pt x="10" y="12"/>
                    </a:cubicBezTo>
                    <a:cubicBezTo>
                      <a:pt x="13" y="11"/>
                      <a:pt x="14" y="9"/>
                      <a:pt x="14" y="6"/>
                    </a:cubicBezTo>
                    <a:cubicBezTo>
                      <a:pt x="14" y="3"/>
                      <a:pt x="12" y="0"/>
                      <a:pt x="7" y="0"/>
                    </a:cubicBezTo>
                    <a:cubicBezTo>
                      <a:pt x="5" y="0"/>
                      <a:pt x="2" y="1"/>
                      <a:pt x="1" y="2"/>
                    </a:cubicBezTo>
                    <a:cubicBezTo>
                      <a:pt x="2" y="5"/>
                      <a:pt x="2" y="5"/>
                      <a:pt x="2" y="5"/>
                    </a:cubicBezTo>
                    <a:cubicBezTo>
                      <a:pt x="3" y="4"/>
                      <a:pt x="5" y="3"/>
                      <a:pt x="7" y="3"/>
                    </a:cubicBezTo>
                    <a:cubicBezTo>
                      <a:pt x="10" y="3"/>
                      <a:pt x="11" y="5"/>
                      <a:pt x="11" y="7"/>
                    </a:cubicBezTo>
                    <a:cubicBezTo>
                      <a:pt x="11" y="10"/>
                      <a:pt x="8" y="11"/>
                      <a:pt x="5" y="11"/>
                    </a:cubicBezTo>
                    <a:cubicBezTo>
                      <a:pt x="4" y="11"/>
                      <a:pt x="4" y="11"/>
                      <a:pt x="4" y="11"/>
                    </a:cubicBezTo>
                    <a:cubicBezTo>
                      <a:pt x="4" y="13"/>
                      <a:pt x="4" y="13"/>
                      <a:pt x="4" y="13"/>
                    </a:cubicBezTo>
                    <a:cubicBezTo>
                      <a:pt x="5" y="13"/>
                      <a:pt x="5" y="13"/>
                      <a:pt x="5" y="13"/>
                    </a:cubicBezTo>
                    <a:cubicBezTo>
                      <a:pt x="9" y="13"/>
                      <a:pt x="12" y="15"/>
                      <a:pt x="12" y="18"/>
                    </a:cubicBezTo>
                    <a:cubicBezTo>
                      <a:pt x="12" y="20"/>
                      <a:pt x="10" y="23"/>
                      <a:pt x="6"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8" tIns="45714" rIns="91428" bIns="45714"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47" name="Freeform 195"/>
              <p:cNvSpPr>
                <a:spLocks noEditPoints="1"/>
              </p:cNvSpPr>
              <p:nvPr/>
            </p:nvSpPr>
            <p:spPr bwMode="auto">
              <a:xfrm>
                <a:off x="9341548" y="3509573"/>
                <a:ext cx="386387" cy="451435"/>
              </a:xfrm>
              <a:custGeom>
                <a:avLst/>
                <a:gdLst>
                  <a:gd name="T0" fmla="*/ 141 w 162"/>
                  <a:gd name="T1" fmla="*/ 171 h 189"/>
                  <a:gd name="T2" fmla="*/ 19 w 162"/>
                  <a:gd name="T3" fmla="*/ 171 h 189"/>
                  <a:gd name="T4" fmla="*/ 19 w 162"/>
                  <a:gd name="T5" fmla="*/ 45 h 189"/>
                  <a:gd name="T6" fmla="*/ 141 w 162"/>
                  <a:gd name="T7" fmla="*/ 45 h 189"/>
                  <a:gd name="T8" fmla="*/ 141 w 162"/>
                  <a:gd name="T9" fmla="*/ 58 h 189"/>
                  <a:gd name="T10" fmla="*/ 162 w 162"/>
                  <a:gd name="T11" fmla="*/ 58 h 189"/>
                  <a:gd name="T12" fmla="*/ 162 w 162"/>
                  <a:gd name="T13" fmla="*/ 17 h 189"/>
                  <a:gd name="T14" fmla="*/ 145 w 162"/>
                  <a:gd name="T15" fmla="*/ 0 h 189"/>
                  <a:gd name="T16" fmla="*/ 17 w 162"/>
                  <a:gd name="T17" fmla="*/ 0 h 189"/>
                  <a:gd name="T18" fmla="*/ 0 w 162"/>
                  <a:gd name="T19" fmla="*/ 17 h 189"/>
                  <a:gd name="T20" fmla="*/ 0 w 162"/>
                  <a:gd name="T21" fmla="*/ 172 h 189"/>
                  <a:gd name="T22" fmla="*/ 17 w 162"/>
                  <a:gd name="T23" fmla="*/ 189 h 189"/>
                  <a:gd name="T24" fmla="*/ 145 w 162"/>
                  <a:gd name="T25" fmla="*/ 189 h 189"/>
                  <a:gd name="T26" fmla="*/ 162 w 162"/>
                  <a:gd name="T27" fmla="*/ 172 h 189"/>
                  <a:gd name="T28" fmla="*/ 162 w 162"/>
                  <a:gd name="T29" fmla="*/ 163 h 189"/>
                  <a:gd name="T30" fmla="*/ 141 w 162"/>
                  <a:gd name="T31" fmla="*/ 163 h 189"/>
                  <a:gd name="T32" fmla="*/ 141 w 162"/>
                  <a:gd name="T33" fmla="*/ 171 h 189"/>
                  <a:gd name="T34" fmla="*/ 66 w 162"/>
                  <a:gd name="T35" fmla="*/ 19 h 189"/>
                  <a:gd name="T36" fmla="*/ 77 w 162"/>
                  <a:gd name="T37" fmla="*/ 19 h 189"/>
                  <a:gd name="T38" fmla="*/ 81 w 162"/>
                  <a:gd name="T39" fmla="*/ 23 h 189"/>
                  <a:gd name="T40" fmla="*/ 77 w 162"/>
                  <a:gd name="T41" fmla="*/ 27 h 189"/>
                  <a:gd name="T42" fmla="*/ 66 w 162"/>
                  <a:gd name="T43" fmla="*/ 27 h 189"/>
                  <a:gd name="T44" fmla="*/ 62 w 162"/>
                  <a:gd name="T45" fmla="*/ 23 h 189"/>
                  <a:gd name="T46" fmla="*/ 66 w 162"/>
                  <a:gd name="T47" fmla="*/ 19 h 189"/>
                  <a:gd name="T48" fmla="*/ 43 w 162"/>
                  <a:gd name="T49" fmla="*/ 19 h 189"/>
                  <a:gd name="T50" fmla="*/ 54 w 162"/>
                  <a:gd name="T51" fmla="*/ 19 h 189"/>
                  <a:gd name="T52" fmla="*/ 58 w 162"/>
                  <a:gd name="T53" fmla="*/ 23 h 189"/>
                  <a:gd name="T54" fmla="*/ 54 w 162"/>
                  <a:gd name="T55" fmla="*/ 27 h 189"/>
                  <a:gd name="T56" fmla="*/ 43 w 162"/>
                  <a:gd name="T57" fmla="*/ 27 h 189"/>
                  <a:gd name="T58" fmla="*/ 39 w 162"/>
                  <a:gd name="T59" fmla="*/ 23 h 189"/>
                  <a:gd name="T60" fmla="*/ 43 w 162"/>
                  <a:gd name="T61" fmla="*/ 19 h 189"/>
                  <a:gd name="T62" fmla="*/ 17 w 162"/>
                  <a:gd name="T63" fmla="*/ 23 h 189"/>
                  <a:gd name="T64" fmla="*/ 20 w 162"/>
                  <a:gd name="T65" fmla="*/ 19 h 189"/>
                  <a:gd name="T66" fmla="*/ 31 w 162"/>
                  <a:gd name="T67" fmla="*/ 19 h 189"/>
                  <a:gd name="T68" fmla="*/ 35 w 162"/>
                  <a:gd name="T69" fmla="*/ 23 h 189"/>
                  <a:gd name="T70" fmla="*/ 31 w 162"/>
                  <a:gd name="T71" fmla="*/ 27 h 189"/>
                  <a:gd name="T72" fmla="*/ 20 w 162"/>
                  <a:gd name="T73" fmla="*/ 27 h 189"/>
                  <a:gd name="T74" fmla="*/ 17 w 162"/>
                  <a:gd name="T75" fmla="*/ 2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2" h="189">
                    <a:moveTo>
                      <a:pt x="141" y="171"/>
                    </a:moveTo>
                    <a:cubicBezTo>
                      <a:pt x="19" y="171"/>
                      <a:pt x="19" y="171"/>
                      <a:pt x="19" y="171"/>
                    </a:cubicBezTo>
                    <a:cubicBezTo>
                      <a:pt x="19" y="45"/>
                      <a:pt x="19" y="45"/>
                      <a:pt x="19" y="45"/>
                    </a:cubicBezTo>
                    <a:cubicBezTo>
                      <a:pt x="141" y="45"/>
                      <a:pt x="141" y="45"/>
                      <a:pt x="141" y="45"/>
                    </a:cubicBezTo>
                    <a:cubicBezTo>
                      <a:pt x="141" y="58"/>
                      <a:pt x="141" y="58"/>
                      <a:pt x="141" y="58"/>
                    </a:cubicBezTo>
                    <a:cubicBezTo>
                      <a:pt x="162" y="58"/>
                      <a:pt x="162" y="58"/>
                      <a:pt x="162" y="58"/>
                    </a:cubicBezTo>
                    <a:cubicBezTo>
                      <a:pt x="162" y="17"/>
                      <a:pt x="162" y="17"/>
                      <a:pt x="162" y="17"/>
                    </a:cubicBezTo>
                    <a:cubicBezTo>
                      <a:pt x="162" y="8"/>
                      <a:pt x="154" y="0"/>
                      <a:pt x="145" y="0"/>
                    </a:cubicBezTo>
                    <a:cubicBezTo>
                      <a:pt x="17" y="0"/>
                      <a:pt x="17" y="0"/>
                      <a:pt x="17" y="0"/>
                    </a:cubicBezTo>
                    <a:cubicBezTo>
                      <a:pt x="8" y="0"/>
                      <a:pt x="0" y="8"/>
                      <a:pt x="0" y="17"/>
                    </a:cubicBezTo>
                    <a:cubicBezTo>
                      <a:pt x="0" y="172"/>
                      <a:pt x="0" y="172"/>
                      <a:pt x="0" y="172"/>
                    </a:cubicBezTo>
                    <a:cubicBezTo>
                      <a:pt x="0" y="181"/>
                      <a:pt x="8" y="189"/>
                      <a:pt x="17" y="189"/>
                    </a:cubicBezTo>
                    <a:cubicBezTo>
                      <a:pt x="145" y="189"/>
                      <a:pt x="145" y="189"/>
                      <a:pt x="145" y="189"/>
                    </a:cubicBezTo>
                    <a:cubicBezTo>
                      <a:pt x="154" y="189"/>
                      <a:pt x="162" y="181"/>
                      <a:pt x="162" y="172"/>
                    </a:cubicBezTo>
                    <a:cubicBezTo>
                      <a:pt x="162" y="163"/>
                      <a:pt x="162" y="163"/>
                      <a:pt x="162" y="163"/>
                    </a:cubicBezTo>
                    <a:cubicBezTo>
                      <a:pt x="141" y="163"/>
                      <a:pt x="141" y="163"/>
                      <a:pt x="141" y="163"/>
                    </a:cubicBezTo>
                    <a:lnTo>
                      <a:pt x="141" y="171"/>
                    </a:lnTo>
                    <a:close/>
                    <a:moveTo>
                      <a:pt x="66" y="19"/>
                    </a:moveTo>
                    <a:cubicBezTo>
                      <a:pt x="77" y="19"/>
                      <a:pt x="77" y="19"/>
                      <a:pt x="77" y="19"/>
                    </a:cubicBezTo>
                    <a:cubicBezTo>
                      <a:pt x="79" y="19"/>
                      <a:pt x="81" y="20"/>
                      <a:pt x="81" y="23"/>
                    </a:cubicBezTo>
                    <a:cubicBezTo>
                      <a:pt x="81" y="25"/>
                      <a:pt x="79" y="27"/>
                      <a:pt x="77" y="27"/>
                    </a:cubicBezTo>
                    <a:cubicBezTo>
                      <a:pt x="66" y="27"/>
                      <a:pt x="66" y="27"/>
                      <a:pt x="66" y="27"/>
                    </a:cubicBezTo>
                    <a:cubicBezTo>
                      <a:pt x="64" y="27"/>
                      <a:pt x="62" y="25"/>
                      <a:pt x="62" y="23"/>
                    </a:cubicBezTo>
                    <a:cubicBezTo>
                      <a:pt x="62" y="20"/>
                      <a:pt x="64" y="19"/>
                      <a:pt x="66" y="19"/>
                    </a:cubicBezTo>
                    <a:close/>
                    <a:moveTo>
                      <a:pt x="43" y="19"/>
                    </a:moveTo>
                    <a:cubicBezTo>
                      <a:pt x="54" y="19"/>
                      <a:pt x="54" y="19"/>
                      <a:pt x="54" y="19"/>
                    </a:cubicBezTo>
                    <a:cubicBezTo>
                      <a:pt x="56" y="19"/>
                      <a:pt x="58" y="20"/>
                      <a:pt x="58" y="23"/>
                    </a:cubicBezTo>
                    <a:cubicBezTo>
                      <a:pt x="58" y="25"/>
                      <a:pt x="56" y="27"/>
                      <a:pt x="54" y="27"/>
                    </a:cubicBezTo>
                    <a:cubicBezTo>
                      <a:pt x="43" y="27"/>
                      <a:pt x="43" y="27"/>
                      <a:pt x="43" y="27"/>
                    </a:cubicBezTo>
                    <a:cubicBezTo>
                      <a:pt x="41" y="27"/>
                      <a:pt x="39" y="25"/>
                      <a:pt x="39" y="23"/>
                    </a:cubicBezTo>
                    <a:cubicBezTo>
                      <a:pt x="39" y="20"/>
                      <a:pt x="41" y="19"/>
                      <a:pt x="43" y="19"/>
                    </a:cubicBezTo>
                    <a:close/>
                    <a:moveTo>
                      <a:pt x="17" y="23"/>
                    </a:moveTo>
                    <a:cubicBezTo>
                      <a:pt x="17" y="20"/>
                      <a:pt x="18" y="19"/>
                      <a:pt x="20" y="19"/>
                    </a:cubicBezTo>
                    <a:cubicBezTo>
                      <a:pt x="31" y="19"/>
                      <a:pt x="31" y="19"/>
                      <a:pt x="31" y="19"/>
                    </a:cubicBezTo>
                    <a:cubicBezTo>
                      <a:pt x="33" y="19"/>
                      <a:pt x="35" y="20"/>
                      <a:pt x="35" y="23"/>
                    </a:cubicBezTo>
                    <a:cubicBezTo>
                      <a:pt x="35" y="25"/>
                      <a:pt x="33" y="27"/>
                      <a:pt x="31" y="27"/>
                    </a:cubicBezTo>
                    <a:cubicBezTo>
                      <a:pt x="20" y="27"/>
                      <a:pt x="20" y="27"/>
                      <a:pt x="20" y="27"/>
                    </a:cubicBezTo>
                    <a:cubicBezTo>
                      <a:pt x="18" y="27"/>
                      <a:pt x="17" y="25"/>
                      <a:pt x="17"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8" tIns="45714" rIns="91428" bIns="45714"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grpSp>
      <p:cxnSp>
        <p:nvCxnSpPr>
          <p:cNvPr id="62" name="直接连接符 61"/>
          <p:cNvCxnSpPr/>
          <p:nvPr/>
        </p:nvCxnSpPr>
        <p:spPr>
          <a:xfrm flipH="1">
            <a:off x="6061759" y="5506733"/>
            <a:ext cx="1347075" cy="134707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8114030" y="118745"/>
            <a:ext cx="3195320" cy="792480"/>
          </a:xfrm>
          <a:prstGeom prst="rect">
            <a:avLst/>
          </a:prstGeom>
        </p:spPr>
      </p:pic>
      <p:pic>
        <p:nvPicPr>
          <p:cNvPr id="5" name="图片 4"/>
          <p:cNvPicPr>
            <a:picLocks noChangeAspect="1"/>
          </p:cNvPicPr>
          <p:nvPr/>
        </p:nvPicPr>
        <p:blipFill>
          <a:blip r:embed="rId2"/>
          <a:stretch>
            <a:fillRect/>
          </a:stretch>
        </p:blipFill>
        <p:spPr>
          <a:xfrm>
            <a:off x="1723390" y="2620010"/>
            <a:ext cx="8373110" cy="9512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par>
                                <p:cTn id="11" presetID="22" presetClass="entr" presetSubtype="1"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up)">
                                      <p:cBhvr>
                                        <p:cTn id="13" dur="500"/>
                                        <p:tgtEl>
                                          <p:spTgt spid="51"/>
                                        </p:tgtEl>
                                      </p:cBhvr>
                                    </p:animEffect>
                                  </p:childTnLst>
                                </p:cTn>
                              </p:par>
                              <p:par>
                                <p:cTn id="14" presetID="22" presetClass="entr" presetSubtype="4" fill="hold"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wipe(down)">
                                      <p:cBhvr>
                                        <p:cTn id="16" dur="500"/>
                                        <p:tgtEl>
                                          <p:spTgt spid="62"/>
                                        </p:tgtEl>
                                      </p:cBhvr>
                                    </p:animEffect>
                                  </p:childTnLst>
                                </p:cTn>
                              </p:par>
                              <p:par>
                                <p:cTn id="17" presetID="2" presetClass="entr" presetSubtype="2"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1+#ppt_w/2"/>
                                          </p:val>
                                        </p:tav>
                                        <p:tav tm="100000">
                                          <p:val>
                                            <p:strVal val="#ppt_x"/>
                                          </p:val>
                                        </p:tav>
                                      </p:tavLst>
                                    </p:anim>
                                    <p:anim calcmode="lin" valueType="num">
                                      <p:cBhvr additive="base">
                                        <p:cTn id="20" dur="500" fill="hold"/>
                                        <p:tgtEl>
                                          <p:spTgt spid="25"/>
                                        </p:tgtEl>
                                        <p:attrNameLst>
                                          <p:attrName>ppt_y</p:attrName>
                                        </p:attrNameLst>
                                      </p:cBhvr>
                                      <p:tavLst>
                                        <p:tav tm="0">
                                          <p:val>
                                            <p:strVal val="#ppt_y"/>
                                          </p:val>
                                        </p:tav>
                                        <p:tav tm="100000">
                                          <p:val>
                                            <p:strVal val="#ppt_y"/>
                                          </p:val>
                                        </p:tav>
                                      </p:tavLst>
                                    </p:anim>
                                  </p:childTnLst>
                                </p:cTn>
                              </p:par>
                              <p:par>
                                <p:cTn id="21" presetID="53" presetClass="entr" presetSubtype="16"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anim calcmode="lin" valueType="num">
                                      <p:cBhvr>
                                        <p:cTn id="23" dur="500" fill="hold"/>
                                        <p:tgtEl>
                                          <p:spTgt spid="49"/>
                                        </p:tgtEl>
                                        <p:attrNameLst>
                                          <p:attrName>ppt_w</p:attrName>
                                        </p:attrNameLst>
                                      </p:cBhvr>
                                      <p:tavLst>
                                        <p:tav tm="0">
                                          <p:val>
                                            <p:fltVal val="0"/>
                                          </p:val>
                                        </p:tav>
                                        <p:tav tm="100000">
                                          <p:val>
                                            <p:strVal val="#ppt_w"/>
                                          </p:val>
                                        </p:tav>
                                      </p:tavLst>
                                    </p:anim>
                                    <p:anim calcmode="lin" valueType="num">
                                      <p:cBhvr>
                                        <p:cTn id="24" dur="500" fill="hold"/>
                                        <p:tgtEl>
                                          <p:spTgt spid="49"/>
                                        </p:tgtEl>
                                        <p:attrNameLst>
                                          <p:attrName>ppt_h</p:attrName>
                                        </p:attrNameLst>
                                      </p:cBhvr>
                                      <p:tavLst>
                                        <p:tav tm="0">
                                          <p:val>
                                            <p:fltVal val="0"/>
                                          </p:val>
                                        </p:tav>
                                        <p:tav tm="100000">
                                          <p:val>
                                            <p:strVal val="#ppt_h"/>
                                          </p:val>
                                        </p:tav>
                                      </p:tavLst>
                                    </p:anim>
                                    <p:animEffect transition="in" filter="fade">
                                      <p:cBhvr>
                                        <p:cTn id="25" dur="500"/>
                                        <p:tgtEl>
                                          <p:spTgt spid="49"/>
                                        </p:tgtEl>
                                      </p:cBhvr>
                                    </p:animEffect>
                                  </p:childTnLst>
                                </p:cTn>
                              </p:par>
                              <p:par>
                                <p:cTn id="26" presetID="53" presetClass="entr" presetSubtype="16" fill="hold" grpId="0" nodeType="withEffect">
                                  <p:stCondLst>
                                    <p:cond delay="50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par>
                                <p:cTn id="31" presetID="42" presetClass="entr" presetSubtype="0" fill="hold" grpId="0" nodeType="withEffect">
                                  <p:stCondLst>
                                    <p:cond delay="50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1000"/>
                                        <p:tgtEl>
                                          <p:spTgt spid="39"/>
                                        </p:tgtEl>
                                      </p:cBhvr>
                                    </p:animEffect>
                                    <p:anim calcmode="lin" valueType="num">
                                      <p:cBhvr>
                                        <p:cTn id="34" dur="1000" fill="hold"/>
                                        <p:tgtEl>
                                          <p:spTgt spid="39"/>
                                        </p:tgtEl>
                                        <p:attrNameLst>
                                          <p:attrName>ppt_x</p:attrName>
                                        </p:attrNameLst>
                                      </p:cBhvr>
                                      <p:tavLst>
                                        <p:tav tm="0">
                                          <p:val>
                                            <p:strVal val="#ppt_x"/>
                                          </p:val>
                                        </p:tav>
                                        <p:tav tm="100000">
                                          <p:val>
                                            <p:strVal val="#ppt_x"/>
                                          </p:val>
                                        </p:tav>
                                      </p:tavLst>
                                    </p:anim>
                                    <p:anim calcmode="lin" valueType="num">
                                      <p:cBhvr>
                                        <p:cTn id="35"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250"/>
                                  </p:stCondLst>
                                  <p:childTnLst>
                                    <p:set>
                                      <p:cBhvr>
                                        <p:cTn id="43" dur="1" fill="hold">
                                          <p:stCondLst>
                                            <p:cond delay="0"/>
                                          </p:stCondLst>
                                        </p:cTn>
                                        <p:tgtEl>
                                          <p:spTgt spid="36"/>
                                        </p:tgtEl>
                                        <p:attrNameLst>
                                          <p:attrName>style.visibility</p:attrName>
                                        </p:attrNameLst>
                                      </p:cBhvr>
                                      <p:to>
                                        <p:strVal val="visible"/>
                                      </p:to>
                                    </p:set>
                                    <p:anim calcmode="lin" valueType="num">
                                      <p:cBhvr additive="base">
                                        <p:cTn id="44" dur="500" fill="hold"/>
                                        <p:tgtEl>
                                          <p:spTgt spid="36"/>
                                        </p:tgtEl>
                                        <p:attrNameLst>
                                          <p:attrName>ppt_x</p:attrName>
                                        </p:attrNameLst>
                                      </p:cBhvr>
                                      <p:tavLst>
                                        <p:tav tm="0">
                                          <p:val>
                                            <p:strVal val="#ppt_x"/>
                                          </p:val>
                                        </p:tav>
                                        <p:tav tm="100000">
                                          <p:val>
                                            <p:strVal val="#ppt_x"/>
                                          </p:val>
                                        </p:tav>
                                      </p:tavLst>
                                    </p:anim>
                                    <p:anim calcmode="lin" valueType="num">
                                      <p:cBhvr additive="base">
                                        <p:cTn id="45"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4" grpId="0"/>
      <p:bldP spid="35" grpId="0" bldLvl="0" animBg="1"/>
      <p:bldP spid="36" grpId="0" bldLvl="0" animBg="1"/>
      <p:bldP spid="3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477916"/>
            <a:ext cx="12192000" cy="3380159"/>
          </a:xfrm>
          <a:prstGeom prst="rect">
            <a:avLst/>
          </a:prstGeom>
          <a:gradFill flip="none" rotWithShape="1">
            <a:gsLst>
              <a:gs pos="60000">
                <a:schemeClr val="accent1"/>
              </a:gs>
              <a:gs pos="100000">
                <a:schemeClr val="accent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047231" y="388759"/>
            <a:ext cx="2118995" cy="887528"/>
            <a:chOff x="5047230" y="354253"/>
            <a:chExt cx="2118995" cy="887528"/>
          </a:xfrm>
        </p:grpSpPr>
        <p:sp>
          <p:nvSpPr>
            <p:cNvPr id="8" name="文本框 7"/>
            <p:cNvSpPr txBox="1"/>
            <p:nvPr/>
          </p:nvSpPr>
          <p:spPr>
            <a:xfrm>
              <a:off x="5047230" y="354253"/>
              <a:ext cx="2118995" cy="521970"/>
            </a:xfrm>
            <a:prstGeom prst="rect">
              <a:avLst/>
            </a:prstGeom>
            <a:noFill/>
          </p:spPr>
          <p:txBody>
            <a:bodyPr wrap="none" rtlCol="0">
              <a:spAutoFit/>
              <a:scene3d>
                <a:camera prst="orthographicFront"/>
                <a:lightRig rig="threePt" dir="t"/>
              </a:scene3d>
              <a:sp3d contourW="12700"/>
            </a:bodyPr>
            <a:lstStyle/>
            <a:p>
              <a:pPr lvl="0" algn="ctr">
                <a:defRPr/>
              </a:pPr>
              <a:r>
                <a:rPr lang="en-US" altLang="zh-CN" sz="2800" b="1" dirty="0">
                  <a:solidFill>
                    <a:schemeClr val="tx1">
                      <a:lumMod val="85000"/>
                      <a:lumOff val="15000"/>
                    </a:schemeClr>
                  </a:solidFill>
                  <a:latin typeface="Times New Roman" panose="02020603050405020304" charset="0"/>
                  <a:ea typeface="微软雅黑" panose="020B0503020204020204" pitchFamily="34" charset="-122"/>
                  <a:cs typeface="Times New Roman" panose="02020603050405020304" charset="0"/>
                </a:rPr>
                <a:t>Experiments</a:t>
              </a:r>
              <a:endParaRPr lang="en-US" altLang="zh-CN" sz="2800" b="1" dirty="0">
                <a:solidFill>
                  <a:schemeClr val="tx1">
                    <a:lumMod val="85000"/>
                    <a:lumOff val="15000"/>
                  </a:schemeClr>
                </a:solidFill>
                <a:latin typeface="Times New Roman" panose="02020603050405020304" charset="0"/>
                <a:ea typeface="微软雅黑" panose="020B0503020204020204" pitchFamily="34" charset="-122"/>
                <a:cs typeface="Times New Roman" panose="02020603050405020304" charset="0"/>
              </a:endParaRPr>
            </a:p>
          </p:txBody>
        </p:sp>
        <p:sp>
          <p:nvSpPr>
            <p:cNvPr id="10" name="等腰三角形 9"/>
            <p:cNvSpPr/>
            <p:nvPr/>
          </p:nvSpPr>
          <p:spPr>
            <a:xfrm flipV="1">
              <a:off x="6007043" y="1154777"/>
              <a:ext cx="199348" cy="87004"/>
            </a:xfrm>
            <a:prstGeom prst="triangle">
              <a:avLst/>
            </a:prstGeom>
            <a:gradFill>
              <a:gsLst>
                <a:gs pos="0">
                  <a:schemeClr val="accent1"/>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84605" y="1626154"/>
            <a:ext cx="5007396" cy="3334643"/>
          </a:xfrm>
          <a:custGeom>
            <a:avLst/>
            <a:gdLst>
              <a:gd name="connsiteX0" fmla="*/ 0 w 4750721"/>
              <a:gd name="connsiteY0" fmla="*/ 0 h 2478572"/>
              <a:gd name="connsiteX1" fmla="*/ 4750721 w 4750721"/>
              <a:gd name="connsiteY1" fmla="*/ 0 h 2478572"/>
              <a:gd name="connsiteX2" fmla="*/ 4750721 w 4750721"/>
              <a:gd name="connsiteY2" fmla="*/ 2478572 h 2478572"/>
              <a:gd name="connsiteX3" fmla="*/ 0 w 4750721"/>
              <a:gd name="connsiteY3" fmla="*/ 2478572 h 2478572"/>
            </a:gdLst>
            <a:ahLst/>
            <a:cxnLst>
              <a:cxn ang="0">
                <a:pos x="connsiteX0" y="connsiteY0"/>
              </a:cxn>
              <a:cxn ang="0">
                <a:pos x="connsiteX1" y="connsiteY1"/>
              </a:cxn>
              <a:cxn ang="0">
                <a:pos x="connsiteX2" y="connsiteY2"/>
              </a:cxn>
              <a:cxn ang="0">
                <a:pos x="connsiteX3" y="connsiteY3"/>
              </a:cxn>
            </a:cxnLst>
            <a:rect l="l" t="t" r="r" b="b"/>
            <a:pathLst>
              <a:path w="4750721" h="2478572">
                <a:moveTo>
                  <a:pt x="0" y="0"/>
                </a:moveTo>
                <a:lnTo>
                  <a:pt x="4750721" y="0"/>
                </a:lnTo>
                <a:lnTo>
                  <a:pt x="4750721" y="2478572"/>
                </a:lnTo>
                <a:lnTo>
                  <a:pt x="0" y="2478572"/>
                </a:lnTo>
                <a:close/>
              </a:path>
            </a:pathLst>
          </a:custGeom>
        </p:spPr>
      </p:pic>
      <p:sp>
        <p:nvSpPr>
          <p:cNvPr id="13" name="矩形 12"/>
          <p:cNvSpPr/>
          <p:nvPr/>
        </p:nvSpPr>
        <p:spPr>
          <a:xfrm>
            <a:off x="0" y="1603396"/>
            <a:ext cx="12192000" cy="3380159"/>
          </a:xfrm>
          <a:prstGeom prst="rect">
            <a:avLst/>
          </a:prstGeom>
          <a:gradFill flip="none" rotWithShape="1">
            <a:gsLst>
              <a:gs pos="60000">
                <a:schemeClr val="accent1"/>
              </a:gs>
              <a:gs pos="100000">
                <a:schemeClr val="accent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4" name="文本框 13"/>
          <p:cNvSpPr txBox="1"/>
          <p:nvPr/>
        </p:nvSpPr>
        <p:spPr>
          <a:xfrm>
            <a:off x="805269" y="1727017"/>
            <a:ext cx="6928724" cy="3290570"/>
          </a:xfrm>
          <a:prstGeom prst="rect">
            <a:avLst/>
          </a:prstGeom>
          <a:noFill/>
        </p:spPr>
        <p:txBody>
          <a:bodyPr wrap="square">
            <a:spAutoFit/>
          </a:bodyPr>
          <a:lstStyle/>
          <a:p>
            <a:pPr lvl="0" indent="457200" algn="l">
              <a:lnSpc>
                <a:spcPct val="130000"/>
              </a:lnSpc>
              <a:spcBef>
                <a:spcPct val="0"/>
              </a:spcBef>
              <a:defRPr/>
            </a:pP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在本文中，我们引入了一个通用的异常检测任务，该任务侧重于跨领域（例如工业和医疗领域）以及在开放场景（例如零样本或少样本设置）中泛化异常检测模型。</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一旦训练了通用的异常检测模型，它就不需要对目标数据集进行任何微调。</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与单个零样本或少样本</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AD</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模型相比，通用异常检测模型更灵活，支持通过固定或可学习的文本提示和一些正常图像提示进行零样本</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少样本推理，同时提供图像级和像素级的异常预测。</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我们提出了一种通用的异常检测框架</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AdaptCLIP</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，它交替学习自适应视觉表示和文本提示嵌入，并根据查询图像的上下文信息以及查询和提示之间的对齐残差特征共同学习比较。</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在</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8</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个标准工业数据集和</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4</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个医疗数据集上进行的大量实验表明，</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AdaptCLIP</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在多种设置下显著优于当前的竞争模型。</a:t>
            </a:r>
            <a:endPar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endParaRPr>
          </a:p>
        </p:txBody>
      </p:sp>
      <p:pic>
        <p:nvPicPr>
          <p:cNvPr id="2" name="图片 1"/>
          <p:cNvPicPr>
            <a:picLocks noChangeAspect="1"/>
          </p:cNvPicPr>
          <p:nvPr/>
        </p:nvPicPr>
        <p:blipFill>
          <a:blip r:embed="rId2"/>
          <a:stretch>
            <a:fillRect/>
          </a:stretch>
        </p:blipFill>
        <p:spPr>
          <a:xfrm>
            <a:off x="8514080" y="182245"/>
            <a:ext cx="3195320" cy="792480"/>
          </a:xfrm>
          <a:prstGeom prst="rect">
            <a:avLst/>
          </a:prstGeom>
        </p:spPr>
      </p:pic>
      <p:pic>
        <p:nvPicPr>
          <p:cNvPr id="9" name="图片 8"/>
          <p:cNvPicPr>
            <a:picLocks noChangeAspect="1"/>
          </p:cNvPicPr>
          <p:nvPr/>
        </p:nvPicPr>
        <p:blipFill>
          <a:blip r:embed="rId3"/>
          <a:stretch>
            <a:fillRect/>
          </a:stretch>
        </p:blipFill>
        <p:spPr>
          <a:xfrm>
            <a:off x="5535930" y="4711065"/>
            <a:ext cx="4993005" cy="18529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arn(inVertical)">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p:bldP spid="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a:off x="6404919" y="998558"/>
            <a:ext cx="5787083" cy="5859442"/>
          </a:xfrm>
          <a:prstGeom prst="triangle">
            <a:avLst>
              <a:gd name="adj" fmla="val 100000"/>
            </a:avLst>
          </a:prstGeom>
          <a:gradFill>
            <a:gsLst>
              <a:gs pos="0">
                <a:srgbClr val="64A9D7"/>
              </a:gs>
              <a:gs pos="90000">
                <a:srgbClr val="3F7FB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等腰三角形 7"/>
          <p:cNvSpPr/>
          <p:nvPr/>
        </p:nvSpPr>
        <p:spPr>
          <a:xfrm flipH="1" flipV="1">
            <a:off x="215" y="-4585"/>
            <a:ext cx="1884884" cy="1908453"/>
          </a:xfrm>
          <a:prstGeom prst="triangle">
            <a:avLst>
              <a:gd name="adj" fmla="val 100000"/>
            </a:avLst>
          </a:prstGeom>
          <a:gradFill>
            <a:gsLst>
              <a:gs pos="0">
                <a:srgbClr val="64A9D7"/>
              </a:gs>
              <a:gs pos="100000">
                <a:srgbClr val="3F7FBB"/>
              </a:gs>
            </a:gsLst>
            <a:lin ang="5400000" scaled="1"/>
          </a:gradFill>
          <a:ln>
            <a:noFill/>
          </a:ln>
          <a:effectLst>
            <a:outerShdw blurRad="1016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flipH="1">
            <a:off x="11592921" y="429464"/>
            <a:ext cx="227603" cy="170090"/>
            <a:chOff x="762000" y="6033231"/>
            <a:chExt cx="598382" cy="258336"/>
          </a:xfrm>
        </p:grpSpPr>
        <p:cxnSp>
          <p:nvCxnSpPr>
            <p:cNvPr id="26" name="直接连接符 25"/>
            <p:cNvCxnSpPr/>
            <p:nvPr/>
          </p:nvCxnSpPr>
          <p:spPr>
            <a:xfrm>
              <a:off x="762000" y="6033231"/>
              <a:ext cx="598382"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62000" y="6162399"/>
              <a:ext cx="598382"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62000" y="6291567"/>
              <a:ext cx="598382"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4" name="矩形 33"/>
          <p:cNvSpPr/>
          <p:nvPr/>
        </p:nvSpPr>
        <p:spPr>
          <a:xfrm>
            <a:off x="327025" y="2429510"/>
            <a:ext cx="10864215" cy="1330960"/>
          </a:xfrm>
          <a:prstGeom prst="rect">
            <a:avLst/>
          </a:prstGeom>
        </p:spPr>
        <p:txBody>
          <a:bodyPr wrap="none">
            <a:noAutofit/>
          </a:bodyPr>
          <a:lstStyle/>
          <a:p>
            <a:pPr algn="ctr"/>
            <a:r>
              <a:rPr lang="en-US" altLang="zh-CN" sz="6600" b="1" i="1" dirty="0">
                <a:gradFill>
                  <a:gsLst>
                    <a:gs pos="0">
                      <a:srgbClr val="64A9D7"/>
                    </a:gs>
                    <a:gs pos="82000">
                      <a:srgbClr val="3F7FBB"/>
                    </a:gs>
                  </a:gsLst>
                  <a:lin ang="2700000" scaled="0"/>
                </a:gradFill>
                <a:effectLst>
                  <a:outerShdw blurRad="101600" dist="38100" dir="2700000" algn="tl">
                    <a:srgbClr val="000000">
                      <a:alpha val="15000"/>
                    </a:srgbClr>
                  </a:outerShdw>
                </a:effectLst>
                <a:latin typeface="Times New Roman" panose="02020603050405020304" charset="0"/>
                <a:ea typeface="思源宋体 CN Heavy" panose="02020900000000000000" pitchFamily="18" charset="-122"/>
                <a:cs typeface="Times New Roman" panose="02020603050405020304" charset="0"/>
              </a:rPr>
              <a:t>Thanks</a:t>
            </a:r>
            <a:endParaRPr lang="en-US" altLang="zh-CN" sz="6600" b="1" i="1" dirty="0">
              <a:gradFill>
                <a:gsLst>
                  <a:gs pos="0">
                    <a:srgbClr val="64A9D7"/>
                  </a:gs>
                  <a:gs pos="82000">
                    <a:srgbClr val="3F7FBB"/>
                  </a:gs>
                </a:gsLst>
                <a:lin ang="2700000" scaled="0"/>
              </a:gradFill>
              <a:effectLst>
                <a:outerShdw blurRad="101600" dist="38100" dir="2700000" algn="tl">
                  <a:srgbClr val="000000">
                    <a:alpha val="15000"/>
                  </a:srgbClr>
                </a:outerShdw>
              </a:effectLst>
              <a:latin typeface="Times New Roman" panose="02020603050405020304" charset="0"/>
              <a:ea typeface="思源宋体 CN Heavy" panose="02020900000000000000" pitchFamily="18" charset="-122"/>
              <a:cs typeface="Times New Roman" panose="02020603050405020304" charset="0"/>
            </a:endParaRPr>
          </a:p>
          <a:p>
            <a:pPr algn="ctr"/>
            <a:endParaRPr lang="zh-CN" altLang="en-US" sz="6600" b="1" i="1" dirty="0">
              <a:gradFill>
                <a:gsLst>
                  <a:gs pos="0">
                    <a:srgbClr val="64A9D7"/>
                  </a:gs>
                  <a:gs pos="82000">
                    <a:srgbClr val="3F7FBB"/>
                  </a:gs>
                </a:gsLst>
                <a:lin ang="2700000" scaled="0"/>
              </a:gradFill>
              <a:effectLst>
                <a:outerShdw blurRad="101600" dist="38100" dir="2700000" algn="tl">
                  <a:srgbClr val="000000">
                    <a:alpha val="15000"/>
                  </a:srgbClr>
                </a:outerShdw>
              </a:effectLst>
              <a:latin typeface="Times New Roman" panose="02020603050405020304" charset="0"/>
              <a:ea typeface="思源宋体 CN Heavy" panose="02020900000000000000" pitchFamily="18" charset="-122"/>
              <a:cs typeface="Times New Roman" panose="02020603050405020304" charset="0"/>
            </a:endParaRPr>
          </a:p>
        </p:txBody>
      </p:sp>
      <p:sp>
        <p:nvSpPr>
          <p:cNvPr id="39" name="矩形 38"/>
          <p:cNvSpPr/>
          <p:nvPr/>
        </p:nvSpPr>
        <p:spPr>
          <a:xfrm>
            <a:off x="278" y="5649363"/>
            <a:ext cx="5186591" cy="1568450"/>
          </a:xfrm>
          <a:prstGeom prst="rect">
            <a:avLst/>
          </a:prstGeom>
          <a:effectLst/>
        </p:spPr>
        <p:txBody>
          <a:bodyPr wrap="square">
            <a:spAutoFit/>
          </a:bodyPr>
          <a:lstStyle/>
          <a:p>
            <a:r>
              <a:rPr lang="en-US" altLang="zh-CN" sz="9600" dirty="0">
                <a:solidFill>
                  <a:schemeClr val="accent1">
                    <a:alpha val="14000"/>
                  </a:schemeClr>
                </a:solidFill>
                <a:latin typeface="思源宋体 CN Heavy" panose="02020900000000000000" pitchFamily="18" charset="-122"/>
                <a:ea typeface="思源宋体 CN Heavy" panose="02020900000000000000" pitchFamily="18" charset="-122"/>
              </a:rPr>
              <a:t>NUAA</a:t>
            </a:r>
            <a:endParaRPr lang="en-US" altLang="zh-CN" sz="9600" dirty="0">
              <a:solidFill>
                <a:schemeClr val="accent1">
                  <a:alpha val="14000"/>
                </a:schemeClr>
              </a:solidFill>
              <a:latin typeface="思源宋体 CN Heavy" panose="02020900000000000000" pitchFamily="18" charset="-122"/>
              <a:ea typeface="思源宋体 CN Heavy" panose="02020900000000000000" pitchFamily="18" charset="-122"/>
            </a:endParaRPr>
          </a:p>
        </p:txBody>
      </p:sp>
      <p:cxnSp>
        <p:nvCxnSpPr>
          <p:cNvPr id="51" name="直接连接符 50"/>
          <p:cNvCxnSpPr/>
          <p:nvPr/>
        </p:nvCxnSpPr>
        <p:spPr>
          <a:xfrm flipH="1">
            <a:off x="1425388" y="-7400"/>
            <a:ext cx="762035" cy="76203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7304333" y="3722548"/>
            <a:ext cx="978527" cy="1135091"/>
            <a:chOff x="7548931" y="3542032"/>
            <a:chExt cx="978527" cy="1135091"/>
          </a:xfrm>
        </p:grpSpPr>
        <p:sp>
          <p:nvSpPr>
            <p:cNvPr id="40" name="六边形 39"/>
            <p:cNvSpPr/>
            <p:nvPr/>
          </p:nvSpPr>
          <p:spPr>
            <a:xfrm rot="5400000">
              <a:off x="7470649" y="3620314"/>
              <a:ext cx="1135091" cy="978527"/>
            </a:xfrm>
            <a:prstGeom prst="hexagon">
              <a:avLst/>
            </a:pr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8" name="组合 47"/>
            <p:cNvGrpSpPr/>
            <p:nvPr/>
          </p:nvGrpSpPr>
          <p:grpSpPr>
            <a:xfrm>
              <a:off x="7826247" y="3855306"/>
              <a:ext cx="532158" cy="524599"/>
              <a:chOff x="9341548" y="3509573"/>
              <a:chExt cx="457940" cy="451435"/>
            </a:xfrm>
            <a:solidFill>
              <a:schemeClr val="bg1"/>
            </a:solidFill>
          </p:grpSpPr>
          <p:sp>
            <p:nvSpPr>
              <p:cNvPr id="41" name="Freeform 189"/>
              <p:cNvSpPr/>
              <p:nvPr/>
            </p:nvSpPr>
            <p:spPr bwMode="auto">
              <a:xfrm>
                <a:off x="9515877" y="3655281"/>
                <a:ext cx="126194" cy="71553"/>
              </a:xfrm>
              <a:custGeom>
                <a:avLst/>
                <a:gdLst>
                  <a:gd name="T0" fmla="*/ 0 w 53"/>
                  <a:gd name="T1" fmla="*/ 16 h 30"/>
                  <a:gd name="T2" fmla="*/ 4 w 53"/>
                  <a:gd name="T3" fmla="*/ 20 h 30"/>
                  <a:gd name="T4" fmla="*/ 39 w 53"/>
                  <a:gd name="T5" fmla="*/ 20 h 30"/>
                  <a:gd name="T6" fmla="*/ 35 w 53"/>
                  <a:gd name="T7" fmla="*/ 24 h 30"/>
                  <a:gd name="T8" fmla="*/ 34 w 53"/>
                  <a:gd name="T9" fmla="*/ 29 h 30"/>
                  <a:gd name="T10" fmla="*/ 37 w 53"/>
                  <a:gd name="T11" fmla="*/ 30 h 30"/>
                  <a:gd name="T12" fmla="*/ 40 w 53"/>
                  <a:gd name="T13" fmla="*/ 29 h 30"/>
                  <a:gd name="T14" fmla="*/ 51 w 53"/>
                  <a:gd name="T15" fmla="*/ 18 h 30"/>
                  <a:gd name="T16" fmla="*/ 53 w 53"/>
                  <a:gd name="T17" fmla="*/ 16 h 30"/>
                  <a:gd name="T18" fmla="*/ 51 w 53"/>
                  <a:gd name="T19" fmla="*/ 13 h 30"/>
                  <a:gd name="T20" fmla="*/ 40 w 53"/>
                  <a:gd name="T21" fmla="*/ 2 h 30"/>
                  <a:gd name="T22" fmla="*/ 34 w 53"/>
                  <a:gd name="T23" fmla="*/ 2 h 30"/>
                  <a:gd name="T24" fmla="*/ 35 w 53"/>
                  <a:gd name="T25" fmla="*/ 8 h 30"/>
                  <a:gd name="T26" fmla="*/ 39 w 53"/>
                  <a:gd name="T27" fmla="*/ 12 h 30"/>
                  <a:gd name="T28" fmla="*/ 4 w 53"/>
                  <a:gd name="T29" fmla="*/ 12 h 30"/>
                  <a:gd name="T30" fmla="*/ 0 w 53"/>
                  <a:gd name="T31"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30">
                    <a:moveTo>
                      <a:pt x="0" y="16"/>
                    </a:moveTo>
                    <a:cubicBezTo>
                      <a:pt x="0" y="18"/>
                      <a:pt x="2" y="20"/>
                      <a:pt x="4" y="20"/>
                    </a:cubicBezTo>
                    <a:cubicBezTo>
                      <a:pt x="39" y="20"/>
                      <a:pt x="39" y="20"/>
                      <a:pt x="39" y="20"/>
                    </a:cubicBezTo>
                    <a:cubicBezTo>
                      <a:pt x="35" y="24"/>
                      <a:pt x="35" y="24"/>
                      <a:pt x="35" y="24"/>
                    </a:cubicBezTo>
                    <a:cubicBezTo>
                      <a:pt x="33" y="25"/>
                      <a:pt x="33" y="28"/>
                      <a:pt x="34" y="29"/>
                    </a:cubicBezTo>
                    <a:cubicBezTo>
                      <a:pt x="35" y="30"/>
                      <a:pt x="36" y="30"/>
                      <a:pt x="37" y="30"/>
                    </a:cubicBezTo>
                    <a:cubicBezTo>
                      <a:pt x="38" y="30"/>
                      <a:pt x="39" y="30"/>
                      <a:pt x="40" y="29"/>
                    </a:cubicBezTo>
                    <a:cubicBezTo>
                      <a:pt x="51" y="18"/>
                      <a:pt x="51" y="18"/>
                      <a:pt x="51" y="18"/>
                    </a:cubicBezTo>
                    <a:cubicBezTo>
                      <a:pt x="52" y="18"/>
                      <a:pt x="53" y="17"/>
                      <a:pt x="53" y="16"/>
                    </a:cubicBezTo>
                    <a:cubicBezTo>
                      <a:pt x="53" y="14"/>
                      <a:pt x="52" y="13"/>
                      <a:pt x="51" y="13"/>
                    </a:cubicBezTo>
                    <a:cubicBezTo>
                      <a:pt x="40" y="2"/>
                      <a:pt x="40" y="2"/>
                      <a:pt x="40" y="2"/>
                    </a:cubicBezTo>
                    <a:cubicBezTo>
                      <a:pt x="39" y="0"/>
                      <a:pt x="36" y="0"/>
                      <a:pt x="34" y="2"/>
                    </a:cubicBezTo>
                    <a:cubicBezTo>
                      <a:pt x="33" y="3"/>
                      <a:pt x="33" y="6"/>
                      <a:pt x="35" y="8"/>
                    </a:cubicBezTo>
                    <a:cubicBezTo>
                      <a:pt x="39" y="12"/>
                      <a:pt x="39" y="12"/>
                      <a:pt x="39" y="12"/>
                    </a:cubicBezTo>
                    <a:cubicBezTo>
                      <a:pt x="4" y="12"/>
                      <a:pt x="4" y="12"/>
                      <a:pt x="4" y="12"/>
                    </a:cubicBezTo>
                    <a:cubicBezTo>
                      <a:pt x="2" y="12"/>
                      <a:pt x="0" y="13"/>
                      <a:pt x="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8" tIns="45714" rIns="91428" bIns="45714"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42" name="Freeform 190"/>
              <p:cNvSpPr/>
              <p:nvPr/>
            </p:nvSpPr>
            <p:spPr bwMode="auto">
              <a:xfrm>
                <a:off x="9515877" y="3741145"/>
                <a:ext cx="238077" cy="71553"/>
              </a:xfrm>
              <a:custGeom>
                <a:avLst/>
                <a:gdLst>
                  <a:gd name="T0" fmla="*/ 82 w 100"/>
                  <a:gd name="T1" fmla="*/ 1 h 30"/>
                  <a:gd name="T2" fmla="*/ 82 w 100"/>
                  <a:gd name="T3" fmla="*/ 7 h 30"/>
                  <a:gd name="T4" fmla="*/ 86 w 100"/>
                  <a:gd name="T5" fmla="*/ 11 h 30"/>
                  <a:gd name="T6" fmla="*/ 4 w 100"/>
                  <a:gd name="T7" fmla="*/ 11 h 30"/>
                  <a:gd name="T8" fmla="*/ 0 w 100"/>
                  <a:gd name="T9" fmla="*/ 15 h 30"/>
                  <a:gd name="T10" fmla="*/ 4 w 100"/>
                  <a:gd name="T11" fmla="*/ 19 h 30"/>
                  <a:gd name="T12" fmla="*/ 86 w 100"/>
                  <a:gd name="T13" fmla="*/ 19 h 30"/>
                  <a:gd name="T14" fmla="*/ 82 w 100"/>
                  <a:gd name="T15" fmla="*/ 23 h 30"/>
                  <a:gd name="T16" fmla="*/ 82 w 100"/>
                  <a:gd name="T17" fmla="*/ 29 h 30"/>
                  <a:gd name="T18" fmla="*/ 85 w 100"/>
                  <a:gd name="T19" fmla="*/ 30 h 30"/>
                  <a:gd name="T20" fmla="*/ 87 w 100"/>
                  <a:gd name="T21" fmla="*/ 29 h 30"/>
                  <a:gd name="T22" fmla="*/ 99 w 100"/>
                  <a:gd name="T23" fmla="*/ 18 h 30"/>
                  <a:gd name="T24" fmla="*/ 100 w 100"/>
                  <a:gd name="T25" fmla="*/ 15 h 30"/>
                  <a:gd name="T26" fmla="*/ 99 w 100"/>
                  <a:gd name="T27" fmla="*/ 12 h 30"/>
                  <a:gd name="T28" fmla="*/ 87 w 100"/>
                  <a:gd name="T29" fmla="*/ 1 h 30"/>
                  <a:gd name="T30" fmla="*/ 82 w 100"/>
                  <a:gd name="T31"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30">
                    <a:moveTo>
                      <a:pt x="82" y="1"/>
                    </a:moveTo>
                    <a:cubicBezTo>
                      <a:pt x="80" y="3"/>
                      <a:pt x="80" y="6"/>
                      <a:pt x="82" y="7"/>
                    </a:cubicBezTo>
                    <a:cubicBezTo>
                      <a:pt x="86" y="11"/>
                      <a:pt x="86" y="11"/>
                      <a:pt x="86" y="11"/>
                    </a:cubicBezTo>
                    <a:cubicBezTo>
                      <a:pt x="4" y="11"/>
                      <a:pt x="4" y="11"/>
                      <a:pt x="4" y="11"/>
                    </a:cubicBezTo>
                    <a:cubicBezTo>
                      <a:pt x="2" y="11"/>
                      <a:pt x="0" y="13"/>
                      <a:pt x="0" y="15"/>
                    </a:cubicBezTo>
                    <a:cubicBezTo>
                      <a:pt x="0" y="17"/>
                      <a:pt x="2" y="19"/>
                      <a:pt x="4" y="19"/>
                    </a:cubicBezTo>
                    <a:cubicBezTo>
                      <a:pt x="86" y="19"/>
                      <a:pt x="86" y="19"/>
                      <a:pt x="86" y="19"/>
                    </a:cubicBezTo>
                    <a:cubicBezTo>
                      <a:pt x="82" y="23"/>
                      <a:pt x="82" y="23"/>
                      <a:pt x="82" y="23"/>
                    </a:cubicBezTo>
                    <a:cubicBezTo>
                      <a:pt x="80" y="25"/>
                      <a:pt x="80" y="27"/>
                      <a:pt x="82" y="29"/>
                    </a:cubicBezTo>
                    <a:cubicBezTo>
                      <a:pt x="83" y="30"/>
                      <a:pt x="84" y="30"/>
                      <a:pt x="85" y="30"/>
                    </a:cubicBezTo>
                    <a:cubicBezTo>
                      <a:pt x="86" y="30"/>
                      <a:pt x="87" y="30"/>
                      <a:pt x="87" y="29"/>
                    </a:cubicBezTo>
                    <a:cubicBezTo>
                      <a:pt x="99" y="18"/>
                      <a:pt x="99" y="18"/>
                      <a:pt x="99" y="18"/>
                    </a:cubicBezTo>
                    <a:cubicBezTo>
                      <a:pt x="99" y="17"/>
                      <a:pt x="100" y="16"/>
                      <a:pt x="100" y="15"/>
                    </a:cubicBezTo>
                    <a:cubicBezTo>
                      <a:pt x="100" y="14"/>
                      <a:pt x="99" y="13"/>
                      <a:pt x="99" y="12"/>
                    </a:cubicBezTo>
                    <a:cubicBezTo>
                      <a:pt x="87" y="1"/>
                      <a:pt x="87" y="1"/>
                      <a:pt x="87" y="1"/>
                    </a:cubicBezTo>
                    <a:cubicBezTo>
                      <a:pt x="86" y="0"/>
                      <a:pt x="83" y="0"/>
                      <a:pt x="8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8" tIns="45714" rIns="91428" bIns="45714"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43" name="Freeform 191"/>
              <p:cNvSpPr/>
              <p:nvPr/>
            </p:nvSpPr>
            <p:spPr bwMode="auto">
              <a:xfrm>
                <a:off x="9515877" y="3825708"/>
                <a:ext cx="283611" cy="74155"/>
              </a:xfrm>
              <a:custGeom>
                <a:avLst/>
                <a:gdLst>
                  <a:gd name="T0" fmla="*/ 118 w 119"/>
                  <a:gd name="T1" fmla="*/ 13 h 31"/>
                  <a:gd name="T2" fmla="*/ 107 w 119"/>
                  <a:gd name="T3" fmla="*/ 2 h 31"/>
                  <a:gd name="T4" fmla="*/ 101 w 119"/>
                  <a:gd name="T5" fmla="*/ 2 h 31"/>
                  <a:gd name="T6" fmla="*/ 101 w 119"/>
                  <a:gd name="T7" fmla="*/ 8 h 31"/>
                  <a:gd name="T8" fmla="*/ 105 w 119"/>
                  <a:gd name="T9" fmla="*/ 12 h 31"/>
                  <a:gd name="T10" fmla="*/ 4 w 119"/>
                  <a:gd name="T11" fmla="*/ 12 h 31"/>
                  <a:gd name="T12" fmla="*/ 0 w 119"/>
                  <a:gd name="T13" fmla="*/ 16 h 31"/>
                  <a:gd name="T14" fmla="*/ 4 w 119"/>
                  <a:gd name="T15" fmla="*/ 20 h 31"/>
                  <a:gd name="T16" fmla="*/ 105 w 119"/>
                  <a:gd name="T17" fmla="*/ 20 h 31"/>
                  <a:gd name="T18" fmla="*/ 101 w 119"/>
                  <a:gd name="T19" fmla="*/ 24 h 31"/>
                  <a:gd name="T20" fmla="*/ 101 w 119"/>
                  <a:gd name="T21" fmla="*/ 29 h 31"/>
                  <a:gd name="T22" fmla="*/ 104 w 119"/>
                  <a:gd name="T23" fmla="*/ 31 h 31"/>
                  <a:gd name="T24" fmla="*/ 107 w 119"/>
                  <a:gd name="T25" fmla="*/ 29 h 31"/>
                  <a:gd name="T26" fmla="*/ 118 w 119"/>
                  <a:gd name="T27" fmla="*/ 19 h 31"/>
                  <a:gd name="T28" fmla="*/ 119 w 119"/>
                  <a:gd name="T29" fmla="*/ 16 h 31"/>
                  <a:gd name="T30" fmla="*/ 118 w 119"/>
                  <a:gd name="T31"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31">
                    <a:moveTo>
                      <a:pt x="118" y="13"/>
                    </a:moveTo>
                    <a:cubicBezTo>
                      <a:pt x="107" y="2"/>
                      <a:pt x="107" y="2"/>
                      <a:pt x="107" y="2"/>
                    </a:cubicBezTo>
                    <a:cubicBezTo>
                      <a:pt x="105" y="0"/>
                      <a:pt x="103" y="0"/>
                      <a:pt x="101" y="2"/>
                    </a:cubicBezTo>
                    <a:cubicBezTo>
                      <a:pt x="99" y="4"/>
                      <a:pt x="100" y="6"/>
                      <a:pt x="101" y="8"/>
                    </a:cubicBezTo>
                    <a:cubicBezTo>
                      <a:pt x="105" y="12"/>
                      <a:pt x="105" y="12"/>
                      <a:pt x="105" y="12"/>
                    </a:cubicBezTo>
                    <a:cubicBezTo>
                      <a:pt x="4" y="12"/>
                      <a:pt x="4" y="12"/>
                      <a:pt x="4" y="12"/>
                    </a:cubicBezTo>
                    <a:cubicBezTo>
                      <a:pt x="2" y="12"/>
                      <a:pt x="0" y="13"/>
                      <a:pt x="0" y="16"/>
                    </a:cubicBezTo>
                    <a:cubicBezTo>
                      <a:pt x="0" y="18"/>
                      <a:pt x="2" y="20"/>
                      <a:pt x="4" y="20"/>
                    </a:cubicBezTo>
                    <a:cubicBezTo>
                      <a:pt x="105" y="20"/>
                      <a:pt x="105" y="20"/>
                      <a:pt x="105" y="20"/>
                    </a:cubicBezTo>
                    <a:cubicBezTo>
                      <a:pt x="101" y="24"/>
                      <a:pt x="101" y="24"/>
                      <a:pt x="101" y="24"/>
                    </a:cubicBezTo>
                    <a:cubicBezTo>
                      <a:pt x="100" y="25"/>
                      <a:pt x="99" y="28"/>
                      <a:pt x="101" y="29"/>
                    </a:cubicBezTo>
                    <a:cubicBezTo>
                      <a:pt x="102" y="30"/>
                      <a:pt x="103" y="31"/>
                      <a:pt x="104" y="31"/>
                    </a:cubicBezTo>
                    <a:cubicBezTo>
                      <a:pt x="105" y="31"/>
                      <a:pt x="106" y="30"/>
                      <a:pt x="107" y="29"/>
                    </a:cubicBezTo>
                    <a:cubicBezTo>
                      <a:pt x="118" y="19"/>
                      <a:pt x="118" y="19"/>
                      <a:pt x="118" y="19"/>
                    </a:cubicBezTo>
                    <a:cubicBezTo>
                      <a:pt x="119" y="18"/>
                      <a:pt x="119" y="17"/>
                      <a:pt x="119" y="16"/>
                    </a:cubicBezTo>
                    <a:cubicBezTo>
                      <a:pt x="119" y="15"/>
                      <a:pt x="119" y="14"/>
                      <a:pt x="118"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8" tIns="45714" rIns="91428" bIns="45714"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44" name="Freeform 192"/>
              <p:cNvSpPr/>
              <p:nvPr/>
            </p:nvSpPr>
            <p:spPr bwMode="auto">
              <a:xfrm>
                <a:off x="9431314" y="3643572"/>
                <a:ext cx="19514" cy="57243"/>
              </a:xfrm>
              <a:custGeom>
                <a:avLst/>
                <a:gdLst>
                  <a:gd name="T0" fmla="*/ 15 w 15"/>
                  <a:gd name="T1" fmla="*/ 44 h 44"/>
                  <a:gd name="T2" fmla="*/ 15 w 15"/>
                  <a:gd name="T3" fmla="*/ 0 h 44"/>
                  <a:gd name="T4" fmla="*/ 11 w 15"/>
                  <a:gd name="T5" fmla="*/ 0 h 44"/>
                  <a:gd name="T6" fmla="*/ 0 w 15"/>
                  <a:gd name="T7" fmla="*/ 6 h 44"/>
                  <a:gd name="T8" fmla="*/ 2 w 15"/>
                  <a:gd name="T9" fmla="*/ 9 h 44"/>
                  <a:gd name="T10" fmla="*/ 10 w 15"/>
                  <a:gd name="T11" fmla="*/ 6 h 44"/>
                  <a:gd name="T12" fmla="*/ 10 w 15"/>
                  <a:gd name="T13" fmla="*/ 6 h 44"/>
                  <a:gd name="T14" fmla="*/ 10 w 15"/>
                  <a:gd name="T15" fmla="*/ 44 h 44"/>
                  <a:gd name="T16" fmla="*/ 15 w 15"/>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4">
                    <a:moveTo>
                      <a:pt x="15" y="44"/>
                    </a:moveTo>
                    <a:lnTo>
                      <a:pt x="15" y="0"/>
                    </a:lnTo>
                    <a:lnTo>
                      <a:pt x="11" y="0"/>
                    </a:lnTo>
                    <a:lnTo>
                      <a:pt x="0" y="6"/>
                    </a:lnTo>
                    <a:lnTo>
                      <a:pt x="2" y="9"/>
                    </a:lnTo>
                    <a:lnTo>
                      <a:pt x="10" y="6"/>
                    </a:lnTo>
                    <a:lnTo>
                      <a:pt x="10" y="6"/>
                    </a:lnTo>
                    <a:lnTo>
                      <a:pt x="10" y="44"/>
                    </a:lnTo>
                    <a:lnTo>
                      <a:pt x="15"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8" tIns="45714" rIns="91428" bIns="45714"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45" name="Freeform 193"/>
              <p:cNvSpPr/>
              <p:nvPr/>
            </p:nvSpPr>
            <p:spPr bwMode="auto">
              <a:xfrm>
                <a:off x="9427411" y="3725533"/>
                <a:ext cx="35126" cy="57243"/>
              </a:xfrm>
              <a:custGeom>
                <a:avLst/>
                <a:gdLst>
                  <a:gd name="T0" fmla="*/ 15 w 15"/>
                  <a:gd name="T1" fmla="*/ 22 h 24"/>
                  <a:gd name="T2" fmla="*/ 5 w 15"/>
                  <a:gd name="T3" fmla="*/ 22 h 24"/>
                  <a:gd name="T4" fmla="*/ 5 w 15"/>
                  <a:gd name="T5" fmla="*/ 22 h 24"/>
                  <a:gd name="T6" fmla="*/ 7 w 15"/>
                  <a:gd name="T7" fmla="*/ 20 h 24"/>
                  <a:gd name="T8" fmla="*/ 15 w 15"/>
                  <a:gd name="T9" fmla="*/ 7 h 24"/>
                  <a:gd name="T10" fmla="*/ 8 w 15"/>
                  <a:gd name="T11" fmla="*/ 0 h 24"/>
                  <a:gd name="T12" fmla="*/ 1 w 15"/>
                  <a:gd name="T13" fmla="*/ 3 h 24"/>
                  <a:gd name="T14" fmla="*/ 2 w 15"/>
                  <a:gd name="T15" fmla="*/ 5 h 24"/>
                  <a:gd name="T16" fmla="*/ 7 w 15"/>
                  <a:gd name="T17" fmla="*/ 3 h 24"/>
                  <a:gd name="T18" fmla="*/ 12 w 15"/>
                  <a:gd name="T19" fmla="*/ 7 h 24"/>
                  <a:gd name="T20" fmla="*/ 3 w 15"/>
                  <a:gd name="T21" fmla="*/ 20 h 24"/>
                  <a:gd name="T22" fmla="*/ 0 w 15"/>
                  <a:gd name="T23" fmla="*/ 22 h 24"/>
                  <a:gd name="T24" fmla="*/ 0 w 15"/>
                  <a:gd name="T25" fmla="*/ 24 h 24"/>
                  <a:gd name="T26" fmla="*/ 15 w 15"/>
                  <a:gd name="T27" fmla="*/ 24 h 24"/>
                  <a:gd name="T28" fmla="*/ 15 w 15"/>
                  <a:gd name="T29"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4">
                    <a:moveTo>
                      <a:pt x="15" y="22"/>
                    </a:moveTo>
                    <a:cubicBezTo>
                      <a:pt x="5" y="22"/>
                      <a:pt x="5" y="22"/>
                      <a:pt x="5" y="22"/>
                    </a:cubicBezTo>
                    <a:cubicBezTo>
                      <a:pt x="5" y="22"/>
                      <a:pt x="5" y="22"/>
                      <a:pt x="5" y="22"/>
                    </a:cubicBezTo>
                    <a:cubicBezTo>
                      <a:pt x="7" y="20"/>
                      <a:pt x="7" y="20"/>
                      <a:pt x="7" y="20"/>
                    </a:cubicBezTo>
                    <a:cubicBezTo>
                      <a:pt x="12" y="15"/>
                      <a:pt x="15" y="11"/>
                      <a:pt x="15" y="7"/>
                    </a:cubicBezTo>
                    <a:cubicBezTo>
                      <a:pt x="15" y="4"/>
                      <a:pt x="13" y="0"/>
                      <a:pt x="8" y="0"/>
                    </a:cubicBezTo>
                    <a:cubicBezTo>
                      <a:pt x="5" y="0"/>
                      <a:pt x="2" y="1"/>
                      <a:pt x="1" y="3"/>
                    </a:cubicBezTo>
                    <a:cubicBezTo>
                      <a:pt x="2" y="5"/>
                      <a:pt x="2" y="5"/>
                      <a:pt x="2" y="5"/>
                    </a:cubicBezTo>
                    <a:cubicBezTo>
                      <a:pt x="3" y="4"/>
                      <a:pt x="5" y="3"/>
                      <a:pt x="7" y="3"/>
                    </a:cubicBezTo>
                    <a:cubicBezTo>
                      <a:pt x="10" y="3"/>
                      <a:pt x="12" y="5"/>
                      <a:pt x="12" y="7"/>
                    </a:cubicBezTo>
                    <a:cubicBezTo>
                      <a:pt x="12" y="11"/>
                      <a:pt x="9" y="14"/>
                      <a:pt x="3" y="20"/>
                    </a:cubicBezTo>
                    <a:cubicBezTo>
                      <a:pt x="0" y="22"/>
                      <a:pt x="0" y="22"/>
                      <a:pt x="0" y="22"/>
                    </a:cubicBezTo>
                    <a:cubicBezTo>
                      <a:pt x="0" y="24"/>
                      <a:pt x="0" y="24"/>
                      <a:pt x="0" y="24"/>
                    </a:cubicBezTo>
                    <a:cubicBezTo>
                      <a:pt x="15" y="24"/>
                      <a:pt x="15" y="24"/>
                      <a:pt x="15" y="24"/>
                    </a:cubicBezTo>
                    <a:lnTo>
                      <a:pt x="15"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8" tIns="45714" rIns="91428" bIns="45714"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46" name="Freeform 194"/>
              <p:cNvSpPr/>
              <p:nvPr/>
            </p:nvSpPr>
            <p:spPr bwMode="auto">
              <a:xfrm>
                <a:off x="9427411" y="3812698"/>
                <a:ext cx="35126" cy="59844"/>
              </a:xfrm>
              <a:custGeom>
                <a:avLst/>
                <a:gdLst>
                  <a:gd name="T0" fmla="*/ 6 w 15"/>
                  <a:gd name="T1" fmla="*/ 23 h 25"/>
                  <a:gd name="T2" fmla="*/ 1 w 15"/>
                  <a:gd name="T3" fmla="*/ 21 h 25"/>
                  <a:gd name="T4" fmla="*/ 0 w 15"/>
                  <a:gd name="T5" fmla="*/ 24 h 25"/>
                  <a:gd name="T6" fmla="*/ 6 w 15"/>
                  <a:gd name="T7" fmla="*/ 25 h 25"/>
                  <a:gd name="T8" fmla="*/ 15 w 15"/>
                  <a:gd name="T9" fmla="*/ 18 h 25"/>
                  <a:gd name="T10" fmla="*/ 10 w 15"/>
                  <a:gd name="T11" fmla="*/ 12 h 25"/>
                  <a:gd name="T12" fmla="*/ 10 w 15"/>
                  <a:gd name="T13" fmla="*/ 12 h 25"/>
                  <a:gd name="T14" fmla="*/ 14 w 15"/>
                  <a:gd name="T15" fmla="*/ 6 h 25"/>
                  <a:gd name="T16" fmla="*/ 7 w 15"/>
                  <a:gd name="T17" fmla="*/ 0 h 25"/>
                  <a:gd name="T18" fmla="*/ 1 w 15"/>
                  <a:gd name="T19" fmla="*/ 2 h 25"/>
                  <a:gd name="T20" fmla="*/ 2 w 15"/>
                  <a:gd name="T21" fmla="*/ 5 h 25"/>
                  <a:gd name="T22" fmla="*/ 7 w 15"/>
                  <a:gd name="T23" fmla="*/ 3 h 25"/>
                  <a:gd name="T24" fmla="*/ 11 w 15"/>
                  <a:gd name="T25" fmla="*/ 7 h 25"/>
                  <a:gd name="T26" fmla="*/ 5 w 15"/>
                  <a:gd name="T27" fmla="*/ 11 h 25"/>
                  <a:gd name="T28" fmla="*/ 4 w 15"/>
                  <a:gd name="T29" fmla="*/ 11 h 25"/>
                  <a:gd name="T30" fmla="*/ 4 w 15"/>
                  <a:gd name="T31" fmla="*/ 13 h 25"/>
                  <a:gd name="T32" fmla="*/ 5 w 15"/>
                  <a:gd name="T33" fmla="*/ 13 h 25"/>
                  <a:gd name="T34" fmla="*/ 12 w 15"/>
                  <a:gd name="T35" fmla="*/ 18 h 25"/>
                  <a:gd name="T36" fmla="*/ 6 w 15"/>
                  <a:gd name="T37"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25">
                    <a:moveTo>
                      <a:pt x="6" y="23"/>
                    </a:moveTo>
                    <a:cubicBezTo>
                      <a:pt x="4" y="23"/>
                      <a:pt x="2" y="22"/>
                      <a:pt x="1" y="21"/>
                    </a:cubicBezTo>
                    <a:cubicBezTo>
                      <a:pt x="0" y="24"/>
                      <a:pt x="0" y="24"/>
                      <a:pt x="0" y="24"/>
                    </a:cubicBezTo>
                    <a:cubicBezTo>
                      <a:pt x="1" y="24"/>
                      <a:pt x="4" y="25"/>
                      <a:pt x="6" y="25"/>
                    </a:cubicBezTo>
                    <a:cubicBezTo>
                      <a:pt x="12" y="25"/>
                      <a:pt x="15" y="22"/>
                      <a:pt x="15" y="18"/>
                    </a:cubicBezTo>
                    <a:cubicBezTo>
                      <a:pt x="15" y="15"/>
                      <a:pt x="13" y="12"/>
                      <a:pt x="10" y="12"/>
                    </a:cubicBezTo>
                    <a:cubicBezTo>
                      <a:pt x="10" y="12"/>
                      <a:pt x="10" y="12"/>
                      <a:pt x="10" y="12"/>
                    </a:cubicBezTo>
                    <a:cubicBezTo>
                      <a:pt x="13" y="11"/>
                      <a:pt x="14" y="9"/>
                      <a:pt x="14" y="6"/>
                    </a:cubicBezTo>
                    <a:cubicBezTo>
                      <a:pt x="14" y="3"/>
                      <a:pt x="12" y="0"/>
                      <a:pt x="7" y="0"/>
                    </a:cubicBezTo>
                    <a:cubicBezTo>
                      <a:pt x="5" y="0"/>
                      <a:pt x="2" y="1"/>
                      <a:pt x="1" y="2"/>
                    </a:cubicBezTo>
                    <a:cubicBezTo>
                      <a:pt x="2" y="5"/>
                      <a:pt x="2" y="5"/>
                      <a:pt x="2" y="5"/>
                    </a:cubicBezTo>
                    <a:cubicBezTo>
                      <a:pt x="3" y="4"/>
                      <a:pt x="5" y="3"/>
                      <a:pt x="7" y="3"/>
                    </a:cubicBezTo>
                    <a:cubicBezTo>
                      <a:pt x="10" y="3"/>
                      <a:pt x="11" y="5"/>
                      <a:pt x="11" y="7"/>
                    </a:cubicBezTo>
                    <a:cubicBezTo>
                      <a:pt x="11" y="10"/>
                      <a:pt x="8" y="11"/>
                      <a:pt x="5" y="11"/>
                    </a:cubicBezTo>
                    <a:cubicBezTo>
                      <a:pt x="4" y="11"/>
                      <a:pt x="4" y="11"/>
                      <a:pt x="4" y="11"/>
                    </a:cubicBezTo>
                    <a:cubicBezTo>
                      <a:pt x="4" y="13"/>
                      <a:pt x="4" y="13"/>
                      <a:pt x="4" y="13"/>
                    </a:cubicBezTo>
                    <a:cubicBezTo>
                      <a:pt x="5" y="13"/>
                      <a:pt x="5" y="13"/>
                      <a:pt x="5" y="13"/>
                    </a:cubicBezTo>
                    <a:cubicBezTo>
                      <a:pt x="9" y="13"/>
                      <a:pt x="12" y="15"/>
                      <a:pt x="12" y="18"/>
                    </a:cubicBezTo>
                    <a:cubicBezTo>
                      <a:pt x="12" y="20"/>
                      <a:pt x="10" y="23"/>
                      <a:pt x="6"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8" tIns="45714" rIns="91428" bIns="45714" numCol="1" anchor="t" anchorCtr="0" compatLnSpc="1"/>
              <a:lstStyle/>
              <a:p>
                <a:endParaRPr lang="zh-CN" altLang="en-US" dirty="0">
                  <a:latin typeface="微软雅黑" panose="020B0503020204020204" pitchFamily="34" charset="-122"/>
                  <a:ea typeface="微软雅黑" panose="020B0503020204020204" pitchFamily="34" charset="-122"/>
                </a:endParaRPr>
              </a:p>
            </p:txBody>
          </p:sp>
          <p:sp>
            <p:nvSpPr>
              <p:cNvPr id="47" name="Freeform 195"/>
              <p:cNvSpPr>
                <a:spLocks noEditPoints="1"/>
              </p:cNvSpPr>
              <p:nvPr/>
            </p:nvSpPr>
            <p:spPr bwMode="auto">
              <a:xfrm>
                <a:off x="9341548" y="3509573"/>
                <a:ext cx="386387" cy="451435"/>
              </a:xfrm>
              <a:custGeom>
                <a:avLst/>
                <a:gdLst>
                  <a:gd name="T0" fmla="*/ 141 w 162"/>
                  <a:gd name="T1" fmla="*/ 171 h 189"/>
                  <a:gd name="T2" fmla="*/ 19 w 162"/>
                  <a:gd name="T3" fmla="*/ 171 h 189"/>
                  <a:gd name="T4" fmla="*/ 19 w 162"/>
                  <a:gd name="T5" fmla="*/ 45 h 189"/>
                  <a:gd name="T6" fmla="*/ 141 w 162"/>
                  <a:gd name="T7" fmla="*/ 45 h 189"/>
                  <a:gd name="T8" fmla="*/ 141 w 162"/>
                  <a:gd name="T9" fmla="*/ 58 h 189"/>
                  <a:gd name="T10" fmla="*/ 162 w 162"/>
                  <a:gd name="T11" fmla="*/ 58 h 189"/>
                  <a:gd name="T12" fmla="*/ 162 w 162"/>
                  <a:gd name="T13" fmla="*/ 17 h 189"/>
                  <a:gd name="T14" fmla="*/ 145 w 162"/>
                  <a:gd name="T15" fmla="*/ 0 h 189"/>
                  <a:gd name="T16" fmla="*/ 17 w 162"/>
                  <a:gd name="T17" fmla="*/ 0 h 189"/>
                  <a:gd name="T18" fmla="*/ 0 w 162"/>
                  <a:gd name="T19" fmla="*/ 17 h 189"/>
                  <a:gd name="T20" fmla="*/ 0 w 162"/>
                  <a:gd name="T21" fmla="*/ 172 h 189"/>
                  <a:gd name="T22" fmla="*/ 17 w 162"/>
                  <a:gd name="T23" fmla="*/ 189 h 189"/>
                  <a:gd name="T24" fmla="*/ 145 w 162"/>
                  <a:gd name="T25" fmla="*/ 189 h 189"/>
                  <a:gd name="T26" fmla="*/ 162 w 162"/>
                  <a:gd name="T27" fmla="*/ 172 h 189"/>
                  <a:gd name="T28" fmla="*/ 162 w 162"/>
                  <a:gd name="T29" fmla="*/ 163 h 189"/>
                  <a:gd name="T30" fmla="*/ 141 w 162"/>
                  <a:gd name="T31" fmla="*/ 163 h 189"/>
                  <a:gd name="T32" fmla="*/ 141 w 162"/>
                  <a:gd name="T33" fmla="*/ 171 h 189"/>
                  <a:gd name="T34" fmla="*/ 66 w 162"/>
                  <a:gd name="T35" fmla="*/ 19 h 189"/>
                  <a:gd name="T36" fmla="*/ 77 w 162"/>
                  <a:gd name="T37" fmla="*/ 19 h 189"/>
                  <a:gd name="T38" fmla="*/ 81 w 162"/>
                  <a:gd name="T39" fmla="*/ 23 h 189"/>
                  <a:gd name="T40" fmla="*/ 77 w 162"/>
                  <a:gd name="T41" fmla="*/ 27 h 189"/>
                  <a:gd name="T42" fmla="*/ 66 w 162"/>
                  <a:gd name="T43" fmla="*/ 27 h 189"/>
                  <a:gd name="T44" fmla="*/ 62 w 162"/>
                  <a:gd name="T45" fmla="*/ 23 h 189"/>
                  <a:gd name="T46" fmla="*/ 66 w 162"/>
                  <a:gd name="T47" fmla="*/ 19 h 189"/>
                  <a:gd name="T48" fmla="*/ 43 w 162"/>
                  <a:gd name="T49" fmla="*/ 19 h 189"/>
                  <a:gd name="T50" fmla="*/ 54 w 162"/>
                  <a:gd name="T51" fmla="*/ 19 h 189"/>
                  <a:gd name="T52" fmla="*/ 58 w 162"/>
                  <a:gd name="T53" fmla="*/ 23 h 189"/>
                  <a:gd name="T54" fmla="*/ 54 w 162"/>
                  <a:gd name="T55" fmla="*/ 27 h 189"/>
                  <a:gd name="T56" fmla="*/ 43 w 162"/>
                  <a:gd name="T57" fmla="*/ 27 h 189"/>
                  <a:gd name="T58" fmla="*/ 39 w 162"/>
                  <a:gd name="T59" fmla="*/ 23 h 189"/>
                  <a:gd name="T60" fmla="*/ 43 w 162"/>
                  <a:gd name="T61" fmla="*/ 19 h 189"/>
                  <a:gd name="T62" fmla="*/ 17 w 162"/>
                  <a:gd name="T63" fmla="*/ 23 h 189"/>
                  <a:gd name="T64" fmla="*/ 20 w 162"/>
                  <a:gd name="T65" fmla="*/ 19 h 189"/>
                  <a:gd name="T66" fmla="*/ 31 w 162"/>
                  <a:gd name="T67" fmla="*/ 19 h 189"/>
                  <a:gd name="T68" fmla="*/ 35 w 162"/>
                  <a:gd name="T69" fmla="*/ 23 h 189"/>
                  <a:gd name="T70" fmla="*/ 31 w 162"/>
                  <a:gd name="T71" fmla="*/ 27 h 189"/>
                  <a:gd name="T72" fmla="*/ 20 w 162"/>
                  <a:gd name="T73" fmla="*/ 27 h 189"/>
                  <a:gd name="T74" fmla="*/ 17 w 162"/>
                  <a:gd name="T75" fmla="*/ 2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2" h="189">
                    <a:moveTo>
                      <a:pt x="141" y="171"/>
                    </a:moveTo>
                    <a:cubicBezTo>
                      <a:pt x="19" y="171"/>
                      <a:pt x="19" y="171"/>
                      <a:pt x="19" y="171"/>
                    </a:cubicBezTo>
                    <a:cubicBezTo>
                      <a:pt x="19" y="45"/>
                      <a:pt x="19" y="45"/>
                      <a:pt x="19" y="45"/>
                    </a:cubicBezTo>
                    <a:cubicBezTo>
                      <a:pt x="141" y="45"/>
                      <a:pt x="141" y="45"/>
                      <a:pt x="141" y="45"/>
                    </a:cubicBezTo>
                    <a:cubicBezTo>
                      <a:pt x="141" y="58"/>
                      <a:pt x="141" y="58"/>
                      <a:pt x="141" y="58"/>
                    </a:cubicBezTo>
                    <a:cubicBezTo>
                      <a:pt x="162" y="58"/>
                      <a:pt x="162" y="58"/>
                      <a:pt x="162" y="58"/>
                    </a:cubicBezTo>
                    <a:cubicBezTo>
                      <a:pt x="162" y="17"/>
                      <a:pt x="162" y="17"/>
                      <a:pt x="162" y="17"/>
                    </a:cubicBezTo>
                    <a:cubicBezTo>
                      <a:pt x="162" y="8"/>
                      <a:pt x="154" y="0"/>
                      <a:pt x="145" y="0"/>
                    </a:cubicBezTo>
                    <a:cubicBezTo>
                      <a:pt x="17" y="0"/>
                      <a:pt x="17" y="0"/>
                      <a:pt x="17" y="0"/>
                    </a:cubicBezTo>
                    <a:cubicBezTo>
                      <a:pt x="8" y="0"/>
                      <a:pt x="0" y="8"/>
                      <a:pt x="0" y="17"/>
                    </a:cubicBezTo>
                    <a:cubicBezTo>
                      <a:pt x="0" y="172"/>
                      <a:pt x="0" y="172"/>
                      <a:pt x="0" y="172"/>
                    </a:cubicBezTo>
                    <a:cubicBezTo>
                      <a:pt x="0" y="181"/>
                      <a:pt x="8" y="189"/>
                      <a:pt x="17" y="189"/>
                    </a:cubicBezTo>
                    <a:cubicBezTo>
                      <a:pt x="145" y="189"/>
                      <a:pt x="145" y="189"/>
                      <a:pt x="145" y="189"/>
                    </a:cubicBezTo>
                    <a:cubicBezTo>
                      <a:pt x="154" y="189"/>
                      <a:pt x="162" y="181"/>
                      <a:pt x="162" y="172"/>
                    </a:cubicBezTo>
                    <a:cubicBezTo>
                      <a:pt x="162" y="163"/>
                      <a:pt x="162" y="163"/>
                      <a:pt x="162" y="163"/>
                    </a:cubicBezTo>
                    <a:cubicBezTo>
                      <a:pt x="141" y="163"/>
                      <a:pt x="141" y="163"/>
                      <a:pt x="141" y="163"/>
                    </a:cubicBezTo>
                    <a:lnTo>
                      <a:pt x="141" y="171"/>
                    </a:lnTo>
                    <a:close/>
                    <a:moveTo>
                      <a:pt x="66" y="19"/>
                    </a:moveTo>
                    <a:cubicBezTo>
                      <a:pt x="77" y="19"/>
                      <a:pt x="77" y="19"/>
                      <a:pt x="77" y="19"/>
                    </a:cubicBezTo>
                    <a:cubicBezTo>
                      <a:pt x="79" y="19"/>
                      <a:pt x="81" y="20"/>
                      <a:pt x="81" y="23"/>
                    </a:cubicBezTo>
                    <a:cubicBezTo>
                      <a:pt x="81" y="25"/>
                      <a:pt x="79" y="27"/>
                      <a:pt x="77" y="27"/>
                    </a:cubicBezTo>
                    <a:cubicBezTo>
                      <a:pt x="66" y="27"/>
                      <a:pt x="66" y="27"/>
                      <a:pt x="66" y="27"/>
                    </a:cubicBezTo>
                    <a:cubicBezTo>
                      <a:pt x="64" y="27"/>
                      <a:pt x="62" y="25"/>
                      <a:pt x="62" y="23"/>
                    </a:cubicBezTo>
                    <a:cubicBezTo>
                      <a:pt x="62" y="20"/>
                      <a:pt x="64" y="19"/>
                      <a:pt x="66" y="19"/>
                    </a:cubicBezTo>
                    <a:close/>
                    <a:moveTo>
                      <a:pt x="43" y="19"/>
                    </a:moveTo>
                    <a:cubicBezTo>
                      <a:pt x="54" y="19"/>
                      <a:pt x="54" y="19"/>
                      <a:pt x="54" y="19"/>
                    </a:cubicBezTo>
                    <a:cubicBezTo>
                      <a:pt x="56" y="19"/>
                      <a:pt x="58" y="20"/>
                      <a:pt x="58" y="23"/>
                    </a:cubicBezTo>
                    <a:cubicBezTo>
                      <a:pt x="58" y="25"/>
                      <a:pt x="56" y="27"/>
                      <a:pt x="54" y="27"/>
                    </a:cubicBezTo>
                    <a:cubicBezTo>
                      <a:pt x="43" y="27"/>
                      <a:pt x="43" y="27"/>
                      <a:pt x="43" y="27"/>
                    </a:cubicBezTo>
                    <a:cubicBezTo>
                      <a:pt x="41" y="27"/>
                      <a:pt x="39" y="25"/>
                      <a:pt x="39" y="23"/>
                    </a:cubicBezTo>
                    <a:cubicBezTo>
                      <a:pt x="39" y="20"/>
                      <a:pt x="41" y="19"/>
                      <a:pt x="43" y="19"/>
                    </a:cubicBezTo>
                    <a:close/>
                    <a:moveTo>
                      <a:pt x="17" y="23"/>
                    </a:moveTo>
                    <a:cubicBezTo>
                      <a:pt x="17" y="20"/>
                      <a:pt x="18" y="19"/>
                      <a:pt x="20" y="19"/>
                    </a:cubicBezTo>
                    <a:cubicBezTo>
                      <a:pt x="31" y="19"/>
                      <a:pt x="31" y="19"/>
                      <a:pt x="31" y="19"/>
                    </a:cubicBezTo>
                    <a:cubicBezTo>
                      <a:pt x="33" y="19"/>
                      <a:pt x="35" y="20"/>
                      <a:pt x="35" y="23"/>
                    </a:cubicBezTo>
                    <a:cubicBezTo>
                      <a:pt x="35" y="25"/>
                      <a:pt x="33" y="27"/>
                      <a:pt x="31" y="27"/>
                    </a:cubicBezTo>
                    <a:cubicBezTo>
                      <a:pt x="20" y="27"/>
                      <a:pt x="20" y="27"/>
                      <a:pt x="20" y="27"/>
                    </a:cubicBezTo>
                    <a:cubicBezTo>
                      <a:pt x="18" y="27"/>
                      <a:pt x="17" y="25"/>
                      <a:pt x="17"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28" tIns="45714" rIns="91428" bIns="45714" numCol="1" anchor="t" anchorCtr="0" compatLnSpc="1"/>
              <a:lstStyle/>
              <a:p>
                <a:endParaRPr lang="zh-CN" altLang="en-US" dirty="0">
                  <a:latin typeface="微软雅黑" panose="020B0503020204020204" pitchFamily="34" charset="-122"/>
                  <a:ea typeface="微软雅黑" panose="020B0503020204020204" pitchFamily="34" charset="-122"/>
                </a:endParaRPr>
              </a:p>
            </p:txBody>
          </p:sp>
        </p:grpSp>
      </p:grpSp>
      <p:cxnSp>
        <p:nvCxnSpPr>
          <p:cNvPr id="62" name="直接连接符 61"/>
          <p:cNvCxnSpPr/>
          <p:nvPr/>
        </p:nvCxnSpPr>
        <p:spPr>
          <a:xfrm flipH="1">
            <a:off x="6061759" y="5506733"/>
            <a:ext cx="1347075" cy="134707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8114030" y="118745"/>
            <a:ext cx="3195320" cy="7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par>
                                <p:cTn id="11" presetID="22" presetClass="entr" presetSubtype="1"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up)">
                                      <p:cBhvr>
                                        <p:cTn id="13" dur="500"/>
                                        <p:tgtEl>
                                          <p:spTgt spid="51"/>
                                        </p:tgtEl>
                                      </p:cBhvr>
                                    </p:animEffect>
                                  </p:childTnLst>
                                </p:cTn>
                              </p:par>
                              <p:par>
                                <p:cTn id="14" presetID="22" presetClass="entr" presetSubtype="4" fill="hold"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wipe(down)">
                                      <p:cBhvr>
                                        <p:cTn id="16" dur="500"/>
                                        <p:tgtEl>
                                          <p:spTgt spid="62"/>
                                        </p:tgtEl>
                                      </p:cBhvr>
                                    </p:animEffect>
                                  </p:childTnLst>
                                </p:cTn>
                              </p:par>
                              <p:par>
                                <p:cTn id="17" presetID="2" presetClass="entr" presetSubtype="2"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1+#ppt_w/2"/>
                                          </p:val>
                                        </p:tav>
                                        <p:tav tm="100000">
                                          <p:val>
                                            <p:strVal val="#ppt_x"/>
                                          </p:val>
                                        </p:tav>
                                      </p:tavLst>
                                    </p:anim>
                                    <p:anim calcmode="lin" valueType="num">
                                      <p:cBhvr additive="base">
                                        <p:cTn id="20" dur="500" fill="hold"/>
                                        <p:tgtEl>
                                          <p:spTgt spid="25"/>
                                        </p:tgtEl>
                                        <p:attrNameLst>
                                          <p:attrName>ppt_y</p:attrName>
                                        </p:attrNameLst>
                                      </p:cBhvr>
                                      <p:tavLst>
                                        <p:tav tm="0">
                                          <p:val>
                                            <p:strVal val="#ppt_y"/>
                                          </p:val>
                                        </p:tav>
                                        <p:tav tm="100000">
                                          <p:val>
                                            <p:strVal val="#ppt_y"/>
                                          </p:val>
                                        </p:tav>
                                      </p:tavLst>
                                    </p:anim>
                                  </p:childTnLst>
                                </p:cTn>
                              </p:par>
                              <p:par>
                                <p:cTn id="21" presetID="53" presetClass="entr" presetSubtype="16"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anim calcmode="lin" valueType="num">
                                      <p:cBhvr>
                                        <p:cTn id="23" dur="500" fill="hold"/>
                                        <p:tgtEl>
                                          <p:spTgt spid="49"/>
                                        </p:tgtEl>
                                        <p:attrNameLst>
                                          <p:attrName>ppt_w</p:attrName>
                                        </p:attrNameLst>
                                      </p:cBhvr>
                                      <p:tavLst>
                                        <p:tav tm="0">
                                          <p:val>
                                            <p:fltVal val="0"/>
                                          </p:val>
                                        </p:tav>
                                        <p:tav tm="100000">
                                          <p:val>
                                            <p:strVal val="#ppt_w"/>
                                          </p:val>
                                        </p:tav>
                                      </p:tavLst>
                                    </p:anim>
                                    <p:anim calcmode="lin" valueType="num">
                                      <p:cBhvr>
                                        <p:cTn id="24" dur="500" fill="hold"/>
                                        <p:tgtEl>
                                          <p:spTgt spid="49"/>
                                        </p:tgtEl>
                                        <p:attrNameLst>
                                          <p:attrName>ppt_h</p:attrName>
                                        </p:attrNameLst>
                                      </p:cBhvr>
                                      <p:tavLst>
                                        <p:tav tm="0">
                                          <p:val>
                                            <p:fltVal val="0"/>
                                          </p:val>
                                        </p:tav>
                                        <p:tav tm="100000">
                                          <p:val>
                                            <p:strVal val="#ppt_h"/>
                                          </p:val>
                                        </p:tav>
                                      </p:tavLst>
                                    </p:anim>
                                    <p:animEffect transition="in" filter="fade">
                                      <p:cBhvr>
                                        <p:cTn id="25" dur="500"/>
                                        <p:tgtEl>
                                          <p:spTgt spid="49"/>
                                        </p:tgtEl>
                                      </p:cBhvr>
                                    </p:animEffect>
                                  </p:childTnLst>
                                </p:cTn>
                              </p:par>
                              <p:par>
                                <p:cTn id="26" presetID="53" presetClass="entr" presetSubtype="16" fill="hold" grpId="0" nodeType="withEffect">
                                  <p:stCondLst>
                                    <p:cond delay="50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par>
                                <p:cTn id="31" presetID="42" presetClass="entr" presetSubtype="0" fill="hold" grpId="0" nodeType="withEffect">
                                  <p:stCondLst>
                                    <p:cond delay="50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1000"/>
                                        <p:tgtEl>
                                          <p:spTgt spid="39"/>
                                        </p:tgtEl>
                                      </p:cBhvr>
                                    </p:animEffect>
                                    <p:anim calcmode="lin" valueType="num">
                                      <p:cBhvr>
                                        <p:cTn id="34" dur="1000" fill="hold"/>
                                        <p:tgtEl>
                                          <p:spTgt spid="39"/>
                                        </p:tgtEl>
                                        <p:attrNameLst>
                                          <p:attrName>ppt_x</p:attrName>
                                        </p:attrNameLst>
                                      </p:cBhvr>
                                      <p:tavLst>
                                        <p:tav tm="0">
                                          <p:val>
                                            <p:strVal val="#ppt_x"/>
                                          </p:val>
                                        </p:tav>
                                        <p:tav tm="100000">
                                          <p:val>
                                            <p:strVal val="#ppt_x"/>
                                          </p:val>
                                        </p:tav>
                                      </p:tavLst>
                                    </p:anim>
                                    <p:anim calcmode="lin" valueType="num">
                                      <p:cBhvr>
                                        <p:cTn id="35"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8" grpId="0" bldLvl="0" animBg="1"/>
      <p:bldP spid="34" grpId="0"/>
      <p:bldP spid="3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5080250" y="388759"/>
            <a:ext cx="2052955" cy="887528"/>
            <a:chOff x="5080249" y="354253"/>
            <a:chExt cx="2052955" cy="887528"/>
          </a:xfrm>
        </p:grpSpPr>
        <p:sp>
          <p:nvSpPr>
            <p:cNvPr id="8" name="文本框 7"/>
            <p:cNvSpPr txBox="1"/>
            <p:nvPr/>
          </p:nvSpPr>
          <p:spPr>
            <a:xfrm>
              <a:off x="5080249" y="354253"/>
              <a:ext cx="2052955" cy="521970"/>
            </a:xfrm>
            <a:prstGeom prst="rect">
              <a:avLst/>
            </a:prstGeom>
            <a:noFill/>
          </p:spPr>
          <p:txBody>
            <a:bodyPr wrap="none" rtlCol="0">
              <a:spAutoFit/>
              <a:scene3d>
                <a:camera prst="orthographicFront"/>
                <a:lightRig rig="threePt" dir="t"/>
              </a:scene3d>
              <a:sp3d contourW="12700"/>
            </a:bodyPr>
            <a:lstStyle/>
            <a:p>
              <a:pPr lvl="0" algn="ctr">
                <a:defRPr/>
              </a:pPr>
              <a:r>
                <a:rPr lang="en-US" altLang="zh-CN" sz="2800" b="1" dirty="0">
                  <a:solidFill>
                    <a:schemeClr val="tx1">
                      <a:lumMod val="85000"/>
                      <a:lumOff val="15000"/>
                    </a:schemeClr>
                  </a:solidFill>
                  <a:latin typeface="Times New Roman" panose="02020603050405020304" charset="0"/>
                  <a:ea typeface="微软雅黑" panose="020B0503020204020204" pitchFamily="34" charset="-122"/>
                  <a:cs typeface="Times New Roman" panose="02020603050405020304" charset="0"/>
                </a:rPr>
                <a:t>Background</a:t>
              </a:r>
              <a:endParaRPr lang="en-US" altLang="zh-CN" sz="2800" b="1" dirty="0">
                <a:solidFill>
                  <a:schemeClr val="tx1">
                    <a:lumMod val="85000"/>
                    <a:lumOff val="15000"/>
                  </a:schemeClr>
                </a:solidFill>
                <a:latin typeface="Times New Roman" panose="02020603050405020304" charset="0"/>
                <a:ea typeface="微软雅黑" panose="020B0503020204020204" pitchFamily="34" charset="-122"/>
                <a:cs typeface="Times New Roman" panose="02020603050405020304" charset="0"/>
              </a:endParaRPr>
            </a:p>
          </p:txBody>
        </p:sp>
        <p:sp>
          <p:nvSpPr>
            <p:cNvPr id="10" name="等腰三角形 9"/>
            <p:cNvSpPr/>
            <p:nvPr/>
          </p:nvSpPr>
          <p:spPr>
            <a:xfrm flipV="1">
              <a:off x="6007043" y="1154777"/>
              <a:ext cx="199348" cy="87004"/>
            </a:xfrm>
            <a:prstGeom prst="triangle">
              <a:avLst/>
            </a:prstGeom>
            <a:gradFill>
              <a:gsLst>
                <a:gs pos="0">
                  <a:schemeClr val="accent1"/>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84605" y="1626154"/>
            <a:ext cx="5007396" cy="3334643"/>
          </a:xfrm>
          <a:custGeom>
            <a:avLst/>
            <a:gdLst>
              <a:gd name="connsiteX0" fmla="*/ 0 w 4750721"/>
              <a:gd name="connsiteY0" fmla="*/ 0 h 2478572"/>
              <a:gd name="connsiteX1" fmla="*/ 4750721 w 4750721"/>
              <a:gd name="connsiteY1" fmla="*/ 0 h 2478572"/>
              <a:gd name="connsiteX2" fmla="*/ 4750721 w 4750721"/>
              <a:gd name="connsiteY2" fmla="*/ 2478572 h 2478572"/>
              <a:gd name="connsiteX3" fmla="*/ 0 w 4750721"/>
              <a:gd name="connsiteY3" fmla="*/ 2478572 h 2478572"/>
            </a:gdLst>
            <a:ahLst/>
            <a:cxnLst>
              <a:cxn ang="0">
                <a:pos x="connsiteX0" y="connsiteY0"/>
              </a:cxn>
              <a:cxn ang="0">
                <a:pos x="connsiteX1" y="connsiteY1"/>
              </a:cxn>
              <a:cxn ang="0">
                <a:pos x="connsiteX2" y="connsiteY2"/>
              </a:cxn>
              <a:cxn ang="0">
                <a:pos x="connsiteX3" y="connsiteY3"/>
              </a:cxn>
            </a:cxnLst>
            <a:rect l="l" t="t" r="r" b="b"/>
            <a:pathLst>
              <a:path w="4750721" h="2478572">
                <a:moveTo>
                  <a:pt x="0" y="0"/>
                </a:moveTo>
                <a:lnTo>
                  <a:pt x="4750721" y="0"/>
                </a:lnTo>
                <a:lnTo>
                  <a:pt x="4750721" y="2478572"/>
                </a:lnTo>
                <a:lnTo>
                  <a:pt x="0" y="2478572"/>
                </a:lnTo>
                <a:close/>
              </a:path>
            </a:pathLst>
          </a:custGeom>
        </p:spPr>
      </p:pic>
      <p:sp>
        <p:nvSpPr>
          <p:cNvPr id="13" name="矩形 12"/>
          <p:cNvSpPr/>
          <p:nvPr/>
        </p:nvSpPr>
        <p:spPr>
          <a:xfrm>
            <a:off x="0" y="1603396"/>
            <a:ext cx="12192000" cy="3380159"/>
          </a:xfrm>
          <a:prstGeom prst="rect">
            <a:avLst/>
          </a:prstGeom>
          <a:gradFill flip="none" rotWithShape="1">
            <a:gsLst>
              <a:gs pos="60000">
                <a:schemeClr val="accent1"/>
              </a:gs>
              <a:gs pos="100000">
                <a:schemeClr val="accent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4" name="文本框 13"/>
          <p:cNvSpPr txBox="1"/>
          <p:nvPr/>
        </p:nvSpPr>
        <p:spPr>
          <a:xfrm>
            <a:off x="805269" y="1727017"/>
            <a:ext cx="6928724" cy="2971165"/>
          </a:xfrm>
          <a:prstGeom prst="rect">
            <a:avLst/>
          </a:prstGeom>
          <a:noFill/>
        </p:spPr>
        <p:txBody>
          <a:bodyPr wrap="square">
            <a:spAutoFit/>
          </a:bodyPr>
          <a:lstStyle/>
          <a:p>
            <a:pPr lvl="0" indent="457200" algn="l">
              <a:lnSpc>
                <a:spcPct val="130000"/>
              </a:lnSpc>
              <a:spcBef>
                <a:spcPct val="0"/>
              </a:spcBef>
              <a:defRPr/>
            </a:pP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通用视觉异常检测</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(AD)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旨在在一个基础数据集或已知数据集上学习单个模型后，识别异常图像并分割来自新颖或未见视觉对象的异常像素。</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这是一个更具挑战性的任务，因为它在面对跨域数据集时需要强大的泛化能力。</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同时，它也是一个更实际的话题，因为人们更关注现实场景中的快速适应性，尤其是在低数据状态下（即少样本甚至零样本）。</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例如，在医学图像诊断和工业视觉质量检测中，由于固有的稀缺性和隐私保护，难以收集大规模数据集。</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最近，开发通用的视觉异常检测</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(AD)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越来越受到关注，因为现有的无监督</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AD</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，无论是分离的模型还是统一模型，尽管在已知对象上表现良好，但在</a:t>
            </a:r>
            <a:r>
              <a:rPr kumimoji="0" lang="zh-CN" altLang="en-US" sz="1600" b="0" i="0" u="none" strike="noStrike" kern="1200" cap="none" spc="0" normalizeH="0" baseline="0" noProof="0" dirty="0">
                <a:ln>
                  <a:noFill/>
                </a:ln>
                <a:solidFill>
                  <a:srgbClr val="FF0000"/>
                </a:solidFill>
                <a:effectLst/>
                <a:uLnTx/>
                <a:uFillTx/>
                <a:latin typeface="Times New Roman" panose="02020603050405020304" charset="0"/>
                <a:ea typeface="微软雅黑" panose="020B0503020204020204" pitchFamily="34" charset="-122"/>
                <a:cs typeface="Times New Roman" panose="02020603050405020304" charset="0"/>
              </a:rPr>
              <a:t>未知对象</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上的性能都很差。</a:t>
            </a:r>
            <a:endPar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endParaRPr>
          </a:p>
        </p:txBody>
      </p:sp>
      <p:pic>
        <p:nvPicPr>
          <p:cNvPr id="2" name="图片 1"/>
          <p:cNvPicPr>
            <a:picLocks noChangeAspect="1"/>
          </p:cNvPicPr>
          <p:nvPr/>
        </p:nvPicPr>
        <p:blipFill>
          <a:blip r:embed="rId2"/>
          <a:stretch>
            <a:fillRect/>
          </a:stretch>
        </p:blipFill>
        <p:spPr>
          <a:xfrm>
            <a:off x="8514080" y="182245"/>
            <a:ext cx="3195320" cy="7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477916"/>
            <a:ext cx="12192000" cy="3380159"/>
          </a:xfrm>
          <a:prstGeom prst="rect">
            <a:avLst/>
          </a:prstGeom>
          <a:gradFill flip="none" rotWithShape="1">
            <a:gsLst>
              <a:gs pos="60000">
                <a:schemeClr val="accent1"/>
              </a:gs>
              <a:gs pos="100000">
                <a:schemeClr val="accent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080250" y="388759"/>
            <a:ext cx="2052955" cy="887528"/>
            <a:chOff x="5080249" y="354253"/>
            <a:chExt cx="2052955" cy="887528"/>
          </a:xfrm>
        </p:grpSpPr>
        <p:sp>
          <p:nvSpPr>
            <p:cNvPr id="8" name="文本框 7"/>
            <p:cNvSpPr txBox="1"/>
            <p:nvPr/>
          </p:nvSpPr>
          <p:spPr>
            <a:xfrm>
              <a:off x="5080249" y="354253"/>
              <a:ext cx="2052955" cy="521970"/>
            </a:xfrm>
            <a:prstGeom prst="rect">
              <a:avLst/>
            </a:prstGeom>
            <a:noFill/>
          </p:spPr>
          <p:txBody>
            <a:bodyPr wrap="none" rtlCol="0">
              <a:spAutoFit/>
              <a:scene3d>
                <a:camera prst="orthographicFront"/>
                <a:lightRig rig="threePt" dir="t"/>
              </a:scene3d>
              <a:sp3d contourW="12700"/>
            </a:bodyPr>
            <a:lstStyle/>
            <a:p>
              <a:pPr lvl="0" algn="ctr">
                <a:defRPr/>
              </a:pPr>
              <a:r>
                <a:rPr lang="en-US" altLang="zh-CN" sz="2800" b="1" dirty="0">
                  <a:solidFill>
                    <a:schemeClr val="tx1">
                      <a:lumMod val="85000"/>
                      <a:lumOff val="15000"/>
                    </a:schemeClr>
                  </a:solidFill>
                  <a:latin typeface="Times New Roman" panose="02020603050405020304" charset="0"/>
                  <a:ea typeface="微软雅黑" panose="020B0503020204020204" pitchFamily="34" charset="-122"/>
                  <a:cs typeface="Times New Roman" panose="02020603050405020304" charset="0"/>
                </a:rPr>
                <a:t>Background</a:t>
              </a:r>
              <a:endParaRPr lang="en-US" altLang="zh-CN" sz="2800" b="1" dirty="0">
                <a:solidFill>
                  <a:schemeClr val="tx1">
                    <a:lumMod val="85000"/>
                    <a:lumOff val="15000"/>
                  </a:schemeClr>
                </a:solidFill>
                <a:latin typeface="Times New Roman" panose="02020603050405020304" charset="0"/>
                <a:ea typeface="微软雅黑" panose="020B0503020204020204" pitchFamily="34" charset="-122"/>
                <a:cs typeface="Times New Roman" panose="02020603050405020304" charset="0"/>
              </a:endParaRPr>
            </a:p>
          </p:txBody>
        </p:sp>
        <p:sp>
          <p:nvSpPr>
            <p:cNvPr id="10" name="等腰三角形 9"/>
            <p:cNvSpPr/>
            <p:nvPr/>
          </p:nvSpPr>
          <p:spPr>
            <a:xfrm flipV="1">
              <a:off x="6007043" y="1154777"/>
              <a:ext cx="199348" cy="87004"/>
            </a:xfrm>
            <a:prstGeom prst="triangle">
              <a:avLst/>
            </a:prstGeom>
            <a:gradFill>
              <a:gsLst>
                <a:gs pos="0">
                  <a:schemeClr val="accent1"/>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84605" y="1626154"/>
            <a:ext cx="5007396" cy="3334643"/>
          </a:xfrm>
          <a:custGeom>
            <a:avLst/>
            <a:gdLst>
              <a:gd name="connsiteX0" fmla="*/ 0 w 4750721"/>
              <a:gd name="connsiteY0" fmla="*/ 0 h 2478572"/>
              <a:gd name="connsiteX1" fmla="*/ 4750721 w 4750721"/>
              <a:gd name="connsiteY1" fmla="*/ 0 h 2478572"/>
              <a:gd name="connsiteX2" fmla="*/ 4750721 w 4750721"/>
              <a:gd name="connsiteY2" fmla="*/ 2478572 h 2478572"/>
              <a:gd name="connsiteX3" fmla="*/ 0 w 4750721"/>
              <a:gd name="connsiteY3" fmla="*/ 2478572 h 2478572"/>
            </a:gdLst>
            <a:ahLst/>
            <a:cxnLst>
              <a:cxn ang="0">
                <a:pos x="connsiteX0" y="connsiteY0"/>
              </a:cxn>
              <a:cxn ang="0">
                <a:pos x="connsiteX1" y="connsiteY1"/>
              </a:cxn>
              <a:cxn ang="0">
                <a:pos x="connsiteX2" y="connsiteY2"/>
              </a:cxn>
              <a:cxn ang="0">
                <a:pos x="connsiteX3" y="connsiteY3"/>
              </a:cxn>
            </a:cxnLst>
            <a:rect l="l" t="t" r="r" b="b"/>
            <a:pathLst>
              <a:path w="4750721" h="2478572">
                <a:moveTo>
                  <a:pt x="0" y="0"/>
                </a:moveTo>
                <a:lnTo>
                  <a:pt x="4750721" y="0"/>
                </a:lnTo>
                <a:lnTo>
                  <a:pt x="4750721" y="2478572"/>
                </a:lnTo>
                <a:lnTo>
                  <a:pt x="0" y="2478572"/>
                </a:lnTo>
                <a:close/>
              </a:path>
            </a:pathLst>
          </a:custGeom>
        </p:spPr>
      </p:pic>
      <p:sp>
        <p:nvSpPr>
          <p:cNvPr id="13" name="矩形 12"/>
          <p:cNvSpPr/>
          <p:nvPr/>
        </p:nvSpPr>
        <p:spPr>
          <a:xfrm>
            <a:off x="0" y="1603396"/>
            <a:ext cx="12192000" cy="3380159"/>
          </a:xfrm>
          <a:prstGeom prst="rect">
            <a:avLst/>
          </a:prstGeom>
          <a:gradFill flip="none" rotWithShape="1">
            <a:gsLst>
              <a:gs pos="60000">
                <a:schemeClr val="accent1"/>
              </a:gs>
              <a:gs pos="100000">
                <a:schemeClr val="accent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4" name="文本框 13"/>
          <p:cNvSpPr txBox="1"/>
          <p:nvPr/>
        </p:nvSpPr>
        <p:spPr>
          <a:xfrm>
            <a:off x="805269" y="1727017"/>
            <a:ext cx="6928724" cy="1691005"/>
          </a:xfrm>
          <a:prstGeom prst="rect">
            <a:avLst/>
          </a:prstGeom>
          <a:noFill/>
        </p:spPr>
        <p:txBody>
          <a:bodyPr wrap="square">
            <a:spAutoFit/>
          </a:bodyPr>
          <a:lstStyle/>
          <a:p>
            <a:pPr lvl="0" algn="l">
              <a:lnSpc>
                <a:spcPct val="130000"/>
              </a:lnSpc>
              <a:spcBef>
                <a:spcPct val="0"/>
              </a:spcBef>
              <a:defRPr/>
            </a:pP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(1)  </a:t>
            </a:r>
            <a:r>
              <a:rPr kumimoji="0" lang="zh-CN" altLang="en-US" sz="1600" b="0" i="0" u="none" strike="noStrike" kern="1200" cap="none" spc="0" normalizeH="0" baseline="0" noProof="0" dirty="0">
                <a:ln>
                  <a:noFill/>
                </a:ln>
                <a:solidFill>
                  <a:srgbClr val="FF0000"/>
                </a:solidFill>
                <a:effectLst/>
                <a:uLnTx/>
                <a:uFillTx/>
                <a:latin typeface="Times New Roman" panose="02020603050405020304" charset="0"/>
                <a:ea typeface="微软雅黑" panose="020B0503020204020204" pitchFamily="34" charset="-122"/>
                <a:cs typeface="Times New Roman" panose="02020603050405020304" charset="0"/>
              </a:rPr>
              <a:t>无监督异常检测</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的目标是在给定足够的正常训练图像的情况下识别异常。</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大多数无监督</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AD</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方法大致可以分为三类：基于嵌入、基于判别和基于重建的方法。</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所有这些方法都局限于识别已知类别的异常，但在未知类别上的性能往往较差。</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对于新的场景，人们必须首先</a:t>
            </a:r>
            <a:r>
              <a:rPr kumimoji="0" lang="zh-CN" altLang="en-US" sz="1600" b="0" i="0" u="none" strike="noStrike" kern="1200" cap="none" spc="0" normalizeH="0" baseline="0" noProof="0" dirty="0">
                <a:ln>
                  <a:noFill/>
                </a:ln>
                <a:solidFill>
                  <a:srgbClr val="FF0000"/>
                </a:solidFill>
                <a:effectLst/>
                <a:uLnTx/>
                <a:uFillTx/>
                <a:latin typeface="Times New Roman" panose="02020603050405020304" charset="0"/>
                <a:ea typeface="微软雅黑" panose="020B0503020204020204" pitchFamily="34" charset="-122"/>
                <a:cs typeface="Times New Roman" panose="02020603050405020304" charset="0"/>
              </a:rPr>
              <a:t>收集足够的正常图像</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，然后重新训练模型。</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这是低效的，并且缺乏实际应用所需的快速适应性。</a:t>
            </a:r>
            <a:endPar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endParaRPr>
          </a:p>
        </p:txBody>
      </p:sp>
      <p:pic>
        <p:nvPicPr>
          <p:cNvPr id="2" name="图片 1"/>
          <p:cNvPicPr>
            <a:picLocks noChangeAspect="1"/>
          </p:cNvPicPr>
          <p:nvPr/>
        </p:nvPicPr>
        <p:blipFill>
          <a:blip r:embed="rId2"/>
          <a:stretch>
            <a:fillRect/>
          </a:stretch>
        </p:blipFill>
        <p:spPr>
          <a:xfrm>
            <a:off x="8514080" y="182245"/>
            <a:ext cx="3195320" cy="792480"/>
          </a:xfrm>
          <a:prstGeom prst="rect">
            <a:avLst/>
          </a:prstGeom>
        </p:spPr>
      </p:pic>
      <p:sp>
        <p:nvSpPr>
          <p:cNvPr id="5" name="文本框 4"/>
          <p:cNvSpPr txBox="1"/>
          <p:nvPr/>
        </p:nvSpPr>
        <p:spPr>
          <a:xfrm>
            <a:off x="806539" y="3477712"/>
            <a:ext cx="6928724" cy="1691005"/>
          </a:xfrm>
          <a:prstGeom prst="rect">
            <a:avLst/>
          </a:prstGeom>
          <a:noFill/>
        </p:spPr>
        <p:txBody>
          <a:bodyPr wrap="square">
            <a:spAutoFit/>
          </a:bodyPr>
          <a:p>
            <a:pPr lvl="0" algn="l">
              <a:lnSpc>
                <a:spcPct val="130000"/>
              </a:lnSpc>
              <a:spcBef>
                <a:spcPct val="0"/>
              </a:spcBef>
              <a:defRPr/>
            </a:pP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(2)  </a:t>
            </a:r>
            <a:r>
              <a:rPr kumimoji="0" lang="zh-CN" altLang="en-US" sz="1600" b="0" i="0" u="none" strike="noStrike" kern="1200" cap="none" spc="0" normalizeH="0" baseline="0" noProof="0" dirty="0">
                <a:ln>
                  <a:noFill/>
                </a:ln>
                <a:solidFill>
                  <a:srgbClr val="FF0000"/>
                </a:solidFill>
                <a:effectLst/>
                <a:uLnTx/>
                <a:uFillTx/>
                <a:latin typeface="Times New Roman" panose="02020603050405020304" charset="0"/>
                <a:ea typeface="微软雅黑" panose="020B0503020204020204" pitchFamily="34" charset="-122"/>
                <a:cs typeface="Times New Roman" panose="02020603050405020304" charset="0"/>
              </a:rPr>
              <a:t>零样本异常检测</a:t>
            </a:r>
            <a:r>
              <a:rPr kumimoji="0" lang="en-US" altLang="zh-CN" sz="1600" b="0" i="0" u="none" strike="noStrike" kern="1200" cap="none" spc="0" normalizeH="0" baseline="0" noProof="0" dirty="0">
                <a:ln>
                  <a:noFill/>
                </a:ln>
                <a:solidFill>
                  <a:srgbClr val="FF0000"/>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(Zero-Shot ADs)</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通过利用大型视觉语言模型（例如，</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CLIP</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）取得了令人印象深刻的性能。</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AnomalyCLIP</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学习与类别无关的提示嵌入，以对齐逐块符元，从而避免密集窗口操作。</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此外，</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AnomalyCLIP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通过在</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CLIP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的中间层附加一些可学习的符元来改进原始</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CLIP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表示。我们认为，这些额外的操作</a:t>
            </a:r>
            <a:r>
              <a:rPr kumimoji="0" lang="zh-CN" altLang="en-US" sz="1600" b="0" i="0" u="none" strike="noStrike" kern="1200" cap="none" spc="0" normalizeH="0" baseline="0" noProof="0" dirty="0">
                <a:ln>
                  <a:noFill/>
                </a:ln>
                <a:solidFill>
                  <a:srgbClr val="FF0000"/>
                </a:solidFill>
                <a:effectLst/>
                <a:uLnTx/>
                <a:uFillTx/>
                <a:latin typeface="Times New Roman" panose="02020603050405020304" charset="0"/>
                <a:ea typeface="微软雅黑" panose="020B0503020204020204" pitchFamily="34" charset="-122"/>
                <a:cs typeface="Times New Roman" panose="02020603050405020304" charset="0"/>
              </a:rPr>
              <a:t>使模型更加复杂</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，并可能损害</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CLIP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的原始能力</a:t>
            </a:r>
            <a:endPar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endParaRPr>
          </a:p>
        </p:txBody>
      </p:sp>
      <p:sp>
        <p:nvSpPr>
          <p:cNvPr id="6" name="文本框 5"/>
          <p:cNvSpPr txBox="1"/>
          <p:nvPr/>
        </p:nvSpPr>
        <p:spPr>
          <a:xfrm>
            <a:off x="775424" y="5168717"/>
            <a:ext cx="6928724" cy="1691005"/>
          </a:xfrm>
          <a:prstGeom prst="rect">
            <a:avLst/>
          </a:prstGeom>
          <a:noFill/>
        </p:spPr>
        <p:txBody>
          <a:bodyPr wrap="square">
            <a:spAutoFit/>
          </a:bodyPr>
          <a:p>
            <a:pPr lvl="0" algn="l">
              <a:lnSpc>
                <a:spcPct val="130000"/>
              </a:lnSpc>
              <a:spcBef>
                <a:spcPct val="0"/>
              </a:spcBef>
              <a:defRPr/>
            </a:pP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(3)  </a:t>
            </a:r>
            <a:r>
              <a:rPr kumimoji="0" lang="zh-CN" altLang="en-US" sz="1600" b="0" i="0" u="none" strike="noStrike" kern="1200" cap="none" spc="0" normalizeH="0" baseline="0" noProof="0" dirty="0">
                <a:ln>
                  <a:noFill/>
                </a:ln>
                <a:solidFill>
                  <a:srgbClr val="FF0000"/>
                </a:solidFill>
                <a:effectLst/>
                <a:uLnTx/>
                <a:uFillTx/>
                <a:latin typeface="Times New Roman" panose="02020603050405020304" charset="0"/>
                <a:ea typeface="微软雅黑" panose="020B0503020204020204" pitchFamily="34" charset="-122"/>
                <a:cs typeface="Times New Roman" panose="02020603050405020304" charset="0"/>
              </a:rPr>
              <a:t>少样本异常检测</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(Few-Shot AD)</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主要关注学习或仅使用数量有限的正常图像。</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WinCLIP</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是首个将</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CLIP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模型应用于少样本异常检测的工作，它将正常符元存储到内存库中，然后使用余弦相似度检索每个查询符元最近的符元，最后使用最近距离计算异常图。但是，当应用于目标数据集时，它需要</a:t>
            </a:r>
            <a:r>
              <a:rPr kumimoji="0" lang="zh-CN" altLang="en-US" sz="1600" b="0" i="0" u="none" strike="noStrike" kern="1200" cap="none" spc="0" normalizeH="0" baseline="0" noProof="0" dirty="0">
                <a:ln>
                  <a:noFill/>
                </a:ln>
                <a:solidFill>
                  <a:srgbClr val="FF0000"/>
                </a:solidFill>
                <a:effectLst/>
                <a:uLnTx/>
                <a:uFillTx/>
                <a:latin typeface="Times New Roman" panose="02020603050405020304" charset="0"/>
                <a:ea typeface="微软雅黑" panose="020B0503020204020204" pitchFamily="34" charset="-122"/>
                <a:cs typeface="Times New Roman" panose="02020603050405020304" charset="0"/>
              </a:rPr>
              <a:t>重新训练模型。</a:t>
            </a:r>
            <a:endParaRPr kumimoji="0" lang="zh-CN" altLang="en-US" sz="1600" b="0" i="0" u="none" strike="noStrike" kern="1200" cap="none" spc="0" normalizeH="0" baseline="0" noProof="0" dirty="0">
              <a:ln>
                <a:noFill/>
              </a:ln>
              <a:solidFill>
                <a:srgbClr val="FF0000"/>
              </a:solidFill>
              <a:effectLst/>
              <a:uLnTx/>
              <a:uFillTx/>
              <a:latin typeface="Times New Roman" panose="02020603050405020304" charset="0"/>
              <a:ea typeface="微软雅黑" panose="020B0503020204020204" pitchFamily="34"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arn(inVertical)">
                                      <p:cBhvr>
                                        <p:cTn id="16" dur="500"/>
                                        <p:tgtEl>
                                          <p:spTgt spid="4"/>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p:bldP spid="4" grpId="0" bldLvl="0" animBg="1"/>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477916"/>
            <a:ext cx="12192000" cy="3380159"/>
          </a:xfrm>
          <a:prstGeom prst="rect">
            <a:avLst/>
          </a:prstGeom>
          <a:gradFill flip="none" rotWithShape="1">
            <a:gsLst>
              <a:gs pos="60000">
                <a:schemeClr val="accent1"/>
              </a:gs>
              <a:gs pos="100000">
                <a:schemeClr val="accent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080250" y="388759"/>
            <a:ext cx="2052955" cy="887528"/>
            <a:chOff x="5080249" y="354253"/>
            <a:chExt cx="2052955" cy="887528"/>
          </a:xfrm>
        </p:grpSpPr>
        <p:sp>
          <p:nvSpPr>
            <p:cNvPr id="8" name="文本框 7"/>
            <p:cNvSpPr txBox="1"/>
            <p:nvPr/>
          </p:nvSpPr>
          <p:spPr>
            <a:xfrm>
              <a:off x="5080249" y="354253"/>
              <a:ext cx="2052955" cy="521970"/>
            </a:xfrm>
            <a:prstGeom prst="rect">
              <a:avLst/>
            </a:prstGeom>
            <a:noFill/>
          </p:spPr>
          <p:txBody>
            <a:bodyPr wrap="none" rtlCol="0">
              <a:spAutoFit/>
              <a:scene3d>
                <a:camera prst="orthographicFront"/>
                <a:lightRig rig="threePt" dir="t"/>
              </a:scene3d>
              <a:sp3d contourW="12700"/>
            </a:bodyPr>
            <a:lstStyle/>
            <a:p>
              <a:pPr lvl="0" algn="ctr">
                <a:defRPr/>
              </a:pPr>
              <a:r>
                <a:rPr lang="en-US" altLang="zh-CN" sz="2800" b="1" dirty="0">
                  <a:solidFill>
                    <a:schemeClr val="tx1">
                      <a:lumMod val="85000"/>
                      <a:lumOff val="15000"/>
                    </a:schemeClr>
                  </a:solidFill>
                  <a:latin typeface="Times New Roman" panose="02020603050405020304" charset="0"/>
                  <a:ea typeface="微软雅黑" panose="020B0503020204020204" pitchFamily="34" charset="-122"/>
                  <a:cs typeface="Times New Roman" panose="02020603050405020304" charset="0"/>
                </a:rPr>
                <a:t>Background</a:t>
              </a:r>
              <a:endParaRPr lang="en-US" altLang="zh-CN" sz="2800" b="1" dirty="0">
                <a:solidFill>
                  <a:schemeClr val="tx1">
                    <a:lumMod val="85000"/>
                    <a:lumOff val="15000"/>
                  </a:schemeClr>
                </a:solidFill>
                <a:latin typeface="Times New Roman" panose="02020603050405020304" charset="0"/>
                <a:ea typeface="微软雅黑" panose="020B0503020204020204" pitchFamily="34" charset="-122"/>
                <a:cs typeface="Times New Roman" panose="02020603050405020304" charset="0"/>
              </a:endParaRPr>
            </a:p>
          </p:txBody>
        </p:sp>
        <p:sp>
          <p:nvSpPr>
            <p:cNvPr id="10" name="等腰三角形 9"/>
            <p:cNvSpPr/>
            <p:nvPr/>
          </p:nvSpPr>
          <p:spPr>
            <a:xfrm flipV="1">
              <a:off x="6007043" y="1154777"/>
              <a:ext cx="199348" cy="87004"/>
            </a:xfrm>
            <a:prstGeom prst="triangle">
              <a:avLst/>
            </a:prstGeom>
            <a:gradFill>
              <a:gsLst>
                <a:gs pos="0">
                  <a:schemeClr val="accent1"/>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84605" y="1626154"/>
            <a:ext cx="5007396" cy="3334643"/>
          </a:xfrm>
          <a:custGeom>
            <a:avLst/>
            <a:gdLst>
              <a:gd name="connsiteX0" fmla="*/ 0 w 4750721"/>
              <a:gd name="connsiteY0" fmla="*/ 0 h 2478572"/>
              <a:gd name="connsiteX1" fmla="*/ 4750721 w 4750721"/>
              <a:gd name="connsiteY1" fmla="*/ 0 h 2478572"/>
              <a:gd name="connsiteX2" fmla="*/ 4750721 w 4750721"/>
              <a:gd name="connsiteY2" fmla="*/ 2478572 h 2478572"/>
              <a:gd name="connsiteX3" fmla="*/ 0 w 4750721"/>
              <a:gd name="connsiteY3" fmla="*/ 2478572 h 2478572"/>
            </a:gdLst>
            <a:ahLst/>
            <a:cxnLst>
              <a:cxn ang="0">
                <a:pos x="connsiteX0" y="connsiteY0"/>
              </a:cxn>
              <a:cxn ang="0">
                <a:pos x="connsiteX1" y="connsiteY1"/>
              </a:cxn>
              <a:cxn ang="0">
                <a:pos x="connsiteX2" y="connsiteY2"/>
              </a:cxn>
              <a:cxn ang="0">
                <a:pos x="connsiteX3" y="connsiteY3"/>
              </a:cxn>
            </a:cxnLst>
            <a:rect l="l" t="t" r="r" b="b"/>
            <a:pathLst>
              <a:path w="4750721" h="2478572">
                <a:moveTo>
                  <a:pt x="0" y="0"/>
                </a:moveTo>
                <a:lnTo>
                  <a:pt x="4750721" y="0"/>
                </a:lnTo>
                <a:lnTo>
                  <a:pt x="4750721" y="2478572"/>
                </a:lnTo>
                <a:lnTo>
                  <a:pt x="0" y="2478572"/>
                </a:lnTo>
                <a:close/>
              </a:path>
            </a:pathLst>
          </a:custGeom>
        </p:spPr>
      </p:pic>
      <p:sp>
        <p:nvSpPr>
          <p:cNvPr id="13" name="矩形 12"/>
          <p:cNvSpPr/>
          <p:nvPr/>
        </p:nvSpPr>
        <p:spPr>
          <a:xfrm>
            <a:off x="0" y="1603396"/>
            <a:ext cx="12192000" cy="3380159"/>
          </a:xfrm>
          <a:prstGeom prst="rect">
            <a:avLst/>
          </a:prstGeom>
          <a:gradFill flip="none" rotWithShape="1">
            <a:gsLst>
              <a:gs pos="60000">
                <a:schemeClr val="accent1"/>
              </a:gs>
              <a:gs pos="100000">
                <a:schemeClr val="accent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4" name="文本框 13"/>
          <p:cNvSpPr txBox="1"/>
          <p:nvPr/>
        </p:nvSpPr>
        <p:spPr>
          <a:xfrm>
            <a:off x="29299" y="1677487"/>
            <a:ext cx="6928724" cy="4250690"/>
          </a:xfrm>
          <a:prstGeom prst="rect">
            <a:avLst/>
          </a:prstGeom>
          <a:noFill/>
        </p:spPr>
        <p:txBody>
          <a:bodyPr wrap="square">
            <a:spAutoFit/>
          </a:bodyPr>
          <a:lstStyle/>
          <a:p>
            <a:pPr lvl="0" algn="l">
              <a:lnSpc>
                <a:spcPct val="130000"/>
              </a:lnSpc>
              <a:spcBef>
                <a:spcPct val="0"/>
              </a:spcBef>
              <a:defRPr/>
            </a:pP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通用视觉异常检测旨在无需额外微调即可识别来自新颖或未见视觉领域中的异常，这在开放场景中至关重要。</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最近的研究表明，像</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CLIP</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这样的预训练视觉语言模型仅使用零样本或少量正常图像就能展现出</a:t>
            </a:r>
            <a:r>
              <a:rPr kumimoji="0" lang="zh-CN" altLang="en-US" sz="1600" b="0" i="0" u="none" strike="noStrike" kern="1200" cap="none" spc="0" normalizeH="0" baseline="0" noProof="0" dirty="0">
                <a:ln>
                  <a:noFill/>
                </a:ln>
                <a:solidFill>
                  <a:srgbClr val="FF0000"/>
                </a:solidFill>
                <a:effectLst/>
                <a:uLnTx/>
                <a:uFillTx/>
                <a:latin typeface="Times New Roman" panose="02020603050405020304" charset="0"/>
                <a:ea typeface="微软雅黑" panose="020B0503020204020204" pitchFamily="34" charset="-122"/>
                <a:cs typeface="Times New Roman" panose="02020603050405020304" charset="0"/>
              </a:rPr>
              <a:t>强大的泛化能力</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然而，现有方法在设计提示模板、复杂的符元交互或需要额外微调方面存在困难，导致</a:t>
            </a:r>
            <a:r>
              <a:rPr kumimoji="0" lang="zh-CN" altLang="en-US" sz="1600" b="0" i="0" u="none" strike="noStrike" kern="1200" cap="none" spc="0" normalizeH="0" baseline="0" noProof="0" dirty="0">
                <a:ln>
                  <a:noFill/>
                </a:ln>
                <a:solidFill>
                  <a:srgbClr val="FF0000"/>
                </a:solidFill>
                <a:effectLst/>
                <a:uLnTx/>
                <a:uFillTx/>
                <a:latin typeface="Times New Roman" panose="02020603050405020304" charset="0"/>
                <a:ea typeface="微软雅黑" panose="020B0503020204020204" pitchFamily="34" charset="-122"/>
                <a:cs typeface="Times New Roman" panose="02020603050405020304" charset="0"/>
              </a:rPr>
              <a:t>灵活性有限</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在这项工作中，我们提出了一种简单而有效的方法，称为</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AdaptCLIP</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，它基于两个关键见解。</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首先，应该</a:t>
            </a:r>
            <a:r>
              <a:rPr kumimoji="0" lang="zh-CN" altLang="en-US" sz="1600" b="0" i="0" u="none" strike="noStrike" kern="1200" cap="none" spc="0" normalizeH="0" baseline="0" noProof="0" dirty="0">
                <a:ln>
                  <a:noFill/>
                </a:ln>
                <a:solidFill>
                  <a:srgbClr val="FF0000"/>
                </a:solidFill>
                <a:effectLst/>
                <a:uLnTx/>
                <a:uFillTx/>
                <a:latin typeface="Times New Roman" panose="02020603050405020304" charset="0"/>
                <a:ea typeface="微软雅黑" panose="020B0503020204020204" pitchFamily="34" charset="-122"/>
                <a:cs typeface="Times New Roman" panose="02020603050405020304" charset="0"/>
              </a:rPr>
              <a:t>交替学习自适应视觉和文本表示</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，而不是联合学习。</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其次，查询和正常图像提示之间的对比学习应该</a:t>
            </a:r>
            <a:r>
              <a:rPr kumimoji="0" lang="zh-CN" altLang="en-US" sz="1600" b="0" i="0" u="none" strike="noStrike" kern="1200" cap="none" spc="0" normalizeH="0" baseline="0" noProof="0" dirty="0">
                <a:ln>
                  <a:noFill/>
                </a:ln>
                <a:solidFill>
                  <a:srgbClr val="FF0000"/>
                </a:solidFill>
                <a:effectLst/>
                <a:uLnTx/>
                <a:uFillTx/>
                <a:latin typeface="Times New Roman" panose="02020603050405020304" charset="0"/>
                <a:ea typeface="微软雅黑" panose="020B0503020204020204" pitchFamily="34" charset="-122"/>
                <a:cs typeface="Times New Roman" panose="02020603050405020304" charset="0"/>
              </a:rPr>
              <a:t>结合上下文和对齐的残差特征</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，而不仅仅依赖于残差特征。</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AdaptCLIP</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将</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CLIP</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模型视为基础服务，在其输入或输出端仅添加三个简单的适配器：</a:t>
            </a:r>
            <a:r>
              <a:rPr kumimoji="0" lang="zh-CN" altLang="en-US" sz="1600" b="0" i="0" u="none" strike="noStrike" kern="1200" cap="none" spc="0" normalizeH="0" baseline="0" noProof="0" dirty="0">
                <a:ln>
                  <a:noFill/>
                </a:ln>
                <a:solidFill>
                  <a:srgbClr val="FF0000"/>
                </a:solidFill>
                <a:effectLst/>
                <a:uLnTx/>
                <a:uFillTx/>
                <a:latin typeface="Times New Roman" panose="02020603050405020304" charset="0"/>
                <a:ea typeface="微软雅黑" panose="020B0503020204020204" pitchFamily="34" charset="-122"/>
                <a:cs typeface="Times New Roman" panose="02020603050405020304" charset="0"/>
              </a:rPr>
              <a:t>视觉适配器、文本适配器和提示</a:t>
            </a:r>
            <a:r>
              <a:rPr kumimoji="0" lang="en-US" altLang="zh-CN" sz="1600" b="0" i="0" u="none" strike="noStrike" kern="1200" cap="none" spc="0" normalizeH="0" baseline="0" noProof="0" dirty="0">
                <a:ln>
                  <a:noFill/>
                </a:ln>
                <a:solidFill>
                  <a:srgbClr val="FF0000"/>
                </a:solidFill>
                <a:effectLst/>
                <a:uLnTx/>
                <a:uFillTx/>
                <a:latin typeface="Times New Roman" panose="02020603050405020304" charset="0"/>
                <a:ea typeface="微软雅黑" panose="020B0503020204020204" pitchFamily="34" charset="-122"/>
                <a:cs typeface="Times New Roman" panose="02020603050405020304" charset="0"/>
              </a:rPr>
              <a:t>-</a:t>
            </a:r>
            <a:r>
              <a:rPr kumimoji="0" lang="zh-CN" altLang="en-US" sz="1600" b="0" i="0" u="none" strike="noStrike" kern="1200" cap="none" spc="0" normalizeH="0" baseline="0" noProof="0" dirty="0">
                <a:ln>
                  <a:noFill/>
                </a:ln>
                <a:solidFill>
                  <a:srgbClr val="FF0000"/>
                </a:solidFill>
                <a:effectLst/>
                <a:uLnTx/>
                <a:uFillTx/>
                <a:latin typeface="Times New Roman" panose="02020603050405020304" charset="0"/>
                <a:ea typeface="微软雅黑" panose="020B0503020204020204" pitchFamily="34" charset="-122"/>
                <a:cs typeface="Times New Roman" panose="02020603050405020304" charset="0"/>
              </a:rPr>
              <a:t>查询适配器</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AdaptCLIP</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支持跨领域的零样本</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少样本泛化，并在基于数据集训练后，能够在目标域上实现免训练的方式。</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AdaptCLIP</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在来自工业和医学领域的</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12</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个异常检测基准测试中取得了最先进的性能，显著优于现有的竞争方法。</a:t>
            </a:r>
            <a:endPar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endParaRPr>
          </a:p>
        </p:txBody>
      </p:sp>
      <p:pic>
        <p:nvPicPr>
          <p:cNvPr id="2" name="图片 1"/>
          <p:cNvPicPr>
            <a:picLocks noChangeAspect="1"/>
          </p:cNvPicPr>
          <p:nvPr/>
        </p:nvPicPr>
        <p:blipFill>
          <a:blip r:embed="rId2"/>
          <a:stretch>
            <a:fillRect/>
          </a:stretch>
        </p:blipFill>
        <p:spPr>
          <a:xfrm>
            <a:off x="8514080" y="182245"/>
            <a:ext cx="3195320" cy="792480"/>
          </a:xfrm>
          <a:prstGeom prst="rect">
            <a:avLst/>
          </a:prstGeom>
        </p:spPr>
      </p:pic>
      <p:pic>
        <p:nvPicPr>
          <p:cNvPr id="9" name="图片 8"/>
          <p:cNvPicPr>
            <a:picLocks noChangeAspect="1"/>
          </p:cNvPicPr>
          <p:nvPr/>
        </p:nvPicPr>
        <p:blipFill>
          <a:blip r:embed="rId3"/>
          <a:stretch>
            <a:fillRect/>
          </a:stretch>
        </p:blipFill>
        <p:spPr>
          <a:xfrm>
            <a:off x="6958330" y="3101975"/>
            <a:ext cx="5007610" cy="18586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arn(inVertical)">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p:bldP spid="4"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477916"/>
            <a:ext cx="12192000" cy="3380159"/>
          </a:xfrm>
          <a:prstGeom prst="rect">
            <a:avLst/>
          </a:prstGeom>
          <a:gradFill flip="none" rotWithShape="1">
            <a:gsLst>
              <a:gs pos="60000">
                <a:schemeClr val="accent1"/>
              </a:gs>
              <a:gs pos="100000">
                <a:schemeClr val="accent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422833" y="388759"/>
            <a:ext cx="1367790" cy="887528"/>
            <a:chOff x="5422832" y="354253"/>
            <a:chExt cx="1367790" cy="887528"/>
          </a:xfrm>
        </p:grpSpPr>
        <p:sp>
          <p:nvSpPr>
            <p:cNvPr id="8" name="文本框 7"/>
            <p:cNvSpPr txBox="1"/>
            <p:nvPr/>
          </p:nvSpPr>
          <p:spPr>
            <a:xfrm>
              <a:off x="5422832" y="354253"/>
              <a:ext cx="1367790" cy="521970"/>
            </a:xfrm>
            <a:prstGeom prst="rect">
              <a:avLst/>
            </a:prstGeom>
            <a:noFill/>
          </p:spPr>
          <p:txBody>
            <a:bodyPr wrap="none" rtlCol="0">
              <a:spAutoFit/>
              <a:scene3d>
                <a:camera prst="orthographicFront"/>
                <a:lightRig rig="threePt" dir="t"/>
              </a:scene3d>
              <a:sp3d contourW="12700"/>
            </a:bodyPr>
            <a:lstStyle/>
            <a:p>
              <a:pPr lvl="0" algn="ctr">
                <a:defRPr/>
              </a:pPr>
              <a:r>
                <a:rPr lang="en-US" altLang="zh-CN" sz="2800" b="1" dirty="0">
                  <a:solidFill>
                    <a:schemeClr val="tx1">
                      <a:lumMod val="85000"/>
                      <a:lumOff val="15000"/>
                    </a:schemeClr>
                  </a:solidFill>
                  <a:latin typeface="Times New Roman" panose="02020603050405020304" charset="0"/>
                  <a:ea typeface="微软雅黑" panose="020B0503020204020204" pitchFamily="34" charset="-122"/>
                  <a:cs typeface="Times New Roman" panose="02020603050405020304" charset="0"/>
                  <a:sym typeface="+mn-ea"/>
                </a:rPr>
                <a:t>Method</a:t>
              </a:r>
              <a:endParaRPr lang="en-US" altLang="zh-CN" sz="2800" b="1" dirty="0">
                <a:solidFill>
                  <a:schemeClr val="tx1">
                    <a:lumMod val="85000"/>
                    <a:lumOff val="15000"/>
                  </a:schemeClr>
                </a:solidFill>
                <a:latin typeface="Times New Roman" panose="02020603050405020304" charset="0"/>
                <a:ea typeface="微软雅黑" panose="020B0503020204020204" pitchFamily="34" charset="-122"/>
                <a:cs typeface="Times New Roman" panose="02020603050405020304" charset="0"/>
              </a:endParaRPr>
            </a:p>
          </p:txBody>
        </p:sp>
        <p:sp>
          <p:nvSpPr>
            <p:cNvPr id="10" name="等腰三角形 9"/>
            <p:cNvSpPr/>
            <p:nvPr/>
          </p:nvSpPr>
          <p:spPr>
            <a:xfrm flipV="1">
              <a:off x="6007043" y="1154777"/>
              <a:ext cx="199348" cy="87004"/>
            </a:xfrm>
            <a:prstGeom prst="triangle">
              <a:avLst/>
            </a:prstGeom>
            <a:gradFill>
              <a:gsLst>
                <a:gs pos="0">
                  <a:schemeClr val="accent1"/>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84605" y="1626154"/>
            <a:ext cx="5007396" cy="3334643"/>
          </a:xfrm>
          <a:custGeom>
            <a:avLst/>
            <a:gdLst>
              <a:gd name="connsiteX0" fmla="*/ 0 w 4750721"/>
              <a:gd name="connsiteY0" fmla="*/ 0 h 2478572"/>
              <a:gd name="connsiteX1" fmla="*/ 4750721 w 4750721"/>
              <a:gd name="connsiteY1" fmla="*/ 0 h 2478572"/>
              <a:gd name="connsiteX2" fmla="*/ 4750721 w 4750721"/>
              <a:gd name="connsiteY2" fmla="*/ 2478572 h 2478572"/>
              <a:gd name="connsiteX3" fmla="*/ 0 w 4750721"/>
              <a:gd name="connsiteY3" fmla="*/ 2478572 h 2478572"/>
            </a:gdLst>
            <a:ahLst/>
            <a:cxnLst>
              <a:cxn ang="0">
                <a:pos x="connsiteX0" y="connsiteY0"/>
              </a:cxn>
              <a:cxn ang="0">
                <a:pos x="connsiteX1" y="connsiteY1"/>
              </a:cxn>
              <a:cxn ang="0">
                <a:pos x="connsiteX2" y="connsiteY2"/>
              </a:cxn>
              <a:cxn ang="0">
                <a:pos x="connsiteX3" y="connsiteY3"/>
              </a:cxn>
            </a:cxnLst>
            <a:rect l="l" t="t" r="r" b="b"/>
            <a:pathLst>
              <a:path w="4750721" h="2478572">
                <a:moveTo>
                  <a:pt x="0" y="0"/>
                </a:moveTo>
                <a:lnTo>
                  <a:pt x="4750721" y="0"/>
                </a:lnTo>
                <a:lnTo>
                  <a:pt x="4750721" y="2478572"/>
                </a:lnTo>
                <a:lnTo>
                  <a:pt x="0" y="2478572"/>
                </a:lnTo>
                <a:close/>
              </a:path>
            </a:pathLst>
          </a:custGeom>
        </p:spPr>
      </p:pic>
      <p:sp>
        <p:nvSpPr>
          <p:cNvPr id="13" name="矩形 12"/>
          <p:cNvSpPr/>
          <p:nvPr/>
        </p:nvSpPr>
        <p:spPr>
          <a:xfrm>
            <a:off x="0" y="1603396"/>
            <a:ext cx="12192000" cy="3380159"/>
          </a:xfrm>
          <a:prstGeom prst="rect">
            <a:avLst/>
          </a:prstGeom>
          <a:gradFill flip="none" rotWithShape="1">
            <a:gsLst>
              <a:gs pos="60000">
                <a:schemeClr val="accent1"/>
              </a:gs>
              <a:gs pos="100000">
                <a:schemeClr val="accent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4" name="文本框 13"/>
          <p:cNvSpPr txBox="1"/>
          <p:nvPr/>
        </p:nvSpPr>
        <p:spPr>
          <a:xfrm>
            <a:off x="4431754" y="1626052"/>
            <a:ext cx="6928724" cy="1050925"/>
          </a:xfrm>
          <a:prstGeom prst="rect">
            <a:avLst/>
          </a:prstGeom>
          <a:noFill/>
        </p:spPr>
        <p:txBody>
          <a:bodyPr wrap="square">
            <a:spAutoFit/>
          </a:bodyPr>
          <a:lstStyle/>
          <a:p>
            <a:pPr lvl="0" algn="l">
              <a:lnSpc>
                <a:spcPct val="130000"/>
              </a:lnSpc>
              <a:spcBef>
                <a:spcPct val="0"/>
              </a:spcBef>
              <a:defRPr/>
            </a:pP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所有基于图像块的预测分数根据</a:t>
            </a:r>
            <a:endPar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endParaRPr>
          </a:p>
          <a:p>
            <a:pPr lvl="0" algn="l">
              <a:lnSpc>
                <a:spcPct val="130000"/>
              </a:lnSpc>
              <a:spcBef>
                <a:spcPct val="0"/>
              </a:spcBef>
              <a:defRPr/>
            </a:pP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其空间位置重新排列并插值到原始</a:t>
            </a:r>
            <a:endPar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endParaRPr>
          </a:p>
          <a:p>
            <a:pPr lvl="0" algn="l">
              <a:lnSpc>
                <a:spcPct val="130000"/>
              </a:lnSpc>
              <a:spcBef>
                <a:spcPct val="0"/>
              </a:spcBef>
              <a:defRPr/>
            </a:pP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输入分辨率。</a:t>
            </a:r>
            <a:endPar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endParaRPr>
          </a:p>
        </p:txBody>
      </p:sp>
      <p:pic>
        <p:nvPicPr>
          <p:cNvPr id="2" name="图片 1"/>
          <p:cNvPicPr>
            <a:picLocks noChangeAspect="1"/>
          </p:cNvPicPr>
          <p:nvPr/>
        </p:nvPicPr>
        <p:blipFill>
          <a:blip r:embed="rId2"/>
          <a:stretch>
            <a:fillRect/>
          </a:stretch>
        </p:blipFill>
        <p:spPr>
          <a:xfrm>
            <a:off x="8514080" y="182245"/>
            <a:ext cx="3195320" cy="792480"/>
          </a:xfrm>
          <a:prstGeom prst="rect">
            <a:avLst/>
          </a:prstGeom>
        </p:spPr>
      </p:pic>
      <p:pic>
        <p:nvPicPr>
          <p:cNvPr id="3" name="图片 2"/>
          <p:cNvPicPr>
            <a:picLocks noChangeAspect="1"/>
          </p:cNvPicPr>
          <p:nvPr/>
        </p:nvPicPr>
        <p:blipFill>
          <a:blip r:embed="rId3"/>
          <a:stretch>
            <a:fillRect/>
          </a:stretch>
        </p:blipFill>
        <p:spPr>
          <a:xfrm>
            <a:off x="201930" y="1712595"/>
            <a:ext cx="3840480" cy="902970"/>
          </a:xfrm>
          <a:prstGeom prst="rect">
            <a:avLst/>
          </a:prstGeom>
        </p:spPr>
      </p:pic>
      <p:pic>
        <p:nvPicPr>
          <p:cNvPr id="7" name="图片 6"/>
          <p:cNvPicPr>
            <a:picLocks noChangeAspect="1"/>
          </p:cNvPicPr>
          <p:nvPr/>
        </p:nvPicPr>
        <p:blipFill>
          <a:blip r:embed="rId4"/>
          <a:stretch>
            <a:fillRect/>
          </a:stretch>
        </p:blipFill>
        <p:spPr>
          <a:xfrm>
            <a:off x="8154035" y="1686560"/>
            <a:ext cx="3915410" cy="1078865"/>
          </a:xfrm>
          <a:prstGeom prst="rect">
            <a:avLst/>
          </a:prstGeom>
        </p:spPr>
      </p:pic>
      <p:sp>
        <p:nvSpPr>
          <p:cNvPr id="9" name="文本框 8"/>
          <p:cNvSpPr txBox="1"/>
          <p:nvPr/>
        </p:nvSpPr>
        <p:spPr>
          <a:xfrm>
            <a:off x="285839" y="2735397"/>
            <a:ext cx="6928724" cy="1370965"/>
          </a:xfrm>
          <a:prstGeom prst="rect">
            <a:avLst/>
          </a:prstGeom>
          <a:noFill/>
        </p:spPr>
        <p:txBody>
          <a:bodyPr wrap="square">
            <a:spAutoFit/>
          </a:bodyPr>
          <a:p>
            <a:pPr lvl="0" algn="l">
              <a:lnSpc>
                <a:spcPct val="130000"/>
              </a:lnSpc>
              <a:spcBef>
                <a:spcPct val="0"/>
              </a:spcBef>
              <a:defRPr/>
            </a:pPr>
            <a:r>
              <a:rPr kumimoji="0" lang="zh-CN" altLang="en-US" sz="1600" b="0" i="0" u="none" strike="noStrike" kern="1200" cap="none" spc="0" normalizeH="0" baseline="0" noProof="0" dirty="0">
                <a:ln>
                  <a:noFill/>
                </a:ln>
                <a:solidFill>
                  <a:srgbClr val="FF0000"/>
                </a:solidFill>
                <a:effectLst/>
                <a:uLnTx/>
                <a:uFillTx/>
                <a:latin typeface="Times New Roman" panose="02020603050405020304" charset="0"/>
                <a:ea typeface="微软雅黑" panose="020B0503020204020204" pitchFamily="34" charset="-122"/>
                <a:cs typeface="Times New Roman" panose="02020603050405020304" charset="0"/>
              </a:rPr>
              <a:t>视觉适配器：</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使用固定的文本嵌入</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(Wa</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和</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Wn)</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来适应视</a:t>
            </a:r>
            <a:endPar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endParaRPr>
          </a:p>
          <a:p>
            <a:pPr lvl="0" algn="l">
              <a:lnSpc>
                <a:spcPct val="130000"/>
              </a:lnSpc>
              <a:spcBef>
                <a:spcPct val="0"/>
              </a:spcBef>
              <a:defRPr/>
            </a:pP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觉标记</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(Fqi</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和</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fq))</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。它由</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global</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和</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local</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两个分支组成，</a:t>
            </a:r>
            <a:endPar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endParaRPr>
          </a:p>
          <a:p>
            <a:pPr lvl="0" algn="l">
              <a:lnSpc>
                <a:spcPct val="130000"/>
              </a:lnSpc>
              <a:spcBef>
                <a:spcPct val="0"/>
              </a:spcBef>
              <a:defRPr/>
            </a:pP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分别变换全局图像</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token</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和局部</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token</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。架构上，全</a:t>
            </a:r>
            <a:endPar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endParaRPr>
          </a:p>
          <a:p>
            <a:pPr lvl="0" algn="l">
              <a:lnSpc>
                <a:spcPct val="130000"/>
              </a:lnSpc>
              <a:spcBef>
                <a:spcPct val="0"/>
              </a:spcBef>
              <a:defRPr/>
            </a:pP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局和局部分支使用简单的残差多层感知</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(MLP)</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实现。</a:t>
            </a:r>
            <a:endPar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endParaRPr>
          </a:p>
        </p:txBody>
      </p:sp>
      <p:pic>
        <p:nvPicPr>
          <p:cNvPr id="15" name="图片 14"/>
          <p:cNvPicPr>
            <a:picLocks noChangeAspect="1"/>
          </p:cNvPicPr>
          <p:nvPr/>
        </p:nvPicPr>
        <p:blipFill>
          <a:blip r:embed="rId5"/>
          <a:stretch>
            <a:fillRect/>
          </a:stretch>
        </p:blipFill>
        <p:spPr>
          <a:xfrm>
            <a:off x="5767070" y="3110865"/>
            <a:ext cx="5837555" cy="708660"/>
          </a:xfrm>
          <a:prstGeom prst="rect">
            <a:avLst/>
          </a:prstGeom>
        </p:spPr>
      </p:pic>
      <p:sp>
        <p:nvSpPr>
          <p:cNvPr id="16" name="文本框 15"/>
          <p:cNvSpPr txBox="1"/>
          <p:nvPr/>
        </p:nvSpPr>
        <p:spPr>
          <a:xfrm>
            <a:off x="321399" y="4164782"/>
            <a:ext cx="6928724" cy="1050925"/>
          </a:xfrm>
          <a:prstGeom prst="rect">
            <a:avLst/>
          </a:prstGeom>
          <a:noFill/>
        </p:spPr>
        <p:txBody>
          <a:bodyPr wrap="square">
            <a:spAutoFit/>
          </a:bodyPr>
          <a:p>
            <a:pPr lvl="0" algn="l">
              <a:lnSpc>
                <a:spcPct val="130000"/>
              </a:lnSpc>
              <a:spcBef>
                <a:spcPct val="0"/>
              </a:spcBef>
              <a:defRPr/>
            </a:pPr>
            <a:r>
              <a:rPr kumimoji="0" lang="zh-CN" altLang="en-US" sz="1600" b="0" i="0" u="none" strike="noStrike" kern="1200" cap="none" spc="0" normalizeH="0" baseline="0" noProof="0" dirty="0">
                <a:ln>
                  <a:noFill/>
                </a:ln>
                <a:solidFill>
                  <a:srgbClr val="FF0000"/>
                </a:solidFill>
                <a:effectLst/>
                <a:uLnTx/>
                <a:uFillTx/>
                <a:latin typeface="Times New Roman" panose="02020603050405020304" charset="0"/>
                <a:ea typeface="微软雅黑" panose="020B0503020204020204" pitchFamily="34" charset="-122"/>
                <a:cs typeface="Times New Roman" panose="02020603050405020304" charset="0"/>
              </a:rPr>
              <a:t>文本适配器：</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直接学习两类提示</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θ</a:t>
            </a:r>
            <a:r>
              <a:rPr kumimoji="0" lang="en-US"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a,θ</a:t>
            </a:r>
            <a:r>
              <a:rPr kumimoji="0" lang="en-US"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n∈Rr</a:t>
            </a:r>
            <a:r>
              <a:rPr kumimoji="0" lang="en-US"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d</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，无需提示模板，其中</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r&gt;0</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是提示的长度。</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我们将其输入到</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CLIP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的冻结文本编码器中，并获得相应的</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embeddings</a:t>
            </a:r>
            <a:endPar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endParaRPr>
          </a:p>
        </p:txBody>
      </p:sp>
      <p:pic>
        <p:nvPicPr>
          <p:cNvPr id="17" name="图片 16"/>
          <p:cNvPicPr>
            <a:picLocks noChangeAspect="1"/>
          </p:cNvPicPr>
          <p:nvPr/>
        </p:nvPicPr>
        <p:blipFill>
          <a:blip r:embed="rId6"/>
          <a:stretch>
            <a:fillRect/>
          </a:stretch>
        </p:blipFill>
        <p:spPr>
          <a:xfrm>
            <a:off x="7689850" y="4199255"/>
            <a:ext cx="3525520" cy="7613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arn(inVertical)">
                                      <p:cBhvr>
                                        <p:cTn id="16" dur="500"/>
                                        <p:tgtEl>
                                          <p:spTgt spid="4"/>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p:bldP spid="4" grpId="0" bldLvl="0" animBg="1"/>
      <p:bldP spid="9"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477916"/>
            <a:ext cx="12192000" cy="3380159"/>
          </a:xfrm>
          <a:prstGeom prst="rect">
            <a:avLst/>
          </a:prstGeom>
          <a:gradFill flip="none" rotWithShape="1">
            <a:gsLst>
              <a:gs pos="60000">
                <a:schemeClr val="accent1"/>
              </a:gs>
              <a:gs pos="100000">
                <a:schemeClr val="accent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422833" y="388759"/>
            <a:ext cx="1367790" cy="887528"/>
            <a:chOff x="5422832" y="354253"/>
            <a:chExt cx="1367790" cy="887528"/>
          </a:xfrm>
        </p:grpSpPr>
        <p:sp>
          <p:nvSpPr>
            <p:cNvPr id="8" name="文本框 7"/>
            <p:cNvSpPr txBox="1"/>
            <p:nvPr/>
          </p:nvSpPr>
          <p:spPr>
            <a:xfrm>
              <a:off x="5422832" y="354253"/>
              <a:ext cx="1367790" cy="521970"/>
            </a:xfrm>
            <a:prstGeom prst="rect">
              <a:avLst/>
            </a:prstGeom>
            <a:noFill/>
          </p:spPr>
          <p:txBody>
            <a:bodyPr wrap="none" rtlCol="0">
              <a:spAutoFit/>
              <a:scene3d>
                <a:camera prst="orthographicFront"/>
                <a:lightRig rig="threePt" dir="t"/>
              </a:scene3d>
              <a:sp3d contourW="12700"/>
            </a:bodyPr>
            <a:lstStyle/>
            <a:p>
              <a:pPr lvl="0" algn="ctr">
                <a:defRPr/>
              </a:pPr>
              <a:r>
                <a:rPr lang="en-US" altLang="zh-CN" sz="2800" b="1" dirty="0">
                  <a:solidFill>
                    <a:schemeClr val="tx1">
                      <a:lumMod val="85000"/>
                      <a:lumOff val="15000"/>
                    </a:schemeClr>
                  </a:solidFill>
                  <a:latin typeface="Times New Roman" panose="02020603050405020304" charset="0"/>
                  <a:ea typeface="微软雅黑" panose="020B0503020204020204" pitchFamily="34" charset="-122"/>
                  <a:cs typeface="Times New Roman" panose="02020603050405020304" charset="0"/>
                </a:rPr>
                <a:t>Method</a:t>
              </a:r>
              <a:endParaRPr lang="en-US" altLang="zh-CN" sz="2800" b="1" dirty="0">
                <a:solidFill>
                  <a:schemeClr val="tx1">
                    <a:lumMod val="85000"/>
                    <a:lumOff val="15000"/>
                  </a:schemeClr>
                </a:solidFill>
                <a:latin typeface="Times New Roman" panose="02020603050405020304" charset="0"/>
                <a:ea typeface="微软雅黑" panose="020B0503020204020204" pitchFamily="34" charset="-122"/>
                <a:cs typeface="Times New Roman" panose="02020603050405020304" charset="0"/>
              </a:endParaRPr>
            </a:p>
          </p:txBody>
        </p:sp>
        <p:sp>
          <p:nvSpPr>
            <p:cNvPr id="10" name="等腰三角形 9"/>
            <p:cNvSpPr/>
            <p:nvPr/>
          </p:nvSpPr>
          <p:spPr>
            <a:xfrm flipV="1">
              <a:off x="6007043" y="1154777"/>
              <a:ext cx="199348" cy="87004"/>
            </a:xfrm>
            <a:prstGeom prst="triangle">
              <a:avLst/>
            </a:prstGeom>
            <a:gradFill>
              <a:gsLst>
                <a:gs pos="0">
                  <a:schemeClr val="accent1"/>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84605" y="1626154"/>
            <a:ext cx="5007396" cy="3334643"/>
          </a:xfrm>
          <a:custGeom>
            <a:avLst/>
            <a:gdLst>
              <a:gd name="connsiteX0" fmla="*/ 0 w 4750721"/>
              <a:gd name="connsiteY0" fmla="*/ 0 h 2478572"/>
              <a:gd name="connsiteX1" fmla="*/ 4750721 w 4750721"/>
              <a:gd name="connsiteY1" fmla="*/ 0 h 2478572"/>
              <a:gd name="connsiteX2" fmla="*/ 4750721 w 4750721"/>
              <a:gd name="connsiteY2" fmla="*/ 2478572 h 2478572"/>
              <a:gd name="connsiteX3" fmla="*/ 0 w 4750721"/>
              <a:gd name="connsiteY3" fmla="*/ 2478572 h 2478572"/>
            </a:gdLst>
            <a:ahLst/>
            <a:cxnLst>
              <a:cxn ang="0">
                <a:pos x="connsiteX0" y="connsiteY0"/>
              </a:cxn>
              <a:cxn ang="0">
                <a:pos x="connsiteX1" y="connsiteY1"/>
              </a:cxn>
              <a:cxn ang="0">
                <a:pos x="connsiteX2" y="connsiteY2"/>
              </a:cxn>
              <a:cxn ang="0">
                <a:pos x="connsiteX3" y="connsiteY3"/>
              </a:cxn>
            </a:cxnLst>
            <a:rect l="l" t="t" r="r" b="b"/>
            <a:pathLst>
              <a:path w="4750721" h="2478572">
                <a:moveTo>
                  <a:pt x="0" y="0"/>
                </a:moveTo>
                <a:lnTo>
                  <a:pt x="4750721" y="0"/>
                </a:lnTo>
                <a:lnTo>
                  <a:pt x="4750721" y="2478572"/>
                </a:lnTo>
                <a:lnTo>
                  <a:pt x="0" y="2478572"/>
                </a:lnTo>
                <a:close/>
              </a:path>
            </a:pathLst>
          </a:custGeom>
        </p:spPr>
      </p:pic>
      <p:sp>
        <p:nvSpPr>
          <p:cNvPr id="13" name="矩形 12"/>
          <p:cNvSpPr/>
          <p:nvPr/>
        </p:nvSpPr>
        <p:spPr>
          <a:xfrm>
            <a:off x="0" y="1603396"/>
            <a:ext cx="12192000" cy="3380159"/>
          </a:xfrm>
          <a:prstGeom prst="rect">
            <a:avLst/>
          </a:prstGeom>
          <a:gradFill flip="none" rotWithShape="1">
            <a:gsLst>
              <a:gs pos="60000">
                <a:schemeClr val="accent1"/>
              </a:gs>
              <a:gs pos="100000">
                <a:schemeClr val="accent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4" name="文本框 13"/>
          <p:cNvSpPr txBox="1"/>
          <p:nvPr/>
        </p:nvSpPr>
        <p:spPr>
          <a:xfrm>
            <a:off x="805269" y="1727017"/>
            <a:ext cx="6928724" cy="3610610"/>
          </a:xfrm>
          <a:prstGeom prst="rect">
            <a:avLst/>
          </a:prstGeom>
          <a:noFill/>
        </p:spPr>
        <p:txBody>
          <a:bodyPr wrap="square">
            <a:spAutoFit/>
          </a:bodyPr>
          <a:lstStyle/>
          <a:p>
            <a:pPr lvl="0" algn="l">
              <a:lnSpc>
                <a:spcPct val="130000"/>
              </a:lnSpc>
              <a:spcBef>
                <a:spcPct val="0"/>
              </a:spcBef>
              <a:defRPr/>
            </a:pPr>
            <a:r>
              <a:rPr lang="zh-CN" altLang="en-US" sz="1600" noProof="0" dirty="0">
                <a:ln>
                  <a:noFill/>
                </a:ln>
                <a:solidFill>
                  <a:srgbClr val="FF0000"/>
                </a:solidFill>
                <a:effectLst/>
                <a:uLnTx/>
                <a:uFillTx/>
                <a:latin typeface="Times New Roman" panose="02020603050405020304" charset="0"/>
                <a:ea typeface="微软雅黑" panose="020B0503020204020204" pitchFamily="34" charset="-122"/>
                <a:cs typeface="Times New Roman" panose="02020603050405020304" charset="0"/>
                <a:sym typeface="+mn-ea"/>
              </a:rPr>
              <a:t>基于对比学习的</a:t>
            </a:r>
            <a:r>
              <a:rPr lang="en-US" altLang="zh-CN" sz="1600" noProof="0" dirty="0">
                <a:ln>
                  <a:noFill/>
                </a:ln>
                <a:solidFill>
                  <a:srgbClr val="FF0000"/>
                </a:solidFill>
                <a:effectLst/>
                <a:uLnTx/>
                <a:uFillTx/>
                <a:latin typeface="Times New Roman" panose="02020603050405020304" charset="0"/>
                <a:ea typeface="微软雅黑" panose="020B0503020204020204" pitchFamily="34" charset="-122"/>
                <a:cs typeface="Times New Roman" panose="02020603050405020304" charset="0"/>
                <a:sym typeface="+mn-ea"/>
              </a:rPr>
              <a:t>AdaptCLIP</a:t>
            </a:r>
            <a:r>
              <a:rPr lang="zh-CN" altLang="en-US" sz="1600" noProof="0" dirty="0">
                <a:ln>
                  <a:noFill/>
                </a:ln>
                <a:solidFill>
                  <a:srgbClr val="FF0000"/>
                </a:solidFill>
                <a:effectLst/>
                <a:uLnTx/>
                <a:uFillTx/>
                <a:latin typeface="Times New Roman" panose="02020603050405020304" charset="0"/>
                <a:ea typeface="微软雅黑" panose="020B0503020204020204" pitchFamily="34" charset="-122"/>
                <a:cs typeface="Times New Roman" panose="02020603050405020304" charset="0"/>
                <a:sym typeface="+mn-ea"/>
              </a:rPr>
              <a:t>：</a:t>
            </a:r>
            <a:r>
              <a:rPr lang="zh-CN" altLang="en-US" sz="160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sym typeface="+mn-ea"/>
              </a:rPr>
              <a:t>与静态或可学习的文本提示相比，使用普通图像作为视觉提示更直观。</a:t>
            </a:r>
            <a:r>
              <a:rPr lang="en-US" altLang="en-US" sz="160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sym typeface="+mn-ea"/>
              </a:rPr>
              <a:t> </a:t>
            </a:r>
            <a:r>
              <a:rPr lang="zh-CN" altLang="en-US" sz="160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sym typeface="+mn-ea"/>
              </a:rPr>
              <a:t>因此，我们期望学习查询图像</a:t>
            </a:r>
            <a:r>
              <a:rPr lang="en-US" altLang="en-US" sz="160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sym typeface="+mn-ea"/>
              </a:rPr>
              <a:t> </a:t>
            </a:r>
            <a:r>
              <a:rPr lang="en-US" altLang="zh-CN" sz="160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sym typeface="+mn-ea"/>
              </a:rPr>
              <a:t>Xq</a:t>
            </a:r>
            <a:r>
              <a:rPr lang="en-US" altLang="en-US" sz="160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sym typeface="+mn-ea"/>
              </a:rPr>
              <a:t> </a:t>
            </a:r>
            <a:r>
              <a:rPr lang="zh-CN" altLang="en-US" sz="160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sym typeface="+mn-ea"/>
              </a:rPr>
              <a:t>及其对应的普通提示</a:t>
            </a:r>
            <a:r>
              <a:rPr lang="en-US" altLang="en-US" sz="160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sym typeface="+mn-ea"/>
              </a:rPr>
              <a:t> </a:t>
            </a:r>
            <a:r>
              <a:rPr lang="en-US" altLang="zh-CN" sz="160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sym typeface="+mn-ea"/>
              </a:rPr>
              <a:t>Xp</a:t>
            </a:r>
            <a:r>
              <a:rPr lang="en-US" altLang="en-US" sz="160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sym typeface="+mn-ea"/>
              </a:rPr>
              <a:t> </a:t>
            </a:r>
            <a:r>
              <a:rPr lang="zh-CN" altLang="en-US" sz="160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sym typeface="+mn-ea"/>
              </a:rPr>
              <a:t>之间的比较能力，该能力能够很好地泛化到未见过的物体。</a:t>
            </a:r>
            <a:r>
              <a:rPr lang="en-US" altLang="en-US" sz="160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sym typeface="+mn-ea"/>
              </a:rPr>
              <a:t> </a:t>
            </a:r>
            <a:r>
              <a:rPr lang="zh-CN" altLang="en-US" sz="160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sym typeface="+mn-ea"/>
              </a:rPr>
              <a:t>我们发现，应用多层特征可以产生更好的结果。</a:t>
            </a:r>
            <a:endParaRPr lang="zh-CN" altLang="en-US" sz="160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sym typeface="+mn-ea"/>
            </a:endParaRPr>
          </a:p>
          <a:p>
            <a:pPr lvl="0" algn="l">
              <a:lnSpc>
                <a:spcPct val="130000"/>
              </a:lnSpc>
              <a:spcBef>
                <a:spcPct val="0"/>
              </a:spcBef>
              <a:defRPr/>
            </a:pP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1</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、空间对齐</a:t>
            </a:r>
            <a:endPar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endParaRPr>
          </a:p>
          <a:p>
            <a:pPr lvl="0" algn="l">
              <a:lnSpc>
                <a:spcPct val="130000"/>
              </a:lnSpc>
              <a:spcBef>
                <a:spcPct val="0"/>
              </a:spcBef>
              <a:defRPr/>
            </a:pP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2</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、联合上下文和对齐残差特征</a:t>
            </a:r>
            <a:endPar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endParaRPr>
          </a:p>
          <a:p>
            <a:pPr lvl="0" algn="l">
              <a:lnSpc>
                <a:spcPct val="130000"/>
              </a:lnSpc>
              <a:spcBef>
                <a:spcPct val="0"/>
              </a:spcBef>
              <a:defRPr/>
            </a:pP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3</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a:t>
            </a:r>
            <a:r>
              <a:rPr kumimoji="0" lang="zh-CN" altLang="en-US" sz="1600" b="0" i="0" u="none" strike="noStrike" kern="1200" cap="none" spc="0" normalizeH="0" baseline="0" noProof="0" dirty="0">
                <a:ln>
                  <a:noFill/>
                </a:ln>
                <a:solidFill>
                  <a:srgbClr val="FF0000"/>
                </a:solidFill>
                <a:effectLst/>
                <a:uLnTx/>
                <a:uFillTx/>
                <a:latin typeface="Times New Roman" panose="02020603050405020304" charset="0"/>
                <a:ea typeface="微软雅黑" panose="020B0503020204020204" pitchFamily="34" charset="-122"/>
                <a:cs typeface="Times New Roman" panose="02020603050405020304" charset="0"/>
              </a:rPr>
              <a:t>提示</a:t>
            </a:r>
            <a:r>
              <a:rPr kumimoji="0" lang="en-US" altLang="zh-CN" sz="1600" b="0" i="0" u="none" strike="noStrike" kern="1200" cap="none" spc="0" normalizeH="0" baseline="0" noProof="0" dirty="0">
                <a:ln>
                  <a:noFill/>
                </a:ln>
                <a:solidFill>
                  <a:srgbClr val="FF0000"/>
                </a:solidFill>
                <a:effectLst/>
                <a:uLnTx/>
                <a:uFillTx/>
                <a:latin typeface="Times New Roman" panose="02020603050405020304" charset="0"/>
                <a:ea typeface="微软雅黑" panose="020B0503020204020204" pitchFamily="34" charset="-122"/>
                <a:cs typeface="Times New Roman" panose="02020603050405020304" charset="0"/>
              </a:rPr>
              <a:t>-</a:t>
            </a:r>
            <a:r>
              <a:rPr kumimoji="0" lang="zh-CN" altLang="en-US" sz="1600" b="0" i="0" u="none" strike="noStrike" kern="1200" cap="none" spc="0" normalizeH="0" baseline="0" noProof="0" dirty="0">
                <a:ln>
                  <a:noFill/>
                </a:ln>
                <a:solidFill>
                  <a:srgbClr val="FF0000"/>
                </a:solidFill>
                <a:effectLst/>
                <a:uLnTx/>
                <a:uFillTx/>
                <a:latin typeface="Times New Roman" panose="02020603050405020304" charset="0"/>
                <a:ea typeface="微软雅黑" panose="020B0503020204020204" pitchFamily="34" charset="-122"/>
                <a:cs typeface="Times New Roman" panose="02020603050405020304" charset="0"/>
              </a:rPr>
              <a:t>查询适配器</a:t>
            </a:r>
            <a:endParaRPr kumimoji="0" lang="zh-CN" altLang="en-US" sz="1600" b="0" i="0" u="none" strike="noStrike" kern="1200" cap="none" spc="0" normalizeH="0" baseline="0" noProof="0" dirty="0">
              <a:ln>
                <a:noFill/>
              </a:ln>
              <a:solidFill>
                <a:srgbClr val="FF0000"/>
              </a:solidFill>
              <a:effectLst/>
              <a:uLnTx/>
              <a:uFillTx/>
              <a:latin typeface="Times New Roman" panose="02020603050405020304" charset="0"/>
              <a:ea typeface="微软雅黑" panose="020B0503020204020204" pitchFamily="34" charset="-122"/>
              <a:cs typeface="Times New Roman" panose="02020603050405020304" charset="0"/>
            </a:endParaRPr>
          </a:p>
          <a:p>
            <a:pPr lvl="0" algn="l">
              <a:lnSpc>
                <a:spcPct val="130000"/>
              </a:lnSpc>
              <a:spcBef>
                <a:spcPct val="0"/>
              </a:spcBef>
              <a:defRPr/>
            </a:pP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最终目标是实现像素级异常分割和图像级异常分类。</a:t>
            </a:r>
            <a:endPar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endParaRPr>
          </a:p>
          <a:p>
            <a:pPr lvl="0" algn="l">
              <a:lnSpc>
                <a:spcPct val="130000"/>
              </a:lnSpc>
              <a:spcBef>
                <a:spcPct val="0"/>
              </a:spcBef>
              <a:defRPr/>
            </a:pP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因此，我们提出一个轻量级的分割头</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𝒢</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⁢(⋅;θpl)</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endPar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endParaRPr>
          </a:p>
          <a:p>
            <a:pPr lvl="0" algn="l">
              <a:lnSpc>
                <a:spcPct val="130000"/>
              </a:lnSpc>
              <a:spcBef>
                <a:spcPct val="0"/>
              </a:spcBef>
              <a:defRPr/>
            </a:pP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基于联合特征学习异常分割</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F</a:t>
            </a:r>
            <a:r>
              <a:rPr kumimoji="0" lang="en-US"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a:t>
            </a:r>
            <a:endPar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endParaRPr>
          </a:p>
          <a:p>
            <a:pPr lvl="0" algn="l">
              <a:lnSpc>
                <a:spcPct val="130000"/>
              </a:lnSpc>
              <a:spcBef>
                <a:spcPct val="0"/>
              </a:spcBef>
              <a:defRPr/>
            </a:pPr>
            <a:endPar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endParaRPr>
          </a:p>
        </p:txBody>
      </p:sp>
      <p:pic>
        <p:nvPicPr>
          <p:cNvPr id="2" name="图片 1"/>
          <p:cNvPicPr>
            <a:picLocks noChangeAspect="1"/>
          </p:cNvPicPr>
          <p:nvPr/>
        </p:nvPicPr>
        <p:blipFill>
          <a:blip r:embed="rId2"/>
          <a:stretch>
            <a:fillRect/>
          </a:stretch>
        </p:blipFill>
        <p:spPr>
          <a:xfrm>
            <a:off x="8514080" y="182245"/>
            <a:ext cx="3195320" cy="792480"/>
          </a:xfrm>
          <a:prstGeom prst="rect">
            <a:avLst/>
          </a:prstGeom>
        </p:spPr>
      </p:pic>
      <p:pic>
        <p:nvPicPr>
          <p:cNvPr id="3" name="图片 2"/>
          <p:cNvPicPr>
            <a:picLocks noChangeAspect="1"/>
          </p:cNvPicPr>
          <p:nvPr/>
        </p:nvPicPr>
        <p:blipFill>
          <a:blip r:embed="rId3"/>
          <a:stretch>
            <a:fillRect/>
          </a:stretch>
        </p:blipFill>
        <p:spPr>
          <a:xfrm>
            <a:off x="6754495" y="2887980"/>
            <a:ext cx="4255770" cy="940435"/>
          </a:xfrm>
          <a:prstGeom prst="rect">
            <a:avLst/>
          </a:prstGeom>
        </p:spPr>
      </p:pic>
      <p:pic>
        <p:nvPicPr>
          <p:cNvPr id="5" name="图片 4"/>
          <p:cNvPicPr>
            <a:picLocks noChangeAspect="1"/>
          </p:cNvPicPr>
          <p:nvPr/>
        </p:nvPicPr>
        <p:blipFill>
          <a:blip r:embed="rId4"/>
          <a:stretch>
            <a:fillRect/>
          </a:stretch>
        </p:blipFill>
        <p:spPr>
          <a:xfrm>
            <a:off x="7327900" y="4027805"/>
            <a:ext cx="2894965" cy="885825"/>
          </a:xfrm>
          <a:prstGeom prst="rect">
            <a:avLst/>
          </a:prstGeom>
        </p:spPr>
      </p:pic>
      <p:pic>
        <p:nvPicPr>
          <p:cNvPr id="7" name="图片 6"/>
          <p:cNvPicPr>
            <a:picLocks noChangeAspect="1"/>
          </p:cNvPicPr>
          <p:nvPr/>
        </p:nvPicPr>
        <p:blipFill>
          <a:blip r:embed="rId5"/>
          <a:stretch>
            <a:fillRect/>
          </a:stretch>
        </p:blipFill>
        <p:spPr>
          <a:xfrm>
            <a:off x="1751330" y="5403215"/>
            <a:ext cx="2546985" cy="712470"/>
          </a:xfrm>
          <a:prstGeom prst="rect">
            <a:avLst/>
          </a:prstGeom>
        </p:spPr>
      </p:pic>
      <p:pic>
        <p:nvPicPr>
          <p:cNvPr id="9" name="图片 8"/>
          <p:cNvPicPr>
            <a:picLocks noChangeAspect="1"/>
          </p:cNvPicPr>
          <p:nvPr/>
        </p:nvPicPr>
        <p:blipFill>
          <a:blip r:embed="rId6"/>
          <a:stretch>
            <a:fillRect/>
          </a:stretch>
        </p:blipFill>
        <p:spPr>
          <a:xfrm>
            <a:off x="5476875" y="5403215"/>
            <a:ext cx="4542155" cy="6489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arn(inVertical)">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p:bldP spid="4"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477916"/>
            <a:ext cx="12192000" cy="3380159"/>
          </a:xfrm>
          <a:prstGeom prst="rect">
            <a:avLst/>
          </a:prstGeom>
          <a:gradFill flip="none" rotWithShape="1">
            <a:gsLst>
              <a:gs pos="60000">
                <a:schemeClr val="accent1"/>
              </a:gs>
              <a:gs pos="100000">
                <a:schemeClr val="accent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422833" y="388759"/>
            <a:ext cx="1367790" cy="887528"/>
            <a:chOff x="5422832" y="354253"/>
            <a:chExt cx="1367790" cy="887528"/>
          </a:xfrm>
        </p:grpSpPr>
        <p:sp>
          <p:nvSpPr>
            <p:cNvPr id="8" name="文本框 7"/>
            <p:cNvSpPr txBox="1"/>
            <p:nvPr/>
          </p:nvSpPr>
          <p:spPr>
            <a:xfrm>
              <a:off x="5422832" y="354253"/>
              <a:ext cx="1367790" cy="521970"/>
            </a:xfrm>
            <a:prstGeom prst="rect">
              <a:avLst/>
            </a:prstGeom>
            <a:noFill/>
          </p:spPr>
          <p:txBody>
            <a:bodyPr wrap="none" rtlCol="0">
              <a:spAutoFit/>
              <a:scene3d>
                <a:camera prst="orthographicFront"/>
                <a:lightRig rig="threePt" dir="t"/>
              </a:scene3d>
              <a:sp3d contourW="12700"/>
            </a:bodyPr>
            <a:lstStyle/>
            <a:p>
              <a:pPr lvl="0" algn="ctr">
                <a:defRPr/>
              </a:pPr>
              <a:r>
                <a:rPr lang="en-US" altLang="zh-CN" sz="2800" b="1" dirty="0">
                  <a:solidFill>
                    <a:schemeClr val="tx1">
                      <a:lumMod val="85000"/>
                      <a:lumOff val="15000"/>
                    </a:schemeClr>
                  </a:solidFill>
                  <a:latin typeface="Times New Roman" panose="02020603050405020304" charset="0"/>
                  <a:ea typeface="微软雅黑" panose="020B0503020204020204" pitchFamily="34" charset="-122"/>
                  <a:cs typeface="Times New Roman" panose="02020603050405020304" charset="0"/>
                </a:rPr>
                <a:t>Method</a:t>
              </a:r>
              <a:endParaRPr lang="en-US" altLang="zh-CN" sz="2800" b="1" dirty="0">
                <a:solidFill>
                  <a:schemeClr val="tx1">
                    <a:lumMod val="85000"/>
                    <a:lumOff val="15000"/>
                  </a:schemeClr>
                </a:solidFill>
                <a:latin typeface="Times New Roman" panose="02020603050405020304" charset="0"/>
                <a:ea typeface="微软雅黑" panose="020B0503020204020204" pitchFamily="34" charset="-122"/>
                <a:cs typeface="Times New Roman" panose="02020603050405020304" charset="0"/>
              </a:endParaRPr>
            </a:p>
          </p:txBody>
        </p:sp>
        <p:sp>
          <p:nvSpPr>
            <p:cNvPr id="10" name="等腰三角形 9"/>
            <p:cNvSpPr/>
            <p:nvPr/>
          </p:nvSpPr>
          <p:spPr>
            <a:xfrm flipV="1">
              <a:off x="6007043" y="1154777"/>
              <a:ext cx="199348" cy="87004"/>
            </a:xfrm>
            <a:prstGeom prst="triangle">
              <a:avLst/>
            </a:prstGeom>
            <a:gradFill>
              <a:gsLst>
                <a:gs pos="0">
                  <a:schemeClr val="accent1"/>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84605" y="1626154"/>
            <a:ext cx="5007396" cy="3334643"/>
          </a:xfrm>
          <a:custGeom>
            <a:avLst/>
            <a:gdLst>
              <a:gd name="connsiteX0" fmla="*/ 0 w 4750721"/>
              <a:gd name="connsiteY0" fmla="*/ 0 h 2478572"/>
              <a:gd name="connsiteX1" fmla="*/ 4750721 w 4750721"/>
              <a:gd name="connsiteY1" fmla="*/ 0 h 2478572"/>
              <a:gd name="connsiteX2" fmla="*/ 4750721 w 4750721"/>
              <a:gd name="connsiteY2" fmla="*/ 2478572 h 2478572"/>
              <a:gd name="connsiteX3" fmla="*/ 0 w 4750721"/>
              <a:gd name="connsiteY3" fmla="*/ 2478572 h 2478572"/>
            </a:gdLst>
            <a:ahLst/>
            <a:cxnLst>
              <a:cxn ang="0">
                <a:pos x="connsiteX0" y="connsiteY0"/>
              </a:cxn>
              <a:cxn ang="0">
                <a:pos x="connsiteX1" y="connsiteY1"/>
              </a:cxn>
              <a:cxn ang="0">
                <a:pos x="connsiteX2" y="connsiteY2"/>
              </a:cxn>
              <a:cxn ang="0">
                <a:pos x="connsiteX3" y="connsiteY3"/>
              </a:cxn>
            </a:cxnLst>
            <a:rect l="l" t="t" r="r" b="b"/>
            <a:pathLst>
              <a:path w="4750721" h="2478572">
                <a:moveTo>
                  <a:pt x="0" y="0"/>
                </a:moveTo>
                <a:lnTo>
                  <a:pt x="4750721" y="0"/>
                </a:lnTo>
                <a:lnTo>
                  <a:pt x="4750721" y="2478572"/>
                </a:lnTo>
                <a:lnTo>
                  <a:pt x="0" y="2478572"/>
                </a:lnTo>
                <a:close/>
              </a:path>
            </a:pathLst>
          </a:custGeom>
        </p:spPr>
      </p:pic>
      <p:sp>
        <p:nvSpPr>
          <p:cNvPr id="13" name="矩形 12"/>
          <p:cNvSpPr/>
          <p:nvPr/>
        </p:nvSpPr>
        <p:spPr>
          <a:xfrm>
            <a:off x="0" y="1603396"/>
            <a:ext cx="12192000" cy="3380159"/>
          </a:xfrm>
          <a:prstGeom prst="rect">
            <a:avLst/>
          </a:prstGeom>
          <a:gradFill flip="none" rotWithShape="1">
            <a:gsLst>
              <a:gs pos="60000">
                <a:schemeClr val="accent1"/>
              </a:gs>
              <a:gs pos="100000">
                <a:schemeClr val="accent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8514080" y="182245"/>
            <a:ext cx="3195320" cy="792480"/>
          </a:xfrm>
          <a:prstGeom prst="rect">
            <a:avLst/>
          </a:prstGeom>
        </p:spPr>
      </p:pic>
      <p:pic>
        <p:nvPicPr>
          <p:cNvPr id="6" name="图片 5"/>
          <p:cNvPicPr>
            <a:picLocks noChangeAspect="1"/>
          </p:cNvPicPr>
          <p:nvPr/>
        </p:nvPicPr>
        <p:blipFill>
          <a:blip r:embed="rId3"/>
          <a:stretch>
            <a:fillRect/>
          </a:stretch>
        </p:blipFill>
        <p:spPr>
          <a:xfrm>
            <a:off x="1968500" y="1276350"/>
            <a:ext cx="8467090" cy="3142615"/>
          </a:xfrm>
          <a:prstGeom prst="rect">
            <a:avLst/>
          </a:prstGeom>
        </p:spPr>
      </p:pic>
      <p:sp>
        <p:nvSpPr>
          <p:cNvPr id="16" name="文本框 15"/>
          <p:cNvSpPr txBox="1"/>
          <p:nvPr/>
        </p:nvSpPr>
        <p:spPr>
          <a:xfrm>
            <a:off x="2525484" y="4784542"/>
            <a:ext cx="6928724" cy="1691005"/>
          </a:xfrm>
          <a:prstGeom prst="rect">
            <a:avLst/>
          </a:prstGeom>
          <a:noFill/>
        </p:spPr>
        <p:txBody>
          <a:bodyPr wrap="square">
            <a:spAutoFit/>
          </a:bodyPr>
          <a:p>
            <a:pPr lvl="0" algn="l">
              <a:lnSpc>
                <a:spcPct val="130000"/>
              </a:lnSpc>
              <a:spcBef>
                <a:spcPct val="0"/>
              </a:spcBef>
              <a:defRPr/>
            </a:pP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A</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daptclip</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：由三个可插的适配器组成，即视觉适配器，文本适配器和及时引用适配器。</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首先，前两个适配器交替学习用于零样本异常检测的视觉和文本表示。</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提示查询适配器进一步学习查询图像与其对应的正常提示之间的比较能力，用于少样本异常检测。</a:t>
            </a:r>
            <a:r>
              <a:rPr kumimoji="0" lang=""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一旦训练完成，它只需少量样本甚至零样本的正常图像提示即可分割任何异常。</a:t>
            </a:r>
            <a:endPar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arn(inVertical)">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4" grpId="0" bldLvl="0" animBg="1"/>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477916"/>
            <a:ext cx="12192000" cy="3380159"/>
          </a:xfrm>
          <a:prstGeom prst="rect">
            <a:avLst/>
          </a:prstGeom>
          <a:gradFill flip="none" rotWithShape="1">
            <a:gsLst>
              <a:gs pos="60000">
                <a:schemeClr val="accent1"/>
              </a:gs>
              <a:gs pos="100000">
                <a:schemeClr val="accent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047231" y="388759"/>
            <a:ext cx="2118995" cy="887528"/>
            <a:chOff x="5047230" y="354253"/>
            <a:chExt cx="2118995" cy="887528"/>
          </a:xfrm>
        </p:grpSpPr>
        <p:sp>
          <p:nvSpPr>
            <p:cNvPr id="8" name="文本框 7"/>
            <p:cNvSpPr txBox="1"/>
            <p:nvPr/>
          </p:nvSpPr>
          <p:spPr>
            <a:xfrm>
              <a:off x="5047230" y="354253"/>
              <a:ext cx="2118995" cy="521970"/>
            </a:xfrm>
            <a:prstGeom prst="rect">
              <a:avLst/>
            </a:prstGeom>
            <a:noFill/>
          </p:spPr>
          <p:txBody>
            <a:bodyPr wrap="none" rtlCol="0">
              <a:spAutoFit/>
              <a:scene3d>
                <a:camera prst="orthographicFront"/>
                <a:lightRig rig="threePt" dir="t"/>
              </a:scene3d>
              <a:sp3d contourW="12700"/>
            </a:bodyPr>
            <a:lstStyle/>
            <a:p>
              <a:pPr lvl="0" algn="ctr">
                <a:defRPr/>
              </a:pPr>
              <a:r>
                <a:rPr lang="en-US" altLang="zh-CN" sz="2800" b="1" dirty="0">
                  <a:solidFill>
                    <a:schemeClr val="tx1">
                      <a:lumMod val="85000"/>
                      <a:lumOff val="15000"/>
                    </a:schemeClr>
                  </a:solidFill>
                  <a:latin typeface="Times New Roman" panose="02020603050405020304" charset="0"/>
                  <a:ea typeface="微软雅黑" panose="020B0503020204020204" pitchFamily="34" charset="-122"/>
                  <a:cs typeface="Times New Roman" panose="02020603050405020304" charset="0"/>
                </a:rPr>
                <a:t>Experiments</a:t>
              </a:r>
              <a:endParaRPr lang="en-US" altLang="zh-CN" sz="2800" b="1" dirty="0">
                <a:solidFill>
                  <a:schemeClr val="tx1">
                    <a:lumMod val="85000"/>
                    <a:lumOff val="15000"/>
                  </a:schemeClr>
                </a:solidFill>
                <a:latin typeface="Times New Roman" panose="02020603050405020304" charset="0"/>
                <a:ea typeface="微软雅黑" panose="020B0503020204020204" pitchFamily="34" charset="-122"/>
                <a:cs typeface="Times New Roman" panose="02020603050405020304" charset="0"/>
              </a:endParaRPr>
            </a:p>
          </p:txBody>
        </p:sp>
        <p:sp>
          <p:nvSpPr>
            <p:cNvPr id="10" name="等腰三角形 9"/>
            <p:cNvSpPr/>
            <p:nvPr/>
          </p:nvSpPr>
          <p:spPr>
            <a:xfrm flipV="1">
              <a:off x="6007043" y="1154777"/>
              <a:ext cx="199348" cy="87004"/>
            </a:xfrm>
            <a:prstGeom prst="triangle">
              <a:avLst/>
            </a:prstGeom>
            <a:gradFill>
              <a:gsLst>
                <a:gs pos="0">
                  <a:schemeClr val="accent1"/>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84605" y="1626154"/>
            <a:ext cx="5007396" cy="3334643"/>
          </a:xfrm>
          <a:custGeom>
            <a:avLst/>
            <a:gdLst>
              <a:gd name="connsiteX0" fmla="*/ 0 w 4750721"/>
              <a:gd name="connsiteY0" fmla="*/ 0 h 2478572"/>
              <a:gd name="connsiteX1" fmla="*/ 4750721 w 4750721"/>
              <a:gd name="connsiteY1" fmla="*/ 0 h 2478572"/>
              <a:gd name="connsiteX2" fmla="*/ 4750721 w 4750721"/>
              <a:gd name="connsiteY2" fmla="*/ 2478572 h 2478572"/>
              <a:gd name="connsiteX3" fmla="*/ 0 w 4750721"/>
              <a:gd name="connsiteY3" fmla="*/ 2478572 h 2478572"/>
            </a:gdLst>
            <a:ahLst/>
            <a:cxnLst>
              <a:cxn ang="0">
                <a:pos x="connsiteX0" y="connsiteY0"/>
              </a:cxn>
              <a:cxn ang="0">
                <a:pos x="connsiteX1" y="connsiteY1"/>
              </a:cxn>
              <a:cxn ang="0">
                <a:pos x="connsiteX2" y="connsiteY2"/>
              </a:cxn>
              <a:cxn ang="0">
                <a:pos x="connsiteX3" y="connsiteY3"/>
              </a:cxn>
            </a:cxnLst>
            <a:rect l="l" t="t" r="r" b="b"/>
            <a:pathLst>
              <a:path w="4750721" h="2478572">
                <a:moveTo>
                  <a:pt x="0" y="0"/>
                </a:moveTo>
                <a:lnTo>
                  <a:pt x="4750721" y="0"/>
                </a:lnTo>
                <a:lnTo>
                  <a:pt x="4750721" y="2478572"/>
                </a:lnTo>
                <a:lnTo>
                  <a:pt x="0" y="2478572"/>
                </a:lnTo>
                <a:close/>
              </a:path>
            </a:pathLst>
          </a:custGeom>
        </p:spPr>
      </p:pic>
      <p:sp>
        <p:nvSpPr>
          <p:cNvPr id="13" name="矩形 12"/>
          <p:cNvSpPr/>
          <p:nvPr/>
        </p:nvSpPr>
        <p:spPr>
          <a:xfrm>
            <a:off x="0" y="1603396"/>
            <a:ext cx="12192000" cy="3380159"/>
          </a:xfrm>
          <a:prstGeom prst="rect">
            <a:avLst/>
          </a:prstGeom>
          <a:gradFill flip="none" rotWithShape="1">
            <a:gsLst>
              <a:gs pos="60000">
                <a:schemeClr val="accent1"/>
              </a:gs>
              <a:gs pos="100000">
                <a:schemeClr val="accent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4" name="文本框 13"/>
          <p:cNvSpPr txBox="1"/>
          <p:nvPr/>
        </p:nvSpPr>
        <p:spPr>
          <a:xfrm>
            <a:off x="805269" y="1727017"/>
            <a:ext cx="6928724" cy="2047875"/>
          </a:xfrm>
          <a:prstGeom prst="rect">
            <a:avLst/>
          </a:prstGeom>
          <a:noFill/>
        </p:spPr>
        <p:txBody>
          <a:bodyPr wrap="square">
            <a:spAutoFit/>
          </a:bodyPr>
          <a:lstStyle/>
          <a:p>
            <a:pPr lvl="0" indent="457200" algn="l">
              <a:lnSpc>
                <a:spcPct val="130000"/>
              </a:lnSpc>
              <a:spcBef>
                <a:spcPct val="0"/>
              </a:spcBef>
              <a:defRPr/>
            </a:pPr>
            <a:r>
              <a:rPr kumimoji="0" lang="" altLang="en-US"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最先进方法和我们的</a:t>
            </a:r>
            <a:r>
              <a:rPr kumimoji="0" lang="en-US" altLang="zh-CN"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AdaptCLIP</a:t>
            </a:r>
            <a:r>
              <a:rPr kumimoji="0" lang="zh-CN" altLang="en-US"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的比较。</a:t>
            </a:r>
            <a:r>
              <a:rPr kumimoji="0" lang="" altLang="en-US"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en-US" altLang="en-US"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a:t>
            </a:r>
            <a:r>
              <a:rPr kumimoji="0" lang="" altLang="en-US"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表示满足，</a:t>
            </a:r>
            <a:r>
              <a:rPr kumimoji="0" lang="en-US" altLang="en-US"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a:t>
            </a:r>
            <a:r>
              <a:rPr kumimoji="0" lang="" altLang="en-US"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表示不满足。</a:t>
            </a:r>
            <a:r>
              <a:rPr kumimoji="0" lang="" altLang="en-US"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我们的方法支持在不同领域进行零样本</a:t>
            </a:r>
            <a:r>
              <a:rPr kumimoji="0" lang="en-US" altLang="zh-CN"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a:t>
            </a:r>
            <a:r>
              <a:rPr kumimoji="0" lang="zh-CN" altLang="en-US"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少样本</a:t>
            </a:r>
            <a:r>
              <a:rPr kumimoji="0" lang="en-US" altLang="zh-CN"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(ZS </a:t>
            </a:r>
            <a:r>
              <a:rPr kumimoji="0" lang="zh-CN" altLang="en-US"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和</a:t>
            </a:r>
            <a:r>
              <a:rPr kumimoji="0" lang="en-US" altLang="zh-CN"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FS) </a:t>
            </a:r>
            <a:r>
              <a:rPr kumimoji="0" lang="zh-CN" altLang="en-US"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视觉异常检测，无需在目标数据集上进行微调</a:t>
            </a:r>
            <a:r>
              <a:rPr kumimoji="0" lang="en-US" altLang="zh-CN"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(FT)</a:t>
            </a:r>
            <a:r>
              <a:rPr kumimoji="0" lang="zh-CN" altLang="en-US"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a:t>
            </a:r>
            <a:r>
              <a:rPr kumimoji="0" lang="" altLang="en-US"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它只在</a:t>
            </a:r>
            <a:r>
              <a:rPr kumimoji="0" lang="en-US" altLang="zh-CN"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CLIP </a:t>
            </a:r>
            <a:r>
              <a:rPr kumimoji="0" lang="zh-CN" altLang="en-US"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的输入或输出端添加简单的适配器，无需复杂的符元交互，从而保留</a:t>
            </a:r>
            <a:r>
              <a:rPr kumimoji="0" lang="en-US" altLang="zh-CN"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CLIP </a:t>
            </a:r>
            <a:r>
              <a:rPr kumimoji="0" lang="zh-CN" altLang="en-US"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的原始能力</a:t>
            </a:r>
            <a:r>
              <a:rPr kumimoji="0" lang="en-US" altLang="zh-CN"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(OA)</a:t>
            </a:r>
            <a:r>
              <a:rPr kumimoji="0" lang="zh-CN" altLang="en-US"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a:t>
            </a:r>
            <a:r>
              <a:rPr kumimoji="0" lang="" altLang="en-US"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使用单个普通图像提示的</a:t>
            </a:r>
            <a:r>
              <a:rPr kumimoji="0" lang="en-US" altLang="zh-CN"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AdaptCLIP </a:t>
            </a:r>
            <a:r>
              <a:rPr kumimoji="0" lang="zh-CN" altLang="en-US"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在来自工业和医学领域的</a:t>
            </a:r>
            <a:r>
              <a:rPr kumimoji="0" lang="en-US" altLang="zh-CN"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12 </a:t>
            </a:r>
            <a:r>
              <a:rPr kumimoji="0" lang="zh-CN" altLang="en-US"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个</a:t>
            </a:r>
            <a:r>
              <a:rPr kumimoji="0" lang="en-US" altLang="zh-CN"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AD </a:t>
            </a:r>
            <a:r>
              <a:rPr kumimoji="0" lang="zh-CN" altLang="en-US"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基准测试中，在图像级异常分类</a:t>
            </a:r>
            <a:r>
              <a:rPr kumimoji="0" lang="en-US" altLang="zh-CN"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(I-AUROC) </a:t>
            </a:r>
            <a:r>
              <a:rPr kumimoji="0" lang="zh-CN" altLang="en-US"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和像素级异常分割</a:t>
            </a:r>
            <a:r>
              <a:rPr kumimoji="0" lang="en-US" altLang="zh-CN"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(P-AUPR) </a:t>
            </a:r>
            <a:r>
              <a:rPr kumimoji="0" lang="zh-CN" altLang="en-US"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上取得了最佳性能。</a:t>
            </a:r>
            <a:r>
              <a:rPr kumimoji="0" lang="" altLang="en-US"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t>
            </a:r>
            <a:r>
              <a:rPr kumimoji="0" lang="zh-CN" altLang="en-US"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此外，零样本</a:t>
            </a:r>
            <a:r>
              <a:rPr kumimoji="0" lang="en-US" altLang="zh-CN"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AdaptCLIP </a:t>
            </a:r>
            <a:r>
              <a:rPr kumimoji="0" lang="zh-CN" altLang="en-US"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也明显优于现有的零样本方法，甚至一些单样本方法。</a:t>
            </a:r>
            <a:endParaRPr kumimoji="0" lang="zh-CN" altLang="en-US" sz="14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endParaRPr>
          </a:p>
        </p:txBody>
      </p:sp>
      <p:pic>
        <p:nvPicPr>
          <p:cNvPr id="2" name="图片 1"/>
          <p:cNvPicPr>
            <a:picLocks noChangeAspect="1"/>
          </p:cNvPicPr>
          <p:nvPr/>
        </p:nvPicPr>
        <p:blipFill>
          <a:blip r:embed="rId2"/>
          <a:stretch>
            <a:fillRect/>
          </a:stretch>
        </p:blipFill>
        <p:spPr>
          <a:xfrm>
            <a:off x="8514080" y="182245"/>
            <a:ext cx="3195320" cy="792480"/>
          </a:xfrm>
          <a:prstGeom prst="rect">
            <a:avLst/>
          </a:prstGeom>
        </p:spPr>
      </p:pic>
      <p:pic>
        <p:nvPicPr>
          <p:cNvPr id="3" name="图片 2"/>
          <p:cNvPicPr>
            <a:picLocks noChangeAspect="1"/>
          </p:cNvPicPr>
          <p:nvPr/>
        </p:nvPicPr>
        <p:blipFill>
          <a:blip r:embed="rId3"/>
          <a:stretch>
            <a:fillRect/>
          </a:stretch>
        </p:blipFill>
        <p:spPr>
          <a:xfrm>
            <a:off x="556260" y="4225925"/>
            <a:ext cx="5166360" cy="1602105"/>
          </a:xfrm>
          <a:prstGeom prst="rect">
            <a:avLst/>
          </a:prstGeom>
        </p:spPr>
      </p:pic>
      <p:pic>
        <p:nvPicPr>
          <p:cNvPr id="7" name="图片 6"/>
          <p:cNvPicPr>
            <a:picLocks noChangeAspect="1"/>
          </p:cNvPicPr>
          <p:nvPr/>
        </p:nvPicPr>
        <p:blipFill>
          <a:blip r:embed="rId4"/>
          <a:stretch>
            <a:fillRect/>
          </a:stretch>
        </p:blipFill>
        <p:spPr>
          <a:xfrm>
            <a:off x="6690360" y="3477895"/>
            <a:ext cx="4330065" cy="32556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arn(inVertical)">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p:bldP spid="4"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477916"/>
            <a:ext cx="12192000" cy="3380159"/>
          </a:xfrm>
          <a:prstGeom prst="rect">
            <a:avLst/>
          </a:prstGeom>
          <a:gradFill flip="none" rotWithShape="1">
            <a:gsLst>
              <a:gs pos="60000">
                <a:schemeClr val="accent1"/>
              </a:gs>
              <a:gs pos="100000">
                <a:schemeClr val="accent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047231" y="388759"/>
            <a:ext cx="2118995" cy="887528"/>
            <a:chOff x="5047230" y="354253"/>
            <a:chExt cx="2118995" cy="887528"/>
          </a:xfrm>
        </p:grpSpPr>
        <p:sp>
          <p:nvSpPr>
            <p:cNvPr id="8" name="文本框 7"/>
            <p:cNvSpPr txBox="1"/>
            <p:nvPr/>
          </p:nvSpPr>
          <p:spPr>
            <a:xfrm>
              <a:off x="5047230" y="354253"/>
              <a:ext cx="2118995" cy="521970"/>
            </a:xfrm>
            <a:prstGeom prst="rect">
              <a:avLst/>
            </a:prstGeom>
            <a:noFill/>
          </p:spPr>
          <p:txBody>
            <a:bodyPr wrap="none" rtlCol="0">
              <a:spAutoFit/>
              <a:scene3d>
                <a:camera prst="orthographicFront"/>
                <a:lightRig rig="threePt" dir="t"/>
              </a:scene3d>
              <a:sp3d contourW="12700"/>
            </a:bodyPr>
            <a:lstStyle/>
            <a:p>
              <a:pPr lvl="0" algn="ctr">
                <a:defRPr/>
              </a:pPr>
              <a:r>
                <a:rPr lang="en-US" altLang="zh-CN" sz="2800" b="1" dirty="0">
                  <a:solidFill>
                    <a:schemeClr val="tx1">
                      <a:lumMod val="85000"/>
                      <a:lumOff val="15000"/>
                    </a:schemeClr>
                  </a:solidFill>
                  <a:latin typeface="Times New Roman" panose="02020603050405020304" charset="0"/>
                  <a:ea typeface="微软雅黑" panose="020B0503020204020204" pitchFamily="34" charset="-122"/>
                  <a:cs typeface="Times New Roman" panose="02020603050405020304" charset="0"/>
                </a:rPr>
                <a:t>Experiments</a:t>
              </a:r>
              <a:endParaRPr lang="en-US" altLang="zh-CN" sz="2800" b="1" dirty="0">
                <a:solidFill>
                  <a:schemeClr val="tx1">
                    <a:lumMod val="85000"/>
                    <a:lumOff val="15000"/>
                  </a:schemeClr>
                </a:solidFill>
                <a:latin typeface="Times New Roman" panose="02020603050405020304" charset="0"/>
                <a:ea typeface="微软雅黑" panose="020B0503020204020204" pitchFamily="34" charset="-122"/>
                <a:cs typeface="Times New Roman" panose="02020603050405020304" charset="0"/>
              </a:endParaRPr>
            </a:p>
          </p:txBody>
        </p:sp>
        <p:sp>
          <p:nvSpPr>
            <p:cNvPr id="10" name="等腰三角形 9"/>
            <p:cNvSpPr/>
            <p:nvPr/>
          </p:nvSpPr>
          <p:spPr>
            <a:xfrm flipV="1">
              <a:off x="6007043" y="1154777"/>
              <a:ext cx="199348" cy="87004"/>
            </a:xfrm>
            <a:prstGeom prst="triangle">
              <a:avLst/>
            </a:prstGeom>
            <a:gradFill>
              <a:gsLst>
                <a:gs pos="0">
                  <a:schemeClr val="accent1"/>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84605" y="1626154"/>
            <a:ext cx="5007396" cy="3334643"/>
          </a:xfrm>
          <a:custGeom>
            <a:avLst/>
            <a:gdLst>
              <a:gd name="connsiteX0" fmla="*/ 0 w 4750721"/>
              <a:gd name="connsiteY0" fmla="*/ 0 h 2478572"/>
              <a:gd name="connsiteX1" fmla="*/ 4750721 w 4750721"/>
              <a:gd name="connsiteY1" fmla="*/ 0 h 2478572"/>
              <a:gd name="connsiteX2" fmla="*/ 4750721 w 4750721"/>
              <a:gd name="connsiteY2" fmla="*/ 2478572 h 2478572"/>
              <a:gd name="connsiteX3" fmla="*/ 0 w 4750721"/>
              <a:gd name="connsiteY3" fmla="*/ 2478572 h 2478572"/>
            </a:gdLst>
            <a:ahLst/>
            <a:cxnLst>
              <a:cxn ang="0">
                <a:pos x="connsiteX0" y="connsiteY0"/>
              </a:cxn>
              <a:cxn ang="0">
                <a:pos x="connsiteX1" y="connsiteY1"/>
              </a:cxn>
              <a:cxn ang="0">
                <a:pos x="connsiteX2" y="connsiteY2"/>
              </a:cxn>
              <a:cxn ang="0">
                <a:pos x="connsiteX3" y="connsiteY3"/>
              </a:cxn>
            </a:cxnLst>
            <a:rect l="l" t="t" r="r" b="b"/>
            <a:pathLst>
              <a:path w="4750721" h="2478572">
                <a:moveTo>
                  <a:pt x="0" y="0"/>
                </a:moveTo>
                <a:lnTo>
                  <a:pt x="4750721" y="0"/>
                </a:lnTo>
                <a:lnTo>
                  <a:pt x="4750721" y="2478572"/>
                </a:lnTo>
                <a:lnTo>
                  <a:pt x="0" y="2478572"/>
                </a:lnTo>
                <a:close/>
              </a:path>
            </a:pathLst>
          </a:custGeom>
        </p:spPr>
      </p:pic>
      <p:sp>
        <p:nvSpPr>
          <p:cNvPr id="13" name="矩形 12"/>
          <p:cNvSpPr/>
          <p:nvPr/>
        </p:nvSpPr>
        <p:spPr>
          <a:xfrm>
            <a:off x="0" y="1603396"/>
            <a:ext cx="12192000" cy="3380159"/>
          </a:xfrm>
          <a:prstGeom prst="rect">
            <a:avLst/>
          </a:prstGeom>
          <a:gradFill flip="none" rotWithShape="1">
            <a:gsLst>
              <a:gs pos="60000">
                <a:schemeClr val="accent1"/>
              </a:gs>
              <a:gs pos="100000">
                <a:schemeClr val="accent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4" name="文本框 13"/>
          <p:cNvSpPr txBox="1"/>
          <p:nvPr/>
        </p:nvSpPr>
        <p:spPr>
          <a:xfrm>
            <a:off x="805269" y="1727017"/>
            <a:ext cx="6928724" cy="1370965"/>
          </a:xfrm>
          <a:prstGeom prst="rect">
            <a:avLst/>
          </a:prstGeom>
          <a:noFill/>
        </p:spPr>
        <p:txBody>
          <a:bodyPr wrap="square">
            <a:spAutoFit/>
          </a:bodyPr>
          <a:lstStyle/>
          <a:p>
            <a:pPr lvl="0" indent="457200" algn="l">
              <a:lnSpc>
                <a:spcPct val="130000"/>
              </a:lnSpc>
              <a:spcBef>
                <a:spcPct val="0"/>
              </a:spcBef>
              <a:defRPr/>
            </a:pP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为了证明</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AdaptCLIP</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中提出的三个适配器（</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TA</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：文本适配器，</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VA</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：视觉适配器和</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 PQA</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：提示</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查询适配器）以及两个主要见解（交替学习和基于联合上下文和对齐残差特征的比较学习）的有效性，我们在</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MVTec</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和</a:t>
            </a:r>
            <a:r>
              <a:rPr kumimoji="0" lang="en-US" altLang="zh-CN"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VisA</a:t>
            </a:r>
            <a:r>
              <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rPr>
              <a:t>上进行了实验</a:t>
            </a:r>
            <a:endParaRPr kumimoji="0" lang="zh-CN" altLang="en-US" sz="1600" b="0" i="0" u="none" strike="noStrike" kern="1200" cap="none" spc="0" normalizeH="0" baseline="0" noProof="0" dirty="0">
              <a:ln>
                <a:noFill/>
              </a:ln>
              <a:solidFill>
                <a:prstClr val="white"/>
              </a:solidFill>
              <a:effectLst/>
              <a:uLnTx/>
              <a:uFillTx/>
              <a:latin typeface="Times New Roman" panose="02020603050405020304" charset="0"/>
              <a:ea typeface="微软雅黑" panose="020B0503020204020204" pitchFamily="34" charset="-122"/>
              <a:cs typeface="Times New Roman" panose="02020603050405020304" charset="0"/>
            </a:endParaRPr>
          </a:p>
        </p:txBody>
      </p:sp>
      <p:pic>
        <p:nvPicPr>
          <p:cNvPr id="2" name="图片 1"/>
          <p:cNvPicPr>
            <a:picLocks noChangeAspect="1"/>
          </p:cNvPicPr>
          <p:nvPr/>
        </p:nvPicPr>
        <p:blipFill>
          <a:blip r:embed="rId2"/>
          <a:stretch>
            <a:fillRect/>
          </a:stretch>
        </p:blipFill>
        <p:spPr>
          <a:xfrm>
            <a:off x="8514080" y="182245"/>
            <a:ext cx="3195320" cy="792480"/>
          </a:xfrm>
          <a:prstGeom prst="rect">
            <a:avLst/>
          </a:prstGeom>
        </p:spPr>
      </p:pic>
      <p:pic>
        <p:nvPicPr>
          <p:cNvPr id="3" name="图片 2"/>
          <p:cNvPicPr>
            <a:picLocks noChangeAspect="1"/>
          </p:cNvPicPr>
          <p:nvPr/>
        </p:nvPicPr>
        <p:blipFill>
          <a:blip r:embed="rId3"/>
          <a:stretch>
            <a:fillRect/>
          </a:stretch>
        </p:blipFill>
        <p:spPr>
          <a:xfrm>
            <a:off x="2186305" y="3375025"/>
            <a:ext cx="7182485" cy="32105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arn(inVertical)">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p:bldP spid="4" grpId="0" bldLvl="0" animBg="1"/>
    </p:bldLst>
  </p:timing>
</p:sld>
</file>

<file path=ppt/theme/theme1.xml><?xml version="1.0" encoding="utf-8"?>
<a:theme xmlns:a="http://schemas.openxmlformats.org/drawingml/2006/main" name="第一PPT，www.1ppt.com">
  <a:themeElements>
    <a:clrScheme name="自定义 113">
      <a:dk1>
        <a:sysClr val="windowText" lastClr="000000"/>
      </a:dk1>
      <a:lt1>
        <a:sysClr val="window" lastClr="FFFFFF"/>
      </a:lt1>
      <a:dk2>
        <a:srgbClr val="44546A"/>
      </a:dk2>
      <a:lt2>
        <a:srgbClr val="E7E6E6"/>
      </a:lt2>
      <a:accent1>
        <a:srgbClr val="64A9D7"/>
      </a:accent1>
      <a:accent2>
        <a:srgbClr val="3F7FBB"/>
      </a:accent2>
      <a:accent3>
        <a:srgbClr val="64A9D7"/>
      </a:accent3>
      <a:accent4>
        <a:srgbClr val="3F7FBB"/>
      </a:accent4>
      <a:accent5>
        <a:srgbClr val="64A9D7"/>
      </a:accent5>
      <a:accent6>
        <a:srgbClr val="3F7FBB"/>
      </a:accent6>
      <a:hlink>
        <a:srgbClr val="0026E5"/>
      </a:hlink>
      <a:folHlink>
        <a:srgbClr val="7E1FAD"/>
      </a:folHlink>
    </a:clrScheme>
    <a:fontScheme name="自定义 30">
      <a:majorFont>
        <a:latin typeface="思源黑体"/>
        <a:ea typeface="思源宋体 CN Heavy"/>
        <a:cs typeface=""/>
      </a:majorFont>
      <a:minorFont>
        <a:latin typeface="思源黑体"/>
        <a:ea typeface="思源黑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2754</Words>
  <Application>WPS 演示</Application>
  <PresentationFormat>自定义</PresentationFormat>
  <Paragraphs>70</Paragraphs>
  <Slides>11</Slides>
  <Notes>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11</vt:i4>
      </vt:variant>
    </vt:vector>
  </HeadingPairs>
  <TitlesOfParts>
    <vt:vector size="23" baseType="lpstr">
      <vt:lpstr>Arial</vt:lpstr>
      <vt:lpstr>宋体</vt:lpstr>
      <vt:lpstr>Wingdings</vt:lpstr>
      <vt:lpstr>微软雅黑</vt:lpstr>
      <vt:lpstr>Times New Roman</vt:lpstr>
      <vt:lpstr>思源宋体 CN Heavy</vt:lpstr>
      <vt:lpstr>Arial Unicode MS</vt:lpstr>
      <vt:lpstr>Calibri</vt:lpstr>
      <vt:lpstr>BatangChe</vt:lpstr>
      <vt:lpstr>Segoe Print</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第一PPT，www.1ppt.com</dc:creator>
  <cp:keywords>www.1ppt.com</cp:keywords>
  <dc:description>第一PPT</dc:description>
  <cp:lastModifiedBy>exception</cp:lastModifiedBy>
  <cp:revision>214</cp:revision>
  <dcterms:created xsi:type="dcterms:W3CDTF">2023-08-09T12:44:00Z</dcterms:created>
  <dcterms:modified xsi:type="dcterms:W3CDTF">2025-06-18T07:55:21Z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2052-12.1.0.21541</vt:lpwstr>
  </property>
</Properties>
</file>