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61" r:id="rId3"/>
    <p:sldId id="383" r:id="rId4"/>
    <p:sldId id="390" r:id="rId6"/>
    <p:sldId id="391" r:id="rId7"/>
    <p:sldId id="359" r:id="rId8"/>
    <p:sldId id="379" r:id="rId9"/>
    <p:sldId id="356" r:id="rId10"/>
    <p:sldId id="384" r:id="rId11"/>
    <p:sldId id="385" r:id="rId12"/>
    <p:sldId id="392" r:id="rId13"/>
    <p:sldId id="394" r:id="rId14"/>
    <p:sldId id="393" r:id="rId15"/>
    <p:sldId id="377" r:id="rId16"/>
    <p:sldId id="387" r:id="rId17"/>
    <p:sldId id="388" r:id="rId18"/>
    <p:sldId id="278"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曹 正涛" initials="曹" lastIdx="1" clrIdx="0"/>
  <p:cmAuthor id="2" name="zsj" initials="z"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5A11"/>
    <a:srgbClr val="F4B183"/>
    <a:srgbClr val="843C0C"/>
    <a:srgbClr val="2F5597"/>
    <a:srgbClr val="8FAA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7" autoAdjust="0"/>
    <p:restoredTop sz="94660"/>
  </p:normalViewPr>
  <p:slideViewPr>
    <p:cSldViewPr snapToGrid="0">
      <p:cViewPr varScale="1">
        <p:scale>
          <a:sx n="108" d="100"/>
          <a:sy n="108" d="100"/>
        </p:scale>
        <p:origin x="13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675AFC-B38D-43F5-AB43-59C42194298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BCD08-2F7B-41FC-9673-5CE01EC6308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以往方法只把</a:t>
            </a:r>
            <a:r>
              <a:rPr lang="en-US" altLang="zh-CN"/>
              <a:t> CLIP </a:t>
            </a:r>
            <a:r>
              <a:rPr lang="zh-CN" altLang="en-US"/>
              <a:t>看作一个带有文本提示的视觉模型，做一些特征融合或微调，</a:t>
            </a:r>
            <a:endParaRPr lang="zh-CN" altLang="en-US"/>
          </a:p>
          <a:p>
            <a:r>
              <a:rPr lang="zh-CN" altLang="en-US"/>
              <a:t>但没有意识到</a:t>
            </a:r>
            <a:r>
              <a:rPr lang="en-US" altLang="zh-CN"/>
              <a:t> CLIP </a:t>
            </a:r>
            <a:r>
              <a:rPr lang="zh-CN" altLang="en-US"/>
              <a:t>的真正优势在于它的跨模态对齐结构。</a:t>
            </a:r>
            <a:endParaRPr lang="zh-CN" altLang="en-US"/>
          </a:p>
          <a:p>
            <a:r>
              <a:rPr lang="zh-CN" altLang="en-US"/>
              <a:t>忽视这一点，就会破坏它与文本空间之间的模态关系（</a:t>
            </a:r>
            <a:r>
              <a:rPr lang="en-US" altLang="zh-CN"/>
              <a:t>modality gap</a:t>
            </a:r>
            <a:r>
              <a:rPr lang="zh-CN" altLang="en-US"/>
              <a:t>），</a:t>
            </a:r>
            <a:endParaRPr lang="zh-CN" altLang="en-US"/>
          </a:p>
          <a:p>
            <a:r>
              <a:rPr lang="zh-CN" altLang="en-US"/>
              <a:t>从而失去预训练知识的迁移能力。</a:t>
            </a:r>
            <a:endParaRPr lang="zh-CN" altLang="en-US"/>
          </a:p>
          <a:p>
            <a:r>
              <a:rPr lang="zh-CN" altLang="en-US"/>
              <a:t>本文正是针对这一问题，提出在保持模态间隙稳定的同时，补偿视觉判别能力的方案。</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dirty="0">
                <a:latin typeface="Times New Roman" panose="02020603050405020304" pitchFamily="18" charset="0"/>
                <a:cs typeface="Times New Roman" panose="02020603050405020304" pitchFamily="18" charset="0"/>
                <a:sym typeface="+mn-ea"/>
              </a:rPr>
              <a:t>朴素微调为了适配下游任务，会</a:t>
            </a:r>
            <a:r>
              <a:rPr lang="en-US" altLang="zh-CN" dirty="0">
                <a:latin typeface="Times New Roman" panose="02020603050405020304" pitchFamily="18" charset="0"/>
                <a:cs typeface="Times New Roman" panose="02020603050405020304" pitchFamily="18" charset="0"/>
                <a:sym typeface="+mn-ea"/>
              </a:rPr>
              <a:t> “</a:t>
            </a:r>
            <a:r>
              <a:rPr lang="zh-CN" altLang="en-US" dirty="0">
                <a:latin typeface="Times New Roman" panose="02020603050405020304" pitchFamily="18" charset="0"/>
                <a:cs typeface="Times New Roman" panose="02020603050405020304" pitchFamily="18" charset="0"/>
                <a:sym typeface="+mn-ea"/>
              </a:rPr>
              <a:t>破坏原始</a:t>
            </a:r>
            <a:r>
              <a:rPr lang="en-US" altLang="zh-CN" dirty="0">
                <a:latin typeface="Times New Roman" panose="02020603050405020304" pitchFamily="18" charset="0"/>
                <a:cs typeface="Times New Roman" panose="02020603050405020304" pitchFamily="18" charset="0"/>
                <a:sym typeface="+mn-ea"/>
              </a:rPr>
              <a:t> CLIP </a:t>
            </a:r>
            <a:r>
              <a:rPr lang="zh-CN" altLang="en-US" dirty="0">
                <a:latin typeface="Times New Roman" panose="02020603050405020304" pitchFamily="18" charset="0"/>
                <a:cs typeface="Times New Roman" panose="02020603050405020304" pitchFamily="18" charset="0"/>
                <a:sym typeface="+mn-ea"/>
              </a:rPr>
              <a:t>的模态结构（预训练知识的</a:t>
            </a:r>
            <a:r>
              <a:rPr lang="en-US" altLang="zh-CN" dirty="0">
                <a:latin typeface="Times New Roman" panose="02020603050405020304" pitchFamily="18" charset="0"/>
                <a:cs typeface="Times New Roman" panose="02020603050405020304" pitchFamily="18" charset="0"/>
                <a:sym typeface="+mn-ea"/>
              </a:rPr>
              <a:t>‘</a:t>
            </a:r>
            <a:r>
              <a:rPr lang="zh-CN" altLang="en-US" dirty="0">
                <a:latin typeface="Times New Roman" panose="02020603050405020304" pitchFamily="18" charset="0"/>
                <a:cs typeface="Times New Roman" panose="02020603050405020304" pitchFamily="18" charset="0"/>
                <a:sym typeface="+mn-ea"/>
              </a:rPr>
              <a:t>几何印记</a:t>
            </a:r>
            <a:r>
              <a:rPr lang="en-US" altLang="zh-CN" dirty="0">
                <a:latin typeface="Times New Roman" panose="02020603050405020304" pitchFamily="18" charset="0"/>
                <a:cs typeface="Times New Roman" panose="02020603050405020304" pitchFamily="18" charset="0"/>
                <a:sym typeface="+mn-ea"/>
              </a:rPr>
              <a:t>’</a:t>
            </a:r>
            <a:r>
              <a:rPr lang="zh-CN" altLang="en-US" dirty="0">
                <a:latin typeface="Times New Roman" panose="02020603050405020304" pitchFamily="18" charset="0"/>
                <a:cs typeface="Times New Roman" panose="02020603050405020304" pitchFamily="18" charset="0"/>
                <a:sym typeface="+mn-ea"/>
              </a:rPr>
              <a:t>）</a:t>
            </a:r>
            <a:r>
              <a:rPr lang="en-US" altLang="zh-CN" dirty="0">
                <a:latin typeface="Times New Roman" panose="02020603050405020304" pitchFamily="18" charset="0"/>
                <a:cs typeface="Times New Roman" panose="02020603050405020304" pitchFamily="18" charset="0"/>
                <a:sym typeface="+mn-ea"/>
              </a:rPr>
              <a:t>”</a:t>
            </a:r>
            <a:r>
              <a:rPr lang="zh-CN" altLang="en-US" dirty="0">
                <a:latin typeface="Times New Roman" panose="02020603050405020304" pitchFamily="18" charset="0"/>
                <a:cs typeface="Times New Roman" panose="02020603050405020304" pitchFamily="18" charset="0"/>
                <a:sym typeface="+mn-ea"/>
              </a:rPr>
              <a:t>，导致模型失去预训练带来的泛化能力。</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sym typeface="+mn-ea"/>
              </a:rPr>
              <a:t>下游数据分布</a:t>
            </a:r>
            <a:r>
              <a:rPr lang="en-US" altLang="zh-CN" dirty="0">
                <a:latin typeface="Times New Roman" panose="02020603050405020304" pitchFamily="18" charset="0"/>
                <a:cs typeface="Times New Roman" panose="02020603050405020304" pitchFamily="18" charset="0"/>
                <a:sym typeface="+mn-ea"/>
              </a:rPr>
              <a:t> “</a:t>
            </a:r>
            <a:r>
              <a:rPr lang="zh-CN" altLang="en-US" dirty="0">
                <a:latin typeface="Times New Roman" panose="02020603050405020304" pitchFamily="18" charset="0"/>
                <a:cs typeface="Times New Roman" panose="02020603050405020304" pitchFamily="18" charset="0"/>
                <a:sym typeface="+mn-ea"/>
              </a:rPr>
              <a:t>量少且单一</a:t>
            </a:r>
            <a:r>
              <a:rPr lang="en-US" altLang="zh-CN" dirty="0">
                <a:latin typeface="Times New Roman" panose="02020603050405020304" pitchFamily="18" charset="0"/>
                <a:cs typeface="Times New Roman" panose="02020603050405020304" pitchFamily="18" charset="0"/>
                <a:sym typeface="+mn-ea"/>
              </a:rPr>
              <a:t>”</a:t>
            </a:r>
            <a:r>
              <a:rPr lang="zh-CN" altLang="en-US" dirty="0">
                <a:latin typeface="Times New Roman" panose="02020603050405020304" pitchFamily="18" charset="0"/>
                <a:cs typeface="Times New Roman" panose="02020603050405020304" pitchFamily="18" charset="0"/>
                <a:sym typeface="+mn-ea"/>
              </a:rPr>
              <a:t>，强行缩小模态鸿沟会让模型过度拟合下游数据，同时</a:t>
            </a:r>
            <a:r>
              <a:rPr lang="en-US" altLang="zh-CN" dirty="0">
                <a:latin typeface="Times New Roman" panose="02020603050405020304" pitchFamily="18" charset="0"/>
                <a:cs typeface="Times New Roman" panose="02020603050405020304" pitchFamily="18" charset="0"/>
                <a:sym typeface="+mn-ea"/>
              </a:rPr>
              <a:t> “</a:t>
            </a:r>
            <a:r>
              <a:rPr lang="zh-CN" altLang="en-US" dirty="0">
                <a:latin typeface="Times New Roman" panose="02020603050405020304" pitchFamily="18" charset="0"/>
                <a:cs typeface="Times New Roman" panose="02020603050405020304" pitchFamily="18" charset="0"/>
                <a:sym typeface="+mn-ea"/>
              </a:rPr>
              <a:t>遗忘</a:t>
            </a:r>
            <a:r>
              <a:rPr lang="en-US" altLang="zh-CN" dirty="0">
                <a:latin typeface="Times New Roman" panose="02020603050405020304" pitchFamily="18" charset="0"/>
                <a:cs typeface="Times New Roman" panose="02020603050405020304" pitchFamily="18" charset="0"/>
                <a:sym typeface="+mn-ea"/>
              </a:rPr>
              <a:t>” </a:t>
            </a:r>
            <a:r>
              <a:rPr lang="zh-CN" altLang="en-US" dirty="0">
                <a:latin typeface="Times New Roman" panose="02020603050405020304" pitchFamily="18" charset="0"/>
                <a:cs typeface="Times New Roman" panose="02020603050405020304" pitchFamily="18" charset="0"/>
                <a:sym typeface="+mn-ea"/>
              </a:rPr>
              <a:t>预训练阶段在海量数据上学到的通用知识。</a:t>
            </a:r>
            <a:r>
              <a:rPr lang="zh-CN" altLang="en-US"/>
              <a:t>只追求</a:t>
            </a:r>
            <a:r>
              <a:rPr lang="en-US" altLang="zh-CN"/>
              <a:t> “</a:t>
            </a:r>
            <a:r>
              <a:rPr lang="zh-CN" altLang="en-US"/>
              <a:t>稳定</a:t>
            </a:r>
            <a:r>
              <a:rPr lang="en-US" altLang="zh-CN"/>
              <a:t>”</a:t>
            </a:r>
            <a:r>
              <a:rPr lang="zh-CN" altLang="en-US"/>
              <a:t>（靠朴素微调维持预训练结构），会因模态鸿沟扩大而无法适配下游；</a:t>
            </a:r>
            <a:endParaRPr lang="zh-CN" altLang="en-US"/>
          </a:p>
          <a:p>
            <a:r>
              <a:rPr lang="zh-CN" altLang="en-US"/>
              <a:t>只追求</a:t>
            </a:r>
            <a:r>
              <a:rPr lang="en-US" altLang="zh-CN"/>
              <a:t> “</a:t>
            </a:r>
            <a:r>
              <a:rPr lang="zh-CN" altLang="en-US"/>
              <a:t>可塑性</a:t>
            </a:r>
            <a:r>
              <a:rPr lang="en-US" altLang="zh-CN"/>
              <a:t>”</a:t>
            </a:r>
            <a:r>
              <a:rPr lang="zh-CN" altLang="en-US"/>
              <a:t>（靠对齐损失强行适配下游），会因过拟合</a:t>
            </a:r>
            <a:r>
              <a:rPr lang="en-US" altLang="zh-CN"/>
              <a:t> / </a:t>
            </a:r>
            <a:r>
              <a:rPr lang="zh-CN" altLang="en-US"/>
              <a:t>遗忘而丢失预训练优势。</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51B96BD-0B52-49BA-AF5E-49B5127118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A2482C-49B1-41EF-B17A-09C21FB7FEB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51B96BD-0B52-49BA-AF5E-49B5127118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A2482C-49B1-41EF-B17A-09C21FB7FEB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51B96BD-0B52-49BA-AF5E-49B5127118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A2482C-49B1-41EF-B17A-09C21FB7FEB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51B96BD-0B52-49BA-AF5E-49B5127118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A2482C-49B1-41EF-B17A-09C21FB7FEB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51B96BD-0B52-49BA-AF5E-49B5127118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A2482C-49B1-41EF-B17A-09C21FB7FEB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B51B96BD-0B52-49BA-AF5E-49B51271183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A2482C-49B1-41EF-B17A-09C21FB7FEB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B51B96BD-0B52-49BA-AF5E-49B51271183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6A2482C-49B1-41EF-B17A-09C21FB7FEB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51B96BD-0B52-49BA-AF5E-49B5127118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A2482C-49B1-41EF-B17A-09C21FB7FEB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51B96BD-0B52-49BA-AF5E-49B5127118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6A2482C-49B1-41EF-B17A-09C21FB7FEB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51B96BD-0B52-49BA-AF5E-49B51271183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A2482C-49B1-41EF-B17A-09C21FB7FEB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51B96BD-0B52-49BA-AF5E-49B51271183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A2482C-49B1-41EF-B17A-09C21FB7FEB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1B96BD-0B52-49BA-AF5E-49B51271183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A2482C-49B1-41EF-B17A-09C21FB7FEB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1.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55429" y="102915"/>
            <a:ext cx="2219516" cy="629001"/>
          </a:xfrm>
          <a:prstGeom prst="rect">
            <a:avLst/>
          </a:prstGeom>
        </p:spPr>
      </p:pic>
      <p:sp>
        <p:nvSpPr>
          <p:cNvPr id="8" name="文本框 7"/>
          <p:cNvSpPr txBox="1"/>
          <p:nvPr/>
        </p:nvSpPr>
        <p:spPr>
          <a:xfrm>
            <a:off x="1167130" y="2475865"/>
            <a:ext cx="9660255" cy="953135"/>
          </a:xfrm>
          <a:prstGeom prst="rect">
            <a:avLst/>
          </a:prstGeom>
          <a:noFill/>
        </p:spPr>
        <p:txBody>
          <a:bodyPr wrap="square">
            <a:spAutoFit/>
          </a:bodyPr>
          <a:lstStyle/>
          <a:p>
            <a:pPr algn="ctr"/>
            <a:r>
              <a:rPr lang="en-US" altLang="zh-CN" sz="2800" b="1" i="0" u="none" strike="noStrike" baseline="0" dirty="0">
                <a:latin typeface="Centaur" panose="02030504050205020304" pitchFamily="18" charset="0"/>
              </a:rPr>
              <a:t>Mind the Gap: Preserving and Compensating for the Modality Gap in  CLIP-Based Continual Learning</a:t>
            </a:r>
            <a:endParaRPr lang="en-US" altLang="zh-CN" sz="2800" b="1" i="0" u="none" strike="noStrike" baseline="0" dirty="0">
              <a:latin typeface="Centaur" panose="02030504050205020304" pitchFamily="18" charset="0"/>
            </a:endParaRPr>
          </a:p>
        </p:txBody>
      </p:sp>
      <p:sp>
        <p:nvSpPr>
          <p:cNvPr id="5" name="矩形 4"/>
          <p:cNvSpPr/>
          <p:nvPr/>
        </p:nvSpPr>
        <p:spPr>
          <a:xfrm>
            <a:off x="-29819" y="2617305"/>
            <a:ext cx="1272209" cy="340739"/>
          </a:xfrm>
          <a:prstGeom prst="rect">
            <a:avLst/>
          </a:prstGeom>
          <a:solidFill>
            <a:schemeClr val="accent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783957" y="2617305"/>
            <a:ext cx="1437861" cy="340739"/>
          </a:xfrm>
          <a:prstGeom prst="rect">
            <a:avLst/>
          </a:prstGeom>
          <a:solidFill>
            <a:schemeClr val="accent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9819" y="3042566"/>
            <a:ext cx="1265996" cy="72382"/>
          </a:xfrm>
          <a:prstGeom prst="rect">
            <a:avLst/>
          </a:prstGeom>
          <a:solidFill>
            <a:schemeClr val="accent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0783957" y="3042566"/>
            <a:ext cx="1437861" cy="72382"/>
          </a:xfrm>
          <a:prstGeom prst="rect">
            <a:avLst/>
          </a:prstGeom>
          <a:solidFill>
            <a:schemeClr val="accent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Box 2"/>
          <p:cNvSpPr txBox="1"/>
          <p:nvPr/>
        </p:nvSpPr>
        <p:spPr>
          <a:xfrm>
            <a:off x="5437505" y="5949950"/>
            <a:ext cx="1429344" cy="368300"/>
          </a:xfrm>
          <a:prstGeom prst="rect">
            <a:avLst/>
          </a:prstGeom>
          <a:noFill/>
        </p:spPr>
        <p:txBody>
          <a:bodyPr wrap="square" rtlCol="0">
            <a:spAutoFit/>
          </a:bodyPr>
          <a:lstStyle/>
          <a:p>
            <a:r>
              <a:rPr lang="en-US" dirty="0">
                <a:latin typeface="+mn-ea"/>
                <a:cs typeface="+mn-ea"/>
              </a:rPr>
              <a:t>ICCV 2025</a:t>
            </a:r>
            <a:endParaRPr lang="en-US" dirty="0">
              <a:latin typeface="+mn-ea"/>
              <a:cs typeface="+mn-ea"/>
            </a:endParaRPr>
          </a:p>
        </p:txBody>
      </p:sp>
      <p:pic>
        <p:nvPicPr>
          <p:cNvPr id="4" name="图片 3"/>
          <p:cNvPicPr>
            <a:picLocks noChangeAspect="1"/>
          </p:cNvPicPr>
          <p:nvPr/>
        </p:nvPicPr>
        <p:blipFill>
          <a:blip r:embed="rId2"/>
          <a:stretch>
            <a:fillRect/>
          </a:stretch>
        </p:blipFill>
        <p:spPr>
          <a:xfrm>
            <a:off x="1957070" y="3629025"/>
            <a:ext cx="8277225" cy="9677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91261" y="0"/>
            <a:ext cx="2431378" cy="689042"/>
          </a:xfrm>
          <a:prstGeom prst="rect">
            <a:avLst/>
          </a:prstGeom>
        </p:spPr>
      </p:pic>
      <p:sp>
        <p:nvSpPr>
          <p:cNvPr id="2" name="矩形 1"/>
          <p:cNvSpPr/>
          <p:nvPr/>
        </p:nvSpPr>
        <p:spPr>
          <a:xfrm flipV="1">
            <a:off x="-1" y="137160"/>
            <a:ext cx="301441" cy="5518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6686" y="184868"/>
            <a:ext cx="1501140" cy="521970"/>
          </a:xfrm>
          <a:prstGeom prst="rect">
            <a:avLst/>
          </a:prstGeom>
          <a:noFill/>
        </p:spPr>
        <p:txBody>
          <a:bodyPr wrap="none" rtlCol="0">
            <a:spAutoFit/>
          </a:bodyPr>
          <a:lstStyle/>
          <a:p>
            <a:pPr algn="l"/>
            <a:r>
              <a:rPr lang="en-US" altLang="zh-CN" sz="2800" b="1" dirty="0">
                <a:latin typeface="Centaur" panose="02030504050205020304" pitchFamily="18" charset="0"/>
              </a:rPr>
              <a:t>Methods</a:t>
            </a:r>
            <a:endParaRPr lang="en-US" altLang="zh-CN" sz="2800" b="1" dirty="0">
              <a:latin typeface="Centaur" panose="02030504050205020304" pitchFamily="18" charset="0"/>
            </a:endParaRPr>
          </a:p>
        </p:txBody>
      </p:sp>
      <p:sp>
        <p:nvSpPr>
          <p:cNvPr id="12" name="文本框 11"/>
          <p:cNvSpPr txBox="1"/>
          <p:nvPr/>
        </p:nvSpPr>
        <p:spPr>
          <a:xfrm>
            <a:off x="746760" y="1261745"/>
            <a:ext cx="6382385" cy="368300"/>
          </a:xfrm>
          <a:prstGeom prst="rect">
            <a:avLst/>
          </a:prstGeom>
          <a:noFill/>
        </p:spPr>
        <p:txBody>
          <a:bodyPr wrap="square" rtlCol="0">
            <a:spAutoFit/>
          </a:bodyPr>
          <a:p>
            <a:r>
              <a:rPr lang="en-US" altLang="zh-CN">
                <a:solidFill>
                  <a:schemeClr val="tx1"/>
                </a:solidFill>
                <a:uFillTx/>
                <a:latin typeface="Times New Roman" panose="02020603050405020304" pitchFamily="18" charset="0"/>
                <a:cs typeface="Times New Roman" panose="02020603050405020304" pitchFamily="18" charset="0"/>
              </a:rPr>
              <a:t>(2)Restriction Imposed by Modality Gap on Text Classifiers</a:t>
            </a:r>
            <a:endParaRPr lang="en-US" altLang="zh-CN">
              <a:solidFill>
                <a:schemeClr val="tx1"/>
              </a:solidFill>
              <a:uFillTx/>
              <a:latin typeface="Times New Roman" panose="02020603050405020304" pitchFamily="18" charset="0"/>
              <a:cs typeface="Times New Roman" panose="02020603050405020304" pitchFamily="18" charset="0"/>
            </a:endParaRPr>
          </a:p>
        </p:txBody>
      </p:sp>
      <p:sp>
        <p:nvSpPr>
          <p:cNvPr id="8" name="文本框 7"/>
          <p:cNvSpPr txBox="1"/>
          <p:nvPr/>
        </p:nvSpPr>
        <p:spPr>
          <a:xfrm>
            <a:off x="746760" y="688975"/>
            <a:ext cx="6382385" cy="460375"/>
          </a:xfrm>
          <a:prstGeom prst="rect">
            <a:avLst/>
          </a:prstGeom>
          <a:noFill/>
        </p:spPr>
        <p:txBody>
          <a:bodyPr wrap="square" rtlCol="0">
            <a:spAutoFit/>
          </a:bodyPr>
          <a:p>
            <a:r>
              <a:rPr lang="en-US" altLang="zh-CN" sz="2400">
                <a:solidFill>
                  <a:schemeClr val="tx1"/>
                </a:solidFill>
                <a:uFillTx/>
                <a:latin typeface="Times New Roman" panose="02020603050405020304" pitchFamily="18" charset="0"/>
                <a:cs typeface="Times New Roman" panose="02020603050405020304" pitchFamily="18" charset="0"/>
              </a:rPr>
              <a:t>2</a:t>
            </a:r>
            <a:r>
              <a:rPr lang="zh-CN" altLang="en-US" sz="2400">
                <a:solidFill>
                  <a:schemeClr val="tx1"/>
                </a:solidFill>
                <a:uFillTx/>
                <a:latin typeface="Times New Roman" panose="02020603050405020304" pitchFamily="18" charset="0"/>
                <a:cs typeface="Times New Roman" panose="02020603050405020304" pitchFamily="18" charset="0"/>
              </a:rPr>
              <a:t>、</a:t>
            </a:r>
            <a:r>
              <a:rPr lang="en-US" altLang="zh-CN" sz="2400">
                <a:solidFill>
                  <a:schemeClr val="tx1"/>
                </a:solidFill>
                <a:uFillTx/>
                <a:latin typeface="Times New Roman" panose="02020603050405020304" pitchFamily="18" charset="0"/>
                <a:cs typeface="Times New Roman" panose="02020603050405020304" pitchFamily="18" charset="0"/>
              </a:rPr>
              <a:t>Intra-modal Compensation for Modality Gap</a:t>
            </a:r>
            <a:endParaRPr lang="en-US" altLang="zh-CN" sz="2400">
              <a:solidFill>
                <a:schemeClr val="tx1"/>
              </a:solidFill>
              <a:uFillTx/>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6623685" y="1553845"/>
            <a:ext cx="3994150" cy="4914900"/>
          </a:xfrm>
          <a:prstGeom prst="rect">
            <a:avLst/>
          </a:prstGeom>
        </p:spPr>
      </p:pic>
      <p:pic>
        <p:nvPicPr>
          <p:cNvPr id="9" name="图片 8"/>
          <p:cNvPicPr>
            <a:picLocks noChangeAspect="1"/>
          </p:cNvPicPr>
          <p:nvPr/>
        </p:nvPicPr>
        <p:blipFill>
          <a:blip r:embed="rId3"/>
          <a:stretch>
            <a:fillRect/>
          </a:stretch>
        </p:blipFill>
        <p:spPr>
          <a:xfrm>
            <a:off x="1349375" y="2393950"/>
            <a:ext cx="4057650" cy="27114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91261" y="0"/>
            <a:ext cx="2431378" cy="689042"/>
          </a:xfrm>
          <a:prstGeom prst="rect">
            <a:avLst/>
          </a:prstGeom>
        </p:spPr>
      </p:pic>
      <p:sp>
        <p:nvSpPr>
          <p:cNvPr id="2" name="矩形 1"/>
          <p:cNvSpPr/>
          <p:nvPr/>
        </p:nvSpPr>
        <p:spPr>
          <a:xfrm flipV="1">
            <a:off x="-1" y="137160"/>
            <a:ext cx="301441" cy="5518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6686" y="184868"/>
            <a:ext cx="1501140" cy="521970"/>
          </a:xfrm>
          <a:prstGeom prst="rect">
            <a:avLst/>
          </a:prstGeom>
          <a:noFill/>
        </p:spPr>
        <p:txBody>
          <a:bodyPr wrap="none" rtlCol="0">
            <a:spAutoFit/>
          </a:bodyPr>
          <a:lstStyle/>
          <a:p>
            <a:pPr algn="l"/>
            <a:r>
              <a:rPr lang="en-US" altLang="zh-CN" sz="2800" b="1" dirty="0">
                <a:latin typeface="Centaur" panose="02030504050205020304" pitchFamily="18" charset="0"/>
              </a:rPr>
              <a:t>Methods</a:t>
            </a:r>
            <a:endParaRPr lang="en-US" altLang="zh-CN" sz="2800" b="1" dirty="0">
              <a:latin typeface="Centaur" panose="02030504050205020304" pitchFamily="18" charset="0"/>
            </a:endParaRPr>
          </a:p>
        </p:txBody>
      </p:sp>
      <p:sp>
        <p:nvSpPr>
          <p:cNvPr id="8" name="文本框 7"/>
          <p:cNvSpPr txBox="1"/>
          <p:nvPr/>
        </p:nvSpPr>
        <p:spPr>
          <a:xfrm>
            <a:off x="746760" y="688975"/>
            <a:ext cx="6382385" cy="460375"/>
          </a:xfrm>
          <a:prstGeom prst="rect">
            <a:avLst/>
          </a:prstGeom>
          <a:noFill/>
        </p:spPr>
        <p:txBody>
          <a:bodyPr wrap="square" rtlCol="0">
            <a:spAutoFit/>
          </a:bodyPr>
          <a:p>
            <a:r>
              <a:rPr lang="en-US" altLang="zh-CN" sz="2400">
                <a:solidFill>
                  <a:schemeClr val="tx1"/>
                </a:solidFill>
                <a:uFillTx/>
                <a:latin typeface="Times New Roman" panose="02020603050405020304" pitchFamily="18" charset="0"/>
                <a:cs typeface="Times New Roman" panose="02020603050405020304" pitchFamily="18" charset="0"/>
              </a:rPr>
              <a:t>2</a:t>
            </a:r>
            <a:r>
              <a:rPr lang="zh-CN" altLang="en-US" sz="2400">
                <a:solidFill>
                  <a:schemeClr val="tx1"/>
                </a:solidFill>
                <a:uFillTx/>
                <a:latin typeface="Times New Roman" panose="02020603050405020304" pitchFamily="18" charset="0"/>
                <a:cs typeface="Times New Roman" panose="02020603050405020304" pitchFamily="18" charset="0"/>
              </a:rPr>
              <a:t>、</a:t>
            </a:r>
            <a:r>
              <a:rPr lang="en-US" altLang="zh-CN" sz="2400">
                <a:solidFill>
                  <a:schemeClr val="tx1"/>
                </a:solidFill>
                <a:uFillTx/>
                <a:latin typeface="Times New Roman" panose="02020603050405020304" pitchFamily="18" charset="0"/>
                <a:cs typeface="Times New Roman" panose="02020603050405020304" pitchFamily="18" charset="0"/>
              </a:rPr>
              <a:t>Intra-modal Compensation for Modality Gap</a:t>
            </a:r>
            <a:endParaRPr lang="en-US" altLang="zh-CN" sz="2400">
              <a:solidFill>
                <a:schemeClr val="tx1"/>
              </a:solidFill>
              <a:uFillTx/>
              <a:latin typeface="Times New Roman" panose="02020603050405020304" pitchFamily="18" charset="0"/>
              <a:cs typeface="Times New Roman" panose="02020603050405020304" pitchFamily="18" charset="0"/>
            </a:endParaRPr>
          </a:p>
        </p:txBody>
      </p:sp>
      <p:sp>
        <p:nvSpPr>
          <p:cNvPr id="20" name="文本框 19"/>
          <p:cNvSpPr txBox="1"/>
          <p:nvPr/>
        </p:nvSpPr>
        <p:spPr>
          <a:xfrm>
            <a:off x="5428615" y="1753870"/>
            <a:ext cx="4767580" cy="302196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This result reveals an inherent limitation: unless the text feature space has sufficient capacity to represent the optimal classifier, perfect alignment is unattainable. Due to the modality gap, text classifiers often operate in a lower-rank subspace, restricting their classification effectiveness.</a:t>
            </a:r>
            <a:endParaRPr lang="en-US" altLang="zh-CN">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5428615" y="3778885"/>
            <a:ext cx="5064760" cy="1159510"/>
          </a:xfrm>
          <a:prstGeom prst="rect">
            <a:avLst/>
          </a:prstGeom>
        </p:spPr>
      </p:pic>
      <p:pic>
        <p:nvPicPr>
          <p:cNvPr id="5" name="图片 4"/>
          <p:cNvPicPr>
            <a:picLocks noChangeAspect="1"/>
          </p:cNvPicPr>
          <p:nvPr/>
        </p:nvPicPr>
        <p:blipFill>
          <a:blip r:embed="rId3"/>
          <a:stretch>
            <a:fillRect/>
          </a:stretch>
        </p:blipFill>
        <p:spPr>
          <a:xfrm>
            <a:off x="1840230" y="1699260"/>
            <a:ext cx="2674620" cy="34594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91261" y="0"/>
            <a:ext cx="2431378" cy="689042"/>
          </a:xfrm>
          <a:prstGeom prst="rect">
            <a:avLst/>
          </a:prstGeom>
        </p:spPr>
      </p:pic>
      <p:sp>
        <p:nvSpPr>
          <p:cNvPr id="2" name="矩形 1"/>
          <p:cNvSpPr/>
          <p:nvPr/>
        </p:nvSpPr>
        <p:spPr>
          <a:xfrm flipV="1">
            <a:off x="-1" y="137160"/>
            <a:ext cx="301441" cy="5518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6686" y="184868"/>
            <a:ext cx="1501140" cy="521970"/>
          </a:xfrm>
          <a:prstGeom prst="rect">
            <a:avLst/>
          </a:prstGeom>
          <a:noFill/>
        </p:spPr>
        <p:txBody>
          <a:bodyPr wrap="none" rtlCol="0">
            <a:spAutoFit/>
          </a:bodyPr>
          <a:lstStyle/>
          <a:p>
            <a:pPr algn="l"/>
            <a:r>
              <a:rPr lang="en-US" altLang="zh-CN" sz="2800" b="1" dirty="0">
                <a:latin typeface="Centaur" panose="02030504050205020304" pitchFamily="18" charset="0"/>
              </a:rPr>
              <a:t>Methods</a:t>
            </a:r>
            <a:endParaRPr lang="en-US" altLang="zh-CN" sz="2800" b="1" dirty="0">
              <a:latin typeface="Centaur" panose="02030504050205020304" pitchFamily="18" charset="0"/>
            </a:endParaRPr>
          </a:p>
        </p:txBody>
      </p:sp>
      <p:pic>
        <p:nvPicPr>
          <p:cNvPr id="5" name="图片 4"/>
          <p:cNvPicPr>
            <a:picLocks noChangeAspect="1"/>
          </p:cNvPicPr>
          <p:nvPr/>
        </p:nvPicPr>
        <p:blipFill>
          <a:blip r:embed="rId2"/>
          <a:stretch>
            <a:fillRect/>
          </a:stretch>
        </p:blipFill>
        <p:spPr>
          <a:xfrm>
            <a:off x="3454400" y="461645"/>
            <a:ext cx="5282565" cy="63963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91261" y="0"/>
            <a:ext cx="2431378" cy="689042"/>
          </a:xfrm>
          <a:prstGeom prst="rect">
            <a:avLst/>
          </a:prstGeom>
        </p:spPr>
      </p:pic>
      <p:sp>
        <p:nvSpPr>
          <p:cNvPr id="2" name="矩形 1"/>
          <p:cNvSpPr/>
          <p:nvPr/>
        </p:nvSpPr>
        <p:spPr>
          <a:xfrm flipV="1">
            <a:off x="-1" y="137160"/>
            <a:ext cx="301441" cy="5518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6686" y="184868"/>
            <a:ext cx="2103120" cy="521970"/>
          </a:xfrm>
          <a:prstGeom prst="rect">
            <a:avLst/>
          </a:prstGeom>
          <a:noFill/>
        </p:spPr>
        <p:txBody>
          <a:bodyPr wrap="none" rtlCol="0">
            <a:spAutoFit/>
          </a:bodyPr>
          <a:lstStyle/>
          <a:p>
            <a:pPr algn="l"/>
            <a:r>
              <a:rPr lang="en-US" altLang="zh-CN" sz="2800" b="1" dirty="0">
                <a:latin typeface="Centaur" panose="02030504050205020304" pitchFamily="18" charset="0"/>
                <a:sym typeface="+mn-ea"/>
              </a:rPr>
              <a:t>Experiments</a:t>
            </a:r>
            <a:endParaRPr lang="zh-CN" altLang="en-US" sz="2800" b="1" dirty="0">
              <a:latin typeface="Centaur" panose="02030504050205020304" pitchFamily="18" charset="0"/>
            </a:endParaRPr>
          </a:p>
        </p:txBody>
      </p:sp>
      <p:sp>
        <p:nvSpPr>
          <p:cNvPr id="4" name="文本框 3"/>
          <p:cNvSpPr txBox="1"/>
          <p:nvPr/>
        </p:nvSpPr>
        <p:spPr>
          <a:xfrm>
            <a:off x="56515" y="1611630"/>
            <a:ext cx="3627120" cy="3538220"/>
          </a:xfrm>
          <a:prstGeom prst="rect">
            <a:avLst/>
          </a:prstGeom>
          <a:noFill/>
        </p:spPr>
        <p:txBody>
          <a:bodyPr wrap="square" rtlCol="0">
            <a:spAutoFit/>
          </a:bodyPr>
          <a:p>
            <a:r>
              <a:rPr lang="en-US" altLang="zh-CN" sz="1400">
                <a:latin typeface="Times New Roman" panose="02020603050405020304" pitchFamily="18" charset="0"/>
                <a:cs typeface="Times New Roman" panose="02020603050405020304" pitchFamily="18" charset="0"/>
              </a:rPr>
              <a:t>Datasets</a:t>
            </a:r>
            <a:endParaRPr lang="en-US" altLang="zh-CN" sz="1400">
              <a:latin typeface="Times New Roman" panose="02020603050405020304" pitchFamily="18" charset="0"/>
              <a:cs typeface="Times New Roman" panose="02020603050405020304" pitchFamily="18" charset="0"/>
            </a:endParaRPr>
          </a:p>
          <a:p>
            <a:r>
              <a:rPr lang="en-US" altLang="zh-CN" sz="1400">
                <a:latin typeface="Times New Roman" panose="02020603050405020304" pitchFamily="18" charset="0"/>
                <a:ea typeface="宋体" panose="02010600030101010101" pitchFamily="2" charset="-122"/>
                <a:cs typeface="Times New Roman" panose="02020603050405020304" pitchFamily="18" charset="0"/>
              </a:rPr>
              <a:t>CIFAR-100</a:t>
            </a:r>
            <a:r>
              <a:rPr lang="zh-CN" altLang="en-US" sz="1400">
                <a:latin typeface="Times New Roman" panose="02020603050405020304" pitchFamily="18" charset="0"/>
                <a:ea typeface="宋体" panose="02010600030101010101" pitchFamily="2" charset="-122"/>
                <a:cs typeface="Times New Roman" panose="02020603050405020304" pitchFamily="18" charset="0"/>
              </a:rPr>
              <a:t>：日常物体的低分辨率彩色图像，</a:t>
            </a:r>
            <a:r>
              <a:rPr lang="en-US" altLang="zh-CN" sz="1400">
                <a:latin typeface="Times New Roman" panose="02020603050405020304" pitchFamily="18" charset="0"/>
                <a:ea typeface="宋体" panose="02010600030101010101" pitchFamily="2" charset="-122"/>
                <a:cs typeface="Times New Roman" panose="02020603050405020304" pitchFamily="18" charset="0"/>
              </a:rPr>
              <a:t>60,000 </a:t>
            </a:r>
            <a:r>
              <a:rPr lang="zh-CN" altLang="en-US" sz="1400">
                <a:latin typeface="Times New Roman" panose="02020603050405020304" pitchFamily="18" charset="0"/>
                <a:ea typeface="宋体" panose="02010600030101010101" pitchFamily="2" charset="-122"/>
                <a:cs typeface="Times New Roman" panose="02020603050405020304" pitchFamily="18" charset="0"/>
              </a:rPr>
              <a:t>张，</a:t>
            </a:r>
            <a:r>
              <a:rPr lang="en-US" altLang="zh-CN" sz="1400">
                <a:latin typeface="Times New Roman" panose="02020603050405020304" pitchFamily="18" charset="0"/>
                <a:ea typeface="宋体" panose="02010600030101010101" pitchFamily="2" charset="-122"/>
                <a:cs typeface="Times New Roman" panose="02020603050405020304" pitchFamily="18" charset="0"/>
              </a:rPr>
              <a:t>100 </a:t>
            </a:r>
            <a:r>
              <a:rPr lang="zh-CN" altLang="en-US" sz="1400">
                <a:latin typeface="Times New Roman" panose="02020603050405020304" pitchFamily="18" charset="0"/>
                <a:ea typeface="宋体" panose="02010600030101010101" pitchFamily="2" charset="-122"/>
                <a:cs typeface="Times New Roman" panose="02020603050405020304" pitchFamily="18" charset="0"/>
              </a:rPr>
              <a:t>类</a:t>
            </a:r>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400">
                <a:latin typeface="Times New Roman" panose="02020603050405020304" pitchFamily="18" charset="0"/>
                <a:ea typeface="宋体" panose="02010600030101010101" pitchFamily="2" charset="-122"/>
                <a:cs typeface="Times New Roman" panose="02020603050405020304" pitchFamily="18" charset="0"/>
              </a:rPr>
              <a:t>ImageNet-R</a:t>
            </a:r>
            <a:r>
              <a:rPr lang="zh-CN" altLang="en-US" sz="1400">
                <a:latin typeface="Times New Roman" panose="02020603050405020304" pitchFamily="18" charset="0"/>
                <a:ea typeface="宋体" panose="02010600030101010101" pitchFamily="2" charset="-122"/>
                <a:cs typeface="Times New Roman" panose="02020603050405020304" pitchFamily="18" charset="0"/>
              </a:rPr>
              <a:t>：含模糊、噪声等扰动的自然图像，约</a:t>
            </a:r>
            <a:r>
              <a:rPr lang="en-US" altLang="zh-CN" sz="1400">
                <a:latin typeface="Times New Roman" panose="02020603050405020304" pitchFamily="18" charset="0"/>
                <a:ea typeface="宋体" panose="02010600030101010101" pitchFamily="2" charset="-122"/>
                <a:cs typeface="Times New Roman" panose="02020603050405020304" pitchFamily="18" charset="0"/>
              </a:rPr>
              <a:t> 128 </a:t>
            </a:r>
            <a:r>
              <a:rPr lang="zh-CN" altLang="en-US" sz="1400">
                <a:latin typeface="Times New Roman" panose="02020603050405020304" pitchFamily="18" charset="0"/>
                <a:ea typeface="宋体" panose="02010600030101010101" pitchFamily="2" charset="-122"/>
                <a:cs typeface="Times New Roman" panose="02020603050405020304" pitchFamily="18" charset="0"/>
              </a:rPr>
              <a:t>万张，</a:t>
            </a:r>
            <a:r>
              <a:rPr lang="en-US" altLang="zh-CN" sz="1400">
                <a:latin typeface="Times New Roman" panose="02020603050405020304" pitchFamily="18" charset="0"/>
                <a:ea typeface="宋体" panose="02010600030101010101" pitchFamily="2" charset="-122"/>
                <a:cs typeface="Times New Roman" panose="02020603050405020304" pitchFamily="18" charset="0"/>
              </a:rPr>
              <a:t>1000 </a:t>
            </a:r>
            <a:r>
              <a:rPr lang="zh-CN" altLang="en-US" sz="1400">
                <a:latin typeface="Times New Roman" panose="02020603050405020304" pitchFamily="18" charset="0"/>
                <a:ea typeface="宋体" panose="02010600030101010101" pitchFamily="2" charset="-122"/>
                <a:cs typeface="Times New Roman" panose="02020603050405020304" pitchFamily="18" charset="0"/>
              </a:rPr>
              <a:t>类</a:t>
            </a:r>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400">
                <a:latin typeface="Times New Roman" panose="02020603050405020304" pitchFamily="18" charset="0"/>
                <a:ea typeface="宋体" panose="02010600030101010101" pitchFamily="2" charset="-122"/>
                <a:cs typeface="Times New Roman" panose="02020603050405020304" pitchFamily="18" charset="0"/>
              </a:rPr>
              <a:t>ImageNet-100</a:t>
            </a:r>
            <a:r>
              <a:rPr lang="zh-CN" altLang="en-US" sz="140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a:latin typeface="Times New Roman" panose="02020603050405020304" pitchFamily="18" charset="0"/>
                <a:ea typeface="宋体" panose="02010600030101010101" pitchFamily="2" charset="-122"/>
                <a:cs typeface="Times New Roman" panose="02020603050405020304" pitchFamily="18" charset="0"/>
              </a:rPr>
              <a:t>ImageNet </a:t>
            </a:r>
            <a:r>
              <a:rPr lang="zh-CN" altLang="en-US" sz="1400">
                <a:latin typeface="Times New Roman" panose="02020603050405020304" pitchFamily="18" charset="0"/>
                <a:ea typeface="宋体" panose="02010600030101010101" pitchFamily="2" charset="-122"/>
                <a:cs typeface="Times New Roman" panose="02020603050405020304" pitchFamily="18" charset="0"/>
              </a:rPr>
              <a:t>精选的细粒度自然图像，约</a:t>
            </a:r>
            <a:r>
              <a:rPr lang="en-US" altLang="zh-CN" sz="1400">
                <a:latin typeface="Times New Roman" panose="02020603050405020304" pitchFamily="18" charset="0"/>
                <a:ea typeface="宋体" panose="02010600030101010101" pitchFamily="2" charset="-122"/>
                <a:cs typeface="Times New Roman" panose="02020603050405020304" pitchFamily="18" charset="0"/>
              </a:rPr>
              <a:t> 10 </a:t>
            </a:r>
            <a:r>
              <a:rPr lang="zh-CN" altLang="en-US" sz="1400">
                <a:latin typeface="Times New Roman" panose="02020603050405020304" pitchFamily="18" charset="0"/>
                <a:ea typeface="宋体" panose="02010600030101010101" pitchFamily="2" charset="-122"/>
                <a:cs typeface="Times New Roman" panose="02020603050405020304" pitchFamily="18" charset="0"/>
              </a:rPr>
              <a:t>万张，</a:t>
            </a:r>
            <a:r>
              <a:rPr lang="en-US" altLang="zh-CN" sz="1400">
                <a:latin typeface="Times New Roman" panose="02020603050405020304" pitchFamily="18" charset="0"/>
                <a:ea typeface="宋体" panose="02010600030101010101" pitchFamily="2" charset="-122"/>
                <a:cs typeface="Times New Roman" panose="02020603050405020304" pitchFamily="18" charset="0"/>
              </a:rPr>
              <a:t>100 </a:t>
            </a:r>
            <a:r>
              <a:rPr lang="zh-CN" altLang="en-US" sz="1400">
                <a:latin typeface="Times New Roman" panose="02020603050405020304" pitchFamily="18" charset="0"/>
                <a:ea typeface="宋体" panose="02010600030101010101" pitchFamily="2" charset="-122"/>
                <a:cs typeface="Times New Roman" panose="02020603050405020304" pitchFamily="18" charset="0"/>
              </a:rPr>
              <a:t>类</a:t>
            </a:r>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400">
                <a:latin typeface="Times New Roman" panose="02020603050405020304" pitchFamily="18" charset="0"/>
                <a:ea typeface="宋体" panose="02010600030101010101" pitchFamily="2" charset="-122"/>
                <a:cs typeface="Times New Roman" panose="02020603050405020304" pitchFamily="18" charset="0"/>
              </a:rPr>
              <a:t>ImageNet-1K</a:t>
            </a:r>
            <a:r>
              <a:rPr lang="zh-CN" altLang="en-US" sz="1400">
                <a:latin typeface="Times New Roman" panose="02020603050405020304" pitchFamily="18" charset="0"/>
                <a:ea typeface="宋体" panose="02010600030101010101" pitchFamily="2" charset="-122"/>
                <a:cs typeface="Times New Roman" panose="02020603050405020304" pitchFamily="18" charset="0"/>
              </a:rPr>
              <a:t>：真实世界各类物体、动物等自然图像，约</a:t>
            </a:r>
            <a:r>
              <a:rPr lang="en-US" altLang="zh-CN" sz="1400">
                <a:latin typeface="Times New Roman" panose="02020603050405020304" pitchFamily="18" charset="0"/>
                <a:ea typeface="宋体" panose="02010600030101010101" pitchFamily="2" charset="-122"/>
                <a:cs typeface="Times New Roman" panose="02020603050405020304" pitchFamily="18" charset="0"/>
              </a:rPr>
              <a:t> 128 </a:t>
            </a:r>
            <a:r>
              <a:rPr lang="zh-CN" altLang="en-US" sz="1400">
                <a:latin typeface="Times New Roman" panose="02020603050405020304" pitchFamily="18" charset="0"/>
                <a:ea typeface="宋体" panose="02010600030101010101" pitchFamily="2" charset="-122"/>
                <a:cs typeface="Times New Roman" panose="02020603050405020304" pitchFamily="18" charset="0"/>
              </a:rPr>
              <a:t>万张，</a:t>
            </a:r>
            <a:r>
              <a:rPr lang="en-US" altLang="zh-CN" sz="1400">
                <a:latin typeface="Times New Roman" panose="02020603050405020304" pitchFamily="18" charset="0"/>
                <a:ea typeface="宋体" panose="02010600030101010101" pitchFamily="2" charset="-122"/>
                <a:cs typeface="Times New Roman" panose="02020603050405020304" pitchFamily="18" charset="0"/>
              </a:rPr>
              <a:t>1000 </a:t>
            </a:r>
            <a:r>
              <a:rPr lang="zh-CN" altLang="en-US" sz="1400">
                <a:latin typeface="Times New Roman" panose="02020603050405020304" pitchFamily="18" charset="0"/>
                <a:ea typeface="宋体" panose="02010600030101010101" pitchFamily="2" charset="-122"/>
                <a:cs typeface="Times New Roman" panose="02020603050405020304" pitchFamily="18" charset="0"/>
              </a:rPr>
              <a:t>类</a:t>
            </a:r>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400">
                <a:latin typeface="Times New Roman" panose="02020603050405020304" pitchFamily="18" charset="0"/>
                <a:ea typeface="宋体" panose="02010600030101010101" pitchFamily="2" charset="-122"/>
                <a:cs typeface="Times New Roman" panose="02020603050405020304" pitchFamily="18" charset="0"/>
              </a:rPr>
              <a:t>VTAB</a:t>
            </a:r>
            <a:r>
              <a:rPr lang="zh-CN" altLang="en-US" sz="1400">
                <a:latin typeface="Times New Roman" panose="02020603050405020304" pitchFamily="18" charset="0"/>
                <a:ea typeface="宋体" panose="02010600030101010101" pitchFamily="2" charset="-122"/>
                <a:cs typeface="Times New Roman" panose="02020603050405020304" pitchFamily="18" charset="0"/>
              </a:rPr>
              <a:t>：跨域场景图像，包含</a:t>
            </a:r>
            <a:r>
              <a:rPr lang="en-US" altLang="zh-CN" sz="1400">
                <a:latin typeface="Times New Roman" panose="02020603050405020304" pitchFamily="18" charset="0"/>
                <a:ea typeface="宋体" panose="02010600030101010101" pitchFamily="2" charset="-122"/>
                <a:cs typeface="Times New Roman" panose="02020603050405020304" pitchFamily="18" charset="0"/>
              </a:rPr>
              <a:t>19</a:t>
            </a:r>
            <a:r>
              <a:rPr lang="zh-CN" altLang="en-US" sz="1400">
                <a:latin typeface="Times New Roman" panose="02020603050405020304" pitchFamily="18" charset="0"/>
                <a:ea typeface="宋体" panose="02010600030101010101" pitchFamily="2" charset="-122"/>
                <a:cs typeface="Times New Roman" panose="02020603050405020304" pitchFamily="18" charset="0"/>
              </a:rPr>
              <a:t>项公开数据集，包括</a:t>
            </a:r>
            <a:r>
              <a:rPr lang="en-US" altLang="zh-CN" sz="1400">
                <a:latin typeface="Times New Roman" panose="02020603050405020304" pitchFamily="18" charset="0"/>
                <a:ea typeface="宋体" panose="02010600030101010101" pitchFamily="2" charset="-122"/>
                <a:cs typeface="Times New Roman" panose="02020603050405020304" pitchFamily="18" charset="0"/>
              </a:rPr>
              <a:t>Caltech101</a:t>
            </a:r>
            <a:r>
              <a:rPr lang="zh-CN" altLang="en-US" sz="140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a:latin typeface="Times New Roman" panose="02020603050405020304" pitchFamily="18" charset="0"/>
                <a:ea typeface="宋体" panose="02010600030101010101" pitchFamily="2" charset="-122"/>
                <a:cs typeface="Times New Roman" panose="02020603050405020304" pitchFamily="18" charset="0"/>
              </a:rPr>
              <a:t>CIFAR-100</a:t>
            </a:r>
            <a:r>
              <a:rPr lang="zh-CN" altLang="en-US" sz="140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a:latin typeface="Times New Roman" panose="02020603050405020304" pitchFamily="18" charset="0"/>
                <a:ea typeface="宋体" panose="02010600030101010101" pitchFamily="2" charset="-122"/>
                <a:cs typeface="Times New Roman" panose="02020603050405020304" pitchFamily="18" charset="0"/>
              </a:rPr>
              <a:t>CLEVR distance prediction</a:t>
            </a:r>
            <a:r>
              <a:rPr lang="zh-CN" altLang="en-US" sz="140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a:latin typeface="Times New Roman" panose="02020603050405020304" pitchFamily="18" charset="0"/>
                <a:ea typeface="宋体" panose="02010600030101010101" pitchFamily="2" charset="-122"/>
                <a:cs typeface="Times New Roman" panose="02020603050405020304" pitchFamily="18" charset="0"/>
              </a:rPr>
              <a:t>CLEVR counting</a:t>
            </a:r>
            <a:r>
              <a:rPr lang="zh-CN" altLang="en-US" sz="140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a:latin typeface="Times New Roman" panose="02020603050405020304" pitchFamily="18" charset="0"/>
                <a:ea typeface="宋体" panose="02010600030101010101" pitchFamily="2" charset="-122"/>
                <a:cs typeface="Times New Roman" panose="02020603050405020304" pitchFamily="18" charset="0"/>
              </a:rPr>
              <a:t>Diabetic Rethinopathy</a:t>
            </a:r>
            <a:r>
              <a:rPr lang="zh-CN" altLang="en-US" sz="140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a:latin typeface="Times New Roman" panose="02020603050405020304" pitchFamily="18" charset="0"/>
                <a:ea typeface="宋体" panose="02010600030101010101" pitchFamily="2" charset="-122"/>
                <a:cs typeface="Times New Roman" panose="02020603050405020304" pitchFamily="18" charset="0"/>
              </a:rPr>
              <a:t>Dmlab Frames</a:t>
            </a:r>
            <a:r>
              <a:rPr lang="zh-CN" altLang="en-US" sz="140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a:latin typeface="Times New Roman" panose="02020603050405020304" pitchFamily="18" charset="0"/>
                <a:ea typeface="宋体" panose="02010600030101010101" pitchFamily="2" charset="-122"/>
                <a:cs typeface="Times New Roman" panose="02020603050405020304" pitchFamily="18" charset="0"/>
              </a:rPr>
              <a:t>dSprites orientation prediction</a:t>
            </a:r>
            <a:r>
              <a:rPr lang="zh-CN" altLang="en-US" sz="140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a:latin typeface="Times New Roman" panose="02020603050405020304" pitchFamily="18" charset="0"/>
                <a:ea typeface="宋体" panose="02010600030101010101" pitchFamily="2" charset="-122"/>
                <a:cs typeface="Times New Roman" panose="02020603050405020304" pitchFamily="18" charset="0"/>
              </a:rPr>
              <a:t>dSprites location prediction</a:t>
            </a:r>
            <a:r>
              <a:rPr lang="zh-CN" altLang="en-US" sz="1400">
                <a:latin typeface="Times New Roman" panose="02020603050405020304" pitchFamily="18" charset="0"/>
                <a:ea typeface="宋体" panose="02010600030101010101" pitchFamily="2" charset="-122"/>
                <a:cs typeface="Times New Roman" panose="02020603050405020304" pitchFamily="18" charset="0"/>
              </a:rPr>
              <a:t>等上百万张，本文仅使用其中的</a:t>
            </a:r>
            <a:r>
              <a:rPr lang="en-US" altLang="zh-CN" sz="1400">
                <a:latin typeface="Times New Roman" panose="02020603050405020304" pitchFamily="18" charset="0"/>
                <a:ea typeface="宋体" panose="02010600030101010101" pitchFamily="2" charset="-122"/>
                <a:cs typeface="Times New Roman" panose="02020603050405020304" pitchFamily="18" charset="0"/>
              </a:rPr>
              <a:t>50</a:t>
            </a:r>
            <a:r>
              <a:rPr lang="zh-CN" altLang="en-US" sz="1400">
                <a:latin typeface="Times New Roman" panose="02020603050405020304" pitchFamily="18" charset="0"/>
                <a:ea typeface="宋体" panose="02010600030101010101" pitchFamily="2" charset="-122"/>
                <a:cs typeface="Times New Roman" panose="02020603050405020304" pitchFamily="18" charset="0"/>
              </a:rPr>
              <a:t>个类别。</a:t>
            </a:r>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3535045" y="1450340"/>
            <a:ext cx="8159750" cy="43497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91261" y="0"/>
            <a:ext cx="2431378" cy="689042"/>
          </a:xfrm>
          <a:prstGeom prst="rect">
            <a:avLst/>
          </a:prstGeom>
        </p:spPr>
      </p:pic>
      <p:sp>
        <p:nvSpPr>
          <p:cNvPr id="2" name="矩形 1"/>
          <p:cNvSpPr/>
          <p:nvPr/>
        </p:nvSpPr>
        <p:spPr>
          <a:xfrm flipV="1">
            <a:off x="-1" y="137160"/>
            <a:ext cx="301441" cy="5518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6686" y="184868"/>
            <a:ext cx="2103120" cy="521970"/>
          </a:xfrm>
          <a:prstGeom prst="rect">
            <a:avLst/>
          </a:prstGeom>
          <a:noFill/>
        </p:spPr>
        <p:txBody>
          <a:bodyPr wrap="none" rtlCol="0">
            <a:spAutoFit/>
          </a:bodyPr>
          <a:lstStyle/>
          <a:p>
            <a:pPr algn="l"/>
            <a:r>
              <a:rPr lang="en-US" altLang="zh-CN" sz="2800" b="1" dirty="0">
                <a:latin typeface="Centaur" panose="02030504050205020304" pitchFamily="18" charset="0"/>
                <a:sym typeface="+mn-ea"/>
              </a:rPr>
              <a:t>Experiments</a:t>
            </a:r>
            <a:endParaRPr lang="zh-CN" altLang="en-US" sz="2800" b="1" dirty="0">
              <a:latin typeface="Centaur" panose="02030504050205020304" pitchFamily="18" charset="0"/>
            </a:endParaRPr>
          </a:p>
        </p:txBody>
      </p:sp>
      <p:sp>
        <p:nvSpPr>
          <p:cNvPr id="5" name="文本框 4"/>
          <p:cNvSpPr txBox="1"/>
          <p:nvPr/>
        </p:nvSpPr>
        <p:spPr>
          <a:xfrm>
            <a:off x="2567305" y="1527175"/>
            <a:ext cx="2639060" cy="398780"/>
          </a:xfrm>
          <a:prstGeom prst="rect">
            <a:avLst/>
          </a:prstGeom>
          <a:noFill/>
        </p:spPr>
        <p:txBody>
          <a:bodyPr wrap="square" rtlCol="0">
            <a:spAutoFit/>
          </a:bodyPr>
          <a:p>
            <a:r>
              <a:rPr lang="en-US" altLang="zh-CN" sz="2000">
                <a:latin typeface="Times New Roman" panose="02020603050405020304" pitchFamily="18" charset="0"/>
                <a:cs typeface="Times New Roman" panose="02020603050405020304" pitchFamily="18" charset="0"/>
              </a:rPr>
              <a:t>Zero-shot Capability</a:t>
            </a:r>
            <a:endParaRPr lang="en-US" altLang="zh-CN" sz="200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1609725" y="1925955"/>
            <a:ext cx="4000500" cy="2946400"/>
          </a:xfrm>
          <a:prstGeom prst="rect">
            <a:avLst/>
          </a:prstGeom>
        </p:spPr>
      </p:pic>
      <p:pic>
        <p:nvPicPr>
          <p:cNvPr id="7" name="图片 6"/>
          <p:cNvPicPr>
            <a:picLocks noChangeAspect="1"/>
          </p:cNvPicPr>
          <p:nvPr/>
        </p:nvPicPr>
        <p:blipFill>
          <a:blip r:embed="rId3"/>
          <a:stretch>
            <a:fillRect/>
          </a:stretch>
        </p:blipFill>
        <p:spPr>
          <a:xfrm>
            <a:off x="6482080" y="2091055"/>
            <a:ext cx="4076700" cy="2552700"/>
          </a:xfrm>
          <a:prstGeom prst="rect">
            <a:avLst/>
          </a:prstGeom>
        </p:spPr>
      </p:pic>
      <p:sp>
        <p:nvSpPr>
          <p:cNvPr id="8" name="文本框 7"/>
          <p:cNvSpPr txBox="1"/>
          <p:nvPr/>
        </p:nvSpPr>
        <p:spPr>
          <a:xfrm>
            <a:off x="7412355" y="1527175"/>
            <a:ext cx="2639060" cy="398780"/>
          </a:xfrm>
          <a:prstGeom prst="rect">
            <a:avLst/>
          </a:prstGeom>
          <a:noFill/>
        </p:spPr>
        <p:txBody>
          <a:bodyPr wrap="square" rtlCol="0">
            <a:spAutoFit/>
          </a:bodyPr>
          <a:p>
            <a:r>
              <a:rPr lang="en-US" altLang="zh-CN" sz="2000">
                <a:latin typeface="Times New Roman" panose="02020603050405020304" pitchFamily="18" charset="0"/>
                <a:cs typeface="Times New Roman" panose="02020603050405020304" pitchFamily="18" charset="0"/>
              </a:rPr>
              <a:t>Training Cost Analysis</a:t>
            </a:r>
            <a:endParaRPr lang="en-US" altLang="zh-CN"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91261" y="0"/>
            <a:ext cx="2431378" cy="689042"/>
          </a:xfrm>
          <a:prstGeom prst="rect">
            <a:avLst/>
          </a:prstGeom>
        </p:spPr>
      </p:pic>
      <p:sp>
        <p:nvSpPr>
          <p:cNvPr id="2" name="矩形 1"/>
          <p:cNvSpPr/>
          <p:nvPr/>
        </p:nvSpPr>
        <p:spPr>
          <a:xfrm flipV="1">
            <a:off x="-1" y="137160"/>
            <a:ext cx="301441" cy="5518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6686" y="184868"/>
            <a:ext cx="2103120" cy="521970"/>
          </a:xfrm>
          <a:prstGeom prst="rect">
            <a:avLst/>
          </a:prstGeom>
          <a:noFill/>
        </p:spPr>
        <p:txBody>
          <a:bodyPr wrap="none" rtlCol="0">
            <a:spAutoFit/>
          </a:bodyPr>
          <a:lstStyle/>
          <a:p>
            <a:pPr algn="l"/>
            <a:r>
              <a:rPr lang="en-US" altLang="zh-CN" sz="2800" b="1" dirty="0">
                <a:latin typeface="Centaur" panose="02030504050205020304" pitchFamily="18" charset="0"/>
                <a:sym typeface="+mn-ea"/>
              </a:rPr>
              <a:t>Experiments</a:t>
            </a:r>
            <a:endParaRPr lang="zh-CN" altLang="en-US" sz="2800" b="1" dirty="0">
              <a:latin typeface="Centaur" panose="02030504050205020304" pitchFamily="18" charset="0"/>
            </a:endParaRPr>
          </a:p>
        </p:txBody>
      </p:sp>
      <p:pic>
        <p:nvPicPr>
          <p:cNvPr id="7" name="图片 6"/>
          <p:cNvPicPr>
            <a:picLocks noChangeAspect="1"/>
          </p:cNvPicPr>
          <p:nvPr/>
        </p:nvPicPr>
        <p:blipFill>
          <a:blip r:embed="rId2"/>
          <a:stretch>
            <a:fillRect/>
          </a:stretch>
        </p:blipFill>
        <p:spPr>
          <a:xfrm>
            <a:off x="1386205" y="2322830"/>
            <a:ext cx="4483100" cy="2413000"/>
          </a:xfrm>
          <a:prstGeom prst="rect">
            <a:avLst/>
          </a:prstGeom>
        </p:spPr>
      </p:pic>
      <p:pic>
        <p:nvPicPr>
          <p:cNvPr id="8" name="图片 7"/>
          <p:cNvPicPr>
            <a:picLocks noChangeAspect="1"/>
          </p:cNvPicPr>
          <p:nvPr/>
        </p:nvPicPr>
        <p:blipFill>
          <a:blip r:embed="rId3"/>
          <a:stretch>
            <a:fillRect/>
          </a:stretch>
        </p:blipFill>
        <p:spPr>
          <a:xfrm>
            <a:off x="6862445" y="1473200"/>
            <a:ext cx="4235450" cy="3416300"/>
          </a:xfrm>
          <a:prstGeom prst="rect">
            <a:avLst/>
          </a:prstGeom>
        </p:spPr>
      </p:pic>
      <p:sp>
        <p:nvSpPr>
          <p:cNvPr id="9" name="文本框 8"/>
          <p:cNvSpPr txBox="1"/>
          <p:nvPr/>
        </p:nvSpPr>
        <p:spPr>
          <a:xfrm>
            <a:off x="1691640" y="1560830"/>
            <a:ext cx="2990215" cy="398780"/>
          </a:xfrm>
          <a:prstGeom prst="rect">
            <a:avLst/>
          </a:prstGeom>
          <a:noFill/>
        </p:spPr>
        <p:txBody>
          <a:bodyPr wrap="square" rtlCol="0">
            <a:spAutoFit/>
          </a:bodyPr>
          <a:p>
            <a:r>
              <a:rPr lang="en-US" altLang="zh-CN" sz="2000">
                <a:latin typeface="Times New Roman" panose="02020603050405020304" pitchFamily="18" charset="0"/>
                <a:cs typeface="Times New Roman" panose="02020603050405020304" pitchFamily="18" charset="0"/>
              </a:rPr>
              <a:t>Module ablation</a:t>
            </a:r>
            <a:endParaRPr lang="zh-CN" alt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flipV="1">
            <a:off x="10436086" y="3135795"/>
            <a:ext cx="3190462" cy="5764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flipV="1">
            <a:off x="-1470992" y="3135795"/>
            <a:ext cx="3190462" cy="5764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013298" y="3008532"/>
            <a:ext cx="2858493" cy="830997"/>
          </a:xfrm>
          <a:prstGeom prst="rect">
            <a:avLst/>
          </a:prstGeom>
          <a:noFill/>
        </p:spPr>
        <p:txBody>
          <a:bodyPr wrap="square" rtlCol="0">
            <a:spAutoFit/>
          </a:bodyPr>
          <a:lstStyle/>
          <a:p>
            <a:r>
              <a:rPr lang="en-US" altLang="zh-CN" sz="4800" dirty="0">
                <a:latin typeface="Centaur" panose="02030504050205020304" pitchFamily="18" charset="0"/>
              </a:rPr>
              <a:t>Thanks</a:t>
            </a:r>
            <a:endParaRPr lang="zh-CN" altLang="en-US" sz="4800" dirty="0">
              <a:latin typeface="Centaur" panose="02030504050205020304" pitchFamily="18" charset="0"/>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044086" y="44195"/>
            <a:ext cx="1722256" cy="4880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91261" y="0"/>
            <a:ext cx="2431378" cy="689042"/>
          </a:xfrm>
          <a:prstGeom prst="rect">
            <a:avLst/>
          </a:prstGeom>
        </p:spPr>
      </p:pic>
      <p:sp>
        <p:nvSpPr>
          <p:cNvPr id="2" name="矩形 1"/>
          <p:cNvSpPr/>
          <p:nvPr/>
        </p:nvSpPr>
        <p:spPr>
          <a:xfrm flipV="1">
            <a:off x="-1" y="137160"/>
            <a:ext cx="301441" cy="5518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6555" y="184785"/>
            <a:ext cx="2292350" cy="521970"/>
          </a:xfrm>
          <a:prstGeom prst="rect">
            <a:avLst/>
          </a:prstGeom>
          <a:noFill/>
        </p:spPr>
        <p:txBody>
          <a:bodyPr wrap="square" rtlCol="0">
            <a:spAutoFit/>
          </a:bodyPr>
          <a:lstStyle/>
          <a:p>
            <a:pPr algn="l"/>
            <a:r>
              <a:rPr lang="en-US" altLang="zh-CN" sz="2800" b="1" dirty="0">
                <a:latin typeface="Centaur" panose="02030504050205020304" pitchFamily="18" charset="0"/>
              </a:rPr>
              <a:t>Background</a:t>
            </a:r>
            <a:endParaRPr lang="en-US" altLang="zh-CN" sz="2800" b="1" dirty="0">
              <a:latin typeface="Centaur" panose="02030504050205020304" pitchFamily="18" charset="0"/>
            </a:endParaRPr>
          </a:p>
        </p:txBody>
      </p:sp>
      <p:sp>
        <p:nvSpPr>
          <p:cNvPr id="11" name="文本框 10"/>
          <p:cNvSpPr txBox="1"/>
          <p:nvPr/>
        </p:nvSpPr>
        <p:spPr>
          <a:xfrm>
            <a:off x="677545" y="1924685"/>
            <a:ext cx="10579735" cy="5446395"/>
          </a:xfrm>
          <a:prstGeom prst="rect">
            <a:avLst/>
          </a:prstGeom>
          <a:noFill/>
        </p:spPr>
        <p:txBody>
          <a:bodyPr wrap="square">
            <a:noAutofit/>
          </a:bodyPr>
          <a:lstStyle/>
          <a:p>
            <a:pPr indent="0">
              <a:buFont typeface="+mj-lt"/>
              <a:buNone/>
            </a:pPr>
            <a:r>
              <a:rPr lang="en-US" altLang="zh-CN" dirty="0">
                <a:latin typeface="Times New Roman" panose="02020603050405020304" pitchFamily="18" charset="0"/>
                <a:cs typeface="Times New Roman" panose="02020603050405020304" pitchFamily="18" charset="0"/>
              </a:rPr>
              <a:t>The goal of continual learning is to enable models to continuously acquire new knowledge and adapt to the everchanging real world. Traditional approaches to continual learning focus on training a model from scratch, aiming to reduce catastrophic forgetting of old task knowledge while maintaining plasticity to adapt to new data.</a:t>
            </a:r>
            <a:endParaRPr lang="en-US" altLang="zh-CN"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677545" y="3635375"/>
            <a:ext cx="10111105" cy="2415540"/>
          </a:xfrm>
          <a:prstGeom prst="rect">
            <a:avLst/>
          </a:prstGeom>
          <a:noFill/>
        </p:spPr>
        <p:txBody>
          <a:bodyPr wrap="square" rtlCol="0">
            <a:noAutofit/>
          </a:bodyPr>
          <a:p>
            <a:pPr algn="l">
              <a:buClrTx/>
              <a:buSzTx/>
              <a:buFont typeface="Arial" panose="020B0604020202020204" pitchFamily="34" charset="0"/>
            </a:pPr>
            <a:r>
              <a:rPr lang="en-US" altLang="zh-CN" dirty="0">
                <a:latin typeface="Times New Roman" panose="02020603050405020304" pitchFamily="18" charset="0"/>
                <a:cs typeface="Times New Roman" panose="02020603050405020304" pitchFamily="18" charset="0"/>
              </a:rPr>
              <a:t> With the recent development of large-scale pre-trained models, these models offer stronger stability and generalization capabilities for continual learning . Among pre-trained models, visual language pretrained models such as CLIP demonstrate excellent generalization to downstream tasks, showcasing impressive zero-shot capabilities. Consequently, CLIP-based continual learning (CL) has emerged as a promising new direction, attracting increasing attention from researchers.</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91261" y="0"/>
            <a:ext cx="2431378" cy="689042"/>
          </a:xfrm>
          <a:prstGeom prst="rect">
            <a:avLst/>
          </a:prstGeom>
        </p:spPr>
      </p:pic>
      <p:sp>
        <p:nvSpPr>
          <p:cNvPr id="2" name="矩形 1"/>
          <p:cNvSpPr/>
          <p:nvPr/>
        </p:nvSpPr>
        <p:spPr>
          <a:xfrm flipV="1">
            <a:off x="-1" y="137160"/>
            <a:ext cx="301441" cy="5518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6555" y="184785"/>
            <a:ext cx="2292350" cy="521970"/>
          </a:xfrm>
          <a:prstGeom prst="rect">
            <a:avLst/>
          </a:prstGeom>
          <a:noFill/>
        </p:spPr>
        <p:txBody>
          <a:bodyPr wrap="square" rtlCol="0">
            <a:spAutoFit/>
          </a:bodyPr>
          <a:lstStyle/>
          <a:p>
            <a:pPr algn="l"/>
            <a:r>
              <a:rPr lang="en-US" altLang="zh-CN" sz="2800" b="1" dirty="0">
                <a:latin typeface="Centaur" panose="02030504050205020304" pitchFamily="18" charset="0"/>
              </a:rPr>
              <a:t>Background</a:t>
            </a:r>
            <a:endParaRPr lang="en-US" altLang="zh-CN" sz="2800" b="1" dirty="0">
              <a:latin typeface="Centaur" panose="02030504050205020304" pitchFamily="18" charset="0"/>
            </a:endParaRPr>
          </a:p>
        </p:txBody>
      </p:sp>
      <p:sp>
        <p:nvSpPr>
          <p:cNvPr id="11" name="文本框 10"/>
          <p:cNvSpPr txBox="1"/>
          <p:nvPr/>
        </p:nvSpPr>
        <p:spPr>
          <a:xfrm>
            <a:off x="688340" y="1541145"/>
            <a:ext cx="7204075" cy="3775710"/>
          </a:xfrm>
          <a:prstGeom prst="rect">
            <a:avLst/>
          </a:prstGeom>
          <a:noFill/>
        </p:spPr>
        <p:txBody>
          <a:bodyPr wrap="square">
            <a:noAutofit/>
          </a:bodyPr>
          <a:lstStyle/>
          <a:p>
            <a:pPr indent="0">
              <a:buFont typeface="+mj-lt"/>
              <a:buNone/>
            </a:pPr>
            <a:r>
              <a:rPr lang="en-US" altLang="zh-CN" dirty="0">
                <a:latin typeface="Times New Roman" panose="02020603050405020304" pitchFamily="18" charset="0"/>
                <a:cs typeface="Times New Roman" panose="02020603050405020304" pitchFamily="18" charset="0"/>
              </a:rPr>
              <a:t>Existing CLIP-based continual learning methods can be broadly categorized into two approaches::</a:t>
            </a:r>
            <a:endParaRPr lang="en-US" altLang="zh-CN" dirty="0">
              <a:latin typeface="Times New Roman" panose="02020603050405020304" pitchFamily="18" charset="0"/>
              <a:cs typeface="Times New Roman" panose="02020603050405020304" pitchFamily="18" charset="0"/>
            </a:endParaRPr>
          </a:p>
          <a:p>
            <a:pPr marL="342900" indent="-342900">
              <a:buFont typeface="+mj-ea"/>
              <a:buAutoNum type="circleNumDbPlain"/>
            </a:pPr>
            <a:r>
              <a:rPr lang="en-US" altLang="zh-CN" dirty="0">
                <a:latin typeface="Times New Roman" panose="02020603050405020304" pitchFamily="18" charset="0"/>
                <a:cs typeface="Times New Roman" panose="02020603050405020304" pitchFamily="18" charset="0"/>
              </a:rPr>
              <a:t>Fine-tune the backbone to modify feature representations;</a:t>
            </a:r>
            <a:endParaRPr lang="en-US" altLang="zh-CN" dirty="0">
              <a:latin typeface="Times New Roman" panose="02020603050405020304" pitchFamily="18" charset="0"/>
              <a:cs typeface="Times New Roman" panose="02020603050405020304" pitchFamily="18" charset="0"/>
            </a:endParaRPr>
          </a:p>
          <a:p>
            <a:pPr marL="342900" indent="-342900">
              <a:buFont typeface="+mj-ea"/>
              <a:buAutoNum type="circleNumDbPlain"/>
            </a:pPr>
            <a:r>
              <a:rPr lang="en-US" altLang="zh-CN" dirty="0">
                <a:latin typeface="Times New Roman" panose="02020603050405020304" pitchFamily="18" charset="0"/>
                <a:cs typeface="Times New Roman" panose="02020603050405020304" pitchFamily="18" charset="0"/>
              </a:rPr>
              <a:t>Freeze the backbone and add learnable modules for continual learning.</a:t>
            </a:r>
            <a:endParaRPr lang="en-US" altLang="zh-CN" dirty="0">
              <a:latin typeface="Times New Roman" panose="02020603050405020304" pitchFamily="18" charset="0"/>
              <a:cs typeface="Times New Roman" panose="02020603050405020304" pitchFamily="18" charset="0"/>
            </a:endParaRPr>
          </a:p>
          <a:p>
            <a:pPr indent="0">
              <a:buFont typeface="+mj-lt"/>
              <a:buNone/>
            </a:pPr>
            <a:r>
              <a:rPr lang="en-US" altLang="zh-CN" dirty="0">
                <a:latin typeface="Times New Roman" panose="02020603050405020304" pitchFamily="18" charset="0"/>
                <a:cs typeface="Times New Roman" panose="02020603050405020304" pitchFamily="18" charset="0"/>
              </a:rPr>
              <a:t>Most approaches treat CLIP as a text-enhanced visual model, focusing on feature fusion or text-guided feature adaptation.while often overlooking CLIP’s cross-modal nature and the modality gap that differentiates it from unimodal systems.</a:t>
            </a:r>
            <a:endParaRPr lang="en-US" altLang="zh-CN"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688340" y="4406900"/>
            <a:ext cx="10499090" cy="2637790"/>
          </a:xfrm>
          <a:prstGeom prst="rect">
            <a:avLst/>
          </a:prstGeom>
          <a:noFill/>
        </p:spPr>
        <p:txBody>
          <a:bodyPr wrap="square" rtlCol="0">
            <a:noAutofit/>
          </a:bodyPr>
          <a:p>
            <a:pPr algn="l">
              <a:buClrTx/>
              <a:buSzTx/>
              <a:buFont typeface="Arial" panose="020B0604020202020204" pitchFamily="34" charset="0"/>
            </a:pPr>
            <a:r>
              <a:rPr lang="en-US" altLang="zh-CN" dirty="0">
                <a:latin typeface="Times New Roman" panose="02020603050405020304" pitchFamily="18" charset="0"/>
                <a:cs typeface="Times New Roman" panose="02020603050405020304" pitchFamily="18" charset="0"/>
              </a:rPr>
              <a:t>Researchers focus on reducing the modality gap in pre-trained multimodal models. However, in the context of continual learning with CLIP, our objective is to retain the strong generalization capability of the model while learning new data. Thus, how to handle the modality gap in continual learning remains an open question. Our work is based on the assumption that this modality gap reflects the intrinsic knowledge of the pre-trained model.</a:t>
            </a:r>
            <a:endParaRPr lang="en-US" altLang="zh-CN"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7814310" y="1541145"/>
            <a:ext cx="3416300" cy="26860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91261" y="0"/>
            <a:ext cx="2431378" cy="689042"/>
          </a:xfrm>
          <a:prstGeom prst="rect">
            <a:avLst/>
          </a:prstGeom>
        </p:spPr>
      </p:pic>
      <p:sp>
        <p:nvSpPr>
          <p:cNvPr id="2" name="矩形 1"/>
          <p:cNvSpPr/>
          <p:nvPr/>
        </p:nvSpPr>
        <p:spPr>
          <a:xfrm flipV="1">
            <a:off x="-1" y="137160"/>
            <a:ext cx="301441" cy="5518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6555" y="184785"/>
            <a:ext cx="2292350" cy="521970"/>
          </a:xfrm>
          <a:prstGeom prst="rect">
            <a:avLst/>
          </a:prstGeom>
          <a:noFill/>
        </p:spPr>
        <p:txBody>
          <a:bodyPr wrap="square" rtlCol="0">
            <a:spAutoFit/>
          </a:bodyPr>
          <a:lstStyle/>
          <a:p>
            <a:pPr algn="l"/>
            <a:r>
              <a:rPr lang="en-US" altLang="zh-CN" sz="2800" b="1" dirty="0">
                <a:latin typeface="Centaur" panose="02030504050205020304" pitchFamily="18" charset="0"/>
              </a:rPr>
              <a:t>Motivation</a:t>
            </a:r>
            <a:endParaRPr lang="en-US" altLang="zh-CN" sz="2800" b="1" dirty="0">
              <a:latin typeface="Centaur" panose="02030504050205020304" pitchFamily="18" charset="0"/>
            </a:endParaRPr>
          </a:p>
        </p:txBody>
      </p:sp>
      <p:sp>
        <p:nvSpPr>
          <p:cNvPr id="5" name="文本框 4"/>
          <p:cNvSpPr txBox="1"/>
          <p:nvPr/>
        </p:nvSpPr>
        <p:spPr>
          <a:xfrm>
            <a:off x="1196340" y="1972310"/>
            <a:ext cx="4987925" cy="4400550"/>
          </a:xfrm>
          <a:prstGeom prst="rect">
            <a:avLst/>
          </a:prstGeom>
          <a:noFill/>
        </p:spPr>
        <p:txBody>
          <a:bodyPr wrap="square" rtlCol="0">
            <a:noAutofit/>
          </a:bodyPr>
          <a:p>
            <a:pPr algn="l">
              <a:buClrTx/>
              <a:buSzTx/>
              <a:buFont typeface="Arial" panose="020B0604020202020204" pitchFamily="34" charset="0"/>
            </a:pPr>
            <a:r>
              <a:rPr lang="en-US" altLang="zh-CN" dirty="0">
                <a:latin typeface="Times New Roman" panose="02020603050405020304" pitchFamily="18" charset="0"/>
                <a:cs typeface="Times New Roman" panose="02020603050405020304" pitchFamily="18" charset="0"/>
              </a:rPr>
              <a:t>Dual Dilemma of Stability-Plasticity</a:t>
            </a:r>
            <a:endParaRPr lang="en-US" altLang="zh-CN" dirty="0">
              <a:latin typeface="Times New Roman" panose="02020603050405020304" pitchFamily="18" charset="0"/>
              <a:cs typeface="Times New Roman" panose="02020603050405020304" pitchFamily="18" charset="0"/>
            </a:endParaRPr>
          </a:p>
          <a:p>
            <a:pPr algn="l">
              <a:buClrTx/>
              <a:buSzTx/>
              <a:buFont typeface="Arial" panose="020B0604020202020204" pitchFamily="34" charset="0"/>
            </a:pPr>
            <a:r>
              <a:rPr lang="en-US" altLang="zh-CN" dirty="0">
                <a:latin typeface="Times New Roman" panose="02020603050405020304" pitchFamily="18" charset="0"/>
                <a:cs typeface="Times New Roman" panose="02020603050405020304" pitchFamily="18" charset="0"/>
              </a:rPr>
              <a:t>Stability: Naive fine-tuning expands the modality gap and destroys the geometric imprint of pre-trained knowledge (Fig. 2a).</a:t>
            </a:r>
            <a:endParaRPr lang="en-US" altLang="zh-CN" dirty="0">
              <a:latin typeface="Times New Roman" panose="02020603050405020304" pitchFamily="18" charset="0"/>
              <a:cs typeface="Times New Roman" panose="02020603050405020304" pitchFamily="18" charset="0"/>
            </a:endParaRPr>
          </a:p>
          <a:p>
            <a:pPr algn="l">
              <a:buClrTx/>
              <a:buSzTx/>
              <a:buFont typeface="Arial" panose="020B0604020202020204" pitchFamily="34" charset="0"/>
            </a:pPr>
            <a:r>
              <a:rPr lang="en-US" altLang="zh-CN" dirty="0">
                <a:latin typeface="Times New Roman" panose="02020603050405020304" pitchFamily="18" charset="0"/>
                <a:cs typeface="Times New Roman" panose="02020603050405020304" pitchFamily="18" charset="0"/>
              </a:rPr>
              <a:t>Plasticity: Directly aligning the modality gap (by introducing alignment loss) reduces the gap, but due to the limitations of downstream data distribution, it leads to overfitting and forgetting of old knowledge (Fig. 2b).</a:t>
            </a:r>
            <a:endParaRPr lang="en-US" altLang="zh-CN" dirty="0">
              <a:latin typeface="Times New Roman" panose="02020603050405020304" pitchFamily="18" charset="0"/>
              <a:cs typeface="Times New Roman" panose="02020603050405020304" pitchFamily="18" charset="0"/>
            </a:endParaRPr>
          </a:p>
          <a:p>
            <a:pPr algn="l">
              <a:buClrTx/>
              <a:buSzTx/>
              <a:buFont typeface="Arial" panose="020B0604020202020204" pitchFamily="34" charset="0"/>
            </a:pPr>
            <a:endParaRPr lang="zh-CN" altLang="en-US" dirty="0">
              <a:latin typeface="Times New Roman" panose="02020603050405020304" pitchFamily="18" charset="0"/>
              <a:cs typeface="Times New Roman" panose="02020603050405020304" pitchFamily="18" charset="0"/>
            </a:endParaRPr>
          </a:p>
          <a:p>
            <a:pPr algn="l">
              <a:buClrTx/>
              <a:buSzTx/>
              <a:buFont typeface="Arial" panose="020B0604020202020204" pitchFamily="34" charset="0"/>
            </a:pPr>
            <a:r>
              <a:rPr lang="zh-CN" altLang="en-US" dirty="0">
                <a:latin typeface="宋体" panose="02010600030101010101" pitchFamily="2" charset="-122"/>
                <a:ea typeface="宋体" panose="02010600030101010101" pitchFamily="2" charset="-122"/>
                <a:cs typeface="Times New Roman" panose="02020603050405020304" pitchFamily="18" charset="0"/>
              </a:rPr>
              <a:t>余弦相似度计算：</a:t>
            </a:r>
            <a:endParaRPr lang="zh-CN" altLang="en-US" dirty="0">
              <a:latin typeface="宋体" panose="02010600030101010101" pitchFamily="2" charset="-122"/>
              <a:ea typeface="宋体" panose="02010600030101010101" pitchFamily="2" charset="-122"/>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6275070" y="1356360"/>
            <a:ext cx="5371465" cy="3896360"/>
          </a:xfrm>
          <a:prstGeom prst="rect">
            <a:avLst/>
          </a:prstGeom>
        </p:spPr>
      </p:pic>
      <p:pic>
        <p:nvPicPr>
          <p:cNvPr id="4" name="图片 3"/>
          <p:cNvPicPr>
            <a:picLocks noChangeAspect="1"/>
          </p:cNvPicPr>
          <p:nvPr/>
        </p:nvPicPr>
        <p:blipFill>
          <a:blip r:embed="rId3"/>
          <a:stretch>
            <a:fillRect/>
          </a:stretch>
        </p:blipFill>
        <p:spPr>
          <a:xfrm>
            <a:off x="3077845" y="4735830"/>
            <a:ext cx="2125980" cy="3124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91261" y="0"/>
            <a:ext cx="2431378" cy="689042"/>
          </a:xfrm>
          <a:prstGeom prst="rect">
            <a:avLst/>
          </a:prstGeom>
        </p:spPr>
      </p:pic>
      <p:sp>
        <p:nvSpPr>
          <p:cNvPr id="2" name="矩形 1"/>
          <p:cNvSpPr/>
          <p:nvPr/>
        </p:nvSpPr>
        <p:spPr>
          <a:xfrm flipV="1">
            <a:off x="-1" y="137160"/>
            <a:ext cx="301441" cy="5518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6555" y="184785"/>
            <a:ext cx="2292350" cy="521970"/>
          </a:xfrm>
          <a:prstGeom prst="rect">
            <a:avLst/>
          </a:prstGeom>
          <a:noFill/>
        </p:spPr>
        <p:txBody>
          <a:bodyPr wrap="square" rtlCol="0">
            <a:spAutoFit/>
          </a:bodyPr>
          <a:lstStyle/>
          <a:p>
            <a:pPr algn="l"/>
            <a:r>
              <a:rPr lang="en-US" altLang="zh-CN" sz="2800" b="1" dirty="0">
                <a:latin typeface="Centaur" panose="02030504050205020304" pitchFamily="18" charset="0"/>
                <a:sym typeface="+mn-ea"/>
              </a:rPr>
              <a:t>Motivation</a:t>
            </a:r>
            <a:endParaRPr lang="en-US" altLang="zh-CN" sz="2800" b="1" dirty="0">
              <a:latin typeface="Centaur" panose="02030504050205020304" pitchFamily="18" charset="0"/>
            </a:endParaRPr>
          </a:p>
        </p:txBody>
      </p:sp>
      <p:sp>
        <p:nvSpPr>
          <p:cNvPr id="7" name="文本框 6"/>
          <p:cNvSpPr txBox="1"/>
          <p:nvPr/>
        </p:nvSpPr>
        <p:spPr>
          <a:xfrm>
            <a:off x="5220335" y="2247265"/>
            <a:ext cx="6246495" cy="4204970"/>
          </a:xfrm>
          <a:prstGeom prst="rect">
            <a:avLst/>
          </a:prstGeom>
          <a:noFill/>
        </p:spPr>
        <p:txBody>
          <a:bodyPr wrap="square">
            <a:noAutofit/>
          </a:bodyPr>
          <a:lstStyle/>
          <a:p>
            <a:r>
              <a:rPr lang="en-US" altLang="zh-CN" dirty="0">
                <a:uFillTx/>
                <a:latin typeface="Times New Roman" panose="02020603050405020304" pitchFamily="18" charset="0"/>
                <a:ea typeface="宋体" panose="02010600030101010101" pitchFamily="2" charset="-122"/>
                <a:cs typeface="Times New Roman" panose="02020603050405020304" pitchFamily="18" charset="0"/>
                <a:sym typeface="+mn-ea"/>
              </a:rPr>
              <a:t>In CLIP-based continual learning, the modality gap between image and text embeddings plays a crucial role in preserving pre-trained cross-modal knowledge. However, existing methods tend to destroy this gap during fine-tuning, leading to catastrophic forgetting. Motivated by this, we propose to explicitly preserve and compensate for the modality gap to maintain knowledge stability and enhance adaptability across tasks.</a:t>
            </a:r>
            <a:endParaRPr lang="en-US" altLang="zh-CN"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 name="图片 7"/>
          <p:cNvPicPr>
            <a:picLocks noChangeAspect="1"/>
          </p:cNvPicPr>
          <p:nvPr/>
        </p:nvPicPr>
        <p:blipFill>
          <a:blip r:embed="rId2"/>
          <a:stretch>
            <a:fillRect/>
          </a:stretch>
        </p:blipFill>
        <p:spPr>
          <a:xfrm>
            <a:off x="711835" y="1889125"/>
            <a:ext cx="4114800" cy="30797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91261" y="0"/>
            <a:ext cx="2431378" cy="689042"/>
          </a:xfrm>
          <a:prstGeom prst="rect">
            <a:avLst/>
          </a:prstGeom>
        </p:spPr>
      </p:pic>
      <p:sp>
        <p:nvSpPr>
          <p:cNvPr id="2" name="矩形 1"/>
          <p:cNvSpPr/>
          <p:nvPr/>
        </p:nvSpPr>
        <p:spPr>
          <a:xfrm flipV="1">
            <a:off x="-1" y="137160"/>
            <a:ext cx="301441" cy="5518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6686" y="184868"/>
            <a:ext cx="1501140" cy="521970"/>
          </a:xfrm>
          <a:prstGeom prst="rect">
            <a:avLst/>
          </a:prstGeom>
          <a:noFill/>
        </p:spPr>
        <p:txBody>
          <a:bodyPr wrap="none" rtlCol="0">
            <a:spAutoFit/>
          </a:bodyPr>
          <a:lstStyle/>
          <a:p>
            <a:pPr algn="l"/>
            <a:r>
              <a:rPr lang="en-US" altLang="zh-CN" sz="2800" b="1" dirty="0">
                <a:latin typeface="Centaur" panose="02030504050205020304" pitchFamily="18" charset="0"/>
              </a:rPr>
              <a:t>Methods</a:t>
            </a:r>
            <a:endParaRPr lang="en-US" altLang="zh-CN" sz="2800" b="1" dirty="0">
              <a:latin typeface="Centaur" panose="02030504050205020304" pitchFamily="18" charset="0"/>
            </a:endParaRPr>
          </a:p>
        </p:txBody>
      </p:sp>
      <p:pic>
        <p:nvPicPr>
          <p:cNvPr id="4" name="图片 3"/>
          <p:cNvPicPr>
            <a:picLocks noChangeAspect="1"/>
          </p:cNvPicPr>
          <p:nvPr/>
        </p:nvPicPr>
        <p:blipFill>
          <a:blip r:embed="rId2"/>
          <a:stretch>
            <a:fillRect/>
          </a:stretch>
        </p:blipFill>
        <p:spPr>
          <a:xfrm>
            <a:off x="1981200" y="1184275"/>
            <a:ext cx="8229600" cy="44894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91261" y="0"/>
            <a:ext cx="2431378" cy="689042"/>
          </a:xfrm>
          <a:prstGeom prst="rect">
            <a:avLst/>
          </a:prstGeom>
        </p:spPr>
      </p:pic>
      <p:sp>
        <p:nvSpPr>
          <p:cNvPr id="2" name="矩形 1"/>
          <p:cNvSpPr/>
          <p:nvPr/>
        </p:nvSpPr>
        <p:spPr>
          <a:xfrm flipV="1">
            <a:off x="-1" y="137160"/>
            <a:ext cx="301441" cy="5518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6686" y="184868"/>
            <a:ext cx="1501140" cy="521970"/>
          </a:xfrm>
          <a:prstGeom prst="rect">
            <a:avLst/>
          </a:prstGeom>
          <a:noFill/>
        </p:spPr>
        <p:txBody>
          <a:bodyPr wrap="none" rtlCol="0">
            <a:spAutoFit/>
          </a:bodyPr>
          <a:lstStyle/>
          <a:p>
            <a:pPr algn="l"/>
            <a:r>
              <a:rPr lang="en-US" altLang="zh-CN" sz="2800" b="1" dirty="0">
                <a:latin typeface="Centaur" panose="02030504050205020304" pitchFamily="18" charset="0"/>
              </a:rPr>
              <a:t>Methods</a:t>
            </a:r>
            <a:endParaRPr lang="en-US" altLang="zh-CN" sz="2800" b="1" dirty="0">
              <a:latin typeface="Centaur" panose="02030504050205020304" pitchFamily="18" charset="0"/>
            </a:endParaRPr>
          </a:p>
        </p:txBody>
      </p:sp>
      <p:sp>
        <p:nvSpPr>
          <p:cNvPr id="6" name="文本框 5"/>
          <p:cNvSpPr txBox="1"/>
          <p:nvPr/>
        </p:nvSpPr>
        <p:spPr>
          <a:xfrm>
            <a:off x="2823845" y="964565"/>
            <a:ext cx="6376670" cy="3267710"/>
          </a:xfrm>
          <a:prstGeom prst="rect">
            <a:avLst/>
          </a:prstGeom>
          <a:noFill/>
        </p:spPr>
        <p:txBody>
          <a:bodyPr wrap="square">
            <a:noAutofit/>
          </a:bodyPr>
          <a:lstStyle/>
          <a:p>
            <a:pPr indent="0" fontAlgn="auto">
              <a:lnSpc>
                <a:spcPct val="150000"/>
              </a:lnSpc>
            </a:pPr>
            <a:r>
              <a:rPr lang="en-US" altLang="zh-CN" dirty="0">
                <a:latin typeface="Times New Roman" panose="02020603050405020304" pitchFamily="18" charset="0"/>
                <a:cs typeface="Times New Roman" panose="02020603050405020304" pitchFamily="18" charset="0"/>
              </a:rPr>
              <a:t>Modality gap measure</a:t>
            </a:r>
            <a:endParaRPr lang="en-US" altLang="zh-CN" dirty="0">
              <a:latin typeface="Times New Roman" panose="02020603050405020304" pitchFamily="18" charset="0"/>
              <a:cs typeface="Times New Roman" panose="02020603050405020304" pitchFamily="18" charset="0"/>
            </a:endParaRPr>
          </a:p>
          <a:p>
            <a:pPr indent="0" fontAlgn="auto">
              <a:lnSpc>
                <a:spcPct val="150000"/>
              </a:lnSpc>
            </a:pPr>
            <a:r>
              <a:rPr lang="en-US" altLang="zh-CN" dirty="0">
                <a:latin typeface="Times New Roman" panose="02020603050405020304" pitchFamily="18" charset="0"/>
                <a:cs typeface="Times New Roman" panose="02020603050405020304" pitchFamily="18" charset="0"/>
              </a:rPr>
              <a:t> In the classification task, given N images and K class name of text, we measure the intermodality similarity as the average cosine similarity between all image and text features: </a:t>
            </a:r>
            <a:endParaRPr lang="en-US" altLang="zh-CN" dirty="0">
              <a:latin typeface="Times New Roman" panose="02020603050405020304" pitchFamily="18" charset="0"/>
              <a:cs typeface="Times New Roman" panose="02020603050405020304" pitchFamily="18" charset="0"/>
            </a:endParaRPr>
          </a:p>
          <a:p>
            <a:pPr indent="0" fontAlgn="auto">
              <a:lnSpc>
                <a:spcPct val="150000"/>
              </a:lnSpc>
            </a:pPr>
            <a:endParaRPr lang="en-US" altLang="zh-CN" dirty="0">
              <a:latin typeface="Times New Roman" panose="02020603050405020304" pitchFamily="18" charset="0"/>
              <a:cs typeface="Times New Roman" panose="02020603050405020304" pitchFamily="18" charset="0"/>
            </a:endParaRPr>
          </a:p>
          <a:p>
            <a:pPr indent="0" fontAlgn="auto">
              <a:lnSpc>
                <a:spcPct val="150000"/>
              </a:lnSpc>
            </a:pPr>
            <a:r>
              <a:rPr lang="en-US" altLang="zh-CN" dirty="0">
                <a:latin typeface="Times New Roman" panose="02020603050405020304" pitchFamily="18" charset="0"/>
                <a:cs typeface="Times New Roman" panose="02020603050405020304" pitchFamily="18" charset="0"/>
              </a:rPr>
              <a:t>where xi is an image feature and tj is a text feature. This captures the overall similarity between the image and text modalities, reflecting the modality gap in the feature space.</a:t>
            </a:r>
            <a:endParaRPr lang="en-US" altLang="zh-CN"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1491615" y="5101590"/>
            <a:ext cx="3905250" cy="1219200"/>
          </a:xfrm>
          <a:prstGeom prst="rect">
            <a:avLst/>
          </a:prstGeom>
        </p:spPr>
      </p:pic>
      <p:pic>
        <p:nvPicPr>
          <p:cNvPr id="7" name="图片 6"/>
          <p:cNvPicPr>
            <a:picLocks noChangeAspect="1"/>
          </p:cNvPicPr>
          <p:nvPr/>
        </p:nvPicPr>
        <p:blipFill>
          <a:blip r:embed="rId3"/>
          <a:stretch>
            <a:fillRect/>
          </a:stretch>
        </p:blipFill>
        <p:spPr>
          <a:xfrm>
            <a:off x="6645275" y="5177790"/>
            <a:ext cx="3898900" cy="1143000"/>
          </a:xfrm>
          <a:prstGeom prst="rect">
            <a:avLst/>
          </a:prstGeom>
        </p:spPr>
      </p:pic>
      <p:sp>
        <p:nvSpPr>
          <p:cNvPr id="4" name="文本框 3"/>
          <p:cNvSpPr txBox="1"/>
          <p:nvPr/>
        </p:nvSpPr>
        <p:spPr>
          <a:xfrm>
            <a:off x="1491615" y="4654550"/>
            <a:ext cx="3559810"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1</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positive image-text pairs</a:t>
            </a:r>
            <a:endParaRPr lang="zh-CN" altLang="en-US">
              <a:latin typeface="Times New Roman" panose="02020603050405020304" pitchFamily="18" charset="0"/>
              <a:cs typeface="Times New Roman" panose="02020603050405020304" pitchFamily="18" charset="0"/>
            </a:endParaRPr>
          </a:p>
        </p:txBody>
      </p:sp>
      <p:sp>
        <p:nvSpPr>
          <p:cNvPr id="9" name="文本框 8"/>
          <p:cNvSpPr txBox="1"/>
          <p:nvPr/>
        </p:nvSpPr>
        <p:spPr>
          <a:xfrm>
            <a:off x="6645275" y="4654550"/>
            <a:ext cx="3350260"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2</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negative image-text pairs</a:t>
            </a:r>
            <a:endParaRPr lang="zh-CN" altLang="en-US">
              <a:latin typeface="Times New Roman" panose="02020603050405020304" pitchFamily="18" charset="0"/>
              <a:cs typeface="Times New Roman" panose="02020603050405020304" pitchFamily="18" charset="0"/>
            </a:endParaRPr>
          </a:p>
        </p:txBody>
      </p:sp>
      <p:pic>
        <p:nvPicPr>
          <p:cNvPr id="11" name="图片 10"/>
          <p:cNvPicPr>
            <a:picLocks noChangeAspect="1"/>
          </p:cNvPicPr>
          <p:nvPr/>
        </p:nvPicPr>
        <p:blipFill>
          <a:blip r:embed="rId4"/>
          <a:stretch>
            <a:fillRect/>
          </a:stretch>
        </p:blipFill>
        <p:spPr>
          <a:xfrm>
            <a:off x="4744085" y="2764790"/>
            <a:ext cx="2536190" cy="3143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91261" y="0"/>
            <a:ext cx="2431378" cy="689042"/>
          </a:xfrm>
          <a:prstGeom prst="rect">
            <a:avLst/>
          </a:prstGeom>
        </p:spPr>
      </p:pic>
      <p:sp>
        <p:nvSpPr>
          <p:cNvPr id="2" name="矩形 1"/>
          <p:cNvSpPr/>
          <p:nvPr/>
        </p:nvSpPr>
        <p:spPr>
          <a:xfrm flipV="1">
            <a:off x="-1" y="137160"/>
            <a:ext cx="301441" cy="5518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6686" y="184868"/>
            <a:ext cx="1501140" cy="521970"/>
          </a:xfrm>
          <a:prstGeom prst="rect">
            <a:avLst/>
          </a:prstGeom>
          <a:noFill/>
        </p:spPr>
        <p:txBody>
          <a:bodyPr wrap="none" rtlCol="0">
            <a:spAutoFit/>
          </a:bodyPr>
          <a:lstStyle/>
          <a:p>
            <a:pPr algn="l"/>
            <a:r>
              <a:rPr lang="en-US" altLang="zh-CN" sz="2800" b="1" dirty="0">
                <a:latin typeface="Centaur" panose="02030504050205020304" pitchFamily="18" charset="0"/>
              </a:rPr>
              <a:t>Methods</a:t>
            </a:r>
            <a:endParaRPr lang="en-US" altLang="zh-CN" sz="2800" b="1" dirty="0">
              <a:latin typeface="Centaur" panose="02030504050205020304" pitchFamily="18" charset="0"/>
            </a:endParaRPr>
          </a:p>
        </p:txBody>
      </p:sp>
      <p:sp>
        <p:nvSpPr>
          <p:cNvPr id="5" name="文本框 4"/>
          <p:cNvSpPr txBox="1"/>
          <p:nvPr/>
        </p:nvSpPr>
        <p:spPr>
          <a:xfrm>
            <a:off x="660400" y="1647190"/>
            <a:ext cx="5390515" cy="460375"/>
          </a:xfrm>
          <a:prstGeom prst="rect">
            <a:avLst/>
          </a:prstGeom>
          <a:noFill/>
        </p:spPr>
        <p:txBody>
          <a:bodyPr wrap="square" rtlCol="0">
            <a:spAutoFit/>
          </a:bodyPr>
          <a:p>
            <a:r>
              <a:rPr lang="en-US" altLang="zh-CN" sz="2400">
                <a:solidFill>
                  <a:schemeClr val="tx1"/>
                </a:solidFill>
                <a:uFillTx/>
                <a:latin typeface="Times New Roman" panose="02020603050405020304" pitchFamily="18" charset="0"/>
                <a:cs typeface="Times New Roman" panose="02020603050405020304" pitchFamily="18" charset="0"/>
              </a:rPr>
              <a:t>1</a:t>
            </a:r>
            <a:r>
              <a:rPr lang="zh-CN" altLang="en-US" sz="2400">
                <a:solidFill>
                  <a:schemeClr val="tx1"/>
                </a:solidFill>
                <a:uFillTx/>
                <a:latin typeface="Times New Roman" panose="02020603050405020304" pitchFamily="18" charset="0"/>
                <a:cs typeface="Times New Roman" panose="02020603050405020304" pitchFamily="18" charset="0"/>
              </a:rPr>
              <a:t>、</a:t>
            </a:r>
            <a:r>
              <a:rPr lang="en-US" altLang="zh-CN" sz="2400">
                <a:solidFill>
                  <a:schemeClr val="tx1"/>
                </a:solidFill>
                <a:uFillTx/>
                <a:latin typeface="Times New Roman" panose="02020603050405020304" pitchFamily="18" charset="0"/>
                <a:cs typeface="Times New Roman" panose="02020603050405020304" pitchFamily="18" charset="0"/>
              </a:rPr>
              <a:t>Adaptive Modality Gap Preservation</a:t>
            </a:r>
            <a:endParaRPr lang="en-US" altLang="zh-CN" sz="2400">
              <a:solidFill>
                <a:schemeClr val="tx1"/>
              </a:solidFill>
              <a:uFillTx/>
              <a:latin typeface="Times New Roman" panose="02020603050405020304" pitchFamily="18" charset="0"/>
              <a:cs typeface="Times New Roman" panose="02020603050405020304" pitchFamily="18" charset="0"/>
            </a:endParaRPr>
          </a:p>
        </p:txBody>
      </p:sp>
      <p:pic>
        <p:nvPicPr>
          <p:cNvPr id="19" name="图片 18"/>
          <p:cNvPicPr>
            <a:picLocks noChangeAspect="1"/>
          </p:cNvPicPr>
          <p:nvPr/>
        </p:nvPicPr>
        <p:blipFill>
          <a:blip r:embed="rId2"/>
          <a:stretch>
            <a:fillRect/>
          </a:stretch>
        </p:blipFill>
        <p:spPr>
          <a:xfrm>
            <a:off x="417830" y="2412365"/>
            <a:ext cx="5456555" cy="900430"/>
          </a:xfrm>
          <a:prstGeom prst="rect">
            <a:avLst/>
          </a:prstGeom>
        </p:spPr>
      </p:pic>
      <p:sp>
        <p:nvSpPr>
          <p:cNvPr id="24" name="文本框 23"/>
          <p:cNvSpPr txBox="1"/>
          <p:nvPr/>
        </p:nvSpPr>
        <p:spPr>
          <a:xfrm>
            <a:off x="937895" y="3720465"/>
            <a:ext cx="5390515" cy="1938020"/>
          </a:xfrm>
          <a:prstGeom prst="rect">
            <a:avLst/>
          </a:prstGeom>
          <a:noFill/>
        </p:spPr>
        <p:txBody>
          <a:bodyPr wrap="square" rtlCol="0">
            <a:spAutoFit/>
          </a:bodyPr>
          <a:p>
            <a:r>
              <a:rPr lang="en-US" altLang="zh-CN" sz="2400">
                <a:solidFill>
                  <a:schemeClr val="tx1"/>
                </a:solidFill>
                <a:uFillTx/>
                <a:latin typeface="Times New Roman" panose="02020603050405020304" pitchFamily="18" charset="0"/>
                <a:cs typeface="Times New Roman" panose="02020603050405020304" pitchFamily="18" charset="0"/>
              </a:rPr>
              <a:t>When the difference ∆ exceeds a predefined threshold α, we record the last epoch e where ∆ was still below α. Finally, for all tasks in the downstream dataset, we train the model for the max(e, 1) epochs.</a:t>
            </a:r>
            <a:endParaRPr lang="en-US" altLang="zh-CN" sz="2400">
              <a:solidFill>
                <a:schemeClr val="tx1"/>
              </a:solidFill>
              <a:uFillTx/>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7586980" y="3641090"/>
            <a:ext cx="3169920" cy="3151505"/>
          </a:xfrm>
          <a:prstGeom prst="rect">
            <a:avLst/>
          </a:prstGeom>
        </p:spPr>
      </p:pic>
      <p:pic>
        <p:nvPicPr>
          <p:cNvPr id="6" name="图片 5"/>
          <p:cNvPicPr>
            <a:picLocks noChangeAspect="1"/>
          </p:cNvPicPr>
          <p:nvPr/>
        </p:nvPicPr>
        <p:blipFill>
          <a:blip r:embed="rId4"/>
          <a:stretch>
            <a:fillRect/>
          </a:stretch>
        </p:blipFill>
        <p:spPr>
          <a:xfrm>
            <a:off x="6885305" y="706755"/>
            <a:ext cx="4785360" cy="30410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91261" y="0"/>
            <a:ext cx="2431378" cy="689042"/>
          </a:xfrm>
          <a:prstGeom prst="rect">
            <a:avLst/>
          </a:prstGeom>
        </p:spPr>
      </p:pic>
      <p:sp>
        <p:nvSpPr>
          <p:cNvPr id="2" name="矩形 1"/>
          <p:cNvSpPr/>
          <p:nvPr/>
        </p:nvSpPr>
        <p:spPr>
          <a:xfrm flipV="1">
            <a:off x="-1" y="137160"/>
            <a:ext cx="301441" cy="5518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6686" y="184868"/>
            <a:ext cx="1501140" cy="521970"/>
          </a:xfrm>
          <a:prstGeom prst="rect">
            <a:avLst/>
          </a:prstGeom>
          <a:noFill/>
        </p:spPr>
        <p:txBody>
          <a:bodyPr wrap="none" rtlCol="0">
            <a:spAutoFit/>
          </a:bodyPr>
          <a:lstStyle/>
          <a:p>
            <a:pPr algn="l"/>
            <a:r>
              <a:rPr lang="en-US" altLang="zh-CN" sz="2800" b="1" dirty="0">
                <a:latin typeface="Centaur" panose="02030504050205020304" pitchFamily="18" charset="0"/>
              </a:rPr>
              <a:t>Methods</a:t>
            </a:r>
            <a:endParaRPr lang="en-US" altLang="zh-CN" sz="2800" b="1" dirty="0">
              <a:latin typeface="Centaur" panose="02030504050205020304" pitchFamily="18" charset="0"/>
            </a:endParaRPr>
          </a:p>
        </p:txBody>
      </p:sp>
      <p:sp>
        <p:nvSpPr>
          <p:cNvPr id="12" name="文本框 11"/>
          <p:cNvSpPr txBox="1"/>
          <p:nvPr/>
        </p:nvSpPr>
        <p:spPr>
          <a:xfrm>
            <a:off x="746760" y="1261745"/>
            <a:ext cx="6382385" cy="368300"/>
          </a:xfrm>
          <a:prstGeom prst="rect">
            <a:avLst/>
          </a:prstGeom>
          <a:noFill/>
        </p:spPr>
        <p:txBody>
          <a:bodyPr wrap="square" rtlCol="0">
            <a:spAutoFit/>
          </a:bodyPr>
          <a:p>
            <a:r>
              <a:rPr lang="en-US" altLang="zh-CN">
                <a:solidFill>
                  <a:schemeClr val="tx1"/>
                </a:solidFill>
                <a:uFillTx/>
                <a:latin typeface="Times New Roman" panose="02020603050405020304" pitchFamily="18" charset="0"/>
                <a:cs typeface="Times New Roman" panose="02020603050405020304" pitchFamily="18" charset="0"/>
              </a:rPr>
              <a:t>(1)Existence of an Optimal Classifier within Image Feature Space</a:t>
            </a:r>
            <a:endParaRPr lang="en-US" altLang="zh-CN">
              <a:solidFill>
                <a:schemeClr val="tx1"/>
              </a:solidFill>
              <a:uFillTx/>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1311275" y="2314575"/>
            <a:ext cx="4006850" cy="2851150"/>
          </a:xfrm>
          <a:prstGeom prst="rect">
            <a:avLst/>
          </a:prstGeom>
        </p:spPr>
      </p:pic>
      <p:pic>
        <p:nvPicPr>
          <p:cNvPr id="7" name="图片 6"/>
          <p:cNvPicPr>
            <a:picLocks noChangeAspect="1"/>
          </p:cNvPicPr>
          <p:nvPr/>
        </p:nvPicPr>
        <p:blipFill>
          <a:blip r:embed="rId3"/>
          <a:stretch>
            <a:fillRect/>
          </a:stretch>
        </p:blipFill>
        <p:spPr>
          <a:xfrm>
            <a:off x="6151245" y="2840990"/>
            <a:ext cx="4248150" cy="1422400"/>
          </a:xfrm>
          <a:prstGeom prst="rect">
            <a:avLst/>
          </a:prstGeom>
        </p:spPr>
      </p:pic>
      <p:sp>
        <p:nvSpPr>
          <p:cNvPr id="8" name="文本框 7"/>
          <p:cNvSpPr txBox="1"/>
          <p:nvPr/>
        </p:nvSpPr>
        <p:spPr>
          <a:xfrm>
            <a:off x="746760" y="688975"/>
            <a:ext cx="6382385" cy="460375"/>
          </a:xfrm>
          <a:prstGeom prst="rect">
            <a:avLst/>
          </a:prstGeom>
          <a:noFill/>
        </p:spPr>
        <p:txBody>
          <a:bodyPr wrap="square" rtlCol="0">
            <a:spAutoFit/>
          </a:bodyPr>
          <a:p>
            <a:r>
              <a:rPr lang="en-US" altLang="zh-CN" sz="2400">
                <a:solidFill>
                  <a:schemeClr val="tx1"/>
                </a:solidFill>
                <a:uFillTx/>
                <a:latin typeface="Times New Roman" panose="02020603050405020304" pitchFamily="18" charset="0"/>
                <a:cs typeface="Times New Roman" panose="02020603050405020304" pitchFamily="18" charset="0"/>
              </a:rPr>
              <a:t>2</a:t>
            </a:r>
            <a:r>
              <a:rPr lang="zh-CN" altLang="en-US" sz="2400">
                <a:solidFill>
                  <a:schemeClr val="tx1"/>
                </a:solidFill>
                <a:uFillTx/>
                <a:latin typeface="Times New Roman" panose="02020603050405020304" pitchFamily="18" charset="0"/>
                <a:cs typeface="Times New Roman" panose="02020603050405020304" pitchFamily="18" charset="0"/>
              </a:rPr>
              <a:t>、</a:t>
            </a:r>
            <a:r>
              <a:rPr lang="en-US" altLang="zh-CN" sz="2400">
                <a:solidFill>
                  <a:schemeClr val="tx1"/>
                </a:solidFill>
                <a:uFillTx/>
                <a:latin typeface="Times New Roman" panose="02020603050405020304" pitchFamily="18" charset="0"/>
                <a:cs typeface="Times New Roman" panose="02020603050405020304" pitchFamily="18" charset="0"/>
              </a:rPr>
              <a:t>Intra-modal Compensation for Modality Gap</a:t>
            </a:r>
            <a:endParaRPr lang="en-US" altLang="zh-CN" sz="2400">
              <a:solidFill>
                <a:schemeClr val="tx1"/>
              </a:solidFill>
              <a:uFillTx/>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4409</Words>
  <Application>WPS 演示</Application>
  <PresentationFormat>宽屏</PresentationFormat>
  <Paragraphs>97</Paragraphs>
  <Slides>16</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宋体</vt:lpstr>
      <vt:lpstr>Wingdings</vt:lpstr>
      <vt:lpstr>Centaur</vt:lpstr>
      <vt:lpstr>Times New Roman</vt:lpstr>
      <vt:lpstr>等线</vt:lpstr>
      <vt:lpstr>微软雅黑</vt:lpstr>
      <vt:lpstr>Arial Unicode MS</vt:lpstr>
      <vt:lpstr>等线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张文良</cp:lastModifiedBy>
  <cp:revision>836</cp:revision>
  <dcterms:created xsi:type="dcterms:W3CDTF">2023-09-11T08:13:00Z</dcterms:created>
  <dcterms:modified xsi:type="dcterms:W3CDTF">2025-10-22T09:22:47Z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2052-12.1.0.23125</vt:lpwstr>
  </property>
</Properties>
</file>