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61" r:id="rId3"/>
    <p:sldId id="383" r:id="rId4"/>
    <p:sldId id="359" r:id="rId6"/>
    <p:sldId id="356" r:id="rId7"/>
    <p:sldId id="379" r:id="rId8"/>
    <p:sldId id="384" r:id="rId9"/>
    <p:sldId id="385" r:id="rId10"/>
    <p:sldId id="377" r:id="rId11"/>
    <p:sldId id="387" r:id="rId12"/>
    <p:sldId id="388" r:id="rId13"/>
    <p:sldId id="389" r:id="rId14"/>
    <p:sldId id="27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曹 正涛" initials="曹" lastIdx="1" clrIdx="0"/>
  <p:cmAuthor id="2" name="zsj" initials="z"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5A11"/>
    <a:srgbClr val="F4B183"/>
    <a:srgbClr val="843C0C"/>
    <a:srgbClr val="2F5597"/>
    <a:srgbClr val="8FAA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7" autoAdjust="0"/>
    <p:restoredTop sz="94660"/>
  </p:normalViewPr>
  <p:slideViewPr>
    <p:cSldViewPr snapToGrid="0">
      <p:cViewPr varScale="1">
        <p:scale>
          <a:sx n="108" d="100"/>
          <a:sy n="108" d="100"/>
        </p:scale>
        <p:origin x="13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675AFC-B38D-43F5-AB43-59C42194298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BCD08-2F7B-41FC-9673-5CE01EC6308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持续图像分割（</a:t>
            </a:r>
            <a:r>
              <a:rPr lang="en-US" altLang="zh-CN"/>
              <a:t>continual image segmentation</a:t>
            </a:r>
            <a:r>
              <a:rPr lang="zh-CN" altLang="en-US"/>
              <a:t>）</a:t>
            </a:r>
            <a:endParaRPr lang="zh-CN" altLang="en-US"/>
          </a:p>
          <a:p>
            <a:endParaRPr lang="en-US" altLang="zh-CN"/>
          </a:p>
          <a:p>
            <a:r>
              <a:rPr lang="zh-CN" altLang="en-US"/>
              <a:t>除类别预测外，掩码预测还会发生额外的灾难性遗忘（</a:t>
            </a:r>
            <a:r>
              <a:rPr lang="en-US" altLang="zh-CN"/>
              <a:t>catastrophic forgetting</a:t>
            </a:r>
            <a:r>
              <a:rPr lang="zh-CN" altLang="en-US"/>
              <a:t>）。</a:t>
            </a:r>
            <a:endParaRPr lang="zh-CN" altLang="en-US"/>
          </a:p>
          <a:p>
            <a:endParaRPr lang="en-US" altLang="zh-CN"/>
          </a:p>
          <a:p>
            <a:r>
              <a:rPr lang="en-US" altLang="zh-CN"/>
              <a:t>**</a:t>
            </a:r>
            <a:r>
              <a:rPr lang="zh-CN" altLang="en-US"/>
              <a:t>背景语义漂移（</a:t>
            </a:r>
            <a:r>
              <a:rPr lang="en-US" altLang="zh-CN"/>
              <a:t>background semantic shift</a:t>
            </a:r>
            <a:r>
              <a:rPr lang="zh-CN" altLang="en-US"/>
              <a:t>）</a:t>
            </a:r>
            <a:r>
              <a:rPr lang="en-US" altLang="zh-CN"/>
              <a:t>**</a:t>
            </a:r>
            <a:r>
              <a:rPr lang="zh-CN" altLang="en-US"/>
              <a:t>现象会出现：在后续阶段中，当前阶段的前景类别可能被转化为背景类别。这种漂移源于图像分割任务需要对背景类别进行预测，而训练过程中仅能获得当前阶段的类别标注这一约束。</a:t>
            </a:r>
            <a:endParaRPr lang="zh-CN" altLang="en-US"/>
          </a:p>
          <a:p>
            <a:r>
              <a:rPr lang="zh-CN" altLang="en-US"/>
              <a:t>基于查询（</a:t>
            </a:r>
            <a:r>
              <a:rPr lang="en-US" altLang="zh-CN"/>
              <a:t>query-based</a:t>
            </a:r>
            <a:r>
              <a:rPr lang="zh-CN" altLang="en-US"/>
              <a:t>）的</a:t>
            </a:r>
            <a:r>
              <a:rPr lang="en-US" altLang="zh-CN"/>
              <a:t>Transformer</a:t>
            </a:r>
            <a:r>
              <a:rPr lang="zh-CN" altLang="en-US"/>
              <a:t>架构</a:t>
            </a:r>
            <a:endParaRPr lang="zh-CN" altLang="en-US"/>
          </a:p>
          <a:p>
            <a:endParaRPr lang="en-US" altLang="zh-CN"/>
          </a:p>
          <a:p>
            <a:r>
              <a:rPr lang="zh-CN" altLang="en-US"/>
              <a:t>随着任务序列长度的缩短，对象性（</a:t>
            </a:r>
            <a:r>
              <a:rPr lang="en-US" altLang="zh-CN"/>
              <a:t>objectness</a:t>
            </a:r>
            <a:r>
              <a:rPr lang="zh-CN" altLang="en-US"/>
              <a:t>）的优势逐渐减弱，甚至会对模型的可塑性（</a:t>
            </a:r>
            <a:r>
              <a:rPr lang="en-US" altLang="zh-CN"/>
              <a:t>plasticity</a:t>
            </a:r>
            <a:r>
              <a:rPr lang="zh-CN" altLang="en-US"/>
              <a:t>）产生负面影响。</a:t>
            </a:r>
            <a:endParaRPr lang="zh-CN" altLang="en-US"/>
          </a:p>
          <a:p>
            <a:endParaRPr lang="en-US" altLang="zh-CN"/>
          </a:p>
          <a:p>
            <a:r>
              <a:rPr lang="zh-CN" altLang="en-US"/>
              <a:t>内置的对象性机制表现出脆弱性与鲁棒性不足，严重依赖于输入数据的划分方式及其顺序。</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图</a:t>
            </a:r>
            <a:r>
              <a:rPr lang="en-US" altLang="zh-CN"/>
              <a:t>2</a:t>
            </a:r>
            <a:r>
              <a:rPr lang="zh-CN" altLang="en-US"/>
              <a:t>适合动机部分的原因</a:t>
            </a:r>
            <a:endParaRPr lang="zh-CN" altLang="en-US"/>
          </a:p>
          <a:p>
            <a:endParaRPr lang="en-US" altLang="zh-CN"/>
          </a:p>
          <a:p>
            <a:r>
              <a:rPr lang="zh-CN" altLang="en-US"/>
              <a:t>图</a:t>
            </a:r>
            <a:r>
              <a:rPr lang="en-US" altLang="zh-CN"/>
              <a:t>2</a:t>
            </a:r>
            <a:r>
              <a:rPr lang="zh-CN" altLang="en-US"/>
              <a:t>展示了</a:t>
            </a:r>
            <a:r>
              <a:rPr lang="en-US" altLang="zh-CN"/>
              <a:t> objectness </a:t>
            </a:r>
            <a:r>
              <a:rPr lang="zh-CN" altLang="en-US"/>
              <a:t>的来源：图像特征天然聚类，同类像素聚在一起，</a:t>
            </a:r>
            <a:r>
              <a:rPr lang="en-US" altLang="zh-CN"/>
              <a:t>query </a:t>
            </a:r>
            <a:r>
              <a:rPr lang="zh-CN" altLang="en-US"/>
              <a:t>与语义先验对齐即可生成掩码。</a:t>
            </a:r>
            <a:endParaRPr lang="zh-CN" altLang="en-US"/>
          </a:p>
          <a:p>
            <a:endParaRPr lang="en-US" altLang="zh-CN"/>
          </a:p>
          <a:p>
            <a:r>
              <a:rPr lang="zh-CN" altLang="en-US"/>
              <a:t>这直接说明了</a:t>
            </a:r>
            <a:r>
              <a:rPr lang="en-US" altLang="zh-CN"/>
              <a:t> Query-based Transformer </a:t>
            </a:r>
            <a:r>
              <a:rPr lang="zh-CN" altLang="en-US"/>
              <a:t>的潜力和优势。</a:t>
            </a:r>
            <a:endParaRPr lang="zh-CN" altLang="en-US"/>
          </a:p>
          <a:p>
            <a:endParaRPr lang="en-US" altLang="zh-CN"/>
          </a:p>
          <a:p>
            <a:r>
              <a:rPr lang="zh-CN" altLang="en-US"/>
              <a:t>在动机中，你可以用它来支持</a:t>
            </a:r>
            <a:r>
              <a:rPr lang="en-US" altLang="zh-CN"/>
              <a:t> “</a:t>
            </a:r>
            <a:r>
              <a:rPr lang="zh-CN" altLang="en-US"/>
              <a:t>为什么值得利用</a:t>
            </a:r>
            <a:r>
              <a:rPr lang="en-US" altLang="zh-CN"/>
              <a:t> query </a:t>
            </a:r>
            <a:r>
              <a:rPr lang="zh-CN" altLang="en-US"/>
              <a:t>的内置</a:t>
            </a:r>
            <a:r>
              <a:rPr lang="en-US" altLang="zh-CN"/>
              <a:t> objectness”</a:t>
            </a:r>
            <a:r>
              <a:rPr lang="zh-CN" altLang="en-US"/>
              <a:t>。</a:t>
            </a:r>
            <a:endParaRPr lang="zh-CN" altLang="en-US"/>
          </a:p>
          <a:p>
            <a:endParaRPr lang="en-US" altLang="zh-CN"/>
          </a:p>
          <a:p>
            <a:r>
              <a:rPr lang="zh-CN" altLang="en-US"/>
              <a:t>图</a:t>
            </a:r>
            <a:r>
              <a:rPr lang="en-US" altLang="zh-CN"/>
              <a:t>3</a:t>
            </a:r>
            <a:r>
              <a:rPr lang="zh-CN" altLang="en-US"/>
              <a:t>适合动机部分的原因</a:t>
            </a:r>
            <a:endParaRPr lang="zh-CN" altLang="en-US"/>
          </a:p>
          <a:p>
            <a:endParaRPr lang="en-US" altLang="zh-CN"/>
          </a:p>
          <a:p>
            <a:r>
              <a:rPr lang="zh-CN" altLang="en-US"/>
              <a:t>图</a:t>
            </a:r>
            <a:r>
              <a:rPr lang="en-US" altLang="zh-CN"/>
              <a:t>3</a:t>
            </a:r>
            <a:r>
              <a:rPr lang="zh-CN" altLang="en-US"/>
              <a:t>展示了</a:t>
            </a:r>
            <a:r>
              <a:rPr lang="en-US" altLang="zh-CN"/>
              <a:t> objectness </a:t>
            </a:r>
            <a:r>
              <a:rPr lang="zh-CN" altLang="en-US"/>
              <a:t>随训练阶段衰退的过程：</a:t>
            </a:r>
            <a:r>
              <a:rPr lang="en-US" altLang="zh-CN"/>
              <a:t>query </a:t>
            </a:r>
            <a:r>
              <a:rPr lang="zh-CN" altLang="en-US"/>
              <a:t>与旧类特征逐渐错位。</a:t>
            </a:r>
            <a:endParaRPr lang="zh-CN" altLang="en-US"/>
          </a:p>
          <a:p>
            <a:endParaRPr lang="en-US" altLang="zh-CN"/>
          </a:p>
          <a:p>
            <a:r>
              <a:rPr lang="zh-CN" altLang="en-US"/>
              <a:t>可视化了</a:t>
            </a:r>
            <a:r>
              <a:rPr lang="en-US" altLang="zh-CN"/>
              <a:t> </a:t>
            </a:r>
            <a:r>
              <a:rPr lang="zh-CN" altLang="en-US"/>
              <a:t>存在的问题和现有方法不足：仅靠</a:t>
            </a:r>
            <a:r>
              <a:rPr lang="en-US" altLang="zh-CN"/>
              <a:t> decoder </a:t>
            </a:r>
            <a:r>
              <a:rPr lang="zh-CN" altLang="en-US"/>
              <a:t>对齐无法保持</a:t>
            </a:r>
            <a:r>
              <a:rPr lang="en-US" altLang="zh-CN"/>
              <a:t> objectness</a:t>
            </a:r>
            <a:r>
              <a:rPr lang="zh-CN" altLang="en-US"/>
              <a:t>。</a:t>
            </a:r>
            <a:endParaRPr lang="zh-CN" altLang="en-US"/>
          </a:p>
          <a:p>
            <a:endParaRPr lang="en-US" altLang="zh-CN"/>
          </a:p>
          <a:p>
            <a:r>
              <a:rPr lang="zh-CN" altLang="en-US"/>
              <a:t>在动机中，你可以用它来说明</a:t>
            </a:r>
            <a:r>
              <a:rPr lang="en-US" altLang="zh-CN"/>
              <a:t> “</a:t>
            </a:r>
            <a:r>
              <a:rPr lang="zh-CN" altLang="en-US"/>
              <a:t>为什么现有解耦框架不够，需要提出新方法（</a:t>
            </a:r>
            <a:r>
              <a:rPr lang="en-US" altLang="zh-CN"/>
              <a:t>QPA</a:t>
            </a:r>
            <a:r>
              <a:rPr lang="zh-CN" altLang="en-US"/>
              <a:t>、</a:t>
            </a:r>
            <a:r>
              <a:rPr lang="en-US" altLang="zh-CN"/>
              <a:t>CSL</a:t>
            </a:r>
            <a:r>
              <a:rPr lang="zh-CN" altLang="en-US"/>
              <a:t>、</a:t>
            </a:r>
            <a:r>
              <a:rPr lang="en-US" altLang="zh-CN"/>
              <a:t>VQ</a:t>
            </a:r>
            <a:r>
              <a:rPr lang="zh-CN" altLang="en-US"/>
              <a:t>）</a:t>
            </a:r>
            <a:r>
              <a:rPr lang="en-US" altLang="zh-CN"/>
              <a:t>”</a:t>
            </a:r>
            <a:r>
              <a:rPr lang="zh-CN" altLang="en-US"/>
              <a:t>。</a:t>
            </a:r>
            <a:endParaRPr lang="zh-CN" altLang="en-US"/>
          </a:p>
          <a:p>
            <a:endParaRPr lang="en-US" altLang="zh-CN"/>
          </a:p>
          <a:p>
            <a:r>
              <a:rPr lang="zh-CN" altLang="en-US"/>
              <a:t>总结</a:t>
            </a:r>
            <a:endParaRPr lang="zh-CN" altLang="en-US"/>
          </a:p>
          <a:p>
            <a:endParaRPr lang="en-US" altLang="zh-CN"/>
          </a:p>
          <a:p>
            <a:r>
              <a:rPr lang="zh-CN" altLang="en-US"/>
              <a:t>动机部分核心逻辑：</a:t>
            </a:r>
            <a:endParaRPr lang="zh-CN" altLang="en-US"/>
          </a:p>
          <a:p>
            <a:endParaRPr lang="en-US" altLang="zh-CN"/>
          </a:p>
          <a:p>
            <a:r>
              <a:rPr lang="zh-CN" altLang="en-US"/>
              <a:t>图</a:t>
            </a:r>
            <a:r>
              <a:rPr lang="en-US" altLang="zh-CN"/>
              <a:t>2 </a:t>
            </a:r>
            <a:r>
              <a:rPr lang="en-US" altLang="en-US"/>
              <a:t>→</a:t>
            </a:r>
            <a:r>
              <a:rPr lang="en-US" altLang="zh-CN"/>
              <a:t> </a:t>
            </a:r>
            <a:r>
              <a:rPr lang="zh-CN" altLang="en-US"/>
              <a:t>展示优势（</a:t>
            </a:r>
            <a:r>
              <a:rPr lang="en-US" altLang="zh-CN"/>
              <a:t>objectness </a:t>
            </a:r>
            <a:r>
              <a:rPr lang="zh-CN" altLang="en-US"/>
              <a:t>来源）</a:t>
            </a:r>
            <a:endParaRPr lang="zh-CN" altLang="en-US"/>
          </a:p>
          <a:p>
            <a:endParaRPr lang="en-US" altLang="zh-CN"/>
          </a:p>
          <a:p>
            <a:r>
              <a:rPr lang="zh-CN" altLang="en-US"/>
              <a:t>图</a:t>
            </a:r>
            <a:r>
              <a:rPr lang="en-US" altLang="zh-CN"/>
              <a:t>3 </a:t>
            </a:r>
            <a:r>
              <a:rPr lang="en-US" altLang="en-US"/>
              <a:t>→</a:t>
            </a:r>
            <a:r>
              <a:rPr lang="en-US" altLang="zh-CN"/>
              <a:t> </a:t>
            </a:r>
            <a:r>
              <a:rPr lang="zh-CN" altLang="en-US"/>
              <a:t>展示劣势（</a:t>
            </a:r>
            <a:r>
              <a:rPr lang="en-US" altLang="zh-CN"/>
              <a:t>objectness </a:t>
            </a:r>
            <a:r>
              <a:rPr lang="zh-CN" altLang="en-US"/>
              <a:t>衰退）</a:t>
            </a:r>
            <a:endParaRPr lang="zh-CN" altLang="en-US"/>
          </a:p>
          <a:p>
            <a:r>
              <a:rPr lang="zh-CN" altLang="en-US"/>
              <a:t>由此引出方法设计需求（</a:t>
            </a:r>
            <a:r>
              <a:rPr lang="en-US" altLang="zh-CN"/>
              <a:t>QPA</a:t>
            </a:r>
            <a:r>
              <a:rPr lang="zh-CN" altLang="en-US"/>
              <a:t>、</a:t>
            </a:r>
            <a:r>
              <a:rPr lang="en-US" altLang="zh-CN"/>
              <a:t>CSL</a:t>
            </a:r>
            <a:r>
              <a:rPr lang="zh-CN" altLang="en-US"/>
              <a:t>、</a:t>
            </a:r>
            <a:r>
              <a:rPr lang="en-US" altLang="zh-CN"/>
              <a:t>VQ</a:t>
            </a:r>
            <a:r>
              <a:rPr lang="zh-CN" altLang="en-US"/>
              <a:t>）</a:t>
            </a:r>
            <a:endParaRPr lang="zh-CN" altLang="en-US"/>
          </a:p>
          <a:p>
            <a:r>
              <a:rPr lang="en-US" altLang="zh-CN"/>
              <a:t>objectness </a:t>
            </a:r>
            <a:r>
              <a:rPr lang="zh-CN" altLang="en-US"/>
              <a:t>指的是：图像中某些区域天然对应</a:t>
            </a:r>
            <a:r>
              <a:rPr lang="en-US" altLang="zh-CN"/>
              <a:t>“</a:t>
            </a:r>
            <a:r>
              <a:rPr lang="zh-CN" altLang="en-US"/>
              <a:t>物体</a:t>
            </a:r>
            <a:r>
              <a:rPr lang="en-US" altLang="zh-CN"/>
              <a:t>”</a:t>
            </a:r>
            <a:r>
              <a:rPr lang="zh-CN" altLang="en-US"/>
              <a:t>的可能性</a:t>
            </a:r>
            <a:endParaRPr lang="zh-CN" altLang="en-US"/>
          </a:p>
          <a:p>
            <a:r>
              <a:rPr lang="en-US" altLang="zh-CN"/>
              <a:t>step1 </a:t>
            </a:r>
            <a:r>
              <a:rPr lang="en-US" altLang="en-US"/>
              <a:t>→</a:t>
            </a:r>
            <a:r>
              <a:rPr lang="en-US" altLang="zh-CN"/>
              <a:t> </a:t>
            </a:r>
            <a:r>
              <a:rPr lang="zh-CN" altLang="en-US"/>
              <a:t>初始学习阶段的聚类结果（旧类</a:t>
            </a:r>
            <a:r>
              <a:rPr lang="en-US" altLang="zh-CN"/>
              <a:t> person </a:t>
            </a:r>
            <a:r>
              <a:rPr lang="zh-CN" altLang="en-US"/>
              <a:t>特征已经聚在一起）。</a:t>
            </a:r>
            <a:endParaRPr lang="zh-CN" altLang="en-US"/>
          </a:p>
          <a:p>
            <a:endParaRPr lang="en-US" altLang="zh-CN"/>
          </a:p>
          <a:p>
            <a:r>
              <a:rPr lang="en-US" altLang="zh-CN"/>
              <a:t>after ft </a:t>
            </a:r>
            <a:r>
              <a:rPr lang="en-US" altLang="en-US"/>
              <a:t>→</a:t>
            </a:r>
            <a:r>
              <a:rPr lang="en-US" altLang="zh-CN"/>
              <a:t> </a:t>
            </a:r>
            <a:r>
              <a:rPr lang="zh-CN" altLang="en-US"/>
              <a:t>在持续学习多阶段之后，旧类</a:t>
            </a:r>
            <a:r>
              <a:rPr lang="en-US" altLang="zh-CN"/>
              <a:t> person </a:t>
            </a:r>
            <a:r>
              <a:rPr lang="zh-CN" altLang="en-US"/>
              <a:t>的特征仍然能保持聚类。</a:t>
            </a:r>
            <a:endParaRPr lang="zh-CN" altLang="en-US"/>
          </a:p>
          <a:p>
            <a:endParaRPr lang="en-US" altLang="zh-CN"/>
          </a:p>
          <a:p>
            <a:r>
              <a:rPr lang="zh-CN" altLang="en-US"/>
              <a:t>说明</a:t>
            </a:r>
            <a:r>
              <a:rPr lang="en-US" altLang="zh-CN"/>
              <a:t> </a:t>
            </a:r>
            <a:r>
              <a:rPr lang="zh-CN" altLang="en-US"/>
              <a:t>特征本身带有稳定的语义先验（</a:t>
            </a:r>
            <a:r>
              <a:rPr lang="en-US" altLang="zh-CN"/>
              <a:t>semantic priors</a:t>
            </a:r>
            <a:r>
              <a:rPr lang="zh-CN" altLang="en-US"/>
              <a:t>），即使在持续学习里也不会完全消失，这就是</a:t>
            </a:r>
            <a:r>
              <a:rPr lang="en-US" altLang="zh-CN"/>
              <a:t> Query-based Transformer </a:t>
            </a:r>
            <a:r>
              <a:rPr lang="zh-CN" altLang="en-US"/>
              <a:t>能利用</a:t>
            </a:r>
            <a:r>
              <a:rPr lang="en-US" altLang="zh-CN"/>
              <a:t> objectness </a:t>
            </a:r>
            <a:r>
              <a:rPr lang="zh-CN" altLang="en-US"/>
              <a:t>的潜力。</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受前文分析（</a:t>
            </a:r>
            <a:r>
              <a:rPr lang="en-US" altLang="en-US"/>
              <a:t>❶</a:t>
            </a:r>
            <a:r>
              <a:rPr lang="en-US" altLang="zh-CN"/>
              <a:t> objectness </a:t>
            </a:r>
            <a:r>
              <a:rPr lang="zh-CN" altLang="en-US"/>
              <a:t>来源</a:t>
            </a:r>
            <a:r>
              <a:rPr lang="en-US" altLang="zh-CN"/>
              <a:t> &amp; </a:t>
            </a:r>
            <a:r>
              <a:rPr lang="en-US" altLang="en-US"/>
              <a:t>❷</a:t>
            </a:r>
            <a:r>
              <a:rPr lang="en-US" altLang="zh-CN"/>
              <a:t> objectness </a:t>
            </a:r>
            <a:r>
              <a:rPr lang="zh-CN" altLang="en-US"/>
              <a:t>衰退）启发，为了在持续学习各阶段保持</a:t>
            </a:r>
            <a:r>
              <a:rPr lang="en-US" altLang="zh-CN"/>
              <a:t> query </a:t>
            </a:r>
            <a:r>
              <a:rPr lang="zh-CN" altLang="en-US"/>
              <a:t>的</a:t>
            </a:r>
            <a:r>
              <a:rPr lang="en-US" altLang="zh-CN"/>
              <a:t> objectness</a:t>
            </a:r>
            <a:r>
              <a:rPr lang="zh-CN" altLang="en-US"/>
              <a:t>，并兼顾可塑性与抗遗忘能力，本文提出三大核心方法：</a:t>
            </a:r>
            <a:endParaRPr lang="zh-CN" altLang="en-US"/>
          </a:p>
          <a:p>
            <a:endParaRPr lang="en-US" altLang="zh-CN"/>
          </a:p>
          <a:p>
            <a:r>
              <a:rPr lang="en-US" altLang="zh-CN"/>
              <a:t>Query Pre-Alignment (QPA)</a:t>
            </a:r>
            <a:endParaRPr lang="en-US" altLang="zh-CN"/>
          </a:p>
          <a:p>
            <a:endParaRPr lang="en-US" altLang="zh-CN"/>
          </a:p>
          <a:p>
            <a:r>
              <a:rPr lang="zh-CN" altLang="en-US"/>
              <a:t>通过从图像特征图中选取语义显著位置的</a:t>
            </a:r>
            <a:r>
              <a:rPr lang="en-US" altLang="zh-CN"/>
              <a:t> query</a:t>
            </a:r>
            <a:r>
              <a:rPr lang="zh-CN" altLang="en-US"/>
              <a:t>，而非从零学习，保证</a:t>
            </a:r>
            <a:r>
              <a:rPr lang="en-US" altLang="zh-CN"/>
              <a:t> query </a:t>
            </a:r>
            <a:r>
              <a:rPr lang="zh-CN" altLang="en-US"/>
              <a:t>与语义先验的对齐，从而在每个阶段保持掩码生成的</a:t>
            </a:r>
            <a:r>
              <a:rPr lang="en-US" altLang="zh-CN"/>
              <a:t> objectness</a:t>
            </a:r>
            <a:r>
              <a:rPr lang="zh-CN" altLang="en-US"/>
              <a:t>。</a:t>
            </a:r>
            <a:endParaRPr lang="zh-CN" altLang="en-US"/>
          </a:p>
          <a:p>
            <a:endParaRPr lang="en-US" altLang="zh-CN"/>
          </a:p>
          <a:p>
            <a:r>
              <a:rPr lang="zh-CN" altLang="en-US"/>
              <a:t>局限：虽然</a:t>
            </a:r>
            <a:r>
              <a:rPr lang="en-US" altLang="zh-CN"/>
              <a:t> QPA </a:t>
            </a:r>
            <a:r>
              <a:rPr lang="zh-CN" altLang="en-US"/>
              <a:t>保留了旧类</a:t>
            </a:r>
            <a:r>
              <a:rPr lang="en-US" altLang="zh-CN"/>
              <a:t> query </a:t>
            </a:r>
            <a:r>
              <a:rPr lang="zh-CN" altLang="en-US"/>
              <a:t>的对齐，但在不同阶段的语义类别变化下，跨阶段选择仍可能不一致，导致部分</a:t>
            </a:r>
            <a:r>
              <a:rPr lang="en-US" altLang="zh-CN"/>
              <a:t> objectness </a:t>
            </a:r>
            <a:r>
              <a:rPr lang="zh-CN" altLang="en-US"/>
              <a:t>流失。</a:t>
            </a:r>
            <a:endParaRPr lang="zh-CN" altLang="en-US"/>
          </a:p>
          <a:p>
            <a:endParaRPr lang="en-US" altLang="zh-CN"/>
          </a:p>
          <a:p>
            <a:r>
              <a:rPr lang="en-US" altLang="zh-CN"/>
              <a:t>Consistent Selection Loss (CSL)</a:t>
            </a:r>
            <a:endParaRPr lang="en-US" altLang="zh-CN"/>
          </a:p>
          <a:p>
            <a:endParaRPr lang="en-US" altLang="zh-CN"/>
          </a:p>
          <a:p>
            <a:r>
              <a:rPr lang="zh-CN" altLang="en-US"/>
              <a:t>针对</a:t>
            </a:r>
            <a:r>
              <a:rPr lang="en-US" altLang="zh-CN"/>
              <a:t> QPA </a:t>
            </a:r>
            <a:r>
              <a:rPr lang="zh-CN" altLang="en-US"/>
              <a:t>的跨阶段选择不足，</a:t>
            </a:r>
            <a:r>
              <a:rPr lang="en-US" altLang="zh-CN"/>
              <a:t>CSL </a:t>
            </a:r>
            <a:r>
              <a:rPr lang="zh-CN" altLang="en-US"/>
              <a:t>确保旧类</a:t>
            </a:r>
            <a:r>
              <a:rPr lang="en-US" altLang="zh-CN"/>
              <a:t> query </a:t>
            </a:r>
            <a:r>
              <a:rPr lang="zh-CN" altLang="en-US"/>
              <a:t>的关注位置在新阶段得到一致性维护，进一步减少</a:t>
            </a:r>
            <a:r>
              <a:rPr lang="en-US" altLang="zh-CN"/>
              <a:t> objectness </a:t>
            </a:r>
            <a:r>
              <a:rPr lang="zh-CN" altLang="en-US"/>
              <a:t>流失并防止旧类遗忘。</a:t>
            </a:r>
            <a:endParaRPr lang="zh-CN" altLang="en-US"/>
          </a:p>
          <a:p>
            <a:endParaRPr lang="en-US" altLang="zh-CN"/>
          </a:p>
          <a:p>
            <a:r>
              <a:rPr lang="zh-CN" altLang="en-US"/>
              <a:t>局限：</a:t>
            </a:r>
            <a:r>
              <a:rPr lang="en-US" altLang="zh-CN"/>
              <a:t>CSL </a:t>
            </a:r>
            <a:r>
              <a:rPr lang="zh-CN" altLang="en-US"/>
              <a:t>能保持</a:t>
            </a:r>
            <a:r>
              <a:rPr lang="en-US" altLang="zh-CN"/>
              <a:t> objectness</a:t>
            </a:r>
            <a:r>
              <a:rPr lang="zh-CN" altLang="en-US"/>
              <a:t>，但对类别预测的灾难性遗忘仍然存在，因为仅依赖</a:t>
            </a:r>
            <a:r>
              <a:rPr lang="en-US" altLang="zh-CN"/>
              <a:t> query </a:t>
            </a:r>
            <a:r>
              <a:rPr lang="zh-CN" altLang="en-US"/>
              <a:t>对齐无法完全保留旧类语义。</a:t>
            </a:r>
            <a:endParaRPr lang="zh-CN" altLang="en-US"/>
          </a:p>
          <a:p>
            <a:endParaRPr lang="en-US" altLang="zh-CN"/>
          </a:p>
          <a:p>
            <a:r>
              <a:rPr lang="en-US" altLang="zh-CN"/>
              <a:t>Virtual Query (VQ)</a:t>
            </a:r>
            <a:endParaRPr lang="en-US" altLang="zh-CN"/>
          </a:p>
          <a:p>
            <a:endParaRPr lang="en-US" altLang="zh-CN"/>
          </a:p>
          <a:p>
            <a:r>
              <a:rPr lang="zh-CN" altLang="en-US"/>
              <a:t>为解决</a:t>
            </a:r>
            <a:r>
              <a:rPr lang="en-US" altLang="zh-CN"/>
              <a:t> CSL </a:t>
            </a:r>
            <a:r>
              <a:rPr lang="zh-CN" altLang="en-US"/>
              <a:t>无法完全防止旧类遗忘的问题，</a:t>
            </a:r>
            <a:r>
              <a:rPr lang="en-US" altLang="zh-CN"/>
              <a:t>VQ </a:t>
            </a:r>
            <a:r>
              <a:rPr lang="zh-CN" altLang="en-US"/>
              <a:t>存储</a:t>
            </a:r>
            <a:r>
              <a:rPr lang="en-US" altLang="zh-CN"/>
              <a:t> query </a:t>
            </a:r>
            <a:r>
              <a:rPr lang="zh-CN" altLang="en-US"/>
              <a:t>特征而非原始图像，使用虚拟</a:t>
            </a:r>
            <a:r>
              <a:rPr lang="en-US" altLang="zh-CN"/>
              <a:t> query </a:t>
            </a:r>
            <a:r>
              <a:rPr lang="zh-CN" altLang="en-US"/>
              <a:t>重放旧类语义，实现低存储、高隐私的抗遗忘机制。</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从</a:t>
            </a:r>
            <a:r>
              <a:rPr lang="en-US" altLang="zh-CN"/>
              <a:t> CIL </a:t>
            </a:r>
            <a:r>
              <a:rPr lang="zh-CN" altLang="en-US"/>
              <a:t>到</a:t>
            </a:r>
            <a:r>
              <a:rPr lang="en-US" altLang="zh-CN"/>
              <a:t> QPA </a:t>
            </a:r>
            <a:r>
              <a:rPr lang="zh-CN" altLang="en-US"/>
              <a:t>的箭头代表「持续学习的历史知识向</a:t>
            </a:r>
            <a:r>
              <a:rPr lang="en-US" altLang="zh-CN"/>
              <a:t> QPA </a:t>
            </a:r>
            <a:r>
              <a:rPr lang="zh-CN" altLang="en-US"/>
              <a:t>模块的传递」，具体含义是：</a:t>
            </a:r>
            <a:endParaRPr lang="zh-CN" altLang="en-US"/>
          </a:p>
          <a:p>
            <a:r>
              <a:rPr lang="zh-CN" altLang="en-US"/>
              <a:t>持续学习过程中，模型会积累</a:t>
            </a:r>
            <a:r>
              <a:rPr lang="en-US" altLang="zh-CN"/>
              <a:t> “</a:t>
            </a:r>
            <a:r>
              <a:rPr lang="zh-CN" altLang="en-US"/>
              <a:t>旧类别（已学阶段的类别）的语义原型、语义显著位置、目标性（</a:t>
            </a:r>
            <a:r>
              <a:rPr lang="en-US" altLang="zh-CN"/>
              <a:t>objectness</a:t>
            </a:r>
            <a:r>
              <a:rPr lang="zh-CN" altLang="en-US"/>
              <a:t>）先验</a:t>
            </a:r>
            <a:r>
              <a:rPr lang="en-US" altLang="zh-CN"/>
              <a:t>” </a:t>
            </a:r>
            <a:r>
              <a:rPr lang="zh-CN" altLang="en-US"/>
              <a:t>等历史知识。这些知识被传递到</a:t>
            </a:r>
            <a:r>
              <a:rPr lang="en-US" altLang="zh-CN"/>
              <a:t> QPA </a:t>
            </a:r>
            <a:r>
              <a:rPr lang="zh-CN" altLang="en-US"/>
              <a:t>模块后，会作为参考依据，指导</a:t>
            </a:r>
            <a:r>
              <a:rPr lang="en-US" altLang="zh-CN"/>
              <a:t> QPA </a:t>
            </a:r>
            <a:r>
              <a:rPr lang="zh-CN" altLang="en-US"/>
              <a:t>如何从当前步骤的特征图中，筛选出与</a:t>
            </a:r>
            <a:r>
              <a:rPr lang="en-US" altLang="zh-CN"/>
              <a:t> “</a:t>
            </a:r>
            <a:r>
              <a:rPr lang="zh-CN" altLang="en-US"/>
              <a:t>旧类语义相似、包含目标性信息</a:t>
            </a:r>
            <a:r>
              <a:rPr lang="en-US" altLang="zh-CN"/>
              <a:t>” </a:t>
            </a:r>
            <a:r>
              <a:rPr lang="zh-CN" altLang="en-US"/>
              <a:t>的特征点，生成初始查询（</a:t>
            </a:r>
            <a:r>
              <a:rPr lang="en-US" altLang="zh-CN"/>
              <a:t>Query</a:t>
            </a:r>
            <a:r>
              <a:rPr lang="zh-CN" altLang="en-US"/>
              <a:t>）。</a:t>
            </a:r>
            <a:endParaRPr lang="zh-CN" altLang="en-US"/>
          </a:p>
          <a:p>
            <a:r>
              <a:rPr lang="zh-CN" altLang="en-US"/>
              <a:t>这种知识传递的核心作用是：让</a:t>
            </a:r>
            <a:r>
              <a:rPr lang="en-US" altLang="zh-CN"/>
              <a:t> QPA </a:t>
            </a:r>
            <a:r>
              <a:rPr lang="zh-CN" altLang="en-US"/>
              <a:t>能基于历史知识选择更精准的初始查询，从而在学习新类别时，保留对旧类的掩码预测能力，缓解</a:t>
            </a:r>
            <a:r>
              <a:rPr lang="en-US" altLang="zh-CN"/>
              <a:t> “</a:t>
            </a:r>
            <a:r>
              <a:rPr lang="zh-CN" altLang="en-US"/>
              <a:t>灾难性遗忘</a:t>
            </a:r>
            <a:r>
              <a:rPr lang="en-US" altLang="zh-CN"/>
              <a:t>” </a:t>
            </a:r>
            <a:r>
              <a:rPr lang="zh-CN" altLang="en-US"/>
              <a:t>问题</a:t>
            </a:r>
            <a:endParaRPr lang="zh-CN" altLang="en-US"/>
          </a:p>
          <a:p>
            <a:r>
              <a:rPr lang="en-US" altLang="zh-CN"/>
              <a:t>1. </a:t>
            </a:r>
            <a:r>
              <a:rPr lang="zh-CN" altLang="en-US"/>
              <a:t>输入阶段</a:t>
            </a:r>
            <a:endParaRPr lang="zh-CN" altLang="en-US"/>
          </a:p>
          <a:p>
            <a:endParaRPr lang="en-US" altLang="zh-CN"/>
          </a:p>
          <a:p>
            <a:r>
              <a:rPr lang="zh-CN" altLang="en-US"/>
              <a:t>每一阶段的输入是当前任务的数据集</a:t>
            </a:r>
            <a:r>
              <a:rPr lang="en-US" altLang="zh-CN"/>
              <a:t> </a:t>
            </a:r>
            <a:endParaRPr lang="en-US" altLang="zh-CN"/>
          </a:p>
          <a:p>
            <a:r>
              <a:rPr lang="zh-CN" altLang="en-US"/>
              <a:t>𝐷</a:t>
            </a:r>
            <a:endParaRPr lang="zh-CN" altLang="en-US"/>
          </a:p>
          <a:p>
            <a:r>
              <a:rPr lang="zh-CN" altLang="en-US"/>
              <a:t>𝑡</a:t>
            </a:r>
            <a:endParaRPr lang="zh-CN" altLang="en-US"/>
          </a:p>
          <a:p>
            <a:r>
              <a:rPr lang="en-US" altLang="zh-CN"/>
              <a:t>D</a:t>
            </a:r>
            <a:endParaRPr lang="en-US" altLang="zh-CN"/>
          </a:p>
          <a:p>
            <a:r>
              <a:rPr lang="en-US" altLang="zh-CN"/>
              <a:t>t</a:t>
            </a:r>
            <a:endParaRPr lang="en-US" altLang="zh-CN"/>
          </a:p>
          <a:p>
            <a:r>
              <a:rPr lang="en-US" altLang="zh-CN"/>
              <a:t>	​</a:t>
            </a:r>
            <a:endParaRPr lang="en-US" altLang="zh-CN"/>
          </a:p>
          <a:p>
            <a:endParaRPr lang="en-US" altLang="zh-CN"/>
          </a:p>
          <a:p>
            <a:r>
              <a:rPr lang="zh-CN" altLang="en-US"/>
              <a:t>。</a:t>
            </a:r>
            <a:endParaRPr lang="zh-CN" altLang="en-US"/>
          </a:p>
          <a:p>
            <a:endParaRPr lang="en-US" altLang="zh-CN"/>
          </a:p>
          <a:p>
            <a:r>
              <a:rPr lang="zh-CN" altLang="en-US"/>
              <a:t>图像经过</a:t>
            </a:r>
            <a:r>
              <a:rPr lang="en-US" altLang="zh-CN"/>
              <a:t> backbone </a:t>
            </a:r>
            <a:r>
              <a:rPr lang="zh-CN" altLang="en-US"/>
              <a:t>提取特征图，这里包含了像素级的语义先验。</a:t>
            </a:r>
            <a:endParaRPr lang="zh-CN" altLang="en-US"/>
          </a:p>
          <a:p>
            <a:endParaRPr lang="en-US" altLang="zh-CN"/>
          </a:p>
          <a:p>
            <a:r>
              <a:rPr lang="en-US" altLang="zh-CN"/>
              <a:t>2. QPA</a:t>
            </a:r>
            <a:r>
              <a:rPr lang="zh-CN" altLang="en-US"/>
              <a:t>（</a:t>
            </a:r>
            <a:r>
              <a:rPr lang="en-US" altLang="zh-CN"/>
              <a:t>Query Pre-Alignment</a:t>
            </a:r>
            <a:r>
              <a:rPr lang="zh-CN" altLang="en-US"/>
              <a:t>）</a:t>
            </a:r>
            <a:endParaRPr lang="zh-CN" altLang="en-US"/>
          </a:p>
          <a:p>
            <a:endParaRPr lang="en-US" altLang="zh-CN"/>
          </a:p>
          <a:p>
            <a:r>
              <a:rPr lang="zh-CN" altLang="en-US"/>
              <a:t>在特征图上挑选语义显著的像素位置，生成初始</a:t>
            </a:r>
            <a:r>
              <a:rPr lang="en-US" altLang="zh-CN"/>
              <a:t> queries</a:t>
            </a:r>
            <a:r>
              <a:rPr lang="zh-CN" altLang="en-US"/>
              <a:t>，而不是从零随机初始化。</a:t>
            </a:r>
            <a:endParaRPr lang="zh-CN" altLang="en-US"/>
          </a:p>
          <a:p>
            <a:endParaRPr lang="en-US" altLang="zh-CN"/>
          </a:p>
          <a:p>
            <a:r>
              <a:rPr lang="zh-CN" altLang="en-US"/>
              <a:t>目的：保证</a:t>
            </a:r>
            <a:r>
              <a:rPr lang="en-US" altLang="zh-CN"/>
              <a:t> query </a:t>
            </a:r>
            <a:r>
              <a:rPr lang="zh-CN" altLang="en-US"/>
              <a:t>一开始就与语义先验对齐，维持</a:t>
            </a:r>
            <a:r>
              <a:rPr lang="en-US" altLang="zh-CN"/>
              <a:t> objectness</a:t>
            </a:r>
            <a:r>
              <a:rPr lang="zh-CN" altLang="en-US"/>
              <a:t>，从而让</a:t>
            </a:r>
            <a:r>
              <a:rPr lang="en-US" altLang="zh-CN"/>
              <a:t> decoder </a:t>
            </a:r>
            <a:r>
              <a:rPr lang="zh-CN" altLang="en-US"/>
              <a:t>更容易生成高质量的掩码。</a:t>
            </a:r>
            <a:endParaRPr lang="zh-CN" altLang="en-US"/>
          </a:p>
          <a:p>
            <a:endParaRPr lang="en-US" altLang="zh-CN"/>
          </a:p>
          <a:p>
            <a:r>
              <a:rPr lang="en-US" altLang="zh-CN"/>
              <a:t>3. CSL</a:t>
            </a:r>
            <a:r>
              <a:rPr lang="zh-CN" altLang="en-US"/>
              <a:t>（</a:t>
            </a:r>
            <a:r>
              <a:rPr lang="en-US" altLang="zh-CN"/>
              <a:t>Consistent Selection Loss</a:t>
            </a:r>
            <a:r>
              <a:rPr lang="zh-CN" altLang="en-US"/>
              <a:t>）</a:t>
            </a:r>
            <a:endParaRPr lang="zh-CN" altLang="en-US"/>
          </a:p>
          <a:p>
            <a:endParaRPr lang="en-US" altLang="zh-CN"/>
          </a:p>
          <a:p>
            <a:r>
              <a:rPr lang="zh-CN" altLang="en-US"/>
              <a:t>跨阶段时，类别语义会发生漂移，导致</a:t>
            </a:r>
            <a:r>
              <a:rPr lang="en-US" altLang="zh-CN"/>
              <a:t> query </a:t>
            </a:r>
            <a:r>
              <a:rPr lang="zh-CN" altLang="en-US"/>
              <a:t>关注位置不一致。</a:t>
            </a:r>
            <a:endParaRPr lang="zh-CN" altLang="en-US"/>
          </a:p>
          <a:p>
            <a:endParaRPr lang="en-US" altLang="zh-CN"/>
          </a:p>
          <a:p>
            <a:r>
              <a:rPr lang="en-US" altLang="zh-CN"/>
              <a:t>CSL </a:t>
            </a:r>
            <a:r>
              <a:rPr lang="zh-CN" altLang="en-US"/>
              <a:t>在训练时强制新阶段的</a:t>
            </a:r>
            <a:r>
              <a:rPr lang="en-US" altLang="zh-CN"/>
              <a:t> query </a:t>
            </a:r>
            <a:r>
              <a:rPr lang="zh-CN" altLang="en-US"/>
              <a:t>保持与旧阶段相同的显著位置（用</a:t>
            </a:r>
            <a:r>
              <a:rPr lang="en-US" altLang="zh-CN"/>
              <a:t> KL loss </a:t>
            </a:r>
            <a:r>
              <a:rPr lang="zh-CN" altLang="en-US"/>
              <a:t>实现）。</a:t>
            </a:r>
            <a:endParaRPr lang="zh-CN" altLang="en-US"/>
          </a:p>
          <a:p>
            <a:endParaRPr lang="en-US" altLang="zh-CN"/>
          </a:p>
          <a:p>
            <a:r>
              <a:rPr lang="zh-CN" altLang="en-US"/>
              <a:t>这样可以减少旧类掩码的遗忘，增强一致性。</a:t>
            </a:r>
            <a:endParaRPr lang="zh-CN" altLang="en-US"/>
          </a:p>
          <a:p>
            <a:endParaRPr lang="en-US" altLang="zh-CN"/>
          </a:p>
          <a:p>
            <a:r>
              <a:rPr lang="en-US" altLang="zh-CN"/>
              <a:t>4. VQ</a:t>
            </a:r>
            <a:r>
              <a:rPr lang="zh-CN" altLang="en-US"/>
              <a:t>（</a:t>
            </a:r>
            <a:r>
              <a:rPr lang="en-US" altLang="zh-CN"/>
              <a:t>Virtual Query</a:t>
            </a:r>
            <a:r>
              <a:rPr lang="zh-CN" altLang="en-US"/>
              <a:t>）机制</a:t>
            </a:r>
            <a:endParaRPr lang="zh-CN" altLang="en-US"/>
          </a:p>
          <a:p>
            <a:r>
              <a:rPr lang="zh-CN" altLang="en-US"/>
              <a:t>分为三步（图中右侧虚线框）：</a:t>
            </a:r>
            <a:endParaRPr lang="zh-CN" altLang="en-US"/>
          </a:p>
          <a:p>
            <a:endParaRPr lang="en-US" altLang="zh-CN"/>
          </a:p>
          <a:p>
            <a:r>
              <a:rPr lang="en-US" altLang="zh-CN"/>
              <a:t>Query Storage</a:t>
            </a:r>
            <a:r>
              <a:rPr lang="zh-CN" altLang="en-US"/>
              <a:t>：把历史阶段的</a:t>
            </a:r>
            <a:r>
              <a:rPr lang="en-US" altLang="zh-CN"/>
              <a:t> query </a:t>
            </a:r>
            <a:r>
              <a:rPr lang="zh-CN" altLang="en-US"/>
              <a:t>特征存进</a:t>
            </a:r>
            <a:r>
              <a:rPr lang="en-US" altLang="zh-CN"/>
              <a:t> bank</a:t>
            </a:r>
            <a:r>
              <a:rPr lang="zh-CN" altLang="en-US"/>
              <a:t>（而不是存原图，节省存储并保护隐私）。</a:t>
            </a:r>
            <a:endParaRPr lang="zh-CN" altLang="en-US"/>
          </a:p>
          <a:p>
            <a:endParaRPr lang="en-US" altLang="zh-CN"/>
          </a:p>
          <a:p>
            <a:r>
              <a:rPr lang="en-US" altLang="zh-CN"/>
              <a:t>Pseudo-Distribution Statistics</a:t>
            </a:r>
            <a:r>
              <a:rPr lang="zh-CN" altLang="en-US"/>
              <a:t>：利用上一阶段模型在当前数据上的预测，模拟旧类分布，计算采样权重。</a:t>
            </a:r>
            <a:endParaRPr lang="zh-CN" altLang="en-US"/>
          </a:p>
          <a:p>
            <a:endParaRPr lang="en-US" altLang="zh-CN"/>
          </a:p>
          <a:p>
            <a:r>
              <a:rPr lang="en-US" altLang="zh-CN"/>
              <a:t>VQ Utilization</a:t>
            </a:r>
            <a:r>
              <a:rPr lang="zh-CN" altLang="en-US"/>
              <a:t>：在训练时按权重采样虚拟</a:t>
            </a:r>
            <a:r>
              <a:rPr lang="en-US" altLang="zh-CN"/>
              <a:t> query</a:t>
            </a:r>
            <a:r>
              <a:rPr lang="zh-CN" altLang="en-US"/>
              <a:t>，拼接到当前</a:t>
            </a:r>
            <a:r>
              <a:rPr lang="en-US" altLang="zh-CN"/>
              <a:t> queries</a:t>
            </a:r>
            <a:r>
              <a:rPr lang="zh-CN" altLang="en-US"/>
              <a:t>，一起送入</a:t>
            </a:r>
            <a:r>
              <a:rPr lang="en-US" altLang="zh-CN"/>
              <a:t> decoder</a:t>
            </a:r>
            <a:r>
              <a:rPr lang="zh-CN" altLang="en-US"/>
              <a:t>。</a:t>
            </a:r>
            <a:endParaRPr lang="zh-CN" altLang="en-US"/>
          </a:p>
          <a:p>
            <a:endParaRPr lang="en-US" altLang="zh-CN"/>
          </a:p>
          <a:p>
            <a:r>
              <a:rPr lang="zh-CN" altLang="en-US"/>
              <a:t>在</a:t>
            </a:r>
            <a:r>
              <a:rPr lang="en-US" altLang="zh-CN"/>
              <a:t> decoder </a:t>
            </a:r>
            <a:r>
              <a:rPr lang="zh-CN" altLang="en-US"/>
              <a:t>内部，这些虚拟</a:t>
            </a:r>
            <a:r>
              <a:rPr lang="en-US" altLang="zh-CN"/>
              <a:t> query </a:t>
            </a:r>
            <a:r>
              <a:rPr lang="zh-CN" altLang="en-US"/>
              <a:t>会绕过自注意力和交叉注意力，直接影响</a:t>
            </a:r>
            <a:r>
              <a:rPr lang="en-US" altLang="zh-CN"/>
              <a:t> FFN </a:t>
            </a:r>
            <a:r>
              <a:rPr lang="zh-CN" altLang="en-US"/>
              <a:t>层，从而维持旧类语义。</a:t>
            </a:r>
            <a:endParaRPr lang="zh-CN" altLang="en-US"/>
          </a:p>
          <a:p>
            <a:endParaRPr lang="en-US" altLang="zh-CN"/>
          </a:p>
          <a:p>
            <a:r>
              <a:rPr lang="en-US" altLang="zh-CN"/>
              <a:t>5. </a:t>
            </a:r>
            <a:r>
              <a:rPr lang="zh-CN" altLang="en-US"/>
              <a:t>输出与目标</a:t>
            </a:r>
            <a:endParaRPr lang="zh-CN" altLang="en-US"/>
          </a:p>
          <a:p>
            <a:endParaRPr lang="en-US" altLang="zh-CN"/>
          </a:p>
          <a:p>
            <a:r>
              <a:rPr lang="en-US" altLang="zh-CN"/>
              <a:t>Decoder </a:t>
            </a:r>
            <a:r>
              <a:rPr lang="zh-CN" altLang="en-US"/>
              <a:t>最终输出掩码预测。</a:t>
            </a:r>
            <a:endParaRPr lang="zh-CN" altLang="en-US"/>
          </a:p>
          <a:p>
            <a:endParaRPr lang="en-US" altLang="zh-CN"/>
          </a:p>
          <a:p>
            <a:r>
              <a:rPr lang="zh-CN" altLang="en-US"/>
              <a:t>通过</a:t>
            </a:r>
            <a:r>
              <a:rPr lang="en-US" altLang="zh-CN"/>
              <a:t> QPA </a:t>
            </a:r>
            <a:r>
              <a:rPr lang="zh-CN" altLang="en-US"/>
              <a:t>保持</a:t>
            </a:r>
            <a:r>
              <a:rPr lang="en-US" altLang="zh-CN"/>
              <a:t> objectness</a:t>
            </a:r>
            <a:r>
              <a:rPr lang="zh-CN" altLang="en-US"/>
              <a:t>，</a:t>
            </a:r>
            <a:r>
              <a:rPr lang="en-US" altLang="zh-CN"/>
              <a:t>CSL </a:t>
            </a:r>
            <a:r>
              <a:rPr lang="zh-CN" altLang="en-US"/>
              <a:t>保证跨阶段一致性，</a:t>
            </a:r>
            <a:r>
              <a:rPr lang="en-US" altLang="zh-CN"/>
              <a:t>VQ </a:t>
            </a:r>
            <a:r>
              <a:rPr lang="zh-CN" altLang="en-US"/>
              <a:t>补充旧类语义</a:t>
            </a:r>
            <a:r>
              <a:rPr lang="en-US" altLang="zh-CN"/>
              <a:t> </a:t>
            </a:r>
            <a:r>
              <a:rPr lang="en-US" altLang="en-US"/>
              <a:t>→</a:t>
            </a:r>
            <a:r>
              <a:rPr lang="en-US" altLang="zh-CN"/>
              <a:t> </a:t>
            </a:r>
            <a:r>
              <a:rPr lang="zh-CN" altLang="en-US"/>
              <a:t>三者结合，实现同时具备稳定性（不忘旧类）和可塑性（学新类）。</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51B96BD-0B52-49BA-AF5E-49B5127118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A2482C-49B1-41EF-B17A-09C21FB7FEB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51B96BD-0B52-49BA-AF5E-49B5127118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A2482C-49B1-41EF-B17A-09C21FB7FEB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51B96BD-0B52-49BA-AF5E-49B5127118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A2482C-49B1-41EF-B17A-09C21FB7FEB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51B96BD-0B52-49BA-AF5E-49B5127118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A2482C-49B1-41EF-B17A-09C21FB7FEB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B51B96BD-0B52-49BA-AF5E-49B5127118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A2482C-49B1-41EF-B17A-09C21FB7FEB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B51B96BD-0B52-49BA-AF5E-49B51271183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A2482C-49B1-41EF-B17A-09C21FB7FEB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B51B96BD-0B52-49BA-AF5E-49B51271183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6A2482C-49B1-41EF-B17A-09C21FB7FEB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51B96BD-0B52-49BA-AF5E-49B5127118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A2482C-49B1-41EF-B17A-09C21FB7FEB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51B96BD-0B52-49BA-AF5E-49B5127118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6A2482C-49B1-41EF-B17A-09C21FB7FEB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51B96BD-0B52-49BA-AF5E-49B51271183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A2482C-49B1-41EF-B17A-09C21FB7FEB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51B96BD-0B52-49BA-AF5E-49B51271183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A2482C-49B1-41EF-B17A-09C21FB7FEB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1B96BD-0B52-49BA-AF5E-49B51271183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A2482C-49B1-41EF-B17A-09C21FB7FEB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8.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2" Type="http://schemas.openxmlformats.org/officeDocument/2006/relationships/slideLayout" Target="../slideLayouts/slideLayout1.xml"/><Relationship Id="rId11" Type="http://schemas.openxmlformats.org/officeDocument/2006/relationships/image" Target="../media/image16.png"/><Relationship Id="rId10" Type="http://schemas.openxmlformats.org/officeDocument/2006/relationships/image" Target="../media/image15.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22.png"/><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55429" y="102915"/>
            <a:ext cx="2219516" cy="629001"/>
          </a:xfrm>
          <a:prstGeom prst="rect">
            <a:avLst/>
          </a:prstGeom>
        </p:spPr>
      </p:pic>
      <p:sp>
        <p:nvSpPr>
          <p:cNvPr id="8" name="文本框 7"/>
          <p:cNvSpPr txBox="1"/>
          <p:nvPr/>
        </p:nvSpPr>
        <p:spPr>
          <a:xfrm>
            <a:off x="1160145" y="2620010"/>
            <a:ext cx="9660255" cy="521970"/>
          </a:xfrm>
          <a:prstGeom prst="rect">
            <a:avLst/>
          </a:prstGeom>
          <a:noFill/>
        </p:spPr>
        <p:txBody>
          <a:bodyPr wrap="square">
            <a:spAutoFit/>
          </a:bodyPr>
          <a:lstStyle/>
          <a:p>
            <a:pPr algn="ctr"/>
            <a:r>
              <a:rPr lang="en-US" altLang="zh-CN" sz="2800" b="1" i="0" u="none" strike="noStrike" baseline="0" dirty="0">
                <a:latin typeface="Centaur" panose="02030504050205020304" pitchFamily="18" charset="0"/>
              </a:rPr>
              <a:t>Rethinking Query-based Transformer for Continual Image Segmentation</a:t>
            </a:r>
            <a:endParaRPr lang="en-US" altLang="zh-CN" sz="2800" b="1" i="0" u="none" strike="noStrike" baseline="0" dirty="0">
              <a:latin typeface="Centaur" panose="02030504050205020304" pitchFamily="18" charset="0"/>
            </a:endParaRPr>
          </a:p>
        </p:txBody>
      </p:sp>
      <p:sp>
        <p:nvSpPr>
          <p:cNvPr id="5" name="矩形 4"/>
          <p:cNvSpPr/>
          <p:nvPr/>
        </p:nvSpPr>
        <p:spPr>
          <a:xfrm>
            <a:off x="-29819" y="2617305"/>
            <a:ext cx="1272209" cy="340739"/>
          </a:xfrm>
          <a:prstGeom prst="rect">
            <a:avLst/>
          </a:prstGeom>
          <a:solidFill>
            <a:schemeClr val="accent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783957" y="2617305"/>
            <a:ext cx="1437861" cy="340739"/>
          </a:xfrm>
          <a:prstGeom prst="rect">
            <a:avLst/>
          </a:prstGeom>
          <a:solidFill>
            <a:schemeClr val="accent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9819" y="3042566"/>
            <a:ext cx="1265996" cy="72382"/>
          </a:xfrm>
          <a:prstGeom prst="rect">
            <a:avLst/>
          </a:prstGeom>
          <a:solidFill>
            <a:schemeClr val="accent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0783957" y="3042566"/>
            <a:ext cx="1437861" cy="72382"/>
          </a:xfrm>
          <a:prstGeom prst="rect">
            <a:avLst/>
          </a:prstGeom>
          <a:solidFill>
            <a:schemeClr val="accent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Box 2"/>
          <p:cNvSpPr txBox="1"/>
          <p:nvPr/>
        </p:nvSpPr>
        <p:spPr>
          <a:xfrm>
            <a:off x="5437505" y="5949950"/>
            <a:ext cx="1429344" cy="368300"/>
          </a:xfrm>
          <a:prstGeom prst="rect">
            <a:avLst/>
          </a:prstGeom>
          <a:noFill/>
        </p:spPr>
        <p:txBody>
          <a:bodyPr wrap="square" rtlCol="0">
            <a:spAutoFit/>
          </a:bodyPr>
          <a:lstStyle/>
          <a:p>
            <a:r>
              <a:rPr lang="en-US" dirty="0">
                <a:latin typeface="+mn-ea"/>
                <a:cs typeface="+mn-ea"/>
              </a:rPr>
              <a:t>CVPR 2025</a:t>
            </a:r>
            <a:endParaRPr lang="en-US" dirty="0">
              <a:latin typeface="+mn-ea"/>
              <a:cs typeface="+mn-ea"/>
            </a:endParaRPr>
          </a:p>
        </p:txBody>
      </p:sp>
      <p:pic>
        <p:nvPicPr>
          <p:cNvPr id="2" name="图片 1"/>
          <p:cNvPicPr>
            <a:picLocks noChangeAspect="1"/>
          </p:cNvPicPr>
          <p:nvPr/>
        </p:nvPicPr>
        <p:blipFill>
          <a:blip r:embed="rId2"/>
          <a:stretch>
            <a:fillRect/>
          </a:stretch>
        </p:blipFill>
        <p:spPr>
          <a:xfrm>
            <a:off x="2475865" y="3698240"/>
            <a:ext cx="6861175" cy="10267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91261" y="0"/>
            <a:ext cx="2431378" cy="689042"/>
          </a:xfrm>
          <a:prstGeom prst="rect">
            <a:avLst/>
          </a:prstGeom>
        </p:spPr>
      </p:pic>
      <p:sp>
        <p:nvSpPr>
          <p:cNvPr id="2" name="矩形 1"/>
          <p:cNvSpPr/>
          <p:nvPr/>
        </p:nvSpPr>
        <p:spPr>
          <a:xfrm flipV="1">
            <a:off x="-1" y="137160"/>
            <a:ext cx="301441" cy="5518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6686" y="184868"/>
            <a:ext cx="2103120" cy="521970"/>
          </a:xfrm>
          <a:prstGeom prst="rect">
            <a:avLst/>
          </a:prstGeom>
          <a:noFill/>
        </p:spPr>
        <p:txBody>
          <a:bodyPr wrap="none" rtlCol="0">
            <a:spAutoFit/>
          </a:bodyPr>
          <a:lstStyle/>
          <a:p>
            <a:pPr algn="l"/>
            <a:r>
              <a:rPr lang="en-US" altLang="zh-CN" sz="2800" b="1" dirty="0">
                <a:latin typeface="Centaur" panose="02030504050205020304" pitchFamily="18" charset="0"/>
                <a:sym typeface="+mn-ea"/>
              </a:rPr>
              <a:t>Experiments</a:t>
            </a:r>
            <a:endParaRPr lang="zh-CN" altLang="en-US" sz="2800" b="1" dirty="0">
              <a:latin typeface="Centaur" panose="02030504050205020304" pitchFamily="18" charset="0"/>
            </a:endParaRPr>
          </a:p>
        </p:txBody>
      </p:sp>
      <p:pic>
        <p:nvPicPr>
          <p:cNvPr id="4" name="图片 3"/>
          <p:cNvPicPr>
            <a:picLocks noChangeAspect="1"/>
          </p:cNvPicPr>
          <p:nvPr/>
        </p:nvPicPr>
        <p:blipFill>
          <a:blip r:embed="rId2"/>
          <a:stretch>
            <a:fillRect/>
          </a:stretch>
        </p:blipFill>
        <p:spPr>
          <a:xfrm>
            <a:off x="1200785" y="1244600"/>
            <a:ext cx="3962400" cy="1778000"/>
          </a:xfrm>
          <a:prstGeom prst="rect">
            <a:avLst/>
          </a:prstGeom>
        </p:spPr>
      </p:pic>
      <p:pic>
        <p:nvPicPr>
          <p:cNvPr id="5" name="图片 4"/>
          <p:cNvPicPr>
            <a:picLocks noChangeAspect="1"/>
          </p:cNvPicPr>
          <p:nvPr/>
        </p:nvPicPr>
        <p:blipFill>
          <a:blip r:embed="rId3"/>
          <a:stretch>
            <a:fillRect/>
          </a:stretch>
        </p:blipFill>
        <p:spPr>
          <a:xfrm>
            <a:off x="6170930" y="1530350"/>
            <a:ext cx="3898900" cy="2914650"/>
          </a:xfrm>
          <a:prstGeom prst="rect">
            <a:avLst/>
          </a:prstGeom>
        </p:spPr>
      </p:pic>
      <p:pic>
        <p:nvPicPr>
          <p:cNvPr id="6" name="图片 5"/>
          <p:cNvPicPr>
            <a:picLocks noChangeAspect="1"/>
          </p:cNvPicPr>
          <p:nvPr/>
        </p:nvPicPr>
        <p:blipFill>
          <a:blip r:embed="rId4"/>
          <a:stretch>
            <a:fillRect/>
          </a:stretch>
        </p:blipFill>
        <p:spPr>
          <a:xfrm>
            <a:off x="1238885" y="3677920"/>
            <a:ext cx="3924300" cy="18986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91261" y="0"/>
            <a:ext cx="2431378" cy="689042"/>
          </a:xfrm>
          <a:prstGeom prst="rect">
            <a:avLst/>
          </a:prstGeom>
        </p:spPr>
      </p:pic>
      <p:sp>
        <p:nvSpPr>
          <p:cNvPr id="2" name="矩形 1"/>
          <p:cNvSpPr/>
          <p:nvPr/>
        </p:nvSpPr>
        <p:spPr>
          <a:xfrm flipV="1">
            <a:off x="-1" y="137160"/>
            <a:ext cx="301441" cy="5518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6686" y="184868"/>
            <a:ext cx="2103120" cy="521970"/>
          </a:xfrm>
          <a:prstGeom prst="rect">
            <a:avLst/>
          </a:prstGeom>
          <a:noFill/>
        </p:spPr>
        <p:txBody>
          <a:bodyPr wrap="none" rtlCol="0">
            <a:spAutoFit/>
          </a:bodyPr>
          <a:lstStyle/>
          <a:p>
            <a:pPr algn="l"/>
            <a:r>
              <a:rPr lang="en-US" altLang="zh-CN" sz="2800" b="1" dirty="0">
                <a:latin typeface="Centaur" panose="02030504050205020304" pitchFamily="18" charset="0"/>
                <a:sym typeface="+mn-ea"/>
              </a:rPr>
              <a:t>Experiments</a:t>
            </a:r>
            <a:endParaRPr lang="zh-CN" altLang="en-US" sz="2800" b="1" dirty="0">
              <a:latin typeface="Centaur" panose="02030504050205020304" pitchFamily="18" charset="0"/>
            </a:endParaRPr>
          </a:p>
        </p:txBody>
      </p:sp>
      <p:pic>
        <p:nvPicPr>
          <p:cNvPr id="5" name="图片 4"/>
          <p:cNvPicPr>
            <a:picLocks noChangeAspect="1"/>
          </p:cNvPicPr>
          <p:nvPr/>
        </p:nvPicPr>
        <p:blipFill>
          <a:blip r:embed="rId2"/>
          <a:stretch>
            <a:fillRect/>
          </a:stretch>
        </p:blipFill>
        <p:spPr>
          <a:xfrm>
            <a:off x="1661795" y="1559560"/>
            <a:ext cx="9003030" cy="4394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flipV="1">
            <a:off x="10436086" y="3135795"/>
            <a:ext cx="3190462" cy="5764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flipV="1">
            <a:off x="-1470992" y="3135795"/>
            <a:ext cx="3190462" cy="5764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013298" y="3008532"/>
            <a:ext cx="2858493" cy="830997"/>
          </a:xfrm>
          <a:prstGeom prst="rect">
            <a:avLst/>
          </a:prstGeom>
          <a:noFill/>
        </p:spPr>
        <p:txBody>
          <a:bodyPr wrap="square" rtlCol="0">
            <a:spAutoFit/>
          </a:bodyPr>
          <a:lstStyle/>
          <a:p>
            <a:r>
              <a:rPr lang="en-US" altLang="zh-CN" sz="4800" dirty="0">
                <a:latin typeface="Centaur" panose="02030504050205020304" pitchFamily="18" charset="0"/>
              </a:rPr>
              <a:t>Thanks</a:t>
            </a:r>
            <a:endParaRPr lang="zh-CN" altLang="en-US" sz="4800" dirty="0">
              <a:latin typeface="Centaur" panose="02030504050205020304" pitchFamily="18" charset="0"/>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044086" y="44195"/>
            <a:ext cx="1722256" cy="4880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91261" y="0"/>
            <a:ext cx="2431378" cy="689042"/>
          </a:xfrm>
          <a:prstGeom prst="rect">
            <a:avLst/>
          </a:prstGeom>
        </p:spPr>
      </p:pic>
      <p:sp>
        <p:nvSpPr>
          <p:cNvPr id="2" name="矩形 1"/>
          <p:cNvSpPr/>
          <p:nvPr/>
        </p:nvSpPr>
        <p:spPr>
          <a:xfrm flipV="1">
            <a:off x="-1" y="137160"/>
            <a:ext cx="301441" cy="5518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6555" y="184785"/>
            <a:ext cx="2292350" cy="521970"/>
          </a:xfrm>
          <a:prstGeom prst="rect">
            <a:avLst/>
          </a:prstGeom>
          <a:noFill/>
        </p:spPr>
        <p:txBody>
          <a:bodyPr wrap="square" rtlCol="0">
            <a:spAutoFit/>
          </a:bodyPr>
          <a:lstStyle/>
          <a:p>
            <a:pPr algn="l"/>
            <a:r>
              <a:rPr lang="en-US" altLang="zh-CN" sz="2800" b="1" dirty="0">
                <a:latin typeface="Centaur" panose="02030504050205020304" pitchFamily="18" charset="0"/>
              </a:rPr>
              <a:t>Background</a:t>
            </a:r>
            <a:endParaRPr lang="en-US" altLang="zh-CN" sz="2800" b="1" dirty="0">
              <a:latin typeface="Centaur" panose="02030504050205020304" pitchFamily="18" charset="0"/>
            </a:endParaRPr>
          </a:p>
        </p:txBody>
      </p:sp>
      <p:sp>
        <p:nvSpPr>
          <p:cNvPr id="11" name="文本框 10"/>
          <p:cNvSpPr txBox="1"/>
          <p:nvPr/>
        </p:nvSpPr>
        <p:spPr>
          <a:xfrm>
            <a:off x="556260" y="1287780"/>
            <a:ext cx="5412740" cy="2385695"/>
          </a:xfrm>
          <a:prstGeom prst="rect">
            <a:avLst/>
          </a:prstGeom>
          <a:noFill/>
        </p:spPr>
        <p:txBody>
          <a:bodyPr wrap="square">
            <a:noAutofit/>
          </a:bodyPr>
          <a:lstStyle/>
          <a:p>
            <a:pPr indent="0">
              <a:buFont typeface="+mj-lt"/>
              <a:buNone/>
            </a:pPr>
            <a:r>
              <a:rPr lang="en-US" altLang="zh-CN" dirty="0">
                <a:latin typeface="Times New Roman" panose="02020603050405020304" pitchFamily="18" charset="0"/>
                <a:cs typeface="Times New Roman" panose="02020603050405020304" pitchFamily="18" charset="0"/>
              </a:rPr>
              <a:t>continual image segmentation</a:t>
            </a:r>
            <a:endParaRPr lang="en-US" altLang="zh-C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altLang="zh-CN" dirty="0">
                <a:latin typeface="Times New Roman" panose="02020603050405020304" pitchFamily="18" charset="0"/>
                <a:cs typeface="Times New Roman" panose="02020603050405020304" pitchFamily="18" charset="0"/>
              </a:rPr>
              <a:t>Additional catastrophic forgetting of mask prediction, beyond that of class prediction; </a:t>
            </a:r>
            <a:endParaRPr lang="en-US" altLang="zh-C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altLang="zh-CN" dirty="0">
                <a:latin typeface="Times New Roman" panose="02020603050405020304" pitchFamily="18" charset="0"/>
                <a:cs typeface="Times New Roman" panose="02020603050405020304" pitchFamily="18" charset="0"/>
              </a:rPr>
              <a:t>Background semantic shift occurs when the current foreground becomes background in subsequent stages, driven by the need for image segmentation to predict the background class and the constraint of only having class annotations from current stage.</a:t>
            </a:r>
            <a:endParaRPr lang="en-US" altLang="zh-CN"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556260" y="3620770"/>
            <a:ext cx="5323840" cy="2030095"/>
          </a:xfrm>
          <a:prstGeom prst="rect">
            <a:avLst/>
          </a:prstGeom>
          <a:noFill/>
        </p:spPr>
        <p:txBody>
          <a:bodyPr wrap="square" rtlCol="0">
            <a:spAutoFit/>
          </a:bodyPr>
          <a:p>
            <a:pPr algn="l">
              <a:buClrTx/>
              <a:buSzTx/>
              <a:buFont typeface="Arial" panose="020B0604020202020204" pitchFamily="34" charset="0"/>
            </a:pPr>
            <a:r>
              <a:rPr lang="en-US" altLang="zh-CN" dirty="0">
                <a:latin typeface="Times New Roman" panose="02020603050405020304" pitchFamily="18" charset="0"/>
                <a:cs typeface="Times New Roman" panose="02020603050405020304" pitchFamily="18" charset="0"/>
              </a:rPr>
              <a:t>query-based transformers</a:t>
            </a:r>
            <a:endParaRPr lang="en-US" altLang="zh-CN" dirty="0">
              <a:latin typeface="Times New Roman" panose="02020603050405020304" pitchFamily="18" charset="0"/>
              <a:cs typeface="Times New Roman" panose="02020603050405020304" pitchFamily="18" charset="0"/>
            </a:endParaRPr>
          </a:p>
          <a:p>
            <a:pPr marL="342900" indent="-342900" algn="l">
              <a:buClrTx/>
              <a:buSzTx/>
              <a:buFont typeface="+mj-lt"/>
              <a:buAutoNum type="arabicPeriod"/>
            </a:pPr>
            <a:r>
              <a:rPr lang="en-US" altLang="zh-CN" dirty="0">
                <a:latin typeface="Times New Roman" panose="02020603050405020304" pitchFamily="18" charset="0"/>
                <a:cs typeface="Times New Roman" panose="02020603050405020304" pitchFamily="18" charset="0"/>
              </a:rPr>
              <a:t>The advantage of objectness diminishes and even has a detrimental effect on plasticity as the task sequence shortens.</a:t>
            </a:r>
            <a:endParaRPr lang="en-US" altLang="zh-CN" dirty="0">
              <a:latin typeface="Times New Roman" panose="02020603050405020304" pitchFamily="18" charset="0"/>
              <a:cs typeface="Times New Roman" panose="02020603050405020304" pitchFamily="18" charset="0"/>
            </a:endParaRPr>
          </a:p>
          <a:p>
            <a:pPr marL="342900" indent="-342900" algn="l">
              <a:buClrTx/>
              <a:buSzTx/>
              <a:buFont typeface="+mj-lt"/>
              <a:buAutoNum type="arabicPeriod"/>
            </a:pPr>
            <a:r>
              <a:rPr lang="en-US" altLang="zh-CN" dirty="0">
                <a:latin typeface="Times New Roman" panose="02020603050405020304" pitchFamily="18" charset="0"/>
                <a:cs typeface="Times New Roman" panose="02020603050405020304" pitchFamily="18" charset="0"/>
              </a:rPr>
              <a:t>The built-in objectness is fragile and lacks robustness, showing heavy dependence on the split and order of input data.</a:t>
            </a:r>
            <a:endParaRPr lang="en-US" altLang="zh-CN" dirty="0">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2"/>
          <a:stretch>
            <a:fillRect/>
          </a:stretch>
        </p:blipFill>
        <p:spPr>
          <a:xfrm>
            <a:off x="6708140" y="1024255"/>
            <a:ext cx="4798695" cy="46266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91261" y="0"/>
            <a:ext cx="2431378" cy="689042"/>
          </a:xfrm>
          <a:prstGeom prst="rect">
            <a:avLst/>
          </a:prstGeom>
        </p:spPr>
      </p:pic>
      <p:sp>
        <p:nvSpPr>
          <p:cNvPr id="2" name="矩形 1"/>
          <p:cNvSpPr/>
          <p:nvPr/>
        </p:nvSpPr>
        <p:spPr>
          <a:xfrm flipV="1">
            <a:off x="-1" y="137160"/>
            <a:ext cx="301441" cy="5518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6555" y="184785"/>
            <a:ext cx="2292350" cy="521970"/>
          </a:xfrm>
          <a:prstGeom prst="rect">
            <a:avLst/>
          </a:prstGeom>
          <a:noFill/>
        </p:spPr>
        <p:txBody>
          <a:bodyPr wrap="square" rtlCol="0">
            <a:spAutoFit/>
          </a:bodyPr>
          <a:lstStyle/>
          <a:p>
            <a:pPr algn="l"/>
            <a:r>
              <a:rPr lang="en-US" altLang="zh-CN" sz="2800" b="1" dirty="0">
                <a:latin typeface="Centaur" panose="02030504050205020304" pitchFamily="18" charset="0"/>
                <a:sym typeface="+mn-ea"/>
              </a:rPr>
              <a:t>Motivation</a:t>
            </a:r>
            <a:endParaRPr lang="en-US" altLang="zh-CN" sz="2800" b="1" dirty="0">
              <a:latin typeface="Centaur" panose="02030504050205020304" pitchFamily="18" charset="0"/>
            </a:endParaRPr>
          </a:p>
        </p:txBody>
      </p:sp>
      <p:sp>
        <p:nvSpPr>
          <p:cNvPr id="7" name="文本框 6"/>
          <p:cNvSpPr txBox="1"/>
          <p:nvPr/>
        </p:nvSpPr>
        <p:spPr>
          <a:xfrm>
            <a:off x="635635" y="2035175"/>
            <a:ext cx="6246495" cy="4204970"/>
          </a:xfrm>
          <a:prstGeom prst="rect">
            <a:avLst/>
          </a:prstGeom>
          <a:noFill/>
        </p:spPr>
        <p:txBody>
          <a:bodyPr wrap="square">
            <a:noAutofit/>
          </a:bodyPr>
          <a:lstStyle/>
          <a:p>
            <a:r>
              <a:rPr lang="zh-CN" altLang="en-US"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尽管</a:t>
            </a:r>
            <a:r>
              <a:rPr lang="en-US" altLang="zh-CN"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query-based</a:t>
            </a:r>
            <a:r>
              <a:rPr lang="en-US" altLang="zh-CN"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 Transformer </a:t>
            </a:r>
            <a:r>
              <a:rPr lang="zh-CN" altLang="en-US"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在持续图像分割中因其内置的</a:t>
            </a:r>
            <a:r>
              <a:rPr lang="en-US" altLang="zh-CN"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 objectness</a:t>
            </a:r>
            <a:r>
              <a:rPr lang="zh-CN" altLang="en-US"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展现出了良好的潜力，但这种优势十分脆弱。在持续学习过程中，背景语义偏移会导致查询逐渐与旧类别的特征失配，从而引起</a:t>
            </a:r>
            <a:r>
              <a:rPr lang="en-US" altLang="zh-CN"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 objectness </a:t>
            </a:r>
            <a:r>
              <a:rPr lang="zh-CN" altLang="en-US"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的退化。现有框架策略不可避免地牺牲了模型的可塑性，尤其是在任务序列较短的情况下。</a:t>
            </a:r>
            <a:r>
              <a:rPr lang="en-US" altLang="zh-CN"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因此，需要一种新的方法来在各个学习阶段保持</a:t>
            </a:r>
            <a:r>
              <a:rPr lang="en-US" altLang="zh-CN"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 objectness</a:t>
            </a:r>
            <a:r>
              <a:rPr lang="zh-CN" altLang="en-US"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，同时在防止遗忘的稳定性和学习新类别所需的可塑性之间取得平衡。</a:t>
            </a:r>
            <a:endParaRPr lang="zh-CN" altLang="en-US"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7570470" y="1715770"/>
            <a:ext cx="3841750" cy="2730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91261" y="0"/>
            <a:ext cx="2431378" cy="689042"/>
          </a:xfrm>
          <a:prstGeom prst="rect">
            <a:avLst/>
          </a:prstGeom>
        </p:spPr>
      </p:pic>
      <p:sp>
        <p:nvSpPr>
          <p:cNvPr id="2" name="矩形 1"/>
          <p:cNvSpPr/>
          <p:nvPr/>
        </p:nvSpPr>
        <p:spPr>
          <a:xfrm flipV="1">
            <a:off x="-1" y="137160"/>
            <a:ext cx="301441" cy="5518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6686" y="184868"/>
            <a:ext cx="1501140" cy="521970"/>
          </a:xfrm>
          <a:prstGeom prst="rect">
            <a:avLst/>
          </a:prstGeom>
          <a:noFill/>
        </p:spPr>
        <p:txBody>
          <a:bodyPr wrap="none" rtlCol="0">
            <a:spAutoFit/>
          </a:bodyPr>
          <a:lstStyle/>
          <a:p>
            <a:pPr algn="l"/>
            <a:r>
              <a:rPr lang="en-US" altLang="zh-CN" sz="2800" b="1" dirty="0">
                <a:latin typeface="Centaur" panose="02030504050205020304" pitchFamily="18" charset="0"/>
              </a:rPr>
              <a:t>Methods</a:t>
            </a:r>
            <a:endParaRPr lang="en-US" altLang="zh-CN" sz="2800" b="1" dirty="0">
              <a:latin typeface="Centaur" panose="02030504050205020304" pitchFamily="18" charset="0"/>
            </a:endParaRPr>
          </a:p>
        </p:txBody>
      </p:sp>
      <p:sp>
        <p:nvSpPr>
          <p:cNvPr id="6" name="文本框 5"/>
          <p:cNvSpPr txBox="1"/>
          <p:nvPr/>
        </p:nvSpPr>
        <p:spPr>
          <a:xfrm>
            <a:off x="2414905" y="989965"/>
            <a:ext cx="6731635" cy="4742180"/>
          </a:xfrm>
          <a:prstGeom prst="rect">
            <a:avLst/>
          </a:prstGeom>
          <a:noFill/>
        </p:spPr>
        <p:txBody>
          <a:bodyPr wrap="square">
            <a:noAutofit/>
          </a:bodyPr>
          <a:lstStyle/>
          <a:p>
            <a:pPr indent="0" fontAlgn="auto">
              <a:lnSpc>
                <a:spcPct val="150000"/>
              </a:lnSpc>
            </a:pPr>
            <a:r>
              <a:rPr lang="en-US" altLang="zh-CN" b="1" dirty="0">
                <a:latin typeface="Times New Roman" panose="02020603050405020304" pitchFamily="18" charset="0"/>
                <a:cs typeface="Times New Roman" panose="02020603050405020304" pitchFamily="18" charset="0"/>
              </a:rPr>
              <a:t>QPA (Lasy Query Pre-Alignment)</a:t>
            </a:r>
            <a:endParaRPr lang="en-US" altLang="zh-CN" b="1" dirty="0">
              <a:latin typeface="Times New Roman" panose="02020603050405020304" pitchFamily="18" charset="0"/>
              <a:cs typeface="Times New Roman" panose="02020603050405020304" pitchFamily="18" charset="0"/>
            </a:endParaRPr>
          </a:p>
          <a:p>
            <a:pPr marL="342900" indent="-342900" fontAlgn="auto">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Selects semantically significant queries from image features.</a:t>
            </a:r>
            <a:endParaRPr lang="en-US" altLang="zh-CN" dirty="0">
              <a:latin typeface="Times New Roman" panose="02020603050405020304" pitchFamily="18" charset="0"/>
              <a:cs typeface="Times New Roman" panose="02020603050405020304" pitchFamily="18" charset="0"/>
            </a:endParaRPr>
          </a:p>
          <a:p>
            <a:pPr marL="342900" indent="-342900" fontAlgn="auto">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Preserves objectness for mask generation.</a:t>
            </a:r>
            <a:endParaRPr lang="en-US" altLang="zh-CN" dirty="0">
              <a:latin typeface="Times New Roman" panose="02020603050405020304" pitchFamily="18" charset="0"/>
              <a:cs typeface="Times New Roman" panose="02020603050405020304" pitchFamily="18" charset="0"/>
            </a:endParaRPr>
          </a:p>
          <a:p>
            <a:pPr indent="0" fontAlgn="auto">
              <a:lnSpc>
                <a:spcPct val="150000"/>
              </a:lnSpc>
            </a:pPr>
            <a:r>
              <a:rPr lang="en-US" altLang="zh-CN" b="1" dirty="0">
                <a:solidFill>
                  <a:srgbClr val="FF0000"/>
                </a:solidFill>
                <a:latin typeface="Times New Roman" panose="02020603050405020304" pitchFamily="18" charset="0"/>
                <a:cs typeface="Times New Roman" panose="02020603050405020304" pitchFamily="18" charset="0"/>
              </a:rPr>
              <a:t>Limitation</a:t>
            </a:r>
            <a:r>
              <a:rPr lang="en-US" altLang="zh-CN" dirty="0">
                <a:latin typeface="Times New Roman" panose="02020603050405020304" pitchFamily="18" charset="0"/>
                <a:cs typeface="Times New Roman" panose="02020603050405020304" pitchFamily="18" charset="0"/>
              </a:rPr>
              <a:t>: Cross-stage query selection may be inconsistent.</a:t>
            </a:r>
            <a:endParaRPr lang="en-US" altLang="zh-CN" dirty="0">
              <a:latin typeface="Times New Roman" panose="02020603050405020304" pitchFamily="18" charset="0"/>
              <a:cs typeface="Times New Roman" panose="02020603050405020304" pitchFamily="18" charset="0"/>
            </a:endParaRPr>
          </a:p>
          <a:p>
            <a:pPr indent="0" fontAlgn="auto">
              <a:lnSpc>
                <a:spcPct val="150000"/>
              </a:lnSpc>
            </a:pPr>
            <a:r>
              <a:rPr lang="en-US" altLang="zh-CN" b="1" dirty="0">
                <a:latin typeface="Times New Roman" panose="02020603050405020304" pitchFamily="18" charset="0"/>
                <a:cs typeface="Times New Roman" panose="02020603050405020304" pitchFamily="18" charset="0"/>
              </a:rPr>
              <a:t>CSL (Consistent Selection Loss)</a:t>
            </a:r>
            <a:endParaRPr lang="en-US" altLang="zh-CN" b="1" dirty="0">
              <a:latin typeface="Times New Roman" panose="02020603050405020304" pitchFamily="18" charset="0"/>
              <a:cs typeface="Times New Roman" panose="02020603050405020304" pitchFamily="18" charset="0"/>
            </a:endParaRPr>
          </a:p>
          <a:p>
            <a:pPr marL="285750" indent="-285750" fontAlgn="auto">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Ensures old-class query locations are revisited across stages.</a:t>
            </a:r>
            <a:endParaRPr lang="en-US" altLang="zh-CN" dirty="0">
              <a:latin typeface="Times New Roman" panose="02020603050405020304" pitchFamily="18" charset="0"/>
              <a:cs typeface="Times New Roman" panose="02020603050405020304" pitchFamily="18" charset="0"/>
            </a:endParaRPr>
          </a:p>
          <a:p>
            <a:pPr marL="285750" indent="-285750" fontAlgn="auto">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Reduces objectness loss and prevents forgetting.</a:t>
            </a:r>
            <a:endParaRPr lang="en-US" altLang="zh-CN" dirty="0">
              <a:latin typeface="Times New Roman" panose="02020603050405020304" pitchFamily="18" charset="0"/>
              <a:cs typeface="Times New Roman" panose="02020603050405020304" pitchFamily="18" charset="0"/>
            </a:endParaRPr>
          </a:p>
          <a:p>
            <a:pPr indent="0" fontAlgn="auto">
              <a:lnSpc>
                <a:spcPct val="150000"/>
              </a:lnSpc>
            </a:pPr>
            <a:r>
              <a:rPr lang="en-US" altLang="zh-CN" b="1" dirty="0">
                <a:solidFill>
                  <a:srgbClr val="FF0000"/>
                </a:solidFill>
                <a:latin typeface="Times New Roman" panose="02020603050405020304" pitchFamily="18" charset="0"/>
                <a:cs typeface="Times New Roman" panose="02020603050405020304" pitchFamily="18" charset="0"/>
              </a:rPr>
              <a:t>Limitation</a:t>
            </a:r>
            <a:r>
              <a:rPr lang="en-US" altLang="zh-CN" dirty="0">
                <a:latin typeface="Times New Roman" panose="02020603050405020304" pitchFamily="18" charset="0"/>
                <a:cs typeface="Times New Roman" panose="02020603050405020304" pitchFamily="18" charset="0"/>
              </a:rPr>
              <a:t>: Cannot fully prevent class prediction forgetting.</a:t>
            </a:r>
            <a:endParaRPr lang="en-US" altLang="zh-CN" dirty="0">
              <a:latin typeface="Times New Roman" panose="02020603050405020304" pitchFamily="18" charset="0"/>
              <a:cs typeface="Times New Roman" panose="02020603050405020304" pitchFamily="18" charset="0"/>
            </a:endParaRPr>
          </a:p>
          <a:p>
            <a:pPr indent="0" fontAlgn="auto">
              <a:lnSpc>
                <a:spcPct val="150000"/>
              </a:lnSpc>
            </a:pPr>
            <a:r>
              <a:rPr lang="en-US" altLang="zh-CN" b="1" dirty="0">
                <a:latin typeface="Times New Roman" panose="02020603050405020304" pitchFamily="18" charset="0"/>
                <a:cs typeface="Times New Roman" panose="02020603050405020304" pitchFamily="18" charset="0"/>
              </a:rPr>
              <a:t>VQ (Virtual Query)</a:t>
            </a:r>
            <a:endParaRPr lang="en-US" altLang="zh-CN" b="1" dirty="0">
              <a:latin typeface="Times New Roman" panose="02020603050405020304" pitchFamily="18" charset="0"/>
              <a:cs typeface="Times New Roman" panose="02020603050405020304" pitchFamily="18" charset="0"/>
            </a:endParaRPr>
          </a:p>
          <a:p>
            <a:pPr marL="285750" indent="-285750" fontAlgn="auto">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Stores and replays query features instead of images.</a:t>
            </a:r>
            <a:endParaRPr lang="en-US" altLang="zh-CN" dirty="0">
              <a:latin typeface="Times New Roman" panose="02020603050405020304" pitchFamily="18" charset="0"/>
              <a:cs typeface="Times New Roman" panose="02020603050405020304" pitchFamily="18" charset="0"/>
            </a:endParaRPr>
          </a:p>
          <a:p>
            <a:pPr marL="285750" indent="-285750" fontAlgn="auto">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Mitigates catastrophic forgetting, low storage.</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91261" y="0"/>
            <a:ext cx="2431378" cy="689042"/>
          </a:xfrm>
          <a:prstGeom prst="rect">
            <a:avLst/>
          </a:prstGeom>
        </p:spPr>
      </p:pic>
      <p:sp>
        <p:nvSpPr>
          <p:cNvPr id="2" name="矩形 1"/>
          <p:cNvSpPr/>
          <p:nvPr/>
        </p:nvSpPr>
        <p:spPr>
          <a:xfrm flipV="1">
            <a:off x="-1" y="137160"/>
            <a:ext cx="301441" cy="5518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6686" y="184868"/>
            <a:ext cx="1501140" cy="521970"/>
          </a:xfrm>
          <a:prstGeom prst="rect">
            <a:avLst/>
          </a:prstGeom>
          <a:noFill/>
        </p:spPr>
        <p:txBody>
          <a:bodyPr wrap="none" rtlCol="0">
            <a:spAutoFit/>
          </a:bodyPr>
          <a:lstStyle/>
          <a:p>
            <a:pPr algn="l"/>
            <a:r>
              <a:rPr lang="en-US" altLang="zh-CN" sz="2800" b="1" dirty="0">
                <a:latin typeface="Centaur" panose="02030504050205020304" pitchFamily="18" charset="0"/>
              </a:rPr>
              <a:t>Methods</a:t>
            </a:r>
            <a:endParaRPr lang="en-US" altLang="zh-CN" sz="2800" b="1" dirty="0">
              <a:latin typeface="Centaur" panose="02030504050205020304" pitchFamily="18" charset="0"/>
            </a:endParaRPr>
          </a:p>
        </p:txBody>
      </p:sp>
      <p:pic>
        <p:nvPicPr>
          <p:cNvPr id="8" name="图片 7"/>
          <p:cNvPicPr>
            <a:picLocks noChangeAspect="1"/>
          </p:cNvPicPr>
          <p:nvPr/>
        </p:nvPicPr>
        <p:blipFill>
          <a:blip r:embed="rId2"/>
          <a:stretch>
            <a:fillRect/>
          </a:stretch>
        </p:blipFill>
        <p:spPr>
          <a:xfrm>
            <a:off x="1299845" y="1255395"/>
            <a:ext cx="9531985" cy="44748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91261" y="0"/>
            <a:ext cx="2431378" cy="689042"/>
          </a:xfrm>
          <a:prstGeom prst="rect">
            <a:avLst/>
          </a:prstGeom>
        </p:spPr>
      </p:pic>
      <p:sp>
        <p:nvSpPr>
          <p:cNvPr id="2" name="矩形 1"/>
          <p:cNvSpPr/>
          <p:nvPr/>
        </p:nvSpPr>
        <p:spPr>
          <a:xfrm flipV="1">
            <a:off x="-1" y="137160"/>
            <a:ext cx="301441" cy="5518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6686" y="184868"/>
            <a:ext cx="1501140" cy="521970"/>
          </a:xfrm>
          <a:prstGeom prst="rect">
            <a:avLst/>
          </a:prstGeom>
          <a:noFill/>
        </p:spPr>
        <p:txBody>
          <a:bodyPr wrap="none" rtlCol="0">
            <a:spAutoFit/>
          </a:bodyPr>
          <a:lstStyle/>
          <a:p>
            <a:pPr algn="l"/>
            <a:r>
              <a:rPr lang="en-US" altLang="zh-CN" sz="2800" b="1" dirty="0">
                <a:latin typeface="Centaur" panose="02030504050205020304" pitchFamily="18" charset="0"/>
              </a:rPr>
              <a:t>Methods</a:t>
            </a:r>
            <a:endParaRPr lang="en-US" altLang="zh-CN" sz="2800" b="1" dirty="0">
              <a:latin typeface="Centaur" panose="02030504050205020304" pitchFamily="18" charset="0"/>
            </a:endParaRPr>
          </a:p>
        </p:txBody>
      </p:sp>
      <p:sp>
        <p:nvSpPr>
          <p:cNvPr id="5" name="文本框 4"/>
          <p:cNvSpPr txBox="1"/>
          <p:nvPr/>
        </p:nvSpPr>
        <p:spPr>
          <a:xfrm>
            <a:off x="810895" y="946785"/>
            <a:ext cx="4474210" cy="829945"/>
          </a:xfrm>
          <a:prstGeom prst="rect">
            <a:avLst/>
          </a:prstGeom>
          <a:noFill/>
        </p:spPr>
        <p:txBody>
          <a:bodyPr wrap="square" rtlCol="0">
            <a:spAutoFit/>
          </a:bodyPr>
          <a:p>
            <a:r>
              <a:rPr lang="en-US" altLang="zh-CN" sz="2400">
                <a:solidFill>
                  <a:srgbClr val="FF0000"/>
                </a:solidFill>
                <a:uFillTx/>
                <a:latin typeface="Times New Roman" panose="02020603050405020304" pitchFamily="18" charset="0"/>
                <a:cs typeface="Times New Roman" panose="02020603050405020304" pitchFamily="18" charset="0"/>
              </a:rPr>
              <a:t>1</a:t>
            </a:r>
            <a:r>
              <a:rPr lang="zh-CN" altLang="en-US" sz="2400">
                <a:solidFill>
                  <a:srgbClr val="FF0000"/>
                </a:solidFill>
                <a:uFillTx/>
                <a:latin typeface="Times New Roman" panose="02020603050405020304" pitchFamily="18" charset="0"/>
                <a:cs typeface="Times New Roman" panose="02020603050405020304" pitchFamily="18" charset="0"/>
              </a:rPr>
              <a:t>、</a:t>
            </a:r>
            <a:r>
              <a:rPr lang="en-US" altLang="zh-CN" sz="2400">
                <a:solidFill>
                  <a:srgbClr val="FF0000"/>
                </a:solidFill>
                <a:uFillTx/>
                <a:latin typeface="Times New Roman" panose="02020603050405020304" pitchFamily="18" charset="0"/>
                <a:cs typeface="Times New Roman" panose="02020603050405020304" pitchFamily="18" charset="0"/>
              </a:rPr>
              <a:t>Lazy Query Pre-alignment</a:t>
            </a:r>
            <a:endParaRPr lang="en-US" altLang="zh-CN" sz="2400">
              <a:solidFill>
                <a:srgbClr val="FF0000"/>
              </a:solidFill>
              <a:uFillTx/>
              <a:latin typeface="Times New Roman" panose="02020603050405020304" pitchFamily="18" charset="0"/>
              <a:cs typeface="Times New Roman" panose="02020603050405020304" pitchFamily="18" charset="0"/>
            </a:endParaRPr>
          </a:p>
          <a:p>
            <a:endParaRPr lang="en-US" altLang="zh-CN" sz="2400">
              <a:solidFill>
                <a:srgbClr val="FF0000"/>
              </a:solidFill>
              <a:uFillTx/>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810895" y="1588135"/>
            <a:ext cx="5238750" cy="601980"/>
          </a:xfrm>
          <a:prstGeom prst="rect">
            <a:avLst/>
          </a:prstGeom>
        </p:spPr>
      </p:pic>
      <p:pic>
        <p:nvPicPr>
          <p:cNvPr id="7" name="图片 6"/>
          <p:cNvPicPr>
            <a:picLocks noChangeAspect="1"/>
          </p:cNvPicPr>
          <p:nvPr/>
        </p:nvPicPr>
        <p:blipFill>
          <a:blip r:embed="rId3"/>
          <a:stretch>
            <a:fillRect/>
          </a:stretch>
        </p:blipFill>
        <p:spPr>
          <a:xfrm>
            <a:off x="810895" y="2190115"/>
            <a:ext cx="5321300" cy="1367155"/>
          </a:xfrm>
          <a:prstGeom prst="rect">
            <a:avLst/>
          </a:prstGeom>
        </p:spPr>
      </p:pic>
      <p:sp>
        <p:nvSpPr>
          <p:cNvPr id="8" name="文本框 7"/>
          <p:cNvSpPr txBox="1"/>
          <p:nvPr/>
        </p:nvSpPr>
        <p:spPr>
          <a:xfrm>
            <a:off x="810895" y="3557270"/>
            <a:ext cx="4669790" cy="460375"/>
          </a:xfrm>
          <a:prstGeom prst="rect">
            <a:avLst/>
          </a:prstGeom>
          <a:noFill/>
        </p:spPr>
        <p:txBody>
          <a:bodyPr wrap="square" rtlCol="0">
            <a:spAutoFit/>
          </a:bodyPr>
          <a:p>
            <a:r>
              <a:rPr lang="en-US" altLang="zh-CN" sz="2400">
                <a:solidFill>
                  <a:srgbClr val="FF0000"/>
                </a:solidFill>
                <a:uFillTx/>
                <a:latin typeface="Times New Roman" panose="02020603050405020304" pitchFamily="18" charset="0"/>
                <a:cs typeface="Times New Roman" panose="02020603050405020304" pitchFamily="18" charset="0"/>
              </a:rPr>
              <a:t>2</a:t>
            </a:r>
            <a:r>
              <a:rPr lang="zh-CN" altLang="en-US" sz="2400">
                <a:solidFill>
                  <a:srgbClr val="FF0000"/>
                </a:solidFill>
                <a:uFillTx/>
                <a:latin typeface="Times New Roman" panose="02020603050405020304" pitchFamily="18" charset="0"/>
                <a:cs typeface="Times New Roman" panose="02020603050405020304" pitchFamily="18" charset="0"/>
              </a:rPr>
              <a:t>、</a:t>
            </a:r>
            <a:r>
              <a:rPr lang="en-US" altLang="zh-CN" sz="2400">
                <a:solidFill>
                  <a:srgbClr val="FF0000"/>
                </a:solidFill>
                <a:uFillTx/>
                <a:latin typeface="Times New Roman" panose="02020603050405020304" pitchFamily="18" charset="0"/>
                <a:cs typeface="Times New Roman" panose="02020603050405020304" pitchFamily="18" charset="0"/>
              </a:rPr>
              <a:t>Consistent Selection Loss</a:t>
            </a:r>
            <a:endParaRPr lang="en-US" altLang="zh-CN" sz="2400">
              <a:solidFill>
                <a:srgbClr val="FF0000"/>
              </a:solidFill>
              <a:uFillTx/>
              <a:latin typeface="Times New Roman" panose="02020603050405020304" pitchFamily="18" charset="0"/>
              <a:cs typeface="Times New Roman" panose="02020603050405020304" pitchFamily="18" charset="0"/>
            </a:endParaRPr>
          </a:p>
        </p:txBody>
      </p:sp>
      <p:pic>
        <p:nvPicPr>
          <p:cNvPr id="9" name="图片 8"/>
          <p:cNvPicPr>
            <a:picLocks noChangeAspect="1"/>
          </p:cNvPicPr>
          <p:nvPr/>
        </p:nvPicPr>
        <p:blipFill>
          <a:blip r:embed="rId4"/>
          <a:stretch>
            <a:fillRect/>
          </a:stretch>
        </p:blipFill>
        <p:spPr>
          <a:xfrm>
            <a:off x="5840730" y="4549775"/>
            <a:ext cx="5490845" cy="1186180"/>
          </a:xfrm>
          <a:prstGeom prst="rect">
            <a:avLst/>
          </a:prstGeom>
        </p:spPr>
      </p:pic>
      <p:pic>
        <p:nvPicPr>
          <p:cNvPr id="4" name="图片 3"/>
          <p:cNvPicPr>
            <a:picLocks noChangeAspect="1"/>
          </p:cNvPicPr>
          <p:nvPr/>
        </p:nvPicPr>
        <p:blipFill>
          <a:blip r:embed="rId5"/>
          <a:stretch>
            <a:fillRect/>
          </a:stretch>
        </p:blipFill>
        <p:spPr>
          <a:xfrm>
            <a:off x="3100705" y="4622165"/>
            <a:ext cx="2184400" cy="571500"/>
          </a:xfrm>
          <a:prstGeom prst="rect">
            <a:avLst/>
          </a:prstGeom>
        </p:spPr>
      </p:pic>
      <p:pic>
        <p:nvPicPr>
          <p:cNvPr id="11" name="图片 10"/>
          <p:cNvPicPr>
            <a:picLocks noChangeAspect="1"/>
          </p:cNvPicPr>
          <p:nvPr/>
        </p:nvPicPr>
        <p:blipFill>
          <a:blip r:embed="rId6"/>
          <a:stretch>
            <a:fillRect/>
          </a:stretch>
        </p:blipFill>
        <p:spPr>
          <a:xfrm>
            <a:off x="3062605" y="5188585"/>
            <a:ext cx="2222500" cy="666750"/>
          </a:xfrm>
          <a:prstGeom prst="rect">
            <a:avLst/>
          </a:prstGeom>
        </p:spPr>
      </p:pic>
      <p:pic>
        <p:nvPicPr>
          <p:cNvPr id="12" name="图片 11"/>
          <p:cNvPicPr>
            <a:picLocks noChangeAspect="1"/>
          </p:cNvPicPr>
          <p:nvPr/>
        </p:nvPicPr>
        <p:blipFill>
          <a:blip r:embed="rId7"/>
          <a:stretch>
            <a:fillRect/>
          </a:stretch>
        </p:blipFill>
        <p:spPr>
          <a:xfrm>
            <a:off x="2710180" y="5798185"/>
            <a:ext cx="3130550" cy="571500"/>
          </a:xfrm>
          <a:prstGeom prst="rect">
            <a:avLst/>
          </a:prstGeom>
        </p:spPr>
      </p:pic>
      <p:sp>
        <p:nvSpPr>
          <p:cNvPr id="13" name="文本框 12"/>
          <p:cNvSpPr txBox="1"/>
          <p:nvPr/>
        </p:nvSpPr>
        <p:spPr>
          <a:xfrm>
            <a:off x="376555" y="4958715"/>
            <a:ext cx="279717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其中</a:t>
            </a:r>
            <a:r>
              <a:rPr lang="en-US" altLang="zh-CN">
                <a:latin typeface="宋体" panose="02010600030101010101" pitchFamily="2" charset="-122"/>
                <a:ea typeface="宋体" panose="02010600030101010101" pitchFamily="2" charset="-122"/>
                <a:cs typeface="宋体" panose="02010600030101010101" pitchFamily="2" charset="-122"/>
              </a:rPr>
              <a:t>KL</a:t>
            </a:r>
            <a:r>
              <a:rPr lang="zh-CN" altLang="en-US">
                <a:latin typeface="宋体" panose="02010600030101010101" pitchFamily="2" charset="-122"/>
                <a:ea typeface="宋体" panose="02010600030101010101" pitchFamily="2" charset="-122"/>
                <a:cs typeface="宋体" panose="02010600030101010101" pitchFamily="2" charset="-122"/>
              </a:rPr>
              <a:t>散度计算方式为：</a:t>
            </a:r>
            <a:endParaRPr lang="zh-CN" altLang="en-US">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mc:Choice xmlns:a14="http://schemas.microsoft.com/office/drawing/2010/main" Requires="a14">
          <p:sp>
            <p:nvSpPr>
              <p:cNvPr id="14" name="文本框 13"/>
              <p:cNvSpPr txBox="1"/>
              <p:nvPr/>
            </p:nvSpPr>
            <p:spPr>
              <a:xfrm>
                <a:off x="6599555" y="1644015"/>
                <a:ext cx="4990465" cy="2031365"/>
              </a:xfrm>
              <a:prstGeom prst="rect">
                <a:avLst/>
              </a:prstGeom>
              <a:noFill/>
            </p:spPr>
            <p:txBody>
              <a:bodyPr wrap="square" rtlCol="0">
                <a:noAutofit/>
              </a:bodyPr>
              <a:p>
                <a:r>
                  <a:rPr lang="zh-CN" altLang="en-US">
                    <a:latin typeface="Times New Roman" panose="02020603050405020304" pitchFamily="18" charset="0"/>
                    <a:ea typeface="宋体" panose="02010600030101010101" pitchFamily="2" charset="-122"/>
                    <a:cs typeface="Times New Roman" panose="02020603050405020304" pitchFamily="18" charset="0"/>
                  </a:rPr>
                  <a:t>原型</a:t>
                </a:r>
                <a14:m>
                  <m:oMath xmlns:m="http://schemas.openxmlformats.org/officeDocument/2006/math">
                    <m:sSup>
                      <m:sSupPr>
                        <m:ctrlPr>
                          <a:rPr lang="en-US" altLang="zh-CN" i="1">
                            <a:latin typeface="Cambria Math" panose="02040503050406030204" charset="0"/>
                            <a:ea typeface="宋体" panose="02010600030101010101" pitchFamily="2" charset="-122"/>
                            <a:cs typeface="Cambria Math" panose="02040503050406030204" charset="0"/>
                          </a:rPr>
                        </m:ctrlPr>
                      </m:sSupPr>
                      <m:e>
                        <m:r>
                          <a:rPr lang="en-US" altLang="zh-CN" i="1">
                            <a:latin typeface="Cambria Math" panose="02040503050406030204" charset="0"/>
                            <a:ea typeface="宋体" panose="02010600030101010101" pitchFamily="2" charset="-122"/>
                            <a:cs typeface="Cambria Math" panose="02040503050406030204" charset="0"/>
                          </a:rPr>
                          <m:t>𝑝</m:t>
                        </m:r>
                      </m:e>
                      <m:sup>
                        <m:r>
                          <a:rPr lang="en-US" altLang="zh-CN" i="1">
                            <a:latin typeface="Cambria Math" panose="02040503050406030204" charset="0"/>
                            <a:ea typeface="宋体" panose="02010600030101010101" pitchFamily="2" charset="-122"/>
                            <a:cs typeface="Cambria Math" panose="02040503050406030204" charset="0"/>
                          </a:rPr>
                          <m:t>𝑖</m:t>
                        </m:r>
                      </m:sup>
                    </m:sSup>
                  </m:oMath>
                </a14:m>
                <a:r>
                  <a:rPr lang="zh-CN" altLang="en-US">
                    <a:latin typeface="Times New Roman" panose="02020603050405020304" pitchFamily="18" charset="0"/>
                    <a:ea typeface="宋体" panose="02010600030101010101" pitchFamily="2" charset="-122"/>
                    <a:cs typeface="Times New Roman" panose="02020603050405020304" pitchFamily="18" charset="0"/>
                  </a:rPr>
                  <a:t>是类</a:t>
                </a:r>
                <a:r>
                  <a:rPr lang="en-US" altLang="zh-CN">
                    <a:latin typeface="Times New Roman" panose="02020603050405020304" pitchFamily="18" charset="0"/>
                    <a:ea typeface="宋体" panose="02010600030101010101" pitchFamily="2" charset="-122"/>
                    <a:cs typeface="Times New Roman" panose="02020603050405020304" pitchFamily="18" charset="0"/>
                  </a:rPr>
                  <a:t>i</a:t>
                </a:r>
                <a:r>
                  <a:rPr lang="zh-CN" altLang="en-US">
                    <a:latin typeface="Times New Roman" panose="02020603050405020304" pitchFamily="18" charset="0"/>
                    <a:ea typeface="宋体" panose="02010600030101010101" pitchFamily="2" charset="-122"/>
                    <a:cs typeface="Times New Roman" panose="02020603050405020304" pitchFamily="18" charset="0"/>
                  </a:rPr>
                  <a:t>可训练向量</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r>
                  <a:rPr lang="en-US" altLang="zh-CN">
                    <a:latin typeface="Times New Roman" panose="02020603050405020304" pitchFamily="18" charset="0"/>
                    <a:ea typeface="宋体" panose="02010600030101010101" pitchFamily="2" charset="-122"/>
                    <a:cs typeface="Times New Roman" panose="02020603050405020304" pitchFamily="18" charset="0"/>
                  </a:rPr>
                  <a:t>F(l,h,w)</a:t>
                </a:r>
                <a:r>
                  <a:rPr lang="zh-CN" altLang="en-US">
                    <a:latin typeface="Times New Roman" panose="02020603050405020304" pitchFamily="18" charset="0"/>
                    <a:ea typeface="宋体" panose="02010600030101010101" pitchFamily="2" charset="-122"/>
                    <a:cs typeface="Times New Roman" panose="02020603050405020304" pitchFamily="18" charset="0"/>
                  </a:rPr>
                  <a:t>是指第</a:t>
                </a:r>
                <a:r>
                  <a:rPr lang="en-US" altLang="zh-CN">
                    <a:latin typeface="Times New Roman" panose="02020603050405020304" pitchFamily="18" charset="0"/>
                    <a:ea typeface="宋体" panose="02010600030101010101" pitchFamily="2" charset="-122"/>
                    <a:cs typeface="Times New Roman" panose="02020603050405020304" pitchFamily="18" charset="0"/>
                  </a:rPr>
                  <a:t>l</a:t>
                </a:r>
                <a:r>
                  <a:rPr lang="zh-CN" altLang="en-US">
                    <a:latin typeface="Times New Roman" panose="02020603050405020304" pitchFamily="18" charset="0"/>
                    <a:ea typeface="宋体" panose="02010600030101010101" pitchFamily="2" charset="-122"/>
                    <a:cs typeface="Times New Roman" panose="02020603050405020304" pitchFamily="18" charset="0"/>
                  </a:rPr>
                  <a:t>层位置</a:t>
                </a:r>
                <a:r>
                  <a:rPr lang="en-US" altLang="zh-CN">
                    <a:latin typeface="Times New Roman" panose="02020603050405020304" pitchFamily="18" charset="0"/>
                    <a:ea typeface="宋体" panose="02010600030101010101" pitchFamily="2" charset="-122"/>
                    <a:cs typeface="Times New Roman" panose="02020603050405020304" pitchFamily="18" charset="0"/>
                  </a:rPr>
                  <a:t>(h,w)</a:t>
                </a:r>
                <a:r>
                  <a:rPr lang="zh-CN" altLang="en-US">
                    <a:latin typeface="Times New Roman" panose="02020603050405020304" pitchFamily="18" charset="0"/>
                    <a:ea typeface="宋体" panose="02010600030101010101" pitchFamily="2" charset="-122"/>
                    <a:cs typeface="Times New Roman" panose="02020603050405020304" pitchFamily="18" charset="0"/>
                  </a:rPr>
                  <a:t>的特征点</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14:m>
                  <m:oMath xmlns:m="http://schemas.openxmlformats.org/officeDocument/2006/math">
                    <m:sSup>
                      <m:sSupPr>
                        <m:ctrlPr>
                          <a:rPr lang="en-US" altLang="zh-CN" i="1">
                            <a:latin typeface="Cambria Math" panose="02040503050406030204" charset="0"/>
                            <a:ea typeface="宋体" panose="02010600030101010101" pitchFamily="2" charset="-122"/>
                            <a:cs typeface="Cambria Math" panose="02040503050406030204" charset="0"/>
                          </a:rPr>
                        </m:ctrlPr>
                      </m:sSupPr>
                      <m:e>
                        <m:r>
                          <a:rPr lang="en-US" altLang="zh-CN" i="1">
                            <a:latin typeface="Cambria Math" panose="02040503050406030204" charset="0"/>
                            <a:ea typeface="宋体" panose="02010600030101010101" pitchFamily="2" charset="-122"/>
                            <a:cs typeface="Cambria Math" panose="02040503050406030204" charset="0"/>
                          </a:rPr>
                          <m:t>𝐼</m:t>
                        </m:r>
                      </m:e>
                      <m:sup>
                        <m:r>
                          <a:rPr lang="en-US" altLang="zh-CN" i="1">
                            <a:latin typeface="Cambria Math" panose="02040503050406030204" charset="0"/>
                            <a:ea typeface="宋体" panose="02010600030101010101" pitchFamily="2" charset="-122"/>
                            <a:cs typeface="Cambria Math" panose="02040503050406030204" charset="0"/>
                          </a:rPr>
                          <m:t>𝑡</m:t>
                        </m:r>
                      </m:sup>
                    </m:sSup>
                  </m:oMath>
                </a14:m>
                <a:r>
                  <a:rPr lang="zh-CN" altLang="en-US">
                    <a:latin typeface="Times New Roman" panose="02020603050405020304" pitchFamily="18" charset="0"/>
                    <a:ea typeface="宋体" panose="02010600030101010101" pitchFamily="2" charset="-122"/>
                    <a:cs typeface="Times New Roman" panose="02020603050405020304" pitchFamily="18" charset="0"/>
                  </a:rPr>
                  <a:t>被选中的𝑁个空间位置索引集合</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a:p>
                <a14:m>
                  <m:oMath xmlns:m="http://schemas.openxmlformats.org/officeDocument/2006/math">
                    <m:sSub>
                      <m:sSubPr>
                        <m:ctrlPr>
                          <a:rPr lang="en-US" altLang="zh-CN" i="1">
                            <a:latin typeface="Cambria Math" panose="02040503050406030204" charset="0"/>
                            <a:ea typeface="宋体" panose="02010600030101010101" pitchFamily="2" charset="-122"/>
                            <a:cs typeface="Cambria Math" panose="02040503050406030204" charset="0"/>
                          </a:rPr>
                        </m:ctrlPr>
                      </m:sSubPr>
                      <m:e>
                        <m:r>
                          <a:rPr lang="en-US" altLang="zh-CN" i="1">
                            <a:latin typeface="Cambria Math" panose="02040503050406030204" charset="0"/>
                            <a:ea typeface="宋体" panose="02010600030101010101" pitchFamily="2" charset="-122"/>
                            <a:cs typeface="Cambria Math" panose="02040503050406030204" charset="0"/>
                          </a:rPr>
                          <m:t>𝑄</m:t>
                        </m:r>
                      </m:e>
                      <m:sub>
                        <m:r>
                          <a:rPr lang="en-US" altLang="zh-CN" i="1">
                            <a:latin typeface="Cambria Math" panose="02040503050406030204" charset="0"/>
                            <a:ea typeface="宋体" panose="02010600030101010101" pitchFamily="2" charset="-122"/>
                            <a:cs typeface="Cambria Math" panose="02040503050406030204" charset="0"/>
                          </a:rPr>
                          <m:t>𝑁</m:t>
                        </m:r>
                      </m:sub>
                    </m:sSub>
                  </m:oMath>
                </a14:m>
                <a:r>
                  <a:rPr lang="zh-CN" altLang="en-US">
                    <a:latin typeface="Times New Roman" panose="02020603050405020304" pitchFamily="18" charset="0"/>
                    <a:ea typeface="宋体" panose="02010600030101010101" pitchFamily="2" charset="-122"/>
                    <a:cs typeface="Times New Roman" panose="02020603050405020304" pitchFamily="18" charset="0"/>
                  </a:rPr>
                  <a:t>由选中的像素特征组成的</a:t>
                </a:r>
                <a:r>
                  <a:rPr lang="en-US" altLang="zh-CN">
                    <a:latin typeface="Times New Roman" panose="02020603050405020304" pitchFamily="18" charset="0"/>
                    <a:ea typeface="宋体" panose="02010600030101010101" pitchFamily="2" charset="-122"/>
                    <a:cs typeface="Times New Roman" panose="02020603050405020304" pitchFamily="18" charset="0"/>
                  </a:rPr>
                  <a:t>object query</a:t>
                </a:r>
                <a:r>
                  <a:rPr lang="zh-CN" altLang="en-US">
                    <a:latin typeface="Times New Roman" panose="02020603050405020304" pitchFamily="18" charset="0"/>
                    <a:ea typeface="宋体" panose="02010600030101010101" pitchFamily="2" charset="-122"/>
                    <a:cs typeface="Times New Roman" panose="02020603050405020304" pitchFamily="18" charset="0"/>
                  </a:rPr>
                  <a:t>集合</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4" name="文本框 13"/>
              <p:cNvSpPr txBox="1">
                <a:spLocks noRot="1" noChangeAspect="1" noMove="1" noResize="1" noEditPoints="1" noAdjustHandles="1" noChangeArrowheads="1" noChangeShapeType="1" noTextEdit="1"/>
              </p:cNvSpPr>
              <p:nvPr/>
            </p:nvSpPr>
            <p:spPr>
              <a:xfrm>
                <a:off x="6599555" y="1644015"/>
                <a:ext cx="4990465" cy="2031365"/>
              </a:xfrm>
              <a:prstGeom prst="rect">
                <a:avLst/>
              </a:prstGeom>
              <a:blipFill rotWithShape="1">
                <a:blip r:embed="rId8"/>
                <a:stretch>
                  <a:fillRect/>
                </a:stretch>
              </a:blipFill>
            </p:spPr>
            <p:txBody>
              <a:bodyPr/>
              <a:lstStyle/>
              <a:p>
                <a:r>
                  <a:rPr lang="zh-CN" altLang="en-US">
                    <a:noFill/>
                  </a:rPr>
                  <a:t> </a:t>
                </a:r>
              </a:p>
            </p:txBody>
          </p:sp>
        </mc:Fallback>
      </mc:AlternateContent>
      <p:pic>
        <p:nvPicPr>
          <p:cNvPr id="15" name="图片 14"/>
          <p:cNvPicPr>
            <a:picLocks noChangeAspect="1"/>
          </p:cNvPicPr>
          <p:nvPr/>
        </p:nvPicPr>
        <p:blipFill>
          <a:blip r:embed="rId9"/>
          <a:stretch>
            <a:fillRect/>
          </a:stretch>
        </p:blipFill>
        <p:spPr>
          <a:xfrm>
            <a:off x="5991225" y="3330575"/>
            <a:ext cx="209550" cy="196850"/>
          </a:xfrm>
          <a:prstGeom prst="rect">
            <a:avLst/>
          </a:prstGeom>
        </p:spPr>
      </p:pic>
      <p:pic>
        <p:nvPicPr>
          <p:cNvPr id="16" name="图片 15"/>
          <p:cNvPicPr>
            <a:picLocks noChangeAspect="1"/>
          </p:cNvPicPr>
          <p:nvPr/>
        </p:nvPicPr>
        <p:blipFill>
          <a:blip r:embed="rId10"/>
          <a:stretch>
            <a:fillRect/>
          </a:stretch>
        </p:blipFill>
        <p:spPr>
          <a:xfrm>
            <a:off x="3446780" y="4010660"/>
            <a:ext cx="1454150" cy="482600"/>
          </a:xfrm>
          <a:prstGeom prst="rect">
            <a:avLst/>
          </a:prstGeom>
        </p:spPr>
      </p:pic>
      <mc:AlternateContent xmlns:mc="http://schemas.openxmlformats.org/markup-compatibility/2006">
        <mc:Choice xmlns:a14="http://schemas.microsoft.com/office/drawing/2010/main" Requires="a14">
          <p:sp>
            <p:nvSpPr>
              <p:cNvPr id="18" name="文本框 17"/>
              <p:cNvSpPr txBox="1"/>
              <p:nvPr/>
            </p:nvSpPr>
            <p:spPr>
              <a:xfrm>
                <a:off x="6096000" y="5822315"/>
                <a:ext cx="4951730" cy="337185"/>
              </a:xfrm>
              <a:prstGeom prst="rect">
                <a:avLst/>
              </a:prstGeom>
              <a:noFill/>
            </p:spPr>
            <p:txBody>
              <a:bodyPr wrap="square" rtlCol="0">
                <a:spAutoFit/>
              </a:bodyPr>
              <a:p>
                <a14:m>
                  <m:oMath xmlns:m="http://schemas.openxmlformats.org/officeDocument/2006/math">
                    <m:sSubSup>
                      <m:sSubSupPr>
                        <m:ctrlPr>
                          <a:rPr lang="en-US" altLang="zh-CN" sz="1600" i="1">
                            <a:latin typeface="Cambria Math" panose="02040503050406030204" charset="0"/>
                            <a:ea typeface="宋体" panose="02010600030101010101" pitchFamily="2" charset="-122"/>
                            <a:cs typeface="Cambria Math" panose="02040503050406030204" charset="0"/>
                          </a:rPr>
                        </m:ctrlPr>
                      </m:sSubSupPr>
                      <m:e>
                        <m:r>
                          <a:rPr lang="en-US" altLang="zh-CN" sz="1600" i="1">
                            <a:latin typeface="Cambria Math" panose="02040503050406030204" charset="0"/>
                            <a:ea typeface="宋体" panose="02010600030101010101" pitchFamily="2" charset="-122"/>
                            <a:cs typeface="Cambria Math" panose="02040503050406030204" charset="0"/>
                          </a:rPr>
                          <m:t>ε</m:t>
                        </m:r>
                      </m:e>
                      <m:sub>
                        <m:r>
                          <a:rPr lang="en-US" altLang="zh-CN" sz="1600" i="1">
                            <a:latin typeface="Cambria Math" panose="02040503050406030204" charset="0"/>
                            <a:ea typeface="宋体" panose="02010600030101010101" pitchFamily="2" charset="-122"/>
                            <a:cs typeface="Cambria Math" panose="02040503050406030204" charset="0"/>
                          </a:rPr>
                          <m:t>𝑚</m:t>
                        </m:r>
                      </m:sub>
                      <m:sup>
                        <m:r>
                          <a:rPr lang="en-US" altLang="zh-CN" sz="1600" i="1">
                            <a:latin typeface="Cambria Math" panose="02040503050406030204" charset="0"/>
                            <a:ea typeface="宋体" panose="02010600030101010101" pitchFamily="2" charset="-122"/>
                            <a:cs typeface="Cambria Math" panose="02040503050406030204" charset="0"/>
                          </a:rPr>
                          <m:t>𝑛</m:t>
                        </m:r>
                      </m:sup>
                    </m:sSubSup>
                    <m:r>
                      <a:rPr lang="en-US" altLang="zh-CN" sz="1600">
                        <a:latin typeface="Cambria Math" panose="02040503050406030204" charset="0"/>
                        <a:ea typeface="宋体" panose="02010600030101010101" pitchFamily="2" charset="-122"/>
                        <a:cs typeface="Cambria Math" panose="02040503050406030204" charset="0"/>
                      </a:rPr>
                      <m:t> </m:t>
                    </m:r>
                  </m:oMath>
                </a14:m>
                <a:r>
                  <a:rPr lang="en-US" altLang="zh-CN" sz="1600">
                    <a:latin typeface="Times New Roman" panose="02020603050405020304" pitchFamily="18" charset="0"/>
                    <a:ea typeface="宋体" panose="02010600030101010101" pitchFamily="2" charset="-122"/>
                    <a:cs typeface="Times New Roman" panose="02020603050405020304" pitchFamily="18" charset="0"/>
                  </a:rPr>
                  <a:t>represents the feature points from </a:t>
                </a:r>
                <a14:m>
                  <m:oMath xmlns:m="http://schemas.openxmlformats.org/officeDocument/2006/math">
                    <m:sSup>
                      <m:sSupPr>
                        <m:ctrlPr>
                          <a:rPr lang="en-US" altLang="zh-CN" sz="1600" i="1">
                            <a:latin typeface="Cambria Math" panose="02040503050406030204" charset="0"/>
                            <a:ea typeface="宋体" panose="02010600030101010101" pitchFamily="2" charset="-122"/>
                            <a:cs typeface="Cambria Math" panose="02040503050406030204" charset="0"/>
                          </a:rPr>
                        </m:ctrlPr>
                      </m:sSupPr>
                      <m:e>
                        <m:r>
                          <a:rPr lang="en-US" altLang="zh-CN" sz="1600" i="1">
                            <a:latin typeface="Cambria Math" panose="02040503050406030204" charset="0"/>
                            <a:ea typeface="宋体" panose="02010600030101010101" pitchFamily="2" charset="-122"/>
                            <a:cs typeface="Cambria Math" panose="02040503050406030204" charset="0"/>
                          </a:rPr>
                          <m:t>𝐹</m:t>
                        </m:r>
                      </m:e>
                      <m:sup>
                        <m:r>
                          <a:rPr lang="en-US" altLang="zh-CN" sz="1600" i="1">
                            <a:latin typeface="Cambria Math" panose="02040503050406030204" charset="0"/>
                            <a:ea typeface="宋体" panose="02010600030101010101" pitchFamily="2" charset="-122"/>
                            <a:cs typeface="Cambria Math" panose="02040503050406030204" charset="0"/>
                          </a:rPr>
                          <m:t>𝑚</m:t>
                        </m:r>
                      </m:sup>
                    </m:sSup>
                  </m:oMath>
                </a14:m>
                <a:r>
                  <a:rPr lang="en-US" altLang="zh-CN" sz="1600">
                    <a:latin typeface="Times New Roman" panose="02020603050405020304" pitchFamily="18" charset="0"/>
                    <a:ea typeface="宋体" panose="02010600030101010101" pitchFamily="2" charset="-122"/>
                    <a:cs typeface="Times New Roman" panose="02020603050405020304" pitchFamily="18" charset="0"/>
                  </a:rPr>
                  <a:t> selected by </a:t>
                </a:r>
                <a14:m>
                  <m:oMath xmlns:m="http://schemas.openxmlformats.org/officeDocument/2006/math">
                    <m:sSup>
                      <m:sSupPr>
                        <m:ctrlPr>
                          <a:rPr lang="en-US" altLang="zh-CN" sz="1600" i="1">
                            <a:latin typeface="Cambria Math" panose="02040503050406030204" charset="0"/>
                            <a:ea typeface="宋体" panose="02010600030101010101" pitchFamily="2" charset="-122"/>
                            <a:cs typeface="Cambria Math" panose="02040503050406030204" charset="0"/>
                          </a:rPr>
                        </m:ctrlPr>
                      </m:sSupPr>
                      <m:e>
                        <m:r>
                          <a:rPr lang="en-US" altLang="zh-CN" sz="1600" i="1">
                            <a:latin typeface="Cambria Math" panose="02040503050406030204" charset="0"/>
                            <a:ea typeface="宋体" panose="02010600030101010101" pitchFamily="2" charset="-122"/>
                            <a:cs typeface="Cambria Math" panose="02040503050406030204" charset="0"/>
                          </a:rPr>
                          <m:t>𝐼</m:t>
                        </m:r>
                      </m:e>
                      <m:sup>
                        <m:r>
                          <a:rPr lang="en-US" altLang="zh-CN" sz="1600" i="1">
                            <a:latin typeface="Cambria Math" panose="02040503050406030204" charset="0"/>
                            <a:ea typeface="宋体" panose="02010600030101010101" pitchFamily="2" charset="-122"/>
                            <a:cs typeface="Cambria Math" panose="02040503050406030204" charset="0"/>
                          </a:rPr>
                          <m:t>𝑛</m:t>
                        </m:r>
                      </m:sup>
                    </m:sSup>
                  </m:oMath>
                </a14:m>
                <a:endParaRPr lang="en-US" altLang="zh-CN" sz="1600" i="1">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18" name="文本框 17"/>
              <p:cNvSpPr txBox="1">
                <a:spLocks noRot="1" noChangeAspect="1" noMove="1" noResize="1" noEditPoints="1" noAdjustHandles="1" noChangeArrowheads="1" noChangeShapeType="1" noTextEdit="1"/>
              </p:cNvSpPr>
              <p:nvPr/>
            </p:nvSpPr>
            <p:spPr>
              <a:xfrm>
                <a:off x="6096000" y="5822315"/>
                <a:ext cx="4951730" cy="337185"/>
              </a:xfrm>
              <a:prstGeom prst="rect">
                <a:avLst/>
              </a:prstGeom>
              <a:blipFill rotWithShape="1">
                <a:blip r:embed="rId11"/>
                <a:stretch>
                  <a:fillRect/>
                </a:stretch>
              </a:blipFill>
            </p:spPr>
            <p:txBody>
              <a:bodyPr/>
              <a:lstStyle/>
              <a:p>
                <a:r>
                  <a:rPr lang="zh-CN"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91261" y="0"/>
            <a:ext cx="2431378" cy="689042"/>
          </a:xfrm>
          <a:prstGeom prst="rect">
            <a:avLst/>
          </a:prstGeom>
        </p:spPr>
      </p:pic>
      <p:sp>
        <p:nvSpPr>
          <p:cNvPr id="2" name="矩形 1"/>
          <p:cNvSpPr/>
          <p:nvPr/>
        </p:nvSpPr>
        <p:spPr>
          <a:xfrm flipV="1">
            <a:off x="-1" y="137160"/>
            <a:ext cx="301441" cy="5518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6686" y="184868"/>
            <a:ext cx="1501140" cy="521970"/>
          </a:xfrm>
          <a:prstGeom prst="rect">
            <a:avLst/>
          </a:prstGeom>
          <a:noFill/>
        </p:spPr>
        <p:txBody>
          <a:bodyPr wrap="none" rtlCol="0">
            <a:spAutoFit/>
          </a:bodyPr>
          <a:lstStyle/>
          <a:p>
            <a:pPr algn="l"/>
            <a:r>
              <a:rPr lang="en-US" altLang="zh-CN" sz="2800" b="1" dirty="0">
                <a:latin typeface="Centaur" panose="02030504050205020304" pitchFamily="18" charset="0"/>
              </a:rPr>
              <a:t>Methods</a:t>
            </a:r>
            <a:endParaRPr lang="en-US" altLang="zh-CN" sz="2800" b="1" dirty="0">
              <a:latin typeface="Centaur" panose="02030504050205020304" pitchFamily="18" charset="0"/>
            </a:endParaRPr>
          </a:p>
        </p:txBody>
      </p:sp>
      <p:sp>
        <p:nvSpPr>
          <p:cNvPr id="12" name="文本框 11"/>
          <p:cNvSpPr txBox="1"/>
          <p:nvPr/>
        </p:nvSpPr>
        <p:spPr>
          <a:xfrm>
            <a:off x="821690" y="868680"/>
            <a:ext cx="4060190" cy="460375"/>
          </a:xfrm>
          <a:prstGeom prst="rect">
            <a:avLst/>
          </a:prstGeom>
          <a:noFill/>
        </p:spPr>
        <p:txBody>
          <a:bodyPr wrap="square" rtlCol="0">
            <a:spAutoFit/>
          </a:bodyPr>
          <a:p>
            <a:r>
              <a:rPr lang="en-US" altLang="zh-CN" sz="2400">
                <a:solidFill>
                  <a:srgbClr val="FF0000"/>
                </a:solidFill>
                <a:uFillTx/>
                <a:latin typeface="Times New Roman" panose="02020603050405020304" pitchFamily="18" charset="0"/>
                <a:cs typeface="Times New Roman" panose="02020603050405020304" pitchFamily="18" charset="0"/>
              </a:rPr>
              <a:t>3</a:t>
            </a:r>
            <a:r>
              <a:rPr lang="zh-CN" altLang="en-US" sz="2400">
                <a:solidFill>
                  <a:srgbClr val="FF0000"/>
                </a:solidFill>
                <a:uFillTx/>
                <a:latin typeface="Times New Roman" panose="02020603050405020304" pitchFamily="18" charset="0"/>
                <a:cs typeface="Times New Roman" panose="02020603050405020304" pitchFamily="18" charset="0"/>
              </a:rPr>
              <a:t>、</a:t>
            </a:r>
            <a:r>
              <a:rPr lang="en-US" altLang="zh-CN" sz="2400">
                <a:solidFill>
                  <a:srgbClr val="FF0000"/>
                </a:solidFill>
                <a:uFillTx/>
                <a:latin typeface="Times New Roman" panose="02020603050405020304" pitchFamily="18" charset="0"/>
                <a:cs typeface="Times New Roman" panose="02020603050405020304" pitchFamily="18" charset="0"/>
              </a:rPr>
              <a:t>Virtual Query</a:t>
            </a:r>
            <a:endParaRPr lang="en-US" altLang="zh-CN" sz="2400">
              <a:solidFill>
                <a:srgbClr val="FF0000"/>
              </a:solidFill>
              <a:uFillTx/>
              <a:latin typeface="Times New Roman" panose="02020603050405020304" pitchFamily="18" charset="0"/>
              <a:cs typeface="Times New Roman" panose="02020603050405020304" pitchFamily="18" charset="0"/>
            </a:endParaRPr>
          </a:p>
        </p:txBody>
      </p:sp>
      <p:pic>
        <p:nvPicPr>
          <p:cNvPr id="14" name="图片 13"/>
          <p:cNvPicPr>
            <a:picLocks noChangeAspect="1"/>
          </p:cNvPicPr>
          <p:nvPr/>
        </p:nvPicPr>
        <p:blipFill>
          <a:blip r:embed="rId2"/>
          <a:stretch>
            <a:fillRect/>
          </a:stretch>
        </p:blipFill>
        <p:spPr>
          <a:xfrm>
            <a:off x="2600960" y="1697355"/>
            <a:ext cx="4939665" cy="542925"/>
          </a:xfrm>
          <a:prstGeom prst="rect">
            <a:avLst/>
          </a:prstGeom>
        </p:spPr>
      </p:pic>
      <p:pic>
        <p:nvPicPr>
          <p:cNvPr id="16" name="图片 15"/>
          <p:cNvPicPr>
            <a:picLocks noChangeAspect="1"/>
          </p:cNvPicPr>
          <p:nvPr/>
        </p:nvPicPr>
        <p:blipFill>
          <a:blip r:embed="rId3"/>
          <a:stretch>
            <a:fillRect/>
          </a:stretch>
        </p:blipFill>
        <p:spPr>
          <a:xfrm>
            <a:off x="3203575" y="2995930"/>
            <a:ext cx="4554220" cy="1083945"/>
          </a:xfrm>
          <a:prstGeom prst="rect">
            <a:avLst/>
          </a:prstGeom>
        </p:spPr>
      </p:pic>
      <p:pic>
        <p:nvPicPr>
          <p:cNvPr id="17" name="图片 16"/>
          <p:cNvPicPr>
            <a:picLocks noChangeAspect="1"/>
          </p:cNvPicPr>
          <p:nvPr/>
        </p:nvPicPr>
        <p:blipFill>
          <a:blip r:embed="rId4"/>
          <a:stretch>
            <a:fillRect/>
          </a:stretch>
        </p:blipFill>
        <p:spPr>
          <a:xfrm>
            <a:off x="4191635" y="4448175"/>
            <a:ext cx="4266565" cy="880110"/>
          </a:xfrm>
          <a:prstGeom prst="rect">
            <a:avLst/>
          </a:prstGeom>
        </p:spPr>
      </p:pic>
      <p:pic>
        <p:nvPicPr>
          <p:cNvPr id="18" name="图片 17"/>
          <p:cNvPicPr>
            <a:picLocks noChangeAspect="1"/>
          </p:cNvPicPr>
          <p:nvPr/>
        </p:nvPicPr>
        <p:blipFill>
          <a:blip r:embed="rId5"/>
          <a:stretch>
            <a:fillRect/>
          </a:stretch>
        </p:blipFill>
        <p:spPr>
          <a:xfrm>
            <a:off x="4384675" y="5544820"/>
            <a:ext cx="4073525" cy="467360"/>
          </a:xfrm>
          <a:prstGeom prst="rect">
            <a:avLst/>
          </a:prstGeom>
        </p:spPr>
      </p:pic>
      <p:pic>
        <p:nvPicPr>
          <p:cNvPr id="19" name="图片 18"/>
          <p:cNvPicPr>
            <a:picLocks noChangeAspect="1"/>
          </p:cNvPicPr>
          <p:nvPr/>
        </p:nvPicPr>
        <p:blipFill>
          <a:blip r:embed="rId6"/>
          <a:stretch>
            <a:fillRect/>
          </a:stretch>
        </p:blipFill>
        <p:spPr>
          <a:xfrm>
            <a:off x="4255135" y="6117590"/>
            <a:ext cx="4598670" cy="556260"/>
          </a:xfrm>
          <a:prstGeom prst="rect">
            <a:avLst/>
          </a:prstGeom>
        </p:spPr>
      </p:pic>
      <p:sp>
        <p:nvSpPr>
          <p:cNvPr id="20" name="文本框 19"/>
          <p:cNvSpPr txBox="1"/>
          <p:nvPr/>
        </p:nvSpPr>
        <p:spPr>
          <a:xfrm>
            <a:off x="908685" y="1329055"/>
            <a:ext cx="3045460" cy="368300"/>
          </a:xfrm>
          <a:prstGeom prst="rect">
            <a:avLst/>
          </a:prstGeom>
          <a:noFill/>
        </p:spPr>
        <p:txBody>
          <a:bodyPr wrap="square" rtlCol="0">
            <a:spAutoFit/>
          </a:bodyPr>
          <a:p>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1</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Query Storage</a:t>
            </a:r>
            <a:endParaRPr lang="zh-CN" altLang="en-US">
              <a:latin typeface="Times New Roman" panose="02020603050405020304" pitchFamily="18" charset="0"/>
              <a:cs typeface="Times New Roman" panose="02020603050405020304" pitchFamily="18" charset="0"/>
            </a:endParaRPr>
          </a:p>
        </p:txBody>
      </p:sp>
      <p:sp>
        <p:nvSpPr>
          <p:cNvPr id="23" name="文本框 22"/>
          <p:cNvSpPr txBox="1"/>
          <p:nvPr/>
        </p:nvSpPr>
        <p:spPr>
          <a:xfrm>
            <a:off x="908685" y="4079875"/>
            <a:ext cx="3679190" cy="368300"/>
          </a:xfrm>
          <a:prstGeom prst="rect">
            <a:avLst/>
          </a:prstGeom>
          <a:noFill/>
        </p:spPr>
        <p:txBody>
          <a:bodyPr wrap="square" rtlCol="0">
            <a:spAutoFit/>
          </a:bodyPr>
          <a:p>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2</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Pseudo-Distribution Statistics</a:t>
            </a:r>
            <a:endParaRPr lang="en-US" altLang="zh-CN">
              <a:latin typeface="Times New Roman" panose="02020603050405020304" pitchFamily="18" charset="0"/>
              <a:cs typeface="Times New Roman" panose="02020603050405020304" pitchFamily="18" charset="0"/>
            </a:endParaRPr>
          </a:p>
        </p:txBody>
      </p:sp>
      <p:sp>
        <p:nvSpPr>
          <p:cNvPr id="24" name="文本框 23"/>
          <p:cNvSpPr txBox="1"/>
          <p:nvPr/>
        </p:nvSpPr>
        <p:spPr>
          <a:xfrm>
            <a:off x="908685" y="5290185"/>
            <a:ext cx="3346450" cy="368300"/>
          </a:xfrm>
          <a:prstGeom prst="rect">
            <a:avLst/>
          </a:prstGeom>
          <a:noFill/>
        </p:spPr>
        <p:txBody>
          <a:bodyPr wrap="square" rtlCol="0">
            <a:spAutoFit/>
          </a:bodyPr>
          <a:p>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3</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VQ Utilization</a:t>
            </a:r>
            <a:endParaRPr lang="en-US" altLang="zh-CN">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7"/>
          <a:stretch>
            <a:fillRect/>
          </a:stretch>
        </p:blipFill>
        <p:spPr>
          <a:xfrm>
            <a:off x="3714750" y="2367915"/>
            <a:ext cx="3708400" cy="6731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91261" y="0"/>
            <a:ext cx="2431378" cy="689042"/>
          </a:xfrm>
          <a:prstGeom prst="rect">
            <a:avLst/>
          </a:prstGeom>
        </p:spPr>
      </p:pic>
      <p:sp>
        <p:nvSpPr>
          <p:cNvPr id="2" name="矩形 1"/>
          <p:cNvSpPr/>
          <p:nvPr/>
        </p:nvSpPr>
        <p:spPr>
          <a:xfrm flipV="1">
            <a:off x="-1" y="137160"/>
            <a:ext cx="301441" cy="5518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6686" y="184868"/>
            <a:ext cx="2103120" cy="521970"/>
          </a:xfrm>
          <a:prstGeom prst="rect">
            <a:avLst/>
          </a:prstGeom>
          <a:noFill/>
        </p:spPr>
        <p:txBody>
          <a:bodyPr wrap="none" rtlCol="0">
            <a:spAutoFit/>
          </a:bodyPr>
          <a:lstStyle/>
          <a:p>
            <a:pPr algn="l"/>
            <a:r>
              <a:rPr lang="en-US" altLang="zh-CN" sz="2800" b="1" dirty="0">
                <a:latin typeface="Centaur" panose="02030504050205020304" pitchFamily="18" charset="0"/>
                <a:sym typeface="+mn-ea"/>
              </a:rPr>
              <a:t>Experiments</a:t>
            </a:r>
            <a:endParaRPr lang="zh-CN" altLang="en-US" sz="2800" b="1" dirty="0">
              <a:latin typeface="Centaur" panose="02030504050205020304" pitchFamily="18" charset="0"/>
            </a:endParaRPr>
          </a:p>
        </p:txBody>
      </p:sp>
      <p:pic>
        <p:nvPicPr>
          <p:cNvPr id="5" name="图片 4"/>
          <p:cNvPicPr>
            <a:picLocks noChangeAspect="1"/>
          </p:cNvPicPr>
          <p:nvPr/>
        </p:nvPicPr>
        <p:blipFill>
          <a:blip r:embed="rId2"/>
          <a:stretch>
            <a:fillRect/>
          </a:stretch>
        </p:blipFill>
        <p:spPr>
          <a:xfrm>
            <a:off x="1897380" y="706755"/>
            <a:ext cx="8655050" cy="5626100"/>
          </a:xfrm>
          <a:prstGeom prst="rect">
            <a:avLst/>
          </a:prstGeom>
        </p:spPr>
      </p:pic>
      <p:sp>
        <p:nvSpPr>
          <p:cNvPr id="4" name="文本框 3"/>
          <p:cNvSpPr txBox="1"/>
          <p:nvPr/>
        </p:nvSpPr>
        <p:spPr>
          <a:xfrm>
            <a:off x="0" y="881380"/>
            <a:ext cx="2741930" cy="306705"/>
          </a:xfrm>
          <a:prstGeom prst="rect">
            <a:avLst/>
          </a:prstGeom>
          <a:noFill/>
        </p:spPr>
        <p:txBody>
          <a:bodyPr wrap="square" rtlCol="0">
            <a:spAutoFit/>
          </a:bodyPr>
          <a:p>
            <a:r>
              <a:rPr lang="en-US" altLang="zh-CN" sz="1400">
                <a:latin typeface="Times New Roman" panose="02020603050405020304" pitchFamily="18" charset="0"/>
                <a:cs typeface="Times New Roman" panose="02020603050405020304" pitchFamily="18" charset="0"/>
              </a:rPr>
              <a:t>Continual Panoptic Segmentation</a:t>
            </a:r>
            <a:endParaRPr lang="en-US" altLang="zh-CN"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91261" y="0"/>
            <a:ext cx="2431378" cy="689042"/>
          </a:xfrm>
          <a:prstGeom prst="rect">
            <a:avLst/>
          </a:prstGeom>
        </p:spPr>
      </p:pic>
      <p:sp>
        <p:nvSpPr>
          <p:cNvPr id="2" name="矩形 1"/>
          <p:cNvSpPr/>
          <p:nvPr/>
        </p:nvSpPr>
        <p:spPr>
          <a:xfrm flipV="1">
            <a:off x="-1" y="137160"/>
            <a:ext cx="301441" cy="5518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6686" y="184868"/>
            <a:ext cx="2103120" cy="521970"/>
          </a:xfrm>
          <a:prstGeom prst="rect">
            <a:avLst/>
          </a:prstGeom>
          <a:noFill/>
        </p:spPr>
        <p:txBody>
          <a:bodyPr wrap="none" rtlCol="0">
            <a:spAutoFit/>
          </a:bodyPr>
          <a:lstStyle/>
          <a:p>
            <a:pPr algn="l"/>
            <a:r>
              <a:rPr lang="en-US" altLang="zh-CN" sz="2800" b="1" dirty="0">
                <a:latin typeface="Centaur" panose="02030504050205020304" pitchFamily="18" charset="0"/>
                <a:sym typeface="+mn-ea"/>
              </a:rPr>
              <a:t>Experiments</a:t>
            </a:r>
            <a:endParaRPr lang="zh-CN" altLang="en-US" sz="2800" b="1" dirty="0">
              <a:latin typeface="Centaur" panose="02030504050205020304" pitchFamily="18" charset="0"/>
            </a:endParaRPr>
          </a:p>
        </p:txBody>
      </p:sp>
      <p:pic>
        <p:nvPicPr>
          <p:cNvPr id="4" name="图片 3"/>
          <p:cNvPicPr>
            <a:picLocks noChangeAspect="1"/>
          </p:cNvPicPr>
          <p:nvPr/>
        </p:nvPicPr>
        <p:blipFill>
          <a:blip r:embed="rId2"/>
          <a:stretch>
            <a:fillRect/>
          </a:stretch>
        </p:blipFill>
        <p:spPr>
          <a:xfrm>
            <a:off x="2120900" y="1873250"/>
            <a:ext cx="7950200" cy="3111500"/>
          </a:xfrm>
          <a:prstGeom prst="rect">
            <a:avLst/>
          </a:prstGeom>
        </p:spPr>
      </p:pic>
      <p:sp>
        <p:nvSpPr>
          <p:cNvPr id="5" name="文本框 4"/>
          <p:cNvSpPr txBox="1"/>
          <p:nvPr/>
        </p:nvSpPr>
        <p:spPr>
          <a:xfrm>
            <a:off x="301625" y="923290"/>
            <a:ext cx="2639060" cy="306705"/>
          </a:xfrm>
          <a:prstGeom prst="rect">
            <a:avLst/>
          </a:prstGeom>
          <a:noFill/>
        </p:spPr>
        <p:txBody>
          <a:bodyPr wrap="square" rtlCol="0">
            <a:spAutoFit/>
          </a:bodyPr>
          <a:p>
            <a:r>
              <a:rPr lang="en-US" altLang="zh-CN" sz="1400">
                <a:latin typeface="Times New Roman" panose="02020603050405020304" pitchFamily="18" charset="0"/>
                <a:cs typeface="Times New Roman" panose="02020603050405020304" pitchFamily="18" charset="0"/>
              </a:rPr>
              <a:t>Continual Semantic Segmentation</a:t>
            </a:r>
            <a:endParaRPr lang="en-US" altLang="zh-CN" sz="14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1905</Words>
  <Application>WPS 演示</Application>
  <PresentationFormat>宽屏</PresentationFormat>
  <Paragraphs>74</Paragraphs>
  <Slides>12</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12</vt:i4>
      </vt:variant>
    </vt:vector>
  </HeadingPairs>
  <TitlesOfParts>
    <vt:vector size="28" baseType="lpstr">
      <vt:lpstr>Arial</vt:lpstr>
      <vt:lpstr>宋体</vt:lpstr>
      <vt:lpstr>Wingdings</vt:lpstr>
      <vt:lpstr>Centaur</vt:lpstr>
      <vt:lpstr>Times New Roman</vt:lpstr>
      <vt:lpstr>等线</vt:lpstr>
      <vt:lpstr>微软雅黑</vt:lpstr>
      <vt:lpstr>Arial Unicode MS</vt:lpstr>
      <vt:lpstr>等线 Light</vt:lpstr>
      <vt:lpstr>BatangChe</vt:lpstr>
      <vt:lpstr>Segoe Print</vt:lpstr>
      <vt:lpstr>方正姚体</vt:lpstr>
      <vt:lpstr>仿宋</vt:lpstr>
      <vt:lpstr>Cambria Math</vt:lpstr>
      <vt:lpstr>MS Mincho</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像风一样</cp:lastModifiedBy>
  <cp:revision>829</cp:revision>
  <dcterms:created xsi:type="dcterms:W3CDTF">2023-09-11T08:13:00Z</dcterms:created>
  <dcterms:modified xsi:type="dcterms:W3CDTF">2025-09-10T07:45:27Z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2052-12.1.0.22529</vt:lpwstr>
  </property>
</Properties>
</file>