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1" r:id="rId3"/>
    <p:sldId id="383" r:id="rId4"/>
    <p:sldId id="359" r:id="rId6"/>
    <p:sldId id="356" r:id="rId7"/>
    <p:sldId id="379" r:id="rId8"/>
    <p:sldId id="384" r:id="rId9"/>
    <p:sldId id="385" r:id="rId10"/>
    <p:sldId id="390" r:id="rId11"/>
    <p:sldId id="362" r:id="rId12"/>
    <p:sldId id="381" r:id="rId13"/>
    <p:sldId id="377" r:id="rId14"/>
    <p:sldId id="388" r:id="rId15"/>
    <p:sldId id="389" r:id="rId16"/>
    <p:sldId id="278"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曹 正涛" initials="曹" lastIdx="1" clrIdx="0"/>
  <p:cmAuthor id="2" name="zsj" initials="z"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a:srgbClr val="F4B183"/>
    <a:srgbClr val="843C0C"/>
    <a:srgbClr val="2F5597"/>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87" autoAdjust="0"/>
    <p:restoredTop sz="94660"/>
  </p:normalViewPr>
  <p:slideViewPr>
    <p:cSldViewPr snapToGrid="0">
      <p:cViewPr varScale="1">
        <p:scale>
          <a:sx n="108" d="100"/>
          <a:sy n="108" d="100"/>
        </p:scale>
        <p:origin x="13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675AFC-B38D-43F5-AB43-59C42194298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6BCD08-2F7B-41FC-9673-5CE01EC6308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66BCD08-2F7B-41FC-9673-5CE01EC630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51B96BD-0B52-49BA-AF5E-49B51271183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6A2482C-49B1-41EF-B17A-09C21FB7FEB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B96BD-0B52-49BA-AF5E-49B51271183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2482C-49B1-41EF-B17A-09C21FB7FEB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5.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9.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 name="图片 1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5429" y="102915"/>
            <a:ext cx="2219516" cy="629001"/>
          </a:xfrm>
          <a:prstGeom prst="rect">
            <a:avLst/>
          </a:prstGeom>
        </p:spPr>
      </p:pic>
      <p:sp>
        <p:nvSpPr>
          <p:cNvPr id="8" name="文本框 7"/>
          <p:cNvSpPr txBox="1"/>
          <p:nvPr/>
        </p:nvSpPr>
        <p:spPr>
          <a:xfrm>
            <a:off x="1236177" y="2620204"/>
            <a:ext cx="9583807" cy="521970"/>
          </a:xfrm>
          <a:prstGeom prst="rect">
            <a:avLst/>
          </a:prstGeom>
          <a:noFill/>
        </p:spPr>
        <p:txBody>
          <a:bodyPr wrap="square">
            <a:spAutoFit/>
          </a:bodyPr>
          <a:lstStyle/>
          <a:p>
            <a:pPr algn="ctr"/>
            <a:r>
              <a:rPr lang="en-US" altLang="zh-CN" sz="2800" b="1" i="0" u="none" strike="noStrike" baseline="0" dirty="0">
                <a:latin typeface="Centaur" panose="02030504050205020304" pitchFamily="18" charset="0"/>
              </a:rPr>
              <a:t>Federated Learning with Domain Shift Eraser</a:t>
            </a:r>
            <a:endParaRPr lang="en-US" altLang="zh-CN" sz="2800" b="1" i="0" u="none" strike="noStrike" baseline="0" dirty="0">
              <a:latin typeface="Centaur" panose="02030504050205020304" pitchFamily="18" charset="0"/>
            </a:endParaRPr>
          </a:p>
        </p:txBody>
      </p:sp>
      <p:sp>
        <p:nvSpPr>
          <p:cNvPr id="5" name="矩形 4"/>
          <p:cNvSpPr/>
          <p:nvPr/>
        </p:nvSpPr>
        <p:spPr>
          <a:xfrm>
            <a:off x="-29819" y="2617305"/>
            <a:ext cx="1272209" cy="340739"/>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10783957" y="2617305"/>
            <a:ext cx="1437861" cy="340739"/>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9819" y="3042566"/>
            <a:ext cx="1265996" cy="72382"/>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0783957" y="3042566"/>
            <a:ext cx="1437861" cy="72382"/>
          </a:xfrm>
          <a:prstGeom prst="rect">
            <a:avLst/>
          </a:prstGeom>
          <a:solidFill>
            <a:schemeClr val="accent1">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 Box 2"/>
          <p:cNvSpPr txBox="1"/>
          <p:nvPr/>
        </p:nvSpPr>
        <p:spPr>
          <a:xfrm>
            <a:off x="5437505" y="5949950"/>
            <a:ext cx="1429344" cy="368300"/>
          </a:xfrm>
          <a:prstGeom prst="rect">
            <a:avLst/>
          </a:prstGeom>
          <a:noFill/>
        </p:spPr>
        <p:txBody>
          <a:bodyPr wrap="square" rtlCol="0">
            <a:spAutoFit/>
          </a:bodyPr>
          <a:lstStyle/>
          <a:p>
            <a:r>
              <a:rPr lang="en-US" dirty="0">
                <a:latin typeface="+mn-ea"/>
                <a:cs typeface="+mn-ea"/>
              </a:rPr>
              <a:t>CVPR 2025</a:t>
            </a:r>
            <a:endParaRPr lang="en-US" dirty="0">
              <a:latin typeface="+mn-ea"/>
              <a:cs typeface="+mn-ea"/>
            </a:endParaRPr>
          </a:p>
        </p:txBody>
      </p:sp>
      <p:pic>
        <p:nvPicPr>
          <p:cNvPr id="2" name="图片 1"/>
          <p:cNvPicPr>
            <a:picLocks noChangeAspect="1"/>
          </p:cNvPicPr>
          <p:nvPr/>
        </p:nvPicPr>
        <p:blipFill>
          <a:blip r:embed="rId2"/>
          <a:stretch>
            <a:fillRect/>
          </a:stretch>
        </p:blipFill>
        <p:spPr>
          <a:xfrm>
            <a:off x="2964815" y="3648710"/>
            <a:ext cx="6126480" cy="14325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2103120" cy="521970"/>
          </a:xfrm>
          <a:prstGeom prst="rect">
            <a:avLst/>
          </a:prstGeom>
          <a:noFill/>
        </p:spPr>
        <p:txBody>
          <a:bodyPr wrap="none" rtlCol="0">
            <a:spAutoFit/>
          </a:bodyPr>
          <a:lstStyle/>
          <a:p>
            <a:pPr algn="l"/>
            <a:r>
              <a:rPr lang="en-US" altLang="zh-CN" sz="2800" b="1" dirty="0">
                <a:latin typeface="Centaur" panose="02030504050205020304" pitchFamily="18" charset="0"/>
                <a:sym typeface="+mn-ea"/>
              </a:rPr>
              <a:t>Experiments</a:t>
            </a:r>
            <a:endParaRPr lang="zh-CN" altLang="en-US" sz="2800" b="1" dirty="0">
              <a:latin typeface="Centaur" panose="02030504050205020304" pitchFamily="18" charset="0"/>
            </a:endParaRPr>
          </a:p>
        </p:txBody>
      </p:sp>
      <p:pic>
        <p:nvPicPr>
          <p:cNvPr id="4" name="图片 3"/>
          <p:cNvPicPr>
            <a:picLocks noChangeAspect="1"/>
          </p:cNvPicPr>
          <p:nvPr/>
        </p:nvPicPr>
        <p:blipFill>
          <a:blip r:embed="rId2"/>
          <a:stretch>
            <a:fillRect/>
          </a:stretch>
        </p:blipFill>
        <p:spPr>
          <a:xfrm>
            <a:off x="6236970" y="1191895"/>
            <a:ext cx="5205095" cy="4474845"/>
          </a:xfrm>
          <a:prstGeom prst="rect">
            <a:avLst/>
          </a:prstGeom>
        </p:spPr>
      </p:pic>
      <p:sp>
        <p:nvSpPr>
          <p:cNvPr id="6" name="文本框 5"/>
          <p:cNvSpPr txBox="1"/>
          <p:nvPr/>
        </p:nvSpPr>
        <p:spPr>
          <a:xfrm>
            <a:off x="574040" y="1378585"/>
            <a:ext cx="4798695" cy="1753235"/>
          </a:xfrm>
          <a:prstGeom prst="rect">
            <a:avLst/>
          </a:prstGeom>
          <a:noFill/>
        </p:spPr>
        <p:txBody>
          <a:bodyPr wrap="square" rtlCol="0">
            <a:spAutoFit/>
          </a:bodyPr>
          <a:p>
            <a:pPr algn="just"/>
            <a:r>
              <a:rPr lang="zh-CN" altLang="en-US"/>
              <a:t>图</a:t>
            </a:r>
            <a:r>
              <a:rPr lang="en-US" altLang="zh-CN"/>
              <a:t>3</a:t>
            </a:r>
            <a:r>
              <a:rPr lang="zh-CN" altLang="en-US"/>
              <a:t>表示不同方法的客户端的单个性能，其中方法曲线下的面积越大表示性能越好。</a:t>
            </a:r>
            <a:r>
              <a:rPr lang="en-US" altLang="zh-CN"/>
              <a:t>FDSE</a:t>
            </a:r>
            <a:r>
              <a:rPr lang="zh-CN" altLang="en-US"/>
              <a:t>在几乎所有客户端上的表现都优于所有其他方法，这证实了它在所有领域（而不仅仅是特定领域）的有效性。雷达图里每一个</a:t>
            </a:r>
            <a:r>
              <a:rPr lang="en-US" altLang="zh-CN"/>
              <a:t>“</a:t>
            </a:r>
            <a:r>
              <a:rPr lang="zh-CN" altLang="en-US"/>
              <a:t>轴</a:t>
            </a:r>
            <a:r>
              <a:rPr lang="en-US" altLang="zh-CN"/>
              <a:t>”</a:t>
            </a:r>
            <a:r>
              <a:rPr lang="zh-CN" altLang="en-US"/>
              <a:t>代表一个客户端或者</a:t>
            </a:r>
            <a:r>
              <a:rPr lang="zh-CN" altLang="en-US"/>
              <a:t>一个领域。</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2103120" cy="521970"/>
          </a:xfrm>
          <a:prstGeom prst="rect">
            <a:avLst/>
          </a:prstGeom>
          <a:noFill/>
        </p:spPr>
        <p:txBody>
          <a:bodyPr wrap="none" rtlCol="0">
            <a:spAutoFit/>
          </a:bodyPr>
          <a:lstStyle/>
          <a:p>
            <a:pPr algn="l"/>
            <a:r>
              <a:rPr lang="en-US" altLang="zh-CN" sz="2800" b="1" dirty="0">
                <a:latin typeface="Centaur" panose="02030504050205020304" pitchFamily="18" charset="0"/>
                <a:sym typeface="+mn-ea"/>
              </a:rPr>
              <a:t>Experiments</a:t>
            </a:r>
            <a:endParaRPr lang="zh-CN" altLang="en-US" sz="2800" b="1" dirty="0">
              <a:latin typeface="Centaur" panose="02030504050205020304" pitchFamily="18" charset="0"/>
            </a:endParaRPr>
          </a:p>
        </p:txBody>
      </p:sp>
      <p:pic>
        <p:nvPicPr>
          <p:cNvPr id="5" name="图片 4"/>
          <p:cNvPicPr>
            <a:picLocks noChangeAspect="1"/>
          </p:cNvPicPr>
          <p:nvPr/>
        </p:nvPicPr>
        <p:blipFill>
          <a:blip r:embed="rId2"/>
          <a:srcRect l="3492" r="2117"/>
          <a:stretch>
            <a:fillRect/>
          </a:stretch>
        </p:blipFill>
        <p:spPr>
          <a:xfrm>
            <a:off x="2819400" y="1003300"/>
            <a:ext cx="9372600" cy="5423535"/>
          </a:xfrm>
          <a:prstGeom prst="rect">
            <a:avLst/>
          </a:prstGeom>
        </p:spPr>
      </p:pic>
      <p:sp>
        <p:nvSpPr>
          <p:cNvPr id="6" name="文本框 5"/>
          <p:cNvSpPr txBox="1"/>
          <p:nvPr/>
        </p:nvSpPr>
        <p:spPr>
          <a:xfrm>
            <a:off x="215265" y="1299845"/>
            <a:ext cx="2906395" cy="3692525"/>
          </a:xfrm>
          <a:prstGeom prst="rect">
            <a:avLst/>
          </a:prstGeom>
          <a:noFill/>
        </p:spPr>
        <p:txBody>
          <a:bodyPr wrap="square" rtlCol="0">
            <a:spAutoFit/>
          </a:bodyPr>
          <a:p>
            <a:pPr algn="just"/>
            <a:r>
              <a:rPr lang="en-US" altLang="zh-CN"/>
              <a:t>T-SNE</a:t>
            </a:r>
            <a:r>
              <a:rPr lang="zh-CN" altLang="en-US"/>
              <a:t>可视化，每种颜色代表一类样本，每种形状代表一个域。</a:t>
            </a:r>
            <a:endParaRPr lang="zh-CN" altLang="en-US"/>
          </a:p>
          <a:p>
            <a:pPr algn="just"/>
            <a:r>
              <a:rPr lang="zh-CN" altLang="en-US"/>
              <a:t>图</a:t>
            </a:r>
            <a:r>
              <a:rPr lang="en-US" altLang="zh-CN"/>
              <a:t>4</a:t>
            </a:r>
            <a:r>
              <a:rPr lang="zh-CN" altLang="en-US"/>
              <a:t>反映了</a:t>
            </a:r>
            <a:r>
              <a:rPr lang="en-US" altLang="zh-CN"/>
              <a:t>FDSE</a:t>
            </a:r>
            <a:r>
              <a:rPr lang="zh-CN" altLang="en-US"/>
              <a:t>增加了样本的类间距离，与其他基线相比，不同颜色的样本之间的距离更大。另一方面，</a:t>
            </a:r>
            <a:r>
              <a:rPr lang="en-US" altLang="zh-CN"/>
              <a:t>FDSE</a:t>
            </a:r>
            <a:r>
              <a:rPr lang="zh-CN" altLang="en-US"/>
              <a:t>减少了相同颜色样本之间的类内距离，导致颜色簇比在其他基线中观察到的更紧密。这证实了</a:t>
            </a:r>
            <a:r>
              <a:rPr lang="en-US" altLang="zh-CN"/>
              <a:t>FDSE</a:t>
            </a:r>
            <a:r>
              <a:rPr lang="zh-CN" altLang="en-US"/>
              <a:t>在减少域倾斜的同时提高模型性能的能力。</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2103120" cy="521970"/>
          </a:xfrm>
          <a:prstGeom prst="rect">
            <a:avLst/>
          </a:prstGeom>
          <a:noFill/>
        </p:spPr>
        <p:txBody>
          <a:bodyPr wrap="none" rtlCol="0">
            <a:spAutoFit/>
          </a:bodyPr>
          <a:lstStyle/>
          <a:p>
            <a:pPr algn="l"/>
            <a:r>
              <a:rPr lang="en-US" altLang="zh-CN" sz="2800" b="1" dirty="0">
                <a:latin typeface="Centaur" panose="02030504050205020304" pitchFamily="18" charset="0"/>
                <a:sym typeface="+mn-ea"/>
              </a:rPr>
              <a:t>Experiments</a:t>
            </a:r>
            <a:endParaRPr lang="zh-CN" altLang="en-US" sz="2800" b="1" dirty="0">
              <a:latin typeface="Centaur" panose="02030504050205020304" pitchFamily="18" charset="0"/>
            </a:endParaRPr>
          </a:p>
        </p:txBody>
      </p:sp>
      <p:pic>
        <p:nvPicPr>
          <p:cNvPr id="4" name="图片 3"/>
          <p:cNvPicPr>
            <a:picLocks noChangeAspect="1"/>
          </p:cNvPicPr>
          <p:nvPr/>
        </p:nvPicPr>
        <p:blipFill>
          <a:blip r:embed="rId2"/>
          <a:srcRect r="6281" b="4451"/>
          <a:stretch>
            <a:fillRect/>
          </a:stretch>
        </p:blipFill>
        <p:spPr>
          <a:xfrm>
            <a:off x="863600" y="2904490"/>
            <a:ext cx="9712325" cy="3953510"/>
          </a:xfrm>
          <a:prstGeom prst="rect">
            <a:avLst/>
          </a:prstGeom>
        </p:spPr>
      </p:pic>
      <p:sp>
        <p:nvSpPr>
          <p:cNvPr id="6" name="文本框 5"/>
          <p:cNvSpPr txBox="1"/>
          <p:nvPr/>
        </p:nvSpPr>
        <p:spPr>
          <a:xfrm>
            <a:off x="376555" y="905510"/>
            <a:ext cx="8019415" cy="2030095"/>
          </a:xfrm>
          <a:prstGeom prst="rect">
            <a:avLst/>
          </a:prstGeom>
          <a:noFill/>
        </p:spPr>
        <p:txBody>
          <a:bodyPr wrap="square" rtlCol="0">
            <a:spAutoFit/>
          </a:bodyPr>
          <a:p>
            <a:pPr algn="just"/>
            <a:r>
              <a:rPr lang="zh-CN" altLang="en-US"/>
              <a:t>收敛曲线图绘制了跨通信轮的测试准确性。</a:t>
            </a:r>
            <a:endParaRPr lang="zh-CN" altLang="en-US"/>
          </a:p>
          <a:p>
            <a:pPr algn="just"/>
            <a:r>
              <a:rPr lang="zh-CN" altLang="en-US"/>
              <a:t>图</a:t>
            </a:r>
            <a:r>
              <a:rPr lang="en-US" altLang="zh-CN"/>
              <a:t>4</a:t>
            </a:r>
            <a:r>
              <a:rPr lang="zh-CN" altLang="en-US"/>
              <a:t>看终点线的高度：曲线最终稳定在哪个精度值，直接反映了算法的最终性能；</a:t>
            </a:r>
            <a:endParaRPr lang="zh-CN" altLang="en-US"/>
          </a:p>
          <a:p>
            <a:pPr algn="just"/>
            <a:r>
              <a:rPr lang="zh-CN" altLang="en-US"/>
              <a:t>看收敛速度：曲线在早期上升得越陡峭，说明算法收敛得越快，能用更少的通信轮次达到不错的性能。</a:t>
            </a:r>
            <a:endParaRPr lang="zh-CN" altLang="en-US"/>
          </a:p>
          <a:p>
            <a:pPr algn="just"/>
            <a:r>
              <a:rPr lang="zh-CN" altLang="en-US"/>
              <a:t>看稳定性：曲线是平滑上升还是剧烈震荡，反映了训练过程的稳定性。剧烈震荡可能意味着算法不稳定，客户端模型之间存在较大冲突。</a:t>
            </a:r>
            <a:endParaRPr lang="zh-CN" altLang="en-US"/>
          </a:p>
        </p:txBody>
      </p:sp>
      <p:sp>
        <p:nvSpPr>
          <p:cNvPr id="7" name="文本框 6"/>
          <p:cNvSpPr txBox="1"/>
          <p:nvPr/>
        </p:nvSpPr>
        <p:spPr>
          <a:xfrm>
            <a:off x="8722995" y="1058545"/>
            <a:ext cx="3359785" cy="1476375"/>
          </a:xfrm>
          <a:prstGeom prst="rect">
            <a:avLst/>
          </a:prstGeom>
          <a:noFill/>
        </p:spPr>
        <p:txBody>
          <a:bodyPr wrap="square" rtlCol="0">
            <a:spAutoFit/>
          </a:bodyPr>
          <a:p>
            <a:pPr algn="just"/>
            <a:r>
              <a:rPr lang="zh-CN" altLang="en-US"/>
              <a:t>图</a:t>
            </a:r>
            <a:r>
              <a:rPr lang="en-US" altLang="zh-CN"/>
              <a:t>5</a:t>
            </a:r>
            <a:r>
              <a:rPr lang="zh-CN" altLang="en-US"/>
              <a:t>强有力地证明了</a:t>
            </a:r>
            <a:r>
              <a:rPr lang="en-US" altLang="zh-CN"/>
              <a:t>FDSE</a:t>
            </a:r>
            <a:r>
              <a:rPr lang="zh-CN" altLang="en-US"/>
              <a:t>虽然可能在最初需要多一点</a:t>
            </a:r>
            <a:r>
              <a:rPr lang="en-US" altLang="zh-CN"/>
              <a:t>“</a:t>
            </a:r>
            <a:r>
              <a:rPr lang="zh-CN" altLang="en-US"/>
              <a:t>学习</a:t>
            </a:r>
            <a:r>
              <a:rPr lang="en-US" altLang="zh-CN"/>
              <a:t>”</a:t>
            </a:r>
            <a:r>
              <a:rPr lang="zh-CN" altLang="en-US"/>
              <a:t>时间，但其方法的优越性保证了它能达到更高的最终性能，而不是早期收敛但最终陷入局部最优。</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2103120" cy="521970"/>
          </a:xfrm>
          <a:prstGeom prst="rect">
            <a:avLst/>
          </a:prstGeom>
          <a:noFill/>
        </p:spPr>
        <p:txBody>
          <a:bodyPr wrap="none" rtlCol="0">
            <a:spAutoFit/>
          </a:bodyPr>
          <a:lstStyle/>
          <a:p>
            <a:pPr algn="l"/>
            <a:r>
              <a:rPr lang="en-US" altLang="zh-CN" sz="2800" b="1" dirty="0">
                <a:latin typeface="Centaur" panose="02030504050205020304" pitchFamily="18" charset="0"/>
                <a:sym typeface="+mn-ea"/>
              </a:rPr>
              <a:t>Experiments</a:t>
            </a:r>
            <a:endParaRPr lang="zh-CN" altLang="en-US" sz="2800" b="1" dirty="0">
              <a:latin typeface="Centaur" panose="02030504050205020304" pitchFamily="18" charset="0"/>
            </a:endParaRPr>
          </a:p>
        </p:txBody>
      </p:sp>
      <p:pic>
        <p:nvPicPr>
          <p:cNvPr id="5" name="图片 4"/>
          <p:cNvPicPr>
            <a:picLocks noChangeAspect="1"/>
          </p:cNvPicPr>
          <p:nvPr/>
        </p:nvPicPr>
        <p:blipFill>
          <a:blip r:embed="rId2"/>
          <a:stretch>
            <a:fillRect/>
          </a:stretch>
        </p:blipFill>
        <p:spPr>
          <a:xfrm>
            <a:off x="301625" y="904875"/>
            <a:ext cx="11663680" cy="2818765"/>
          </a:xfrm>
          <a:prstGeom prst="rect">
            <a:avLst/>
          </a:prstGeom>
        </p:spPr>
      </p:pic>
      <p:pic>
        <p:nvPicPr>
          <p:cNvPr id="6" name="图片 5"/>
          <p:cNvPicPr>
            <a:picLocks noChangeAspect="1"/>
          </p:cNvPicPr>
          <p:nvPr/>
        </p:nvPicPr>
        <p:blipFill>
          <a:blip r:embed="rId3"/>
          <a:stretch>
            <a:fillRect/>
          </a:stretch>
        </p:blipFill>
        <p:spPr>
          <a:xfrm>
            <a:off x="1539875" y="3723640"/>
            <a:ext cx="8051165" cy="30124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flipV="1">
            <a:off x="9001621" y="3008795"/>
            <a:ext cx="3190462" cy="5764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flipV="1">
            <a:off x="303" y="3008795"/>
            <a:ext cx="3190462" cy="5764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5013298" y="3008532"/>
            <a:ext cx="2858493" cy="830997"/>
          </a:xfrm>
          <a:prstGeom prst="rect">
            <a:avLst/>
          </a:prstGeom>
          <a:noFill/>
        </p:spPr>
        <p:txBody>
          <a:bodyPr wrap="square" rtlCol="0">
            <a:spAutoFit/>
          </a:bodyPr>
          <a:lstStyle/>
          <a:p>
            <a:r>
              <a:rPr lang="en-US" altLang="zh-CN" sz="4800" dirty="0">
                <a:latin typeface="Centaur" panose="02030504050205020304" pitchFamily="18" charset="0"/>
              </a:rPr>
              <a:t>Thanks</a:t>
            </a:r>
            <a:endParaRPr lang="zh-CN" altLang="en-US" sz="4800" dirty="0">
              <a:latin typeface="Centaur" panose="02030504050205020304" pitchFamily="18" charset="0"/>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044086" y="44195"/>
            <a:ext cx="1722256" cy="4880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555" y="184785"/>
            <a:ext cx="2292350" cy="521970"/>
          </a:xfrm>
          <a:prstGeom prst="rect">
            <a:avLst/>
          </a:prstGeom>
          <a:noFill/>
        </p:spPr>
        <p:txBody>
          <a:bodyPr wrap="square" rtlCol="0">
            <a:spAutoFit/>
          </a:bodyPr>
          <a:lstStyle/>
          <a:p>
            <a:pPr algn="l"/>
            <a:r>
              <a:rPr lang="en-US" altLang="zh-CN" sz="2800" b="1" dirty="0">
                <a:latin typeface="Centaur" panose="02030504050205020304" pitchFamily="18" charset="0"/>
              </a:rPr>
              <a:t>Background</a:t>
            </a:r>
            <a:endParaRPr lang="en-US" altLang="zh-CN" sz="2800" b="1" dirty="0">
              <a:latin typeface="Centaur" panose="02030504050205020304" pitchFamily="18" charset="0"/>
            </a:endParaRPr>
          </a:p>
        </p:txBody>
      </p:sp>
      <p:pic>
        <p:nvPicPr>
          <p:cNvPr id="5" name="图片 4"/>
          <p:cNvPicPr>
            <a:picLocks noChangeAspect="1"/>
          </p:cNvPicPr>
          <p:nvPr/>
        </p:nvPicPr>
        <p:blipFill>
          <a:blip r:embed="rId2"/>
          <a:stretch>
            <a:fillRect/>
          </a:stretch>
        </p:blipFill>
        <p:spPr>
          <a:xfrm>
            <a:off x="814070" y="1322070"/>
            <a:ext cx="2032000" cy="312420"/>
          </a:xfrm>
          <a:prstGeom prst="rect">
            <a:avLst/>
          </a:prstGeom>
        </p:spPr>
      </p:pic>
      <p:pic>
        <p:nvPicPr>
          <p:cNvPr id="7" name="图片 6"/>
          <p:cNvPicPr>
            <a:picLocks noChangeAspect="1"/>
          </p:cNvPicPr>
          <p:nvPr/>
        </p:nvPicPr>
        <p:blipFill>
          <a:blip r:embed="rId2"/>
          <a:stretch>
            <a:fillRect/>
          </a:stretch>
        </p:blipFill>
        <p:spPr>
          <a:xfrm>
            <a:off x="2777490" y="2179955"/>
            <a:ext cx="2934335" cy="312420"/>
          </a:xfrm>
          <a:prstGeom prst="rect">
            <a:avLst/>
          </a:prstGeom>
        </p:spPr>
      </p:pic>
      <p:sp>
        <p:nvSpPr>
          <p:cNvPr id="12" name="文本框 11"/>
          <p:cNvSpPr txBox="1"/>
          <p:nvPr/>
        </p:nvSpPr>
        <p:spPr>
          <a:xfrm>
            <a:off x="839470" y="875665"/>
            <a:ext cx="10149205" cy="2245360"/>
          </a:xfrm>
          <a:prstGeom prst="rect">
            <a:avLst/>
          </a:prstGeom>
          <a:noFill/>
        </p:spPr>
        <p:txBody>
          <a:bodyPr wrap="square" rtlCol="0">
            <a:spAutoFit/>
          </a:bodyPr>
          <a:p>
            <a:pPr algn="just"/>
            <a:r>
              <a:rPr lang="zh-CN" altLang="en-US" sz="2000">
                <a:latin typeface="宋体" panose="02010600030101010101" pitchFamily="2" charset="-122"/>
                <a:ea typeface="宋体" panose="02010600030101010101" pitchFamily="2" charset="-122"/>
                <a:cs typeface="宋体" panose="02010600030101010101" pitchFamily="2" charset="-122"/>
              </a:rPr>
              <a:t>联邦学习能在</a:t>
            </a:r>
            <a:r>
              <a:rPr lang="zh-CN" altLang="en-US" sz="2000" b="1">
                <a:latin typeface="宋体" panose="02010600030101010101" pitchFamily="2" charset="-122"/>
                <a:ea typeface="宋体" panose="02010600030101010101" pitchFamily="2" charset="-122"/>
                <a:cs typeface="宋体" panose="02010600030101010101" pitchFamily="2" charset="-122"/>
              </a:rPr>
              <a:t>不共享本地数据</a:t>
            </a:r>
            <a:r>
              <a:rPr lang="zh-CN" altLang="en-US" sz="2000">
                <a:latin typeface="宋体" panose="02010600030101010101" pitchFamily="2" charset="-122"/>
                <a:ea typeface="宋体" panose="02010600030101010101" pitchFamily="2" charset="-122"/>
                <a:cs typeface="宋体" panose="02010600030101010101" pitchFamily="2" charset="-122"/>
              </a:rPr>
              <a:t>的前提下进行</a:t>
            </a:r>
            <a:r>
              <a:rPr lang="zh-CN" altLang="en-US" sz="2000" b="1">
                <a:latin typeface="宋体" panose="02010600030101010101" pitchFamily="2" charset="-122"/>
                <a:ea typeface="宋体" panose="02010600030101010101" pitchFamily="2" charset="-122"/>
                <a:cs typeface="宋体" panose="02010600030101010101" pitchFamily="2" charset="-122"/>
              </a:rPr>
              <a:t>协同训练</a:t>
            </a:r>
            <a:r>
              <a:rPr lang="zh-CN" altLang="en-US" sz="2000">
                <a:latin typeface="宋体" panose="02010600030101010101" pitchFamily="2" charset="-122"/>
                <a:ea typeface="宋体" panose="02010600030101010101" pitchFamily="2" charset="-122"/>
                <a:cs typeface="宋体" panose="02010600030101010101" pitchFamily="2" charset="-122"/>
              </a:rPr>
              <a:t>，很好地保护了隐私。</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just"/>
            <a:r>
              <a:rPr lang="zh-CN" altLang="en-US" sz="2000">
                <a:latin typeface="宋体" panose="02010600030101010101" pitchFamily="2" charset="-122"/>
                <a:ea typeface="宋体" panose="02010600030101010101" pitchFamily="2" charset="-122"/>
                <a:cs typeface="宋体" panose="02010600030101010101" pitchFamily="2" charset="-122"/>
              </a:rPr>
              <a:t>但面临一个严峻挑战：数据非独立同分布（</a:t>
            </a:r>
            <a:r>
              <a:rPr lang="en-US" altLang="zh-CN" sz="2000">
                <a:latin typeface="宋体" panose="02010600030101010101" pitchFamily="2" charset="-122"/>
                <a:ea typeface="宋体" panose="02010600030101010101" pitchFamily="2" charset="-122"/>
                <a:cs typeface="宋体" panose="02010600030101010101" pitchFamily="2" charset="-122"/>
              </a:rPr>
              <a:t>Non-IID</a:t>
            </a:r>
            <a:r>
              <a:rPr lang="zh-CN" altLang="en-US" sz="2000">
                <a:latin typeface="宋体" panose="02010600030101010101" pitchFamily="2" charset="-122"/>
                <a:ea typeface="宋体" panose="02010600030101010101" pitchFamily="2" charset="-122"/>
                <a:cs typeface="宋体" panose="02010600030101010101" pitchFamily="2" charset="-122"/>
              </a:rPr>
              <a:t>），其中一种情况</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域偏移（</a:t>
            </a:r>
            <a:r>
              <a:rPr lang="en-US" altLang="zh-CN" sz="2000">
                <a:latin typeface="宋体" panose="02010600030101010101" pitchFamily="2" charset="-122"/>
                <a:ea typeface="宋体" panose="02010600030101010101" pitchFamily="2" charset="-122"/>
                <a:cs typeface="宋体" panose="02010600030101010101" pitchFamily="2" charset="-122"/>
              </a:rPr>
              <a:t>Domain Shift</a:t>
            </a:r>
            <a:r>
              <a:rPr lang="zh-CN" altLang="en-US" sz="2000">
                <a:latin typeface="宋体" panose="02010600030101010101" pitchFamily="2" charset="-122"/>
                <a:ea typeface="宋体" panose="02010600030101010101" pitchFamily="2" charset="-122"/>
                <a:cs typeface="宋体" panose="02010600030101010101" pitchFamily="2" charset="-122"/>
              </a:rPr>
              <a:t>）是本文关注的</a:t>
            </a:r>
            <a:r>
              <a:rPr lang="zh-CN" altLang="en-US" sz="2000">
                <a:latin typeface="宋体" panose="02010600030101010101" pitchFamily="2" charset="-122"/>
                <a:ea typeface="宋体" panose="02010600030101010101" pitchFamily="2" charset="-122"/>
                <a:cs typeface="宋体" panose="02010600030101010101" pitchFamily="2" charset="-122"/>
              </a:rPr>
              <a:t>内容。</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algn="just"/>
            <a:r>
              <a:rPr lang="zh-CN" altLang="en-US" sz="2000">
                <a:latin typeface="宋体" panose="02010600030101010101" pitchFamily="2" charset="-122"/>
                <a:ea typeface="宋体" panose="02010600030101010101" pitchFamily="2" charset="-122"/>
                <a:cs typeface="宋体" panose="02010600030101010101" pitchFamily="2" charset="-122"/>
              </a:rPr>
              <a:t>一个非常直观的例子：不同地区的医院可能使用不同品牌型号的</a:t>
            </a:r>
            <a:r>
              <a:rPr lang="en-US" altLang="zh-CN" sz="2000">
                <a:latin typeface="宋体" panose="02010600030101010101" pitchFamily="2" charset="-122"/>
                <a:ea typeface="宋体" panose="02010600030101010101" pitchFamily="2" charset="-122"/>
                <a:cs typeface="宋体" panose="02010600030101010101" pitchFamily="2" charset="-122"/>
              </a:rPr>
              <a:t>CT</a:t>
            </a:r>
            <a:r>
              <a:rPr lang="zh-CN" altLang="en-US" sz="2000">
                <a:latin typeface="宋体" panose="02010600030101010101" pitchFamily="2" charset="-122"/>
                <a:ea typeface="宋体" panose="02010600030101010101" pitchFamily="2" charset="-122"/>
                <a:cs typeface="宋体" panose="02010600030101010101" pitchFamily="2" charset="-122"/>
              </a:rPr>
              <a:t>机、不同的扫描协议（参数差异），面向不同人种、年龄的患者群体（数据源差异）。这</a:t>
            </a:r>
            <a:r>
              <a:rPr lang="zh-CN" altLang="en-US" sz="2000">
                <a:latin typeface="宋体" panose="02010600030101010101" pitchFamily="2" charset="-122"/>
                <a:ea typeface="宋体" panose="02010600030101010101" pitchFamily="2" charset="-122"/>
                <a:cs typeface="宋体" panose="02010600030101010101" pitchFamily="2" charset="-122"/>
              </a:rPr>
              <a:t>些会导致即使同样是</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肺部结节</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的影像，在不同医院的数据集中，其特征分布也会存在系统性差异。这就是</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域偏移</a:t>
            </a:r>
            <a:r>
              <a:rPr lang="en-US" altLang="zh-CN" sz="2000">
                <a:latin typeface="宋体" panose="02010600030101010101" pitchFamily="2" charset="-122"/>
                <a:ea typeface="宋体" panose="02010600030101010101" pitchFamily="2" charset="-122"/>
                <a:cs typeface="宋体" panose="02010600030101010101" pitchFamily="2" charset="-122"/>
              </a:rPr>
              <a:t>”</a:t>
            </a:r>
            <a:r>
              <a:rPr lang="zh-CN" altLang="en-US" sz="2000">
                <a:latin typeface="宋体" panose="02010600030101010101" pitchFamily="2" charset="-122"/>
                <a:ea typeface="宋体" panose="02010600030101010101" pitchFamily="2" charset="-122"/>
                <a:cs typeface="宋体" panose="02010600030101010101" pitchFamily="2" charset="-122"/>
              </a:rPr>
              <a:t>。</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14" name="文本框 13"/>
          <p:cNvSpPr txBox="1"/>
          <p:nvPr/>
        </p:nvSpPr>
        <p:spPr>
          <a:xfrm>
            <a:off x="5850890" y="3307715"/>
            <a:ext cx="6341110" cy="2944495"/>
          </a:xfrm>
          <a:prstGeom prst="rect">
            <a:avLst/>
          </a:prstGeom>
          <a:noFill/>
        </p:spPr>
        <p:txBody>
          <a:bodyPr wrap="square" rtlCol="0">
            <a:noAutofit/>
          </a:bodyPr>
          <a:p>
            <a:r>
              <a:rPr lang="zh-CN" altLang="en-US" sz="2000">
                <a:latin typeface="宋体" panose="02010600030101010101" pitchFamily="2" charset="-122"/>
                <a:ea typeface="宋体" panose="02010600030101010101" pitchFamily="2" charset="-122"/>
                <a:cs typeface="宋体" panose="02010600030101010101" pitchFamily="2" charset="-122"/>
              </a:rPr>
              <a:t>近期解决FL域</a:t>
            </a:r>
            <a:r>
              <a:rPr lang="zh-CN" altLang="en-US" sz="2000">
                <a:latin typeface="宋体" panose="02010600030101010101" pitchFamily="2" charset="-122"/>
                <a:ea typeface="宋体" panose="02010600030101010101" pitchFamily="2" charset="-122"/>
                <a:cs typeface="宋体" panose="02010600030101010101" pitchFamily="2" charset="-122"/>
              </a:rPr>
              <a:t>偏移问题的工作可以分为两大类：</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0">
              <a:buClr>
                <a:srgbClr val="000000"/>
              </a:buClr>
              <a:buFont typeface="Wingdings" panose="05000000000000000000" charset="0"/>
              <a:buChar char="u"/>
            </a:pPr>
            <a:r>
              <a:rPr lang="zh-CN" altLang="en-US" sz="2000">
                <a:latin typeface="宋体" panose="02010600030101010101" pitchFamily="2" charset="-122"/>
                <a:ea typeface="宋体" panose="02010600030101010101" pitchFamily="2" charset="-122"/>
                <a:cs typeface="宋体" panose="02010600030101010101" pitchFamily="2" charset="-122"/>
              </a:rPr>
              <a:t>基于共识的方法</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indent="0">
              <a:buClr>
                <a:srgbClr val="000000"/>
              </a:buClr>
              <a:buFont typeface="Wingdings" panose="05000000000000000000" charset="0"/>
              <a:buNone/>
            </a:pPr>
            <a:r>
              <a:rPr lang="zh-CN" altLang="en-US" sz="2000">
                <a:latin typeface="宋体" panose="02010600030101010101" pitchFamily="2" charset="-122"/>
                <a:ea typeface="宋体" panose="02010600030101010101" pitchFamily="2" charset="-122"/>
                <a:cs typeface="宋体" panose="02010600030101010101" pitchFamily="2" charset="-122"/>
              </a:rPr>
              <a:t>通过</a:t>
            </a:r>
            <a:r>
              <a:rPr lang="zh-CN" altLang="en-US" sz="2000" b="1">
                <a:latin typeface="宋体" panose="02010600030101010101" pitchFamily="2" charset="-122"/>
                <a:ea typeface="宋体" panose="02010600030101010101" pitchFamily="2" charset="-122"/>
                <a:cs typeface="宋体" panose="02010600030101010101" pitchFamily="2" charset="-122"/>
              </a:rPr>
              <a:t>增强</a:t>
            </a:r>
            <a:r>
              <a:rPr lang="zh-CN" altLang="en-US" sz="2000">
                <a:latin typeface="宋体" panose="02010600030101010101" pitchFamily="2" charset="-122"/>
                <a:ea typeface="宋体" panose="02010600030101010101" pitchFamily="2" charset="-122"/>
                <a:cs typeface="宋体" panose="02010600030101010101" pitchFamily="2" charset="-122"/>
              </a:rPr>
              <a:t>不同层次</a:t>
            </a:r>
            <a:r>
              <a:rPr lang="zh-CN" altLang="en-US" sz="2000" b="1">
                <a:latin typeface="宋体" panose="02010600030101010101" pitchFamily="2" charset="-122"/>
                <a:ea typeface="宋体" panose="02010600030101010101" pitchFamily="2" charset="-122"/>
                <a:cs typeface="宋体" panose="02010600030101010101" pitchFamily="2" charset="-122"/>
              </a:rPr>
              <a:t>客户之间的共识</a:t>
            </a:r>
            <a:r>
              <a:rPr lang="zh-CN" altLang="en-US" sz="2000">
                <a:latin typeface="宋体" panose="02010600030101010101" pitchFamily="2" charset="-122"/>
                <a:ea typeface="宋体" panose="02010600030101010101" pitchFamily="2" charset="-122"/>
                <a:cs typeface="宋体" panose="02010600030101010101" pitchFamily="2" charset="-122"/>
              </a:rPr>
              <a:t>来</a:t>
            </a:r>
            <a:r>
              <a:rPr lang="zh-CN" altLang="en-US" sz="2000" b="1">
                <a:latin typeface="宋体" panose="02010600030101010101" pitchFamily="2" charset="-122"/>
                <a:ea typeface="宋体" panose="02010600030101010101" pitchFamily="2" charset="-122"/>
                <a:cs typeface="宋体" panose="02010600030101010101" pitchFamily="2" charset="-122"/>
              </a:rPr>
              <a:t>提高</a:t>
            </a:r>
            <a:r>
              <a:rPr lang="zh-CN" altLang="en-US" sz="2000">
                <a:latin typeface="宋体" panose="02010600030101010101" pitchFamily="2" charset="-122"/>
                <a:ea typeface="宋体" panose="02010600030101010101" pitchFamily="2" charset="-122"/>
                <a:cs typeface="宋体" panose="02010600030101010101" pitchFamily="2" charset="-122"/>
              </a:rPr>
              <a:t>模型跨领域的</a:t>
            </a:r>
            <a:r>
              <a:rPr lang="zh-CN" altLang="en-US" sz="2000" b="1">
                <a:latin typeface="宋体" panose="02010600030101010101" pitchFamily="2" charset="-122"/>
                <a:ea typeface="宋体" panose="02010600030101010101" pitchFamily="2" charset="-122"/>
                <a:cs typeface="宋体" panose="02010600030101010101" pitchFamily="2" charset="-122"/>
              </a:rPr>
              <a:t>可泛化性，</a:t>
            </a:r>
            <a:r>
              <a:rPr lang="zh-CN" altLang="en-US" sz="2000">
                <a:latin typeface="宋体" panose="02010600030101010101" pitchFamily="2" charset="-122"/>
                <a:ea typeface="宋体" panose="02010600030101010101" pitchFamily="2" charset="-122"/>
                <a:cs typeface="宋体" panose="02010600030101010101" pitchFamily="2" charset="-122"/>
              </a:rPr>
              <a:t>保持局部目标和全局目标之间的一致性来处理异构数据。</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indent="0">
              <a:buClr>
                <a:srgbClr val="000000"/>
              </a:buClr>
              <a:buFont typeface="Wingdings" panose="05000000000000000000" charset="0"/>
              <a:buChar char="u"/>
            </a:pPr>
            <a:r>
              <a:rPr lang="zh-CN" altLang="en-US" sz="2000">
                <a:latin typeface="宋体" panose="02010600030101010101" pitchFamily="2" charset="-122"/>
                <a:ea typeface="宋体" panose="02010600030101010101" pitchFamily="2" charset="-122"/>
                <a:cs typeface="宋体" panose="02010600030101010101" pitchFamily="2" charset="-122"/>
              </a:rPr>
              <a:t>基于个性化的方法</a:t>
            </a:r>
            <a:endParaRPr lang="zh-CN" altLang="en-US" sz="2000">
              <a:latin typeface="宋体" panose="02010600030101010101" pitchFamily="2" charset="-122"/>
              <a:ea typeface="宋体" panose="02010600030101010101" pitchFamily="2" charset="-122"/>
              <a:cs typeface="宋体" panose="02010600030101010101" pitchFamily="2" charset="-122"/>
            </a:endParaRPr>
          </a:p>
          <a:p>
            <a:pPr lvl="1" indent="0">
              <a:buClr>
                <a:srgbClr val="000000"/>
              </a:buClr>
              <a:buFont typeface="Wingdings" panose="05000000000000000000" charset="0"/>
              <a:buNone/>
            </a:pPr>
            <a:r>
              <a:rPr lang="zh-CN" altLang="en-US" sz="2000">
                <a:latin typeface="宋体" panose="02010600030101010101" pitchFamily="2" charset="-122"/>
                <a:ea typeface="宋体" panose="02010600030101010101" pitchFamily="2" charset="-122"/>
                <a:cs typeface="宋体" panose="02010600030101010101" pitchFamily="2" charset="-122"/>
              </a:rPr>
              <a:t>通过</a:t>
            </a:r>
            <a:r>
              <a:rPr lang="zh-CN" altLang="en-US" sz="2000" b="1">
                <a:latin typeface="宋体" panose="02010600030101010101" pitchFamily="2" charset="-122"/>
                <a:ea typeface="宋体" panose="02010600030101010101" pitchFamily="2" charset="-122"/>
                <a:cs typeface="宋体" panose="02010600030101010101" pitchFamily="2" charset="-122"/>
              </a:rPr>
              <a:t>个性化模型</a:t>
            </a:r>
            <a:r>
              <a:rPr lang="zh-CN" altLang="en-US" sz="2000">
                <a:latin typeface="宋体" panose="02010600030101010101" pitchFamily="2" charset="-122"/>
                <a:ea typeface="宋体" panose="02010600030101010101" pitchFamily="2" charset="-122"/>
                <a:cs typeface="宋体" panose="02010600030101010101" pitchFamily="2" charset="-122"/>
              </a:rPr>
              <a:t>来</a:t>
            </a:r>
            <a:r>
              <a:rPr lang="zh-CN" altLang="en-US" sz="2000" b="1">
                <a:latin typeface="宋体" panose="02010600030101010101" pitchFamily="2" charset="-122"/>
                <a:ea typeface="宋体" panose="02010600030101010101" pitchFamily="2" charset="-122"/>
                <a:cs typeface="宋体" panose="02010600030101010101" pitchFamily="2" charset="-122"/>
              </a:rPr>
              <a:t>适应本地数据分布</a:t>
            </a:r>
            <a:r>
              <a:rPr lang="zh-CN" altLang="en-US" sz="2000">
                <a:latin typeface="宋体" panose="02010600030101010101" pitchFamily="2" charset="-122"/>
                <a:ea typeface="宋体" panose="02010600030101010101" pitchFamily="2" charset="-122"/>
                <a:cs typeface="宋体" panose="02010600030101010101" pitchFamily="2" charset="-122"/>
              </a:rPr>
              <a:t>，</a:t>
            </a:r>
            <a:r>
              <a:rPr lang="zh-CN" altLang="en-US" sz="2000" b="1">
                <a:latin typeface="宋体" panose="02010600030101010101" pitchFamily="2" charset="-122"/>
                <a:ea typeface="宋体" panose="02010600030101010101" pitchFamily="2" charset="-122"/>
                <a:cs typeface="宋体" panose="02010600030101010101" pitchFamily="2" charset="-122"/>
              </a:rPr>
              <a:t>减轻</a:t>
            </a:r>
            <a:r>
              <a:rPr lang="zh-CN" altLang="en-US" sz="2000">
                <a:latin typeface="宋体" panose="02010600030101010101" pitchFamily="2" charset="-122"/>
                <a:ea typeface="宋体" panose="02010600030101010101" pitchFamily="2" charset="-122"/>
                <a:cs typeface="宋体" panose="02010600030101010101" pitchFamily="2" charset="-122"/>
              </a:rPr>
              <a:t>对客户</a:t>
            </a:r>
            <a:r>
              <a:rPr lang="zh-CN" altLang="en-US" sz="2000" b="1">
                <a:latin typeface="宋体" panose="02010600030101010101" pitchFamily="2" charset="-122"/>
                <a:ea typeface="宋体" panose="02010600030101010101" pitchFamily="2" charset="-122"/>
                <a:cs typeface="宋体" panose="02010600030101010101" pitchFamily="2" charset="-122"/>
              </a:rPr>
              <a:t>共识的需求</a:t>
            </a:r>
            <a:r>
              <a:rPr lang="zh-CN" altLang="en-US" sz="2000">
                <a:latin typeface="宋体" panose="02010600030101010101" pitchFamily="2" charset="-122"/>
                <a:ea typeface="宋体" panose="02010600030101010101" pitchFamily="2" charset="-122"/>
                <a:cs typeface="宋体" panose="02010600030101010101" pitchFamily="2" charset="-122"/>
              </a:rPr>
              <a:t>。提高模型在数据异构下的局部性能。</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pic>
        <p:nvPicPr>
          <p:cNvPr id="4" name="图片 3"/>
          <p:cNvPicPr>
            <a:picLocks noChangeAspect="1"/>
          </p:cNvPicPr>
          <p:nvPr/>
        </p:nvPicPr>
        <p:blipFill>
          <a:blip r:embed="rId3"/>
          <a:stretch>
            <a:fillRect/>
          </a:stretch>
        </p:blipFill>
        <p:spPr>
          <a:xfrm>
            <a:off x="301625" y="3307715"/>
            <a:ext cx="5347970" cy="27273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1762125" y="1798320"/>
            <a:ext cx="8185785" cy="2566035"/>
          </a:xfrm>
          <a:prstGeom prst="rect">
            <a:avLst/>
          </a:prstGeom>
          <a:noFill/>
        </p:spPr>
        <p:txBody>
          <a:bodyPr wrap="square">
            <a:noAutofit/>
          </a:bodyPr>
          <a:lstStyle/>
          <a:p>
            <a:r>
              <a:rPr lang="zh-CN" altLang="en-US" sz="2000">
                <a:latin typeface="宋体" panose="02010600030101010101" pitchFamily="2" charset="-122"/>
                <a:ea typeface="宋体" panose="02010600030101010101" pitchFamily="2" charset="-122"/>
                <a:cs typeface="宋体" panose="02010600030101010101" pitchFamily="2" charset="-122"/>
              </a:rPr>
              <a:t>由于这两类在建模不同类型的知识（即一般知识和个人知识）方面表现出互补的优势，因此很自然地要考虑一种</a:t>
            </a:r>
            <a:r>
              <a:rPr lang="zh-CN" altLang="en-US" sz="2000" b="1">
                <a:latin typeface="宋体" panose="02010600030101010101" pitchFamily="2" charset="-122"/>
                <a:ea typeface="宋体" panose="02010600030101010101" pitchFamily="2" charset="-122"/>
                <a:cs typeface="宋体" panose="02010600030101010101" pitchFamily="2" charset="-122"/>
              </a:rPr>
              <a:t>混合解决方案</a:t>
            </a:r>
            <a:r>
              <a:rPr lang="zh-CN" altLang="en-US" sz="2000">
                <a:latin typeface="宋体" panose="02010600030101010101" pitchFamily="2" charset="-122"/>
                <a:ea typeface="宋体" panose="02010600030101010101" pitchFamily="2" charset="-122"/>
                <a:cs typeface="宋体" panose="02010600030101010101" pitchFamily="2" charset="-122"/>
              </a:rPr>
              <a:t>，以</a:t>
            </a:r>
            <a:r>
              <a:rPr lang="zh-CN" altLang="en-US" sz="2000" b="1">
                <a:latin typeface="宋体" panose="02010600030101010101" pitchFamily="2" charset="-122"/>
                <a:ea typeface="宋体" panose="02010600030101010101" pitchFamily="2" charset="-122"/>
                <a:cs typeface="宋体" panose="02010600030101010101" pitchFamily="2" charset="-122"/>
              </a:rPr>
              <a:t>协同</a:t>
            </a:r>
            <a:r>
              <a:rPr lang="zh-CN" altLang="en-US" sz="2000">
                <a:latin typeface="宋体" panose="02010600030101010101" pitchFamily="2" charset="-122"/>
                <a:ea typeface="宋体" panose="02010600030101010101" pitchFamily="2" charset="-122"/>
                <a:cs typeface="宋体" panose="02010600030101010101" pitchFamily="2" charset="-122"/>
              </a:rPr>
              <a:t>它们的</a:t>
            </a:r>
            <a:r>
              <a:rPr lang="zh-CN" altLang="en-US" sz="2000" b="1">
                <a:latin typeface="宋体" panose="02010600030101010101" pitchFamily="2" charset="-122"/>
                <a:ea typeface="宋体" panose="02010600030101010101" pitchFamily="2" charset="-122"/>
                <a:cs typeface="宋体" panose="02010600030101010101" pitchFamily="2" charset="-122"/>
              </a:rPr>
              <a:t>优势</a:t>
            </a:r>
            <a:r>
              <a:rPr lang="zh-CN" altLang="en-US" sz="2000">
                <a:latin typeface="宋体" panose="02010600030101010101" pitchFamily="2" charset="-122"/>
                <a:ea typeface="宋体" panose="02010600030101010101" pitchFamily="2" charset="-122"/>
                <a:cs typeface="宋体" panose="02010600030101010101" pitchFamily="2" charset="-122"/>
              </a:rPr>
              <a:t>以进一步改进。</a:t>
            </a:r>
            <a:endParaRPr lang="zh-CN" altLang="en-US" sz="2000">
              <a:latin typeface="宋体" panose="02010600030101010101" pitchFamily="2" charset="-122"/>
              <a:ea typeface="宋体" panose="02010600030101010101" pitchFamily="2" charset="-122"/>
              <a:cs typeface="宋体" panose="02010600030101010101" pitchFamily="2" charset="-122"/>
            </a:endParaRPr>
          </a:p>
          <a:p>
            <a:endParaRPr lang="zh-CN" altLang="en-US" sz="2000">
              <a:latin typeface="宋体" panose="02010600030101010101" pitchFamily="2" charset="-122"/>
              <a:ea typeface="宋体" panose="02010600030101010101" pitchFamily="2" charset="-122"/>
              <a:cs typeface="宋体" panose="02010600030101010101" pitchFamily="2" charset="-122"/>
            </a:endParaRPr>
          </a:p>
          <a:p>
            <a:r>
              <a:rPr lang="zh-CN" altLang="en-US" sz="2000">
                <a:latin typeface="宋体" panose="02010600030101010101" pitchFamily="2" charset="-122"/>
                <a:ea typeface="宋体" panose="02010600030101010101" pitchFamily="2" charset="-122"/>
                <a:cs typeface="宋体" panose="02010600030101010101" pitchFamily="2" charset="-122"/>
              </a:rPr>
              <a:t>这促使从混合的角度重新思考FL域的偏移，本文旨在开发一个新的</a:t>
            </a:r>
            <a:r>
              <a:rPr lang="en-US" altLang="zh-CN" sz="2000">
                <a:latin typeface="宋体" panose="02010600030101010101" pitchFamily="2" charset="-122"/>
                <a:ea typeface="宋体" panose="02010600030101010101" pitchFamily="2" charset="-122"/>
                <a:cs typeface="宋体" panose="02010600030101010101" pitchFamily="2" charset="-122"/>
              </a:rPr>
              <a:t>FL</a:t>
            </a:r>
            <a:r>
              <a:rPr lang="zh-CN" altLang="en-US" sz="2000">
                <a:latin typeface="宋体" panose="02010600030101010101" pitchFamily="2" charset="-122"/>
                <a:ea typeface="宋体" panose="02010600030101010101" pitchFamily="2" charset="-122"/>
                <a:cs typeface="宋体" panose="02010600030101010101" pitchFamily="2" charset="-122"/>
              </a:rPr>
              <a:t>框架，联邦域</a:t>
            </a:r>
            <a:r>
              <a:rPr lang="zh-CN" altLang="en-US" sz="2000">
                <a:latin typeface="宋体" panose="02010600030101010101" pitchFamily="2" charset="-122"/>
                <a:ea typeface="宋体" panose="02010600030101010101" pitchFamily="2" charset="-122"/>
                <a:cs typeface="宋体" panose="02010600030101010101" pitchFamily="2" charset="-122"/>
              </a:rPr>
              <a:t>偏移擦除器（</a:t>
            </a:r>
            <a:r>
              <a:rPr lang="en-US" altLang="zh-CN" sz="2000">
                <a:latin typeface="宋体" panose="02010600030101010101" pitchFamily="2" charset="-122"/>
                <a:ea typeface="宋体" panose="02010600030101010101" pitchFamily="2" charset="-122"/>
                <a:cs typeface="宋体" panose="02010600030101010101" pitchFamily="2" charset="-122"/>
              </a:rPr>
              <a:t>FDSE</a:t>
            </a:r>
            <a:r>
              <a:rPr lang="zh-CN" altLang="en-US" sz="2000">
                <a:latin typeface="宋体" panose="02010600030101010101" pitchFamily="2" charset="-122"/>
                <a:ea typeface="宋体" panose="02010600030101010101" pitchFamily="2" charset="-122"/>
                <a:cs typeface="宋体" panose="02010600030101010101" pitchFamily="2" charset="-122"/>
              </a:rPr>
              <a:t>），以不同的方式擦除客户端特定于领域的倾斜，然后以解耦的方式增强他们的共识。</a:t>
            </a:r>
            <a:endParaRPr lang="zh-CN" altLang="en-US" sz="20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376555" y="184785"/>
            <a:ext cx="2292350" cy="521970"/>
          </a:xfrm>
          <a:prstGeom prst="rect">
            <a:avLst/>
          </a:prstGeom>
          <a:noFill/>
        </p:spPr>
        <p:txBody>
          <a:bodyPr wrap="square" rtlCol="0">
            <a:spAutoFit/>
          </a:bodyPr>
          <a:p>
            <a:pPr algn="l"/>
            <a:r>
              <a:rPr lang="en-US" altLang="zh-CN" sz="2800" b="1" dirty="0">
                <a:latin typeface="Centaur" panose="02030504050205020304" pitchFamily="18" charset="0"/>
              </a:rPr>
              <a:t>Background</a:t>
            </a:r>
            <a:endParaRPr lang="en-US" altLang="zh-CN" sz="2800" b="1" dirty="0">
              <a:latin typeface="Centaur" panose="020305040502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1501140" cy="521970"/>
          </a:xfrm>
          <a:prstGeom prst="rect">
            <a:avLst/>
          </a:prstGeom>
          <a:noFill/>
        </p:spPr>
        <p:txBody>
          <a:bodyPr wrap="none" rtlCol="0">
            <a:spAutoFit/>
          </a:bodyPr>
          <a:lstStyle/>
          <a:p>
            <a:pPr algn="l"/>
            <a:r>
              <a:rPr lang="en-US" altLang="zh-CN" sz="2800" b="1" dirty="0">
                <a:latin typeface="Centaur" panose="02030504050205020304" pitchFamily="18" charset="0"/>
              </a:rPr>
              <a:t>Methods</a:t>
            </a:r>
            <a:endParaRPr lang="en-US" altLang="zh-CN" sz="2800" b="1" dirty="0">
              <a:latin typeface="Centaur" panose="02030504050205020304" pitchFamily="18" charset="0"/>
            </a:endParaRPr>
          </a:p>
        </p:txBody>
      </p:sp>
      <p:sp>
        <p:nvSpPr>
          <p:cNvPr id="6" name="文本框 5"/>
          <p:cNvSpPr txBox="1"/>
          <p:nvPr/>
        </p:nvSpPr>
        <p:spPr>
          <a:xfrm>
            <a:off x="755015" y="1478280"/>
            <a:ext cx="3043555" cy="1568450"/>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FDSE</a:t>
            </a:r>
            <a:r>
              <a:rPr lang="zh-CN" altLang="en-US" sz="2400" dirty="0">
                <a:latin typeface="Times New Roman" panose="02020603050405020304" pitchFamily="18" charset="0"/>
                <a:cs typeface="Times New Roman" panose="02020603050405020304" pitchFamily="18" charset="0"/>
              </a:rPr>
              <a:t>由三部分</a:t>
            </a:r>
            <a:r>
              <a:rPr lang="zh-CN" altLang="en-US" sz="2400" dirty="0">
                <a:latin typeface="Times New Roman" panose="02020603050405020304" pitchFamily="18" charset="0"/>
                <a:cs typeface="Times New Roman" panose="02020603050405020304" pitchFamily="18" charset="0"/>
              </a:rPr>
              <a:t>组成：</a:t>
            </a:r>
            <a:endParaRPr lang="zh-CN" alt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u"/>
            </a:pPr>
            <a:r>
              <a:rPr lang="zh-CN" altLang="en-US" sz="2400" dirty="0">
                <a:latin typeface="Times New Roman" panose="02020603050405020304" pitchFamily="18" charset="0"/>
                <a:cs typeface="Times New Roman" panose="02020603050405020304" pitchFamily="18" charset="0"/>
              </a:rPr>
              <a:t>层分解</a:t>
            </a:r>
            <a:endParaRPr lang="zh-CN" alt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u"/>
            </a:pPr>
            <a:r>
              <a:rPr lang="zh-CN" altLang="en-US" sz="2400" dirty="0">
                <a:latin typeface="Times New Roman" panose="02020603050405020304" pitchFamily="18" charset="0"/>
                <a:cs typeface="Times New Roman" panose="02020603050405020304" pitchFamily="18" charset="0"/>
              </a:rPr>
              <a:t>一致性</a:t>
            </a:r>
            <a:r>
              <a:rPr lang="zh-CN" altLang="en-US" sz="2400" dirty="0">
                <a:latin typeface="Times New Roman" panose="02020603050405020304" pitchFamily="18" charset="0"/>
                <a:cs typeface="Times New Roman" panose="02020603050405020304" pitchFamily="18" charset="0"/>
              </a:rPr>
              <a:t>正则化</a:t>
            </a:r>
            <a:endParaRPr lang="zh-CN" alt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u"/>
            </a:pPr>
            <a:r>
              <a:rPr lang="zh-CN" altLang="en-US" sz="2400" dirty="0">
                <a:latin typeface="Times New Roman" panose="02020603050405020304" pitchFamily="18" charset="0"/>
                <a:cs typeface="Times New Roman" panose="02020603050405020304" pitchFamily="18" charset="0"/>
              </a:rPr>
              <a:t>模型聚合</a:t>
            </a:r>
            <a:endParaRPr lang="zh-CN" altLang="en-US" sz="2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2"/>
          <a:stretch>
            <a:fillRect/>
          </a:stretch>
        </p:blipFill>
        <p:spPr>
          <a:xfrm>
            <a:off x="3518535" y="2100580"/>
            <a:ext cx="8503920" cy="44119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1501140" cy="521970"/>
          </a:xfrm>
          <a:prstGeom prst="rect">
            <a:avLst/>
          </a:prstGeom>
          <a:noFill/>
        </p:spPr>
        <p:txBody>
          <a:bodyPr wrap="none" rtlCol="0">
            <a:spAutoFit/>
          </a:bodyPr>
          <a:lstStyle/>
          <a:p>
            <a:pPr algn="l"/>
            <a:r>
              <a:rPr lang="en-US" altLang="zh-CN" sz="2800" b="1" dirty="0">
                <a:latin typeface="Centaur" panose="02030504050205020304" pitchFamily="18" charset="0"/>
              </a:rPr>
              <a:t>Methods</a:t>
            </a:r>
            <a:endParaRPr lang="en-US" altLang="zh-CN" sz="2800" b="1" dirty="0">
              <a:latin typeface="Centaur" panose="02030504050205020304" pitchFamily="18" charset="0"/>
            </a:endParaRPr>
          </a:p>
        </p:txBody>
      </p:sp>
      <p:sp>
        <p:nvSpPr>
          <p:cNvPr id="6" name="文本框 5"/>
          <p:cNvSpPr txBox="1"/>
          <p:nvPr/>
        </p:nvSpPr>
        <p:spPr>
          <a:xfrm>
            <a:off x="376555" y="876935"/>
            <a:ext cx="229616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层分解</a:t>
            </a:r>
            <a:endParaRPr lang="zh-CN" altLang="en-US" sz="2800">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2"/>
          <a:stretch>
            <a:fillRect/>
          </a:stretch>
        </p:blipFill>
        <p:spPr>
          <a:xfrm>
            <a:off x="301625" y="4278630"/>
            <a:ext cx="3821430" cy="895350"/>
          </a:xfrm>
          <a:prstGeom prst="rect">
            <a:avLst/>
          </a:prstGeom>
        </p:spPr>
      </p:pic>
      <p:pic>
        <p:nvPicPr>
          <p:cNvPr id="14" name="图片 13"/>
          <p:cNvPicPr>
            <a:picLocks noChangeAspect="1"/>
          </p:cNvPicPr>
          <p:nvPr/>
        </p:nvPicPr>
        <p:blipFill>
          <a:blip r:embed="rId3"/>
          <a:stretch>
            <a:fillRect/>
          </a:stretch>
        </p:blipFill>
        <p:spPr>
          <a:xfrm>
            <a:off x="376555" y="5173980"/>
            <a:ext cx="9928860" cy="1569720"/>
          </a:xfrm>
          <a:prstGeom prst="rect">
            <a:avLst/>
          </a:prstGeom>
        </p:spPr>
      </p:pic>
      <p:pic>
        <p:nvPicPr>
          <p:cNvPr id="15" name="图片 14"/>
          <p:cNvPicPr>
            <a:picLocks noChangeAspect="1"/>
          </p:cNvPicPr>
          <p:nvPr/>
        </p:nvPicPr>
        <p:blipFill>
          <a:blip r:embed="rId4"/>
          <a:stretch>
            <a:fillRect/>
          </a:stretch>
        </p:blipFill>
        <p:spPr>
          <a:xfrm>
            <a:off x="9945370" y="6166485"/>
            <a:ext cx="716280" cy="358140"/>
          </a:xfrm>
          <a:prstGeom prst="rect">
            <a:avLst/>
          </a:prstGeom>
        </p:spPr>
      </p:pic>
      <p:pic>
        <p:nvPicPr>
          <p:cNvPr id="16" name="图片 15"/>
          <p:cNvPicPr>
            <a:picLocks noChangeAspect="1"/>
          </p:cNvPicPr>
          <p:nvPr/>
        </p:nvPicPr>
        <p:blipFill>
          <a:blip r:embed="rId5"/>
          <a:stretch>
            <a:fillRect/>
          </a:stretch>
        </p:blipFill>
        <p:spPr>
          <a:xfrm>
            <a:off x="7477125" y="1336040"/>
            <a:ext cx="4714875" cy="3243580"/>
          </a:xfrm>
          <a:prstGeom prst="rect">
            <a:avLst/>
          </a:prstGeom>
        </p:spPr>
      </p:pic>
      <p:sp>
        <p:nvSpPr>
          <p:cNvPr id="17" name="文本框 16"/>
          <p:cNvSpPr txBox="1"/>
          <p:nvPr/>
        </p:nvSpPr>
        <p:spPr>
          <a:xfrm>
            <a:off x="301625" y="1398905"/>
            <a:ext cx="7176135" cy="3169285"/>
          </a:xfrm>
          <a:prstGeom prst="rect">
            <a:avLst/>
          </a:prstGeom>
          <a:noFill/>
        </p:spPr>
        <p:txBody>
          <a:bodyPr wrap="square" rtlCol="0">
            <a:spAutoFit/>
          </a:bodyPr>
          <a:p>
            <a:pPr algn="just"/>
            <a:r>
              <a:rPr lang="zh-CN" altLang="en-US" sz="2000">
                <a:latin typeface="宋体" panose="02010600030101010101" pitchFamily="2" charset="-122"/>
                <a:ea typeface="宋体" panose="02010600030101010101" pitchFamily="2" charset="-122"/>
              </a:rPr>
              <a:t>本文的核心创新：不再使用一个</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全能</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的模型，而是将网络的每一层都解耦成两个部分</a:t>
            </a:r>
            <a:r>
              <a:rPr lang="en-US" altLang="zh-CN" sz="2000">
                <a:latin typeface="宋体" panose="02010600030101010101" pitchFamily="2" charset="-122"/>
                <a:ea typeface="宋体" panose="02010600030101010101" pitchFamily="2" charset="-122"/>
              </a:rPr>
              <a:t>DFE</a:t>
            </a:r>
            <a:r>
              <a:rPr lang="zh-CN" altLang="en-US" sz="2000">
                <a:latin typeface="宋体" panose="02010600030101010101" pitchFamily="2" charset="-122"/>
                <a:ea typeface="宋体" panose="02010600030101010101" pitchFamily="2" charset="-122"/>
              </a:rPr>
              <a:t>（域无关特征提取器）：这是共享的。它的任务是学习所有领域共通的、最本质的特征。比如，不管用什么机器，它都只关心</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这是不是结节</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a:t>
            </a:r>
            <a:r>
              <a:rPr lang="en-US" altLang="zh-CN" sz="2000">
                <a:latin typeface="宋体" panose="02010600030101010101" pitchFamily="2" charset="-122"/>
                <a:ea typeface="宋体" panose="02010600030101010101" pitchFamily="2" charset="-122"/>
              </a:rPr>
              <a:t>DSE</a:t>
            </a:r>
            <a:r>
              <a:rPr lang="zh-CN" altLang="en-US" sz="2000">
                <a:latin typeface="宋体" panose="02010600030101010101" pitchFamily="2" charset="-122"/>
                <a:ea typeface="宋体" panose="02010600030101010101" pitchFamily="2" charset="-122"/>
              </a:rPr>
              <a:t>（域特定偏移消除器）这是个性化的。它的任务是对</a:t>
            </a:r>
            <a:r>
              <a:rPr lang="en-US" altLang="zh-CN" sz="2000">
                <a:latin typeface="宋体" panose="02010600030101010101" pitchFamily="2" charset="-122"/>
                <a:ea typeface="宋体" panose="02010600030101010101" pitchFamily="2" charset="-122"/>
              </a:rPr>
              <a:t>DFE</a:t>
            </a:r>
            <a:r>
              <a:rPr lang="zh-CN" altLang="en-US" sz="2000">
                <a:latin typeface="宋体" panose="02010600030101010101" pitchFamily="2" charset="-122"/>
                <a:ea typeface="宋体" panose="02010600030101010101" pitchFamily="2" charset="-122"/>
              </a:rPr>
              <a:t>提取的特征进行</a:t>
            </a:r>
            <a:r>
              <a:rPr lang="zh-CN" altLang="en-US" sz="2000" b="1">
                <a:latin typeface="宋体" panose="02010600030101010101" pitchFamily="2" charset="-122"/>
                <a:ea typeface="宋体" panose="02010600030101010101" pitchFamily="2" charset="-122"/>
              </a:rPr>
              <a:t>微调</a:t>
            </a:r>
            <a:r>
              <a:rPr lang="zh-CN" altLang="en-US" sz="2000">
                <a:latin typeface="宋体" panose="02010600030101010101" pitchFamily="2" charset="-122"/>
                <a:ea typeface="宋体" panose="02010600030101010101" pitchFamily="2" charset="-122"/>
              </a:rPr>
              <a:t>，专门消除本地的域偏移。通过这种分解，从架构上实现了</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共识</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和</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个性化</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的分离。这里的超参数</a:t>
            </a:r>
            <a:r>
              <a:rPr lang="en-US" altLang="zh-CN" sz="2000" b="1">
                <a:latin typeface="宋体" panose="02010600030101010101" pitchFamily="2" charset="-122"/>
                <a:ea typeface="宋体" panose="02010600030101010101" pitchFamily="2" charset="-122"/>
              </a:rPr>
              <a:t>G</a:t>
            </a:r>
            <a:r>
              <a:rPr lang="zh-CN" altLang="en-US" sz="2000">
                <a:latin typeface="宋体" panose="02010600030101010101" pitchFamily="2" charset="-122"/>
                <a:ea typeface="宋体" panose="02010600030101010101" pitchFamily="2" charset="-122"/>
              </a:rPr>
              <a:t>控制着解耦的粒度。</a:t>
            </a:r>
            <a:r>
              <a:rPr lang="en-US" altLang="zh-CN" sz="2000">
                <a:latin typeface="宋体" panose="02010600030101010101" pitchFamily="2" charset="-122"/>
                <a:ea typeface="宋体" panose="02010600030101010101" pitchFamily="2" charset="-122"/>
              </a:rPr>
              <a:t>G</a:t>
            </a:r>
            <a:r>
              <a:rPr lang="zh-CN" altLang="en-US" sz="2000">
                <a:latin typeface="宋体" panose="02010600030101010101" pitchFamily="2" charset="-122"/>
                <a:ea typeface="宋体" panose="02010600030101010101" pitchFamily="2" charset="-122"/>
              </a:rPr>
              <a:t>越大，</a:t>
            </a:r>
            <a:r>
              <a:rPr lang="en-US" altLang="zh-CN" sz="2000">
                <a:latin typeface="宋体" panose="02010600030101010101" pitchFamily="2" charset="-122"/>
                <a:ea typeface="宋体" panose="02010600030101010101" pitchFamily="2" charset="-122"/>
              </a:rPr>
              <a:t>DFE</a:t>
            </a:r>
            <a:r>
              <a:rPr lang="zh-CN" altLang="en-US" sz="2000">
                <a:latin typeface="宋体" panose="02010600030101010101" pitchFamily="2" charset="-122"/>
                <a:ea typeface="宋体" panose="02010600030101010101" pitchFamily="2" charset="-122"/>
              </a:rPr>
              <a:t>模块的输出通道数越少，意味着特征被压缩得越狠，逼着</a:t>
            </a:r>
            <a:r>
              <a:rPr lang="en-US" altLang="zh-CN" sz="2000">
                <a:latin typeface="宋体" panose="02010600030101010101" pitchFamily="2" charset="-122"/>
                <a:ea typeface="宋体" panose="02010600030101010101" pitchFamily="2" charset="-122"/>
              </a:rPr>
              <a:t>DFE</a:t>
            </a:r>
            <a:r>
              <a:rPr lang="zh-CN" altLang="en-US" sz="2000">
                <a:latin typeface="宋体" panose="02010600030101010101" pitchFamily="2" charset="-122"/>
                <a:ea typeface="宋体" panose="02010600030101010101" pitchFamily="2" charset="-122"/>
              </a:rPr>
              <a:t>学习更精华的共识特征，同时</a:t>
            </a:r>
            <a:r>
              <a:rPr lang="en-US" altLang="zh-CN" sz="2000">
                <a:latin typeface="宋体" panose="02010600030101010101" pitchFamily="2" charset="-122"/>
                <a:ea typeface="宋体" panose="02010600030101010101" pitchFamily="2" charset="-122"/>
              </a:rPr>
              <a:t>DSE</a:t>
            </a:r>
            <a:r>
              <a:rPr lang="zh-CN" altLang="en-US" sz="2000">
                <a:latin typeface="宋体" panose="02010600030101010101" pitchFamily="2" charset="-122"/>
                <a:ea typeface="宋体" panose="02010600030101010101" pitchFamily="2" charset="-122"/>
              </a:rPr>
              <a:t>的个性化操作空间也越大。</a:t>
            </a:r>
            <a:endParaRPr lang="zh-CN" altLang="en-US" sz="2000">
              <a:latin typeface="宋体" panose="02010600030101010101" pitchFamily="2" charset="-122"/>
              <a:ea typeface="宋体" panose="02010600030101010101" pitchFamily="2" charset="-122"/>
            </a:endParaRPr>
          </a:p>
        </p:txBody>
      </p:sp>
      <p:pic>
        <p:nvPicPr>
          <p:cNvPr id="18" name="图片 17"/>
          <p:cNvPicPr>
            <a:picLocks noChangeAspect="1"/>
          </p:cNvPicPr>
          <p:nvPr/>
        </p:nvPicPr>
        <p:blipFill>
          <a:blip r:embed="rId6"/>
          <a:stretch>
            <a:fillRect/>
          </a:stretch>
        </p:blipFill>
        <p:spPr>
          <a:xfrm>
            <a:off x="5336540" y="4391025"/>
            <a:ext cx="2918460" cy="670560"/>
          </a:xfrm>
          <a:prstGeom prst="rect">
            <a:avLst/>
          </a:prstGeom>
        </p:spPr>
      </p:pic>
      <p:pic>
        <p:nvPicPr>
          <p:cNvPr id="19" name="图片 18"/>
          <p:cNvPicPr>
            <a:picLocks noChangeAspect="1"/>
          </p:cNvPicPr>
          <p:nvPr/>
        </p:nvPicPr>
        <p:blipFill>
          <a:blip r:embed="rId7"/>
          <a:stretch>
            <a:fillRect/>
          </a:stretch>
        </p:blipFill>
        <p:spPr>
          <a:xfrm>
            <a:off x="4123055" y="4391025"/>
            <a:ext cx="876300" cy="739140"/>
          </a:xfrm>
          <a:prstGeom prst="rect">
            <a:avLst/>
          </a:prstGeom>
        </p:spPr>
      </p:pic>
      <p:pic>
        <p:nvPicPr>
          <p:cNvPr id="20" name="图片 19"/>
          <p:cNvPicPr>
            <a:picLocks noChangeAspect="1"/>
          </p:cNvPicPr>
          <p:nvPr/>
        </p:nvPicPr>
        <p:blipFill>
          <a:blip r:embed="rId8"/>
          <a:stretch>
            <a:fillRect/>
          </a:stretch>
        </p:blipFill>
        <p:spPr>
          <a:xfrm>
            <a:off x="10506075" y="5641975"/>
            <a:ext cx="1023620" cy="6343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1501140" cy="521970"/>
          </a:xfrm>
          <a:prstGeom prst="rect">
            <a:avLst/>
          </a:prstGeom>
          <a:noFill/>
        </p:spPr>
        <p:txBody>
          <a:bodyPr wrap="none" rtlCol="0">
            <a:spAutoFit/>
          </a:bodyPr>
          <a:lstStyle/>
          <a:p>
            <a:pPr algn="l"/>
            <a:r>
              <a:rPr lang="en-US" altLang="zh-CN" sz="2800" b="1" dirty="0">
                <a:latin typeface="Centaur" panose="02030504050205020304" pitchFamily="18" charset="0"/>
              </a:rPr>
              <a:t>Methods</a:t>
            </a:r>
            <a:endParaRPr lang="en-US" altLang="zh-CN" sz="2800" b="1" dirty="0">
              <a:latin typeface="Centaur" panose="02030504050205020304" pitchFamily="18" charset="0"/>
            </a:endParaRPr>
          </a:p>
        </p:txBody>
      </p:sp>
      <p:sp>
        <p:nvSpPr>
          <p:cNvPr id="6" name="文本框 5"/>
          <p:cNvSpPr txBox="1"/>
          <p:nvPr/>
        </p:nvSpPr>
        <p:spPr>
          <a:xfrm>
            <a:off x="613410" y="800735"/>
            <a:ext cx="256286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一致性</a:t>
            </a:r>
            <a:r>
              <a:rPr lang="zh-CN" altLang="en-US" sz="2800">
                <a:latin typeface="宋体" panose="02010600030101010101" pitchFamily="2" charset="-122"/>
                <a:ea typeface="宋体" panose="02010600030101010101" pitchFamily="2" charset="-122"/>
              </a:rPr>
              <a:t>正则化</a:t>
            </a:r>
            <a:endParaRPr lang="zh-CN" altLang="en-US" sz="2800">
              <a:latin typeface="宋体" panose="02010600030101010101" pitchFamily="2" charset="-122"/>
              <a:ea typeface="宋体" panose="02010600030101010101" pitchFamily="2" charset="-122"/>
            </a:endParaRPr>
          </a:p>
        </p:txBody>
      </p:sp>
      <p:sp>
        <p:nvSpPr>
          <p:cNvPr id="7" name="文本框 6"/>
          <p:cNvSpPr txBox="1"/>
          <p:nvPr/>
        </p:nvSpPr>
        <p:spPr>
          <a:xfrm>
            <a:off x="548005" y="1614170"/>
            <a:ext cx="7891780" cy="2404110"/>
          </a:xfrm>
          <a:prstGeom prst="rect">
            <a:avLst/>
          </a:prstGeom>
          <a:noFill/>
        </p:spPr>
        <p:txBody>
          <a:bodyPr wrap="square" rtlCol="0">
            <a:noAutofit/>
          </a:bodyPr>
          <a:p>
            <a:pPr algn="just"/>
            <a:r>
              <a:rPr lang="zh-CN" altLang="en-US" sz="2000">
                <a:latin typeface="宋体" panose="02010600030101010101" pitchFamily="2" charset="-122"/>
                <a:ea typeface="宋体" panose="02010600030101010101" pitchFamily="2" charset="-122"/>
              </a:rPr>
              <a:t>为了确保</a:t>
            </a:r>
            <a:r>
              <a:rPr lang="en-US" altLang="zh-CN" sz="2000">
                <a:latin typeface="宋体" panose="02010600030101010101" pitchFamily="2" charset="-122"/>
                <a:ea typeface="宋体" panose="02010600030101010101" pitchFamily="2" charset="-122"/>
              </a:rPr>
              <a:t>DSE</a:t>
            </a:r>
            <a:r>
              <a:rPr lang="zh-CN" altLang="en-US" sz="2000">
                <a:latin typeface="宋体" panose="02010600030101010101" pitchFamily="2" charset="-122"/>
                <a:ea typeface="宋体" panose="02010600030101010101" pitchFamily="2" charset="-122"/>
              </a:rPr>
              <a:t>模块确实在干</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校准</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的活，而不是瞎折腾。通过一组公式来约束它。在客户端的局部训练期间正则化DSE模块的输出特征。手动拉取</a:t>
            </a:r>
            <a:r>
              <a:rPr lang="en-US" altLang="zh-CN" sz="2000">
                <a:latin typeface="宋体" panose="02010600030101010101" pitchFamily="2" charset="-122"/>
                <a:ea typeface="宋体" panose="02010600030101010101" pitchFamily="2" charset="-122"/>
              </a:rPr>
              <a:t>DSE</a:t>
            </a:r>
            <a:r>
              <a:rPr lang="zh-CN" altLang="en-US" sz="2000">
                <a:latin typeface="宋体" panose="02010600030101010101" pitchFamily="2" charset="-122"/>
                <a:ea typeface="宋体" panose="02010600030101010101" pitchFamily="2" charset="-122"/>
              </a:rPr>
              <a:t>输出的统计量，使其接近相应</a:t>
            </a:r>
            <a:r>
              <a:rPr lang="en-US" altLang="zh-CN" sz="2000">
                <a:latin typeface="宋体" panose="02010600030101010101" pitchFamily="2" charset="-122"/>
                <a:ea typeface="宋体" panose="02010600030101010101" pitchFamily="2" charset="-122"/>
              </a:rPr>
              <a:t>DFE</a:t>
            </a:r>
            <a:r>
              <a:rPr lang="zh-CN" altLang="en-US" sz="2000">
                <a:latin typeface="宋体" panose="02010600030101010101" pitchFamily="2" charset="-122"/>
                <a:ea typeface="宋体" panose="02010600030101010101" pitchFamily="2" charset="-122"/>
              </a:rPr>
              <a:t>模块的全局统计量。</a:t>
            </a:r>
            <a:endParaRPr lang="zh-CN" altLang="en-US" sz="2000">
              <a:latin typeface="宋体" panose="02010600030101010101" pitchFamily="2" charset="-122"/>
              <a:ea typeface="宋体" panose="02010600030101010101" pitchFamily="2" charset="-122"/>
            </a:endParaRPr>
          </a:p>
          <a:p>
            <a:pPr algn="just"/>
            <a:r>
              <a:rPr lang="zh-CN" altLang="en-US" sz="2000">
                <a:latin typeface="宋体" panose="02010600030101010101" pitchFamily="2" charset="-122"/>
                <a:ea typeface="宋体" panose="02010600030101010101" pitchFamily="2" charset="-122"/>
              </a:rPr>
              <a:t>公式</a:t>
            </a:r>
            <a:r>
              <a:rPr lang="en-US" altLang="zh-CN" sz="2000">
                <a:latin typeface="宋体" panose="02010600030101010101" pitchFamily="2" charset="-122"/>
                <a:ea typeface="宋体" panose="02010600030101010101" pitchFamily="2" charset="-122"/>
              </a:rPr>
              <a:t>4</a:t>
            </a:r>
            <a:r>
              <a:rPr lang="zh-CN" altLang="en-US" sz="2000">
                <a:latin typeface="宋体" panose="02010600030101010101" pitchFamily="2" charset="-122"/>
                <a:ea typeface="宋体" panose="02010600030101010101" pitchFamily="2" charset="-122"/>
              </a:rPr>
              <a:t>计算的是当前批次数据在</a:t>
            </a:r>
            <a:r>
              <a:rPr lang="en-US" altLang="zh-CN" sz="2000">
                <a:latin typeface="宋体" panose="02010600030101010101" pitchFamily="2" charset="-122"/>
                <a:ea typeface="宋体" panose="02010600030101010101" pitchFamily="2" charset="-122"/>
              </a:rPr>
              <a:t>DSE</a:t>
            </a:r>
            <a:r>
              <a:rPr lang="zh-CN" altLang="en-US" sz="2000">
                <a:latin typeface="宋体" panose="02010600030101010101" pitchFamily="2" charset="-122"/>
                <a:ea typeface="宋体" panose="02010600030101010101" pitchFamily="2" charset="-122"/>
              </a:rPr>
              <a:t>输出特征上的统计量是一个</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瞬时测量值</a:t>
            </a:r>
            <a:r>
              <a:rPr lang="en-US" altLang="zh-CN" sz="2000">
                <a:latin typeface="宋体" panose="02010600030101010101" pitchFamily="2" charset="-122"/>
                <a:ea typeface="宋体" panose="02010600030101010101" pitchFamily="2" charset="-122"/>
              </a:rPr>
              <a:t>”</a:t>
            </a:r>
            <a:r>
              <a:rPr lang="zh-CN" altLang="en-US" sz="2000">
                <a:latin typeface="宋体" panose="02010600030101010101" pitchFamily="2" charset="-122"/>
                <a:ea typeface="宋体" panose="02010600030101010101" pitchFamily="2" charset="-122"/>
              </a:rPr>
              <a:t>；公式</a:t>
            </a:r>
            <a:r>
              <a:rPr lang="en-US" altLang="zh-CN" sz="2000">
                <a:latin typeface="宋体" panose="02010600030101010101" pitchFamily="2" charset="-122"/>
                <a:ea typeface="宋体" panose="02010600030101010101" pitchFamily="2" charset="-122"/>
              </a:rPr>
              <a:t>5</a:t>
            </a:r>
            <a:r>
              <a:rPr lang="zh-CN" altLang="en-US" sz="2000">
                <a:latin typeface="宋体" panose="02010600030101010101" pitchFamily="2" charset="-122"/>
                <a:ea typeface="宋体" panose="02010600030101010101" pitchFamily="2" charset="-122"/>
              </a:rPr>
              <a:t>对这个瞬时值做了一个指数移动平均（</a:t>
            </a:r>
            <a:r>
              <a:rPr lang="en-US" altLang="zh-CN" sz="2000">
                <a:latin typeface="宋体" panose="02010600030101010101" pitchFamily="2" charset="-122"/>
                <a:ea typeface="宋体" panose="02010600030101010101" pitchFamily="2" charset="-122"/>
              </a:rPr>
              <a:t>EMA</a:t>
            </a:r>
            <a:r>
              <a:rPr lang="zh-CN" altLang="en-US" sz="2000">
                <a:latin typeface="宋体" panose="02010600030101010101" pitchFamily="2" charset="-122"/>
                <a:ea typeface="宋体" panose="02010600030101010101" pitchFamily="2" charset="-122"/>
              </a:rPr>
              <a:t>），得到运行估计值；公式</a:t>
            </a:r>
            <a:r>
              <a:rPr lang="en-US" altLang="zh-CN" sz="2000">
                <a:latin typeface="宋体" panose="02010600030101010101" pitchFamily="2" charset="-122"/>
                <a:ea typeface="宋体" panose="02010600030101010101" pitchFamily="2" charset="-122"/>
              </a:rPr>
              <a:t>6</a:t>
            </a:r>
            <a:r>
              <a:rPr lang="zh-CN" altLang="en-US" sz="2000">
                <a:latin typeface="宋体" panose="02010600030101010101" pitchFamily="2" charset="-122"/>
                <a:ea typeface="宋体" panose="02010600030101010101" pitchFamily="2" charset="-122"/>
              </a:rPr>
              <a:t>是一致性损失的核心。它要求每个客户端的本地运行统计量去逼近从服务器接收到全局统计量。</a:t>
            </a:r>
            <a:endParaRPr lang="zh-CN" altLang="en-US" sz="2000">
              <a:latin typeface="宋体" panose="02010600030101010101" pitchFamily="2" charset="-122"/>
              <a:ea typeface="宋体" panose="02010600030101010101" pitchFamily="2" charset="-122"/>
            </a:endParaRPr>
          </a:p>
        </p:txBody>
      </p:sp>
      <p:pic>
        <p:nvPicPr>
          <p:cNvPr id="8" name="图片 7"/>
          <p:cNvPicPr>
            <a:picLocks noChangeAspect="1"/>
          </p:cNvPicPr>
          <p:nvPr/>
        </p:nvPicPr>
        <p:blipFill>
          <a:blip r:embed="rId2"/>
          <a:stretch>
            <a:fillRect/>
          </a:stretch>
        </p:blipFill>
        <p:spPr>
          <a:xfrm>
            <a:off x="8679180" y="800735"/>
            <a:ext cx="3343275" cy="3502660"/>
          </a:xfrm>
          <a:prstGeom prst="rect">
            <a:avLst/>
          </a:prstGeom>
        </p:spPr>
      </p:pic>
      <p:pic>
        <p:nvPicPr>
          <p:cNvPr id="9" name="图片 8"/>
          <p:cNvPicPr>
            <a:picLocks noChangeAspect="1"/>
          </p:cNvPicPr>
          <p:nvPr/>
        </p:nvPicPr>
        <p:blipFill>
          <a:blip r:embed="rId3"/>
          <a:srcRect t="15187" b="5079"/>
          <a:stretch>
            <a:fillRect/>
          </a:stretch>
        </p:blipFill>
        <p:spPr>
          <a:xfrm>
            <a:off x="376555" y="4403725"/>
            <a:ext cx="6012180" cy="1026795"/>
          </a:xfrm>
          <a:prstGeom prst="rect">
            <a:avLst/>
          </a:prstGeom>
        </p:spPr>
      </p:pic>
      <p:pic>
        <p:nvPicPr>
          <p:cNvPr id="11" name="图片 10"/>
          <p:cNvPicPr>
            <a:picLocks noChangeAspect="1"/>
          </p:cNvPicPr>
          <p:nvPr/>
        </p:nvPicPr>
        <p:blipFill>
          <a:blip r:embed="rId4"/>
          <a:srcRect t="12731"/>
          <a:stretch>
            <a:fillRect/>
          </a:stretch>
        </p:blipFill>
        <p:spPr>
          <a:xfrm>
            <a:off x="6578600" y="4472940"/>
            <a:ext cx="4671060" cy="957580"/>
          </a:xfrm>
          <a:prstGeom prst="rect">
            <a:avLst/>
          </a:prstGeom>
        </p:spPr>
      </p:pic>
      <p:pic>
        <p:nvPicPr>
          <p:cNvPr id="12" name="图片 11"/>
          <p:cNvPicPr>
            <a:picLocks noChangeAspect="1"/>
          </p:cNvPicPr>
          <p:nvPr/>
        </p:nvPicPr>
        <p:blipFill>
          <a:blip r:embed="rId5"/>
          <a:stretch>
            <a:fillRect/>
          </a:stretch>
        </p:blipFill>
        <p:spPr>
          <a:xfrm>
            <a:off x="376555" y="5400675"/>
            <a:ext cx="6118860" cy="990600"/>
          </a:xfrm>
          <a:prstGeom prst="rect">
            <a:avLst/>
          </a:prstGeom>
        </p:spPr>
      </p:pic>
      <p:pic>
        <p:nvPicPr>
          <p:cNvPr id="13" name="图片 12"/>
          <p:cNvPicPr>
            <a:picLocks noChangeAspect="1"/>
          </p:cNvPicPr>
          <p:nvPr/>
        </p:nvPicPr>
        <p:blipFill>
          <a:blip r:embed="rId6"/>
          <a:stretch>
            <a:fillRect/>
          </a:stretch>
        </p:blipFill>
        <p:spPr>
          <a:xfrm>
            <a:off x="6481445" y="5531485"/>
            <a:ext cx="5638800" cy="8991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1501140" cy="521970"/>
          </a:xfrm>
          <a:prstGeom prst="rect">
            <a:avLst/>
          </a:prstGeom>
          <a:noFill/>
        </p:spPr>
        <p:txBody>
          <a:bodyPr wrap="none" rtlCol="0">
            <a:spAutoFit/>
          </a:bodyPr>
          <a:lstStyle/>
          <a:p>
            <a:pPr algn="l"/>
            <a:r>
              <a:rPr lang="en-US" altLang="zh-CN" sz="2800" b="1" dirty="0">
                <a:latin typeface="Centaur" panose="02030504050205020304" pitchFamily="18" charset="0"/>
              </a:rPr>
              <a:t>Methods</a:t>
            </a:r>
            <a:endParaRPr lang="en-US" altLang="zh-CN" sz="2800" b="1" dirty="0">
              <a:latin typeface="Centaur" panose="02030504050205020304" pitchFamily="18" charset="0"/>
            </a:endParaRPr>
          </a:p>
        </p:txBody>
      </p:sp>
      <p:sp>
        <p:nvSpPr>
          <p:cNvPr id="6" name="文本框 5"/>
          <p:cNvSpPr txBox="1"/>
          <p:nvPr/>
        </p:nvSpPr>
        <p:spPr>
          <a:xfrm>
            <a:off x="376555" y="876935"/>
            <a:ext cx="256286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模型</a:t>
            </a:r>
            <a:r>
              <a:rPr lang="zh-CN" altLang="en-US" sz="2800">
                <a:latin typeface="宋体" panose="02010600030101010101" pitchFamily="2" charset="-122"/>
                <a:ea typeface="宋体" panose="02010600030101010101" pitchFamily="2" charset="-122"/>
              </a:rPr>
              <a:t>聚合</a:t>
            </a:r>
            <a:endParaRPr lang="zh-CN" altLang="en-US" sz="2800">
              <a:latin typeface="宋体" panose="02010600030101010101" pitchFamily="2" charset="-122"/>
              <a:ea typeface="宋体" panose="02010600030101010101" pitchFamily="2" charset="-122"/>
            </a:endParaRPr>
          </a:p>
        </p:txBody>
      </p:sp>
      <p:sp>
        <p:nvSpPr>
          <p:cNvPr id="8" name="文本框 7"/>
          <p:cNvSpPr txBox="1"/>
          <p:nvPr/>
        </p:nvSpPr>
        <p:spPr>
          <a:xfrm>
            <a:off x="2357120" y="938530"/>
            <a:ext cx="6837045"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对于</a:t>
            </a:r>
            <a:r>
              <a:rPr lang="en-US" altLang="zh-CN" sz="2400">
                <a:latin typeface="宋体" panose="02010600030101010101" pitchFamily="2" charset="-122"/>
                <a:ea typeface="宋体" panose="02010600030101010101" pitchFamily="2" charset="-122"/>
              </a:rPr>
              <a:t>DFE</a:t>
            </a:r>
            <a:r>
              <a:rPr lang="zh-CN" altLang="en-US" sz="2400">
                <a:latin typeface="宋体" panose="02010600030101010101" pitchFamily="2" charset="-122"/>
                <a:ea typeface="宋体" panose="02010600030101010101" pitchFamily="2" charset="-122"/>
              </a:rPr>
              <a:t>模块，通过层共识最大化机制进行聚</a:t>
            </a:r>
            <a:r>
              <a:rPr lang="zh-CN" altLang="en-US" sz="2400">
                <a:latin typeface="宋体" panose="02010600030101010101" pitchFamily="2" charset="-122"/>
                <a:ea typeface="宋体" panose="02010600030101010101" pitchFamily="2" charset="-122"/>
              </a:rPr>
              <a:t>合。</a:t>
            </a:r>
            <a:endParaRPr lang="zh-CN" altLang="en-US" sz="2400">
              <a:latin typeface="宋体" panose="02010600030101010101" pitchFamily="2" charset="-122"/>
              <a:ea typeface="宋体" panose="02010600030101010101" pitchFamily="2" charset="-122"/>
            </a:endParaRPr>
          </a:p>
        </p:txBody>
      </p:sp>
      <p:pic>
        <p:nvPicPr>
          <p:cNvPr id="13" name="图片 12"/>
          <p:cNvPicPr>
            <a:picLocks noChangeAspect="1"/>
          </p:cNvPicPr>
          <p:nvPr/>
        </p:nvPicPr>
        <p:blipFill>
          <a:blip r:embed="rId2"/>
          <a:stretch>
            <a:fillRect/>
          </a:stretch>
        </p:blipFill>
        <p:spPr>
          <a:xfrm>
            <a:off x="376555" y="3640455"/>
            <a:ext cx="6156960" cy="2202180"/>
          </a:xfrm>
          <a:prstGeom prst="rect">
            <a:avLst/>
          </a:prstGeom>
        </p:spPr>
      </p:pic>
      <p:sp>
        <p:nvSpPr>
          <p:cNvPr id="4" name="文本框 3"/>
          <p:cNvSpPr txBox="1"/>
          <p:nvPr/>
        </p:nvSpPr>
        <p:spPr>
          <a:xfrm>
            <a:off x="549910" y="1644650"/>
            <a:ext cx="6758940" cy="1476375"/>
          </a:xfrm>
          <a:prstGeom prst="rect">
            <a:avLst/>
          </a:prstGeom>
          <a:noFill/>
        </p:spPr>
        <p:txBody>
          <a:bodyPr wrap="square" rtlCol="0">
            <a:spAutoFit/>
          </a:bodyPr>
          <a:p>
            <a:pPr algn="just"/>
            <a:r>
              <a:rPr lang="zh-CN" altLang="en-US"/>
              <a:t>首先把每个客户端的参数更新向量单位化，只保留更新方向；然后求解一个优化问题，找到一组权重，使得这些方向向量的加权和的模长最小，这个方向就是最能抵消冲突、代表共识的方向；最后，再用更新幅度的平均值乘以这个共识方向，得到最终的聚合更新。</a:t>
            </a:r>
            <a:endParaRPr lang="zh-CN" altLang="en-US"/>
          </a:p>
        </p:txBody>
      </p:sp>
      <p:pic>
        <p:nvPicPr>
          <p:cNvPr id="5" name="图片 4"/>
          <p:cNvPicPr>
            <a:picLocks noChangeAspect="1"/>
          </p:cNvPicPr>
          <p:nvPr/>
        </p:nvPicPr>
        <p:blipFill>
          <a:blip r:embed="rId3"/>
          <a:srcRect l="2327" r="9278"/>
          <a:stretch>
            <a:fillRect/>
          </a:stretch>
        </p:blipFill>
        <p:spPr>
          <a:xfrm>
            <a:off x="7683500" y="1677035"/>
            <a:ext cx="4246880" cy="4032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1501140" cy="521970"/>
          </a:xfrm>
          <a:prstGeom prst="rect">
            <a:avLst/>
          </a:prstGeom>
          <a:noFill/>
        </p:spPr>
        <p:txBody>
          <a:bodyPr wrap="none" rtlCol="0">
            <a:spAutoFit/>
          </a:bodyPr>
          <a:lstStyle/>
          <a:p>
            <a:pPr algn="l"/>
            <a:r>
              <a:rPr lang="en-US" altLang="zh-CN" sz="2800" b="1" dirty="0">
                <a:latin typeface="Centaur" panose="02030504050205020304" pitchFamily="18" charset="0"/>
              </a:rPr>
              <a:t>Methods</a:t>
            </a:r>
            <a:endParaRPr lang="en-US" altLang="zh-CN" sz="2800" b="1" dirty="0">
              <a:latin typeface="Centaur" panose="02030504050205020304" pitchFamily="18" charset="0"/>
            </a:endParaRPr>
          </a:p>
        </p:txBody>
      </p:sp>
      <p:sp>
        <p:nvSpPr>
          <p:cNvPr id="6" name="文本框 5"/>
          <p:cNvSpPr txBox="1"/>
          <p:nvPr/>
        </p:nvSpPr>
        <p:spPr>
          <a:xfrm>
            <a:off x="376555" y="876935"/>
            <a:ext cx="256286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rPr>
              <a:t>模型</a:t>
            </a:r>
            <a:r>
              <a:rPr lang="zh-CN" altLang="en-US" sz="2800">
                <a:latin typeface="宋体" panose="02010600030101010101" pitchFamily="2" charset="-122"/>
                <a:ea typeface="宋体" panose="02010600030101010101" pitchFamily="2" charset="-122"/>
              </a:rPr>
              <a:t>聚合</a:t>
            </a:r>
            <a:endParaRPr lang="zh-CN" altLang="en-US" sz="2800">
              <a:latin typeface="宋体" panose="02010600030101010101" pitchFamily="2" charset="-122"/>
              <a:ea typeface="宋体" panose="02010600030101010101" pitchFamily="2" charset="-122"/>
            </a:endParaRPr>
          </a:p>
        </p:txBody>
      </p:sp>
      <p:sp>
        <p:nvSpPr>
          <p:cNvPr id="8" name="文本框 7"/>
          <p:cNvSpPr txBox="1"/>
          <p:nvPr/>
        </p:nvSpPr>
        <p:spPr>
          <a:xfrm>
            <a:off x="2129790" y="923925"/>
            <a:ext cx="8472805" cy="460375"/>
          </a:xfrm>
          <a:prstGeom prst="rect">
            <a:avLst/>
          </a:prstGeom>
          <a:noFill/>
        </p:spPr>
        <p:txBody>
          <a:bodyPr wrap="square" rtlCol="0">
            <a:spAutoFit/>
          </a:bodyPr>
          <a:p>
            <a:r>
              <a:rPr lang="zh-CN" altLang="en-US" sz="2400">
                <a:latin typeface="宋体" panose="02010600030101010101" pitchFamily="2" charset="-122"/>
                <a:ea typeface="宋体" panose="02010600030101010101" pitchFamily="2" charset="-122"/>
              </a:rPr>
              <a:t>对于</a:t>
            </a:r>
            <a:r>
              <a:rPr lang="en-US" altLang="zh-CN" sz="2400">
                <a:latin typeface="宋体" panose="02010600030101010101" pitchFamily="2" charset="-122"/>
                <a:ea typeface="宋体" panose="02010600030101010101" pitchFamily="2" charset="-122"/>
              </a:rPr>
              <a:t>DSE</a:t>
            </a:r>
            <a:r>
              <a:rPr lang="zh-CN" altLang="en-US" sz="2400">
                <a:latin typeface="宋体" panose="02010600030101010101" pitchFamily="2" charset="-122"/>
                <a:ea typeface="宋体" panose="02010600030101010101" pitchFamily="2" charset="-122"/>
              </a:rPr>
              <a:t>模块，基于相似性感知聚合</a:t>
            </a:r>
            <a:r>
              <a:rPr lang="zh-CN" altLang="en-US" sz="2400">
                <a:latin typeface="宋体" panose="02010600030101010101" pitchFamily="2" charset="-122"/>
                <a:ea typeface="宋体" panose="02010600030101010101" pitchFamily="2" charset="-122"/>
              </a:rPr>
              <a:t>，以协同消除异构域倾斜。</a:t>
            </a:r>
            <a:endParaRPr lang="zh-CN" altLang="en-US" sz="2400">
              <a:latin typeface="宋体" panose="02010600030101010101" pitchFamily="2" charset="-122"/>
              <a:ea typeface="宋体" panose="02010600030101010101" pitchFamily="2" charset="-122"/>
            </a:endParaRPr>
          </a:p>
        </p:txBody>
      </p:sp>
      <p:pic>
        <p:nvPicPr>
          <p:cNvPr id="12" name="图片 11"/>
          <p:cNvPicPr>
            <a:picLocks noChangeAspect="1"/>
          </p:cNvPicPr>
          <p:nvPr/>
        </p:nvPicPr>
        <p:blipFill>
          <a:blip r:embed="rId2"/>
          <a:srcRect l="2327" r="9278"/>
          <a:stretch>
            <a:fillRect/>
          </a:stretch>
        </p:blipFill>
        <p:spPr>
          <a:xfrm>
            <a:off x="7683500" y="1677035"/>
            <a:ext cx="4246880" cy="4032250"/>
          </a:xfrm>
          <a:prstGeom prst="rect">
            <a:avLst/>
          </a:prstGeom>
        </p:spPr>
      </p:pic>
      <p:pic>
        <p:nvPicPr>
          <p:cNvPr id="14" name="图片 13"/>
          <p:cNvPicPr>
            <a:picLocks noChangeAspect="1"/>
          </p:cNvPicPr>
          <p:nvPr/>
        </p:nvPicPr>
        <p:blipFill>
          <a:blip r:embed="rId3"/>
          <a:stretch>
            <a:fillRect/>
          </a:stretch>
        </p:blipFill>
        <p:spPr>
          <a:xfrm>
            <a:off x="465455" y="4159885"/>
            <a:ext cx="6286500" cy="1554480"/>
          </a:xfrm>
          <a:prstGeom prst="rect">
            <a:avLst/>
          </a:prstGeom>
        </p:spPr>
      </p:pic>
      <p:sp>
        <p:nvSpPr>
          <p:cNvPr id="4" name="文本框 3"/>
          <p:cNvSpPr txBox="1"/>
          <p:nvPr/>
        </p:nvSpPr>
        <p:spPr>
          <a:xfrm>
            <a:off x="647700" y="1772920"/>
            <a:ext cx="5744210" cy="1753235"/>
          </a:xfrm>
          <a:prstGeom prst="rect">
            <a:avLst/>
          </a:prstGeom>
          <a:noFill/>
        </p:spPr>
        <p:txBody>
          <a:bodyPr wrap="square" rtlCol="0">
            <a:spAutoFit/>
          </a:bodyPr>
          <a:p>
            <a:pPr algn="just"/>
            <a:r>
              <a:rPr lang="zh-CN" altLang="en-US"/>
              <a:t>这个过程就像一个自注意力机制：每个客户端的</a:t>
            </a:r>
            <a:r>
              <a:rPr lang="en-US" altLang="zh-CN"/>
              <a:t>DSE</a:t>
            </a:r>
            <a:r>
              <a:rPr lang="zh-CN" altLang="en-US"/>
              <a:t>参数既作为</a:t>
            </a:r>
            <a:r>
              <a:rPr lang="en-US" altLang="zh-CN"/>
              <a:t>Key</a:t>
            </a:r>
            <a:r>
              <a:rPr lang="zh-CN" altLang="en-US"/>
              <a:t>也作为</a:t>
            </a:r>
            <a:r>
              <a:rPr lang="en-US" altLang="zh-CN"/>
              <a:t>Query</a:t>
            </a:r>
            <a:r>
              <a:rPr lang="zh-CN" altLang="en-US"/>
              <a:t>，通过计算余弦相似度得到一个注意力权重矩阵。这个权重矩阵就代表了客户端之间的相似度。最终，每个客户端的新</a:t>
            </a:r>
            <a:r>
              <a:rPr lang="en-US" altLang="zh-CN"/>
              <a:t>DSE</a:t>
            </a:r>
            <a:r>
              <a:rPr lang="zh-CN" altLang="en-US"/>
              <a:t>参数，是所有客户端</a:t>
            </a:r>
            <a:r>
              <a:rPr lang="en-US" altLang="zh-CN"/>
              <a:t>DSE</a:t>
            </a:r>
            <a:r>
              <a:rPr lang="zh-CN" altLang="en-US"/>
              <a:t>参数的加权平均，权重就是它们之间的相似度。这样，域相似的客户端就能更多地共享知识，协同优化。</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591261" y="0"/>
            <a:ext cx="2431378" cy="689042"/>
          </a:xfrm>
          <a:prstGeom prst="rect">
            <a:avLst/>
          </a:prstGeom>
        </p:spPr>
      </p:pic>
      <p:sp>
        <p:nvSpPr>
          <p:cNvPr id="2" name="矩形 1"/>
          <p:cNvSpPr/>
          <p:nvPr/>
        </p:nvSpPr>
        <p:spPr>
          <a:xfrm flipV="1">
            <a:off x="-1" y="137160"/>
            <a:ext cx="301441" cy="5518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76686" y="184868"/>
            <a:ext cx="2103120" cy="521970"/>
          </a:xfrm>
          <a:prstGeom prst="rect">
            <a:avLst/>
          </a:prstGeom>
          <a:noFill/>
        </p:spPr>
        <p:txBody>
          <a:bodyPr wrap="none" rtlCol="0">
            <a:spAutoFit/>
          </a:bodyPr>
          <a:lstStyle/>
          <a:p>
            <a:pPr algn="l"/>
            <a:r>
              <a:rPr lang="en-US" altLang="zh-CN" sz="2800" b="1" dirty="0">
                <a:latin typeface="Centaur" panose="02030504050205020304" pitchFamily="18" charset="0"/>
                <a:sym typeface="+mn-ea"/>
              </a:rPr>
              <a:t>Experiments</a:t>
            </a:r>
            <a:endParaRPr lang="zh-CN" altLang="en-US" sz="2800" b="1" dirty="0">
              <a:latin typeface="Centaur" panose="02030504050205020304" pitchFamily="18" charset="0"/>
            </a:endParaRPr>
          </a:p>
        </p:txBody>
      </p:sp>
      <p:pic>
        <p:nvPicPr>
          <p:cNvPr id="6" name="图片 5"/>
          <p:cNvPicPr>
            <a:picLocks noChangeAspect="1"/>
          </p:cNvPicPr>
          <p:nvPr/>
        </p:nvPicPr>
        <p:blipFill>
          <a:blip r:embed="rId2"/>
          <a:srcRect r="1691"/>
          <a:stretch>
            <a:fillRect/>
          </a:stretch>
        </p:blipFill>
        <p:spPr>
          <a:xfrm>
            <a:off x="3406775" y="688975"/>
            <a:ext cx="8785225" cy="4895850"/>
          </a:xfrm>
          <a:prstGeom prst="rect">
            <a:avLst/>
          </a:prstGeom>
        </p:spPr>
      </p:pic>
      <p:sp>
        <p:nvSpPr>
          <p:cNvPr id="7" name="文本框 6"/>
          <p:cNvSpPr txBox="1"/>
          <p:nvPr/>
        </p:nvSpPr>
        <p:spPr>
          <a:xfrm>
            <a:off x="376555" y="981075"/>
            <a:ext cx="3034030" cy="1198880"/>
          </a:xfrm>
          <a:prstGeom prst="rect">
            <a:avLst/>
          </a:prstGeom>
          <a:noFill/>
        </p:spPr>
        <p:txBody>
          <a:bodyPr wrap="square" rtlCol="0">
            <a:spAutoFit/>
          </a:bodyPr>
          <a:p>
            <a:pPr algn="just"/>
            <a:r>
              <a:rPr lang="zh-CN" altLang="en-US"/>
              <a:t>在三个流行的多域图像分类任务：</a:t>
            </a:r>
            <a:r>
              <a:rPr lang="en-US" altLang="zh-CN"/>
              <a:t>OfficeCaltech10</a:t>
            </a:r>
            <a:r>
              <a:rPr lang="zh-CN" altLang="en-US"/>
              <a:t>、</a:t>
            </a:r>
            <a:r>
              <a:rPr lang="en-US" altLang="zh-CN"/>
              <a:t>DomainNet</a:t>
            </a:r>
            <a:r>
              <a:rPr lang="zh-CN" altLang="en-US"/>
              <a:t>和</a:t>
            </a:r>
            <a:r>
              <a:rPr lang="en-US" altLang="zh-CN"/>
              <a:t>PACS</a:t>
            </a:r>
            <a:r>
              <a:rPr lang="zh-CN" altLang="en-US"/>
              <a:t>上评估方法。</a:t>
            </a:r>
            <a:endParaRPr lang="zh-CN" altLang="en-US"/>
          </a:p>
        </p:txBody>
      </p:sp>
      <p:pic>
        <p:nvPicPr>
          <p:cNvPr id="8" name="图片 7"/>
          <p:cNvPicPr>
            <a:picLocks noChangeAspect="1"/>
          </p:cNvPicPr>
          <p:nvPr/>
        </p:nvPicPr>
        <p:blipFill>
          <a:blip r:embed="rId3"/>
          <a:stretch>
            <a:fillRect/>
          </a:stretch>
        </p:blipFill>
        <p:spPr>
          <a:xfrm>
            <a:off x="114935" y="2301240"/>
            <a:ext cx="3850005" cy="1261110"/>
          </a:xfrm>
          <a:prstGeom prst="rect">
            <a:avLst/>
          </a:prstGeom>
        </p:spPr>
      </p:pic>
      <p:sp>
        <p:nvSpPr>
          <p:cNvPr id="9" name="文本框 8"/>
          <p:cNvSpPr txBox="1"/>
          <p:nvPr/>
        </p:nvSpPr>
        <p:spPr>
          <a:xfrm>
            <a:off x="264160" y="3763645"/>
            <a:ext cx="3527425" cy="2861310"/>
          </a:xfrm>
          <a:prstGeom prst="rect">
            <a:avLst/>
          </a:prstGeom>
          <a:noFill/>
        </p:spPr>
        <p:txBody>
          <a:bodyPr wrap="square" rtlCol="0">
            <a:spAutoFit/>
          </a:bodyPr>
          <a:p>
            <a:pPr algn="just"/>
            <a:r>
              <a:rPr lang="zh-CN" altLang="en-US"/>
              <a:t>表</a:t>
            </a:r>
            <a:r>
              <a:rPr lang="en-US" altLang="zh-CN"/>
              <a:t>1</a:t>
            </a:r>
            <a:r>
              <a:rPr lang="zh-CN" altLang="en-US"/>
              <a:t>实验采用两种精度指标评估模型性能：</a:t>
            </a:r>
            <a:r>
              <a:rPr lang="en-US" altLang="zh-CN"/>
              <a:t>ALL</a:t>
            </a:r>
            <a:r>
              <a:rPr lang="zh-CN" altLang="en-US"/>
              <a:t>，使用同一个全局模型在所有客户端的所有本地测试数据上计算出的单一精度值。它衡量模型的全局统一性能；</a:t>
            </a:r>
            <a:r>
              <a:rPr lang="en-US" altLang="zh-CN"/>
              <a:t>AVG</a:t>
            </a:r>
            <a:r>
              <a:rPr lang="zh-CN" altLang="en-US"/>
              <a:t>，是每个客户端使用其个性化模型在其自身测试数据上计算出的精度，然后对这些精度值求算术平均值。它衡量的是平均个性化性能。</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2187</Words>
  <Application>WPS 演示</Application>
  <PresentationFormat>宽屏</PresentationFormat>
  <Paragraphs>86</Paragraphs>
  <Slides>14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Centaur</vt:lpstr>
      <vt:lpstr>PMingLiU-ExtB</vt:lpstr>
      <vt:lpstr>Wingdings</vt:lpstr>
      <vt:lpstr>Times New Roman</vt:lpstr>
      <vt:lpstr>等线</vt:lpstr>
      <vt:lpstr>微软雅黑</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WPS_1634651215</cp:lastModifiedBy>
  <cp:revision>837</cp:revision>
  <dcterms:created xsi:type="dcterms:W3CDTF">2023-09-11T08:13:00Z</dcterms:created>
  <dcterms:modified xsi:type="dcterms:W3CDTF">2025-09-10T02:51:47Z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2052-12.1.0.22529</vt:lpwstr>
  </property>
</Properties>
</file>